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81" r:id="rId8"/>
    <p:sldId id="282" r:id="rId9"/>
    <p:sldId id="28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DF347-0602-43D6-847A-28155F121AE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D39191-5BAD-4EF0-8FE7-1FF48689D349}">
      <dgm:prSet phldrT="[文本]"/>
      <dgm:spPr/>
      <dgm:t>
        <a:bodyPr/>
        <a:lstStyle/>
        <a:p>
          <a:r>
            <a:rPr lang="zh-CN" altLang="en-US" b="0" dirty="0" smtClean="0">
              <a:solidFill>
                <a:schemeClr val="tx1">
                  <a:lumMod val="95000"/>
                  <a:lumOff val="5000"/>
                </a:schemeClr>
              </a:solidFill>
            </a:rPr>
            <a:t>传播能力</a:t>
          </a:r>
          <a:endParaRPr lang="zh-CN" altLang="en-US" b="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A2929D5-0669-4BA2-B761-3A2C80B234BB}" type="parTrans" cxnId="{BAF2F8B8-5FC3-4EC3-B511-E4D167D59C86}">
      <dgm:prSet/>
      <dgm:spPr/>
      <dgm:t>
        <a:bodyPr/>
        <a:lstStyle/>
        <a:p>
          <a:endParaRPr lang="zh-CN" altLang="en-US"/>
        </a:p>
      </dgm:t>
    </dgm:pt>
    <dgm:pt modelId="{08030284-B292-4D6B-A60E-4FF074F44677}" type="sibTrans" cxnId="{BAF2F8B8-5FC3-4EC3-B511-E4D167D59C86}">
      <dgm:prSet/>
      <dgm:spPr/>
      <dgm:t>
        <a:bodyPr/>
        <a:lstStyle/>
        <a:p>
          <a:endParaRPr lang="zh-CN" altLang="en-US"/>
        </a:p>
      </dgm:t>
    </dgm:pt>
    <dgm:pt modelId="{CFDCF4B4-8526-4D99-B3A7-2B1017ADC3E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吸量能力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E0E54FA-67CE-4174-BA6E-B9D2E68D0372}" type="parTrans" cxnId="{EA8C66B0-6FC7-4F71-A27B-2EB215A0F571}">
      <dgm:prSet/>
      <dgm:spPr/>
      <dgm:t>
        <a:bodyPr/>
        <a:lstStyle/>
        <a:p>
          <a:endParaRPr lang="zh-CN" altLang="en-US"/>
        </a:p>
      </dgm:t>
    </dgm:pt>
    <dgm:pt modelId="{A85E5BFD-FE6E-48F7-A909-797AC57507DA}" type="sibTrans" cxnId="{EA8C66B0-6FC7-4F71-A27B-2EB215A0F571}">
      <dgm:prSet/>
      <dgm:spPr/>
      <dgm:t>
        <a:bodyPr/>
        <a:lstStyle/>
        <a:p>
          <a:endParaRPr lang="zh-CN" altLang="en-US"/>
        </a:p>
      </dgm:t>
    </dgm:pt>
    <dgm:pt modelId="{63318530-3424-48BB-A703-2B88F6D0D75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核心竞争力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DB86BB3-306A-468A-A5F9-91DB0FD570EA}" type="parTrans" cxnId="{108B759F-AD65-447D-A753-AC16C35DA193}">
      <dgm:prSet/>
      <dgm:spPr/>
      <dgm:t>
        <a:bodyPr/>
        <a:lstStyle/>
        <a:p>
          <a:endParaRPr lang="zh-CN" altLang="en-US"/>
        </a:p>
      </dgm:t>
    </dgm:pt>
    <dgm:pt modelId="{531DA149-D677-45BC-A53E-265D285721F8}" type="sibTrans" cxnId="{108B759F-AD65-447D-A753-AC16C35DA193}">
      <dgm:prSet/>
      <dgm:spPr/>
      <dgm:t>
        <a:bodyPr/>
        <a:lstStyle/>
        <a:p>
          <a:endParaRPr lang="zh-CN" altLang="en-US"/>
        </a:p>
      </dgm:t>
    </dgm:pt>
    <dgm:pt modelId="{F364E9E5-BA10-4FC1-901B-66DE867594AA}">
      <dgm:prSet phldrT="[文本]"/>
      <dgm:spPr/>
      <dgm:t>
        <a:bodyPr/>
        <a:lstStyle/>
        <a:p>
          <a:r>
            <a:rPr lang="zh-CN" altLang="en-US" b="0" dirty="0" smtClean="0">
              <a:solidFill>
                <a:schemeClr val="tx1">
                  <a:lumMod val="95000"/>
                  <a:lumOff val="5000"/>
                </a:schemeClr>
              </a:solidFill>
            </a:rPr>
            <a:t>商业模式</a:t>
          </a:r>
          <a:endParaRPr lang="zh-CN" altLang="en-US" b="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9B8A631-0DCD-449C-A51D-6E0356877E6D}" type="parTrans" cxnId="{79A9D311-2157-4042-8E95-66114E96D4C7}">
      <dgm:prSet/>
      <dgm:spPr/>
      <dgm:t>
        <a:bodyPr/>
        <a:lstStyle/>
        <a:p>
          <a:endParaRPr lang="zh-CN" altLang="en-US"/>
        </a:p>
      </dgm:t>
    </dgm:pt>
    <dgm:pt modelId="{9B339281-AD67-4405-8A07-410F19374F93}" type="sibTrans" cxnId="{79A9D311-2157-4042-8E95-66114E96D4C7}">
      <dgm:prSet/>
      <dgm:spPr/>
      <dgm:t>
        <a:bodyPr/>
        <a:lstStyle/>
        <a:p>
          <a:endParaRPr lang="zh-CN" altLang="en-US"/>
        </a:p>
      </dgm:t>
    </dgm:pt>
    <dgm:pt modelId="{62556491-5158-4E81-A915-82AB6E4522ED}" type="pres">
      <dgm:prSet presAssocID="{9FDDF347-0602-43D6-847A-28155F121AE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A9F667-630D-4D19-877C-5E5A07A85F5C}" type="pres">
      <dgm:prSet presAssocID="{9FDDF347-0602-43D6-847A-28155F121AEA}" presName="diamond" presStyleLbl="bgShp" presStyleIdx="0" presStyleCnt="1" custScaleX="102282" custLinFactNeighborX="1141" custLinFactNeighborY="-22581"/>
      <dgm:spPr/>
      <dgm:t>
        <a:bodyPr/>
        <a:lstStyle/>
        <a:p>
          <a:endParaRPr lang="zh-CN" altLang="en-US"/>
        </a:p>
      </dgm:t>
    </dgm:pt>
    <dgm:pt modelId="{509B64F1-D0C7-4BD6-9414-2DA7F43D1A71}" type="pres">
      <dgm:prSet presAssocID="{9FDDF347-0602-43D6-847A-28155F121A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A7D451-9F3E-443D-85D2-3C241437779E}" type="pres">
      <dgm:prSet presAssocID="{9FDDF347-0602-43D6-847A-28155F121A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0EE2D-8829-4EC4-AAF4-974D5C78FDF6}" type="pres">
      <dgm:prSet presAssocID="{9FDDF347-0602-43D6-847A-28155F121A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77802-6F74-4B1E-AA65-020D5133B341}" type="pres">
      <dgm:prSet presAssocID="{9FDDF347-0602-43D6-847A-28155F121A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1F4684-95C8-4B5B-A2B2-797BF5E90EF4}" type="presOf" srcId="{CFDCF4B4-8526-4D99-B3A7-2B1017ADC3EE}" destId="{6EA7D451-9F3E-443D-85D2-3C241437779E}" srcOrd="0" destOrd="0" presId="urn:microsoft.com/office/officeart/2005/8/layout/matrix3"/>
    <dgm:cxn modelId="{A5425F03-D60A-49AF-B1A6-7F8B3133BE3C}" type="presOf" srcId="{9FDDF347-0602-43D6-847A-28155F121AEA}" destId="{62556491-5158-4E81-A915-82AB6E4522ED}" srcOrd="0" destOrd="0" presId="urn:microsoft.com/office/officeart/2005/8/layout/matrix3"/>
    <dgm:cxn modelId="{108B759F-AD65-447D-A753-AC16C35DA193}" srcId="{9FDDF347-0602-43D6-847A-28155F121AEA}" destId="{63318530-3424-48BB-A703-2B88F6D0D758}" srcOrd="2" destOrd="0" parTransId="{5DB86BB3-306A-468A-A5F9-91DB0FD570EA}" sibTransId="{531DA149-D677-45BC-A53E-265D285721F8}"/>
    <dgm:cxn modelId="{BAF2F8B8-5FC3-4EC3-B511-E4D167D59C86}" srcId="{9FDDF347-0602-43D6-847A-28155F121AEA}" destId="{82D39191-5BAD-4EF0-8FE7-1FF48689D349}" srcOrd="0" destOrd="0" parTransId="{BA2929D5-0669-4BA2-B761-3A2C80B234BB}" sibTransId="{08030284-B292-4D6B-A60E-4FF074F44677}"/>
    <dgm:cxn modelId="{79A9D311-2157-4042-8E95-66114E96D4C7}" srcId="{9FDDF347-0602-43D6-847A-28155F121AEA}" destId="{F364E9E5-BA10-4FC1-901B-66DE867594AA}" srcOrd="3" destOrd="0" parTransId="{B9B8A631-0DCD-449C-A51D-6E0356877E6D}" sibTransId="{9B339281-AD67-4405-8A07-410F19374F93}"/>
    <dgm:cxn modelId="{EA8C66B0-6FC7-4F71-A27B-2EB215A0F571}" srcId="{9FDDF347-0602-43D6-847A-28155F121AEA}" destId="{CFDCF4B4-8526-4D99-B3A7-2B1017ADC3EE}" srcOrd="1" destOrd="0" parTransId="{7E0E54FA-67CE-4174-BA6E-B9D2E68D0372}" sibTransId="{A85E5BFD-FE6E-48F7-A909-797AC57507DA}"/>
    <dgm:cxn modelId="{6A7543F3-CAB0-449F-9BBD-2BA8246D1F34}" type="presOf" srcId="{82D39191-5BAD-4EF0-8FE7-1FF48689D349}" destId="{509B64F1-D0C7-4BD6-9414-2DA7F43D1A71}" srcOrd="0" destOrd="0" presId="urn:microsoft.com/office/officeart/2005/8/layout/matrix3"/>
    <dgm:cxn modelId="{839FC069-88E5-4FF7-B8F6-2A92C2C6EF62}" type="presOf" srcId="{63318530-3424-48BB-A703-2B88F6D0D758}" destId="{C1A0EE2D-8829-4EC4-AAF4-974D5C78FDF6}" srcOrd="0" destOrd="0" presId="urn:microsoft.com/office/officeart/2005/8/layout/matrix3"/>
    <dgm:cxn modelId="{4DE4339A-7B48-4C7D-A27E-7E2CAB4AAAF9}" type="presOf" srcId="{F364E9E5-BA10-4FC1-901B-66DE867594AA}" destId="{84A77802-6F74-4B1E-AA65-020D5133B341}" srcOrd="0" destOrd="0" presId="urn:microsoft.com/office/officeart/2005/8/layout/matrix3"/>
    <dgm:cxn modelId="{9E2CA9DD-A9D6-4717-8A0C-17F6EFF3ABD2}" type="presParOf" srcId="{62556491-5158-4E81-A915-82AB6E4522ED}" destId="{95A9F667-630D-4D19-877C-5E5A07A85F5C}" srcOrd="0" destOrd="0" presId="urn:microsoft.com/office/officeart/2005/8/layout/matrix3"/>
    <dgm:cxn modelId="{FA436D8C-54ED-4770-BAD4-907148CE8F61}" type="presParOf" srcId="{62556491-5158-4E81-A915-82AB6E4522ED}" destId="{509B64F1-D0C7-4BD6-9414-2DA7F43D1A71}" srcOrd="1" destOrd="0" presId="urn:microsoft.com/office/officeart/2005/8/layout/matrix3"/>
    <dgm:cxn modelId="{6477A449-9647-468A-B36A-A474C630DDA1}" type="presParOf" srcId="{62556491-5158-4E81-A915-82AB6E4522ED}" destId="{6EA7D451-9F3E-443D-85D2-3C241437779E}" srcOrd="2" destOrd="0" presId="urn:microsoft.com/office/officeart/2005/8/layout/matrix3"/>
    <dgm:cxn modelId="{98D14047-C19C-4F68-BD4B-149CBC390989}" type="presParOf" srcId="{62556491-5158-4E81-A915-82AB6E4522ED}" destId="{C1A0EE2D-8829-4EC4-AAF4-974D5C78FDF6}" srcOrd="3" destOrd="0" presId="urn:microsoft.com/office/officeart/2005/8/layout/matrix3"/>
    <dgm:cxn modelId="{69A85627-6018-4142-A76D-A8E1071109B4}" type="presParOf" srcId="{62556491-5158-4E81-A915-82AB6E4522ED}" destId="{84A77802-6F74-4B1E-AA65-020D5133B34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DF347-0602-43D6-847A-28155F121AE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D39191-5BAD-4EF0-8FE7-1FF48689D349}">
      <dgm:prSet phldrT="[文本]"/>
      <dgm:spPr/>
      <dgm:t>
        <a:bodyPr/>
        <a:lstStyle/>
        <a:p>
          <a:r>
            <a:rPr lang="zh-CN" altLang="en-US" b="0" dirty="0" smtClean="0">
              <a:solidFill>
                <a:schemeClr val="tx1">
                  <a:lumMod val="95000"/>
                  <a:lumOff val="5000"/>
                </a:schemeClr>
              </a:solidFill>
            </a:rPr>
            <a:t>传播能力</a:t>
          </a:r>
          <a:endParaRPr lang="zh-CN" altLang="en-US" b="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A2929D5-0669-4BA2-B761-3A2C80B234BB}" type="parTrans" cxnId="{BAF2F8B8-5FC3-4EC3-B511-E4D167D59C86}">
      <dgm:prSet/>
      <dgm:spPr/>
      <dgm:t>
        <a:bodyPr/>
        <a:lstStyle/>
        <a:p>
          <a:endParaRPr lang="zh-CN" altLang="en-US"/>
        </a:p>
      </dgm:t>
    </dgm:pt>
    <dgm:pt modelId="{08030284-B292-4D6B-A60E-4FF074F44677}" type="sibTrans" cxnId="{BAF2F8B8-5FC3-4EC3-B511-E4D167D59C86}">
      <dgm:prSet/>
      <dgm:spPr/>
      <dgm:t>
        <a:bodyPr/>
        <a:lstStyle/>
        <a:p>
          <a:endParaRPr lang="zh-CN" altLang="en-US"/>
        </a:p>
      </dgm:t>
    </dgm:pt>
    <dgm:pt modelId="{CFDCF4B4-8526-4D99-B3A7-2B1017ADC3E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吸量能力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E0E54FA-67CE-4174-BA6E-B9D2E68D0372}" type="parTrans" cxnId="{EA8C66B0-6FC7-4F71-A27B-2EB215A0F571}">
      <dgm:prSet/>
      <dgm:spPr/>
      <dgm:t>
        <a:bodyPr/>
        <a:lstStyle/>
        <a:p>
          <a:endParaRPr lang="zh-CN" altLang="en-US"/>
        </a:p>
      </dgm:t>
    </dgm:pt>
    <dgm:pt modelId="{A85E5BFD-FE6E-48F7-A909-797AC57507DA}" type="sibTrans" cxnId="{EA8C66B0-6FC7-4F71-A27B-2EB215A0F571}">
      <dgm:prSet/>
      <dgm:spPr/>
      <dgm:t>
        <a:bodyPr/>
        <a:lstStyle/>
        <a:p>
          <a:endParaRPr lang="zh-CN" altLang="en-US"/>
        </a:p>
      </dgm:t>
    </dgm:pt>
    <dgm:pt modelId="{63318530-3424-48BB-A703-2B88F6D0D75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核心竞争力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DB86BB3-306A-468A-A5F9-91DB0FD570EA}" type="parTrans" cxnId="{108B759F-AD65-447D-A753-AC16C35DA193}">
      <dgm:prSet/>
      <dgm:spPr/>
      <dgm:t>
        <a:bodyPr/>
        <a:lstStyle/>
        <a:p>
          <a:endParaRPr lang="zh-CN" altLang="en-US"/>
        </a:p>
      </dgm:t>
    </dgm:pt>
    <dgm:pt modelId="{531DA149-D677-45BC-A53E-265D285721F8}" type="sibTrans" cxnId="{108B759F-AD65-447D-A753-AC16C35DA193}">
      <dgm:prSet/>
      <dgm:spPr/>
      <dgm:t>
        <a:bodyPr/>
        <a:lstStyle/>
        <a:p>
          <a:endParaRPr lang="zh-CN" altLang="en-US"/>
        </a:p>
      </dgm:t>
    </dgm:pt>
    <dgm:pt modelId="{F364E9E5-BA10-4FC1-901B-66DE867594AA}">
      <dgm:prSet phldrT="[文本]"/>
      <dgm:spPr/>
      <dgm:t>
        <a:bodyPr/>
        <a:lstStyle/>
        <a:p>
          <a:r>
            <a:rPr lang="zh-CN" altLang="en-US" b="0" dirty="0" smtClean="0">
              <a:solidFill>
                <a:schemeClr val="tx1">
                  <a:lumMod val="95000"/>
                  <a:lumOff val="5000"/>
                </a:schemeClr>
              </a:solidFill>
            </a:rPr>
            <a:t>商业模式</a:t>
          </a:r>
          <a:endParaRPr lang="zh-CN" altLang="en-US" b="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9B8A631-0DCD-449C-A51D-6E0356877E6D}" type="parTrans" cxnId="{79A9D311-2157-4042-8E95-66114E96D4C7}">
      <dgm:prSet/>
      <dgm:spPr/>
      <dgm:t>
        <a:bodyPr/>
        <a:lstStyle/>
        <a:p>
          <a:endParaRPr lang="zh-CN" altLang="en-US"/>
        </a:p>
      </dgm:t>
    </dgm:pt>
    <dgm:pt modelId="{9B339281-AD67-4405-8A07-410F19374F93}" type="sibTrans" cxnId="{79A9D311-2157-4042-8E95-66114E96D4C7}">
      <dgm:prSet/>
      <dgm:spPr/>
      <dgm:t>
        <a:bodyPr/>
        <a:lstStyle/>
        <a:p>
          <a:endParaRPr lang="zh-CN" altLang="en-US"/>
        </a:p>
      </dgm:t>
    </dgm:pt>
    <dgm:pt modelId="{62556491-5158-4E81-A915-82AB6E4522ED}" type="pres">
      <dgm:prSet presAssocID="{9FDDF347-0602-43D6-847A-28155F121AE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A9F667-630D-4D19-877C-5E5A07A85F5C}" type="pres">
      <dgm:prSet presAssocID="{9FDDF347-0602-43D6-847A-28155F121AEA}" presName="diamond" presStyleLbl="bgShp" presStyleIdx="0" presStyleCnt="1" custScaleX="102282" custLinFactNeighborX="1141" custLinFactNeighborY="22581"/>
      <dgm:spPr/>
      <dgm:t>
        <a:bodyPr/>
        <a:lstStyle/>
        <a:p>
          <a:endParaRPr lang="zh-CN" altLang="en-US"/>
        </a:p>
      </dgm:t>
    </dgm:pt>
    <dgm:pt modelId="{509B64F1-D0C7-4BD6-9414-2DA7F43D1A71}" type="pres">
      <dgm:prSet presAssocID="{9FDDF347-0602-43D6-847A-28155F121A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A7D451-9F3E-443D-85D2-3C241437779E}" type="pres">
      <dgm:prSet presAssocID="{9FDDF347-0602-43D6-847A-28155F121A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0EE2D-8829-4EC4-AAF4-974D5C78FDF6}" type="pres">
      <dgm:prSet presAssocID="{9FDDF347-0602-43D6-847A-28155F121A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77802-6F74-4B1E-AA65-020D5133B341}" type="pres">
      <dgm:prSet presAssocID="{9FDDF347-0602-43D6-847A-28155F121A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48841D-A2BF-4115-899F-30A7E2FC9111}" type="presOf" srcId="{9FDDF347-0602-43D6-847A-28155F121AEA}" destId="{62556491-5158-4E81-A915-82AB6E4522ED}" srcOrd="0" destOrd="0" presId="urn:microsoft.com/office/officeart/2005/8/layout/matrix3"/>
    <dgm:cxn modelId="{CCE0334D-C9DC-49FE-BAE8-39033A9DEC15}" type="presOf" srcId="{CFDCF4B4-8526-4D99-B3A7-2B1017ADC3EE}" destId="{6EA7D451-9F3E-443D-85D2-3C241437779E}" srcOrd="0" destOrd="0" presId="urn:microsoft.com/office/officeart/2005/8/layout/matrix3"/>
    <dgm:cxn modelId="{108B759F-AD65-447D-A753-AC16C35DA193}" srcId="{9FDDF347-0602-43D6-847A-28155F121AEA}" destId="{63318530-3424-48BB-A703-2B88F6D0D758}" srcOrd="2" destOrd="0" parTransId="{5DB86BB3-306A-468A-A5F9-91DB0FD570EA}" sibTransId="{531DA149-D677-45BC-A53E-265D285721F8}"/>
    <dgm:cxn modelId="{BAF2F8B8-5FC3-4EC3-B511-E4D167D59C86}" srcId="{9FDDF347-0602-43D6-847A-28155F121AEA}" destId="{82D39191-5BAD-4EF0-8FE7-1FF48689D349}" srcOrd="0" destOrd="0" parTransId="{BA2929D5-0669-4BA2-B761-3A2C80B234BB}" sibTransId="{08030284-B292-4D6B-A60E-4FF074F44677}"/>
    <dgm:cxn modelId="{79A9D311-2157-4042-8E95-66114E96D4C7}" srcId="{9FDDF347-0602-43D6-847A-28155F121AEA}" destId="{F364E9E5-BA10-4FC1-901B-66DE867594AA}" srcOrd="3" destOrd="0" parTransId="{B9B8A631-0DCD-449C-A51D-6E0356877E6D}" sibTransId="{9B339281-AD67-4405-8A07-410F19374F93}"/>
    <dgm:cxn modelId="{EA8C66B0-6FC7-4F71-A27B-2EB215A0F571}" srcId="{9FDDF347-0602-43D6-847A-28155F121AEA}" destId="{CFDCF4B4-8526-4D99-B3A7-2B1017ADC3EE}" srcOrd="1" destOrd="0" parTransId="{7E0E54FA-67CE-4174-BA6E-B9D2E68D0372}" sibTransId="{A85E5BFD-FE6E-48F7-A909-797AC57507DA}"/>
    <dgm:cxn modelId="{226C250B-2C09-49F1-9644-0267D82A719D}" type="presOf" srcId="{F364E9E5-BA10-4FC1-901B-66DE867594AA}" destId="{84A77802-6F74-4B1E-AA65-020D5133B341}" srcOrd="0" destOrd="0" presId="urn:microsoft.com/office/officeart/2005/8/layout/matrix3"/>
    <dgm:cxn modelId="{C5914D23-D911-46F8-B321-6F689C1D45BF}" type="presOf" srcId="{63318530-3424-48BB-A703-2B88F6D0D758}" destId="{C1A0EE2D-8829-4EC4-AAF4-974D5C78FDF6}" srcOrd="0" destOrd="0" presId="urn:microsoft.com/office/officeart/2005/8/layout/matrix3"/>
    <dgm:cxn modelId="{3E1D957C-42FC-4EDF-A5FC-AF3ADB4B756E}" type="presOf" srcId="{82D39191-5BAD-4EF0-8FE7-1FF48689D349}" destId="{509B64F1-D0C7-4BD6-9414-2DA7F43D1A71}" srcOrd="0" destOrd="0" presId="urn:microsoft.com/office/officeart/2005/8/layout/matrix3"/>
    <dgm:cxn modelId="{FED23505-E3E4-4C83-AE1C-D66C9B782A26}" type="presParOf" srcId="{62556491-5158-4E81-A915-82AB6E4522ED}" destId="{95A9F667-630D-4D19-877C-5E5A07A85F5C}" srcOrd="0" destOrd="0" presId="urn:microsoft.com/office/officeart/2005/8/layout/matrix3"/>
    <dgm:cxn modelId="{B17801FC-CCF5-4E43-9F37-00299584E84E}" type="presParOf" srcId="{62556491-5158-4E81-A915-82AB6E4522ED}" destId="{509B64F1-D0C7-4BD6-9414-2DA7F43D1A71}" srcOrd="1" destOrd="0" presId="urn:microsoft.com/office/officeart/2005/8/layout/matrix3"/>
    <dgm:cxn modelId="{0F2ECC3C-432A-4754-96BC-A621A1DF0E6D}" type="presParOf" srcId="{62556491-5158-4E81-A915-82AB6E4522ED}" destId="{6EA7D451-9F3E-443D-85D2-3C241437779E}" srcOrd="2" destOrd="0" presId="urn:microsoft.com/office/officeart/2005/8/layout/matrix3"/>
    <dgm:cxn modelId="{9FB4450C-987C-40C7-8C21-76FB6957B413}" type="presParOf" srcId="{62556491-5158-4E81-A915-82AB6E4522ED}" destId="{C1A0EE2D-8829-4EC4-AAF4-974D5C78FDF6}" srcOrd="3" destOrd="0" presId="urn:microsoft.com/office/officeart/2005/8/layout/matrix3"/>
    <dgm:cxn modelId="{6C53BF30-6EF5-4474-899C-80ABA3F98745}" type="presParOf" srcId="{62556491-5158-4E81-A915-82AB6E4522ED}" destId="{84A77802-6F74-4B1E-AA65-020D5133B34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DDF347-0602-43D6-847A-28155F121AE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D39191-5BAD-4EF0-8FE7-1FF48689D349}">
      <dgm:prSet phldrT="[文本]"/>
      <dgm:spPr/>
      <dgm:t>
        <a:bodyPr/>
        <a:lstStyle/>
        <a:p>
          <a:r>
            <a:rPr lang="zh-CN" altLang="en-US" b="0" dirty="0" smtClean="0">
              <a:solidFill>
                <a:schemeClr val="tx1">
                  <a:lumMod val="95000"/>
                  <a:lumOff val="5000"/>
                </a:schemeClr>
              </a:solidFill>
            </a:rPr>
            <a:t>传播能力</a:t>
          </a:r>
          <a:endParaRPr lang="zh-CN" altLang="en-US" b="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A2929D5-0669-4BA2-B761-3A2C80B234BB}" type="parTrans" cxnId="{BAF2F8B8-5FC3-4EC3-B511-E4D167D59C86}">
      <dgm:prSet/>
      <dgm:spPr/>
      <dgm:t>
        <a:bodyPr/>
        <a:lstStyle/>
        <a:p>
          <a:endParaRPr lang="zh-CN" altLang="en-US"/>
        </a:p>
      </dgm:t>
    </dgm:pt>
    <dgm:pt modelId="{08030284-B292-4D6B-A60E-4FF074F44677}" type="sibTrans" cxnId="{BAF2F8B8-5FC3-4EC3-B511-E4D167D59C86}">
      <dgm:prSet/>
      <dgm:spPr/>
      <dgm:t>
        <a:bodyPr/>
        <a:lstStyle/>
        <a:p>
          <a:endParaRPr lang="zh-CN" altLang="en-US"/>
        </a:p>
      </dgm:t>
    </dgm:pt>
    <dgm:pt modelId="{CFDCF4B4-8526-4D99-B3A7-2B1017ADC3E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吸量能力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E0E54FA-67CE-4174-BA6E-B9D2E68D0372}" type="parTrans" cxnId="{EA8C66B0-6FC7-4F71-A27B-2EB215A0F571}">
      <dgm:prSet/>
      <dgm:spPr/>
      <dgm:t>
        <a:bodyPr/>
        <a:lstStyle/>
        <a:p>
          <a:endParaRPr lang="zh-CN" altLang="en-US"/>
        </a:p>
      </dgm:t>
    </dgm:pt>
    <dgm:pt modelId="{A85E5BFD-FE6E-48F7-A909-797AC57507DA}" type="sibTrans" cxnId="{EA8C66B0-6FC7-4F71-A27B-2EB215A0F571}">
      <dgm:prSet/>
      <dgm:spPr/>
      <dgm:t>
        <a:bodyPr/>
        <a:lstStyle/>
        <a:p>
          <a:endParaRPr lang="zh-CN" altLang="en-US"/>
        </a:p>
      </dgm:t>
    </dgm:pt>
    <dgm:pt modelId="{63318530-3424-48BB-A703-2B88F6D0D75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核心竞争力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DB86BB3-306A-468A-A5F9-91DB0FD570EA}" type="parTrans" cxnId="{108B759F-AD65-447D-A753-AC16C35DA193}">
      <dgm:prSet/>
      <dgm:spPr/>
      <dgm:t>
        <a:bodyPr/>
        <a:lstStyle/>
        <a:p>
          <a:endParaRPr lang="zh-CN" altLang="en-US"/>
        </a:p>
      </dgm:t>
    </dgm:pt>
    <dgm:pt modelId="{531DA149-D677-45BC-A53E-265D285721F8}" type="sibTrans" cxnId="{108B759F-AD65-447D-A753-AC16C35DA193}">
      <dgm:prSet/>
      <dgm:spPr/>
      <dgm:t>
        <a:bodyPr/>
        <a:lstStyle/>
        <a:p>
          <a:endParaRPr lang="zh-CN" altLang="en-US"/>
        </a:p>
      </dgm:t>
    </dgm:pt>
    <dgm:pt modelId="{F364E9E5-BA10-4FC1-901B-66DE867594AA}">
      <dgm:prSet phldrT="[文本]"/>
      <dgm:spPr/>
      <dgm:t>
        <a:bodyPr/>
        <a:lstStyle/>
        <a:p>
          <a:r>
            <a:rPr lang="zh-CN" altLang="en-US" b="0" dirty="0" smtClean="0">
              <a:solidFill>
                <a:schemeClr val="tx1">
                  <a:lumMod val="95000"/>
                  <a:lumOff val="5000"/>
                </a:schemeClr>
              </a:solidFill>
            </a:rPr>
            <a:t>商业化</a:t>
          </a:r>
          <a:endParaRPr lang="zh-CN" altLang="en-US" b="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9B8A631-0DCD-449C-A51D-6E0356877E6D}" type="parTrans" cxnId="{79A9D311-2157-4042-8E95-66114E96D4C7}">
      <dgm:prSet/>
      <dgm:spPr/>
      <dgm:t>
        <a:bodyPr/>
        <a:lstStyle/>
        <a:p>
          <a:endParaRPr lang="zh-CN" altLang="en-US"/>
        </a:p>
      </dgm:t>
    </dgm:pt>
    <dgm:pt modelId="{9B339281-AD67-4405-8A07-410F19374F93}" type="sibTrans" cxnId="{79A9D311-2157-4042-8E95-66114E96D4C7}">
      <dgm:prSet/>
      <dgm:spPr/>
      <dgm:t>
        <a:bodyPr/>
        <a:lstStyle/>
        <a:p>
          <a:endParaRPr lang="zh-CN" altLang="en-US"/>
        </a:p>
      </dgm:t>
    </dgm:pt>
    <dgm:pt modelId="{62556491-5158-4E81-A915-82AB6E4522ED}" type="pres">
      <dgm:prSet presAssocID="{9FDDF347-0602-43D6-847A-28155F121AE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A9F667-630D-4D19-877C-5E5A07A85F5C}" type="pres">
      <dgm:prSet presAssocID="{9FDDF347-0602-43D6-847A-28155F121AEA}" presName="diamond" presStyleLbl="bgShp" presStyleIdx="0" presStyleCnt="1" custScaleX="102282"/>
      <dgm:spPr/>
      <dgm:t>
        <a:bodyPr/>
        <a:lstStyle/>
        <a:p>
          <a:endParaRPr lang="zh-CN" altLang="en-US"/>
        </a:p>
      </dgm:t>
    </dgm:pt>
    <dgm:pt modelId="{509B64F1-D0C7-4BD6-9414-2DA7F43D1A71}" type="pres">
      <dgm:prSet presAssocID="{9FDDF347-0602-43D6-847A-28155F121A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A7D451-9F3E-443D-85D2-3C241437779E}" type="pres">
      <dgm:prSet presAssocID="{9FDDF347-0602-43D6-847A-28155F121A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0EE2D-8829-4EC4-AAF4-974D5C78FDF6}" type="pres">
      <dgm:prSet presAssocID="{9FDDF347-0602-43D6-847A-28155F121A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77802-6F74-4B1E-AA65-020D5133B341}" type="pres">
      <dgm:prSet presAssocID="{9FDDF347-0602-43D6-847A-28155F121A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D18825-0D7F-4095-88AC-C911E31B7B00}" type="presOf" srcId="{F364E9E5-BA10-4FC1-901B-66DE867594AA}" destId="{84A77802-6F74-4B1E-AA65-020D5133B341}" srcOrd="0" destOrd="0" presId="urn:microsoft.com/office/officeart/2005/8/layout/matrix3"/>
    <dgm:cxn modelId="{F2C710A7-25CA-44BF-AAD6-2BFCB84D4FCD}" type="presOf" srcId="{63318530-3424-48BB-A703-2B88F6D0D758}" destId="{C1A0EE2D-8829-4EC4-AAF4-974D5C78FDF6}" srcOrd="0" destOrd="0" presId="urn:microsoft.com/office/officeart/2005/8/layout/matrix3"/>
    <dgm:cxn modelId="{108B759F-AD65-447D-A753-AC16C35DA193}" srcId="{9FDDF347-0602-43D6-847A-28155F121AEA}" destId="{63318530-3424-48BB-A703-2B88F6D0D758}" srcOrd="2" destOrd="0" parTransId="{5DB86BB3-306A-468A-A5F9-91DB0FD570EA}" sibTransId="{531DA149-D677-45BC-A53E-265D285721F8}"/>
    <dgm:cxn modelId="{BAF2F8B8-5FC3-4EC3-B511-E4D167D59C86}" srcId="{9FDDF347-0602-43D6-847A-28155F121AEA}" destId="{82D39191-5BAD-4EF0-8FE7-1FF48689D349}" srcOrd="0" destOrd="0" parTransId="{BA2929D5-0669-4BA2-B761-3A2C80B234BB}" sibTransId="{08030284-B292-4D6B-A60E-4FF074F44677}"/>
    <dgm:cxn modelId="{79A9D311-2157-4042-8E95-66114E96D4C7}" srcId="{9FDDF347-0602-43D6-847A-28155F121AEA}" destId="{F364E9E5-BA10-4FC1-901B-66DE867594AA}" srcOrd="3" destOrd="0" parTransId="{B9B8A631-0DCD-449C-A51D-6E0356877E6D}" sibTransId="{9B339281-AD67-4405-8A07-410F19374F93}"/>
    <dgm:cxn modelId="{EA8C66B0-6FC7-4F71-A27B-2EB215A0F571}" srcId="{9FDDF347-0602-43D6-847A-28155F121AEA}" destId="{CFDCF4B4-8526-4D99-B3A7-2B1017ADC3EE}" srcOrd="1" destOrd="0" parTransId="{7E0E54FA-67CE-4174-BA6E-B9D2E68D0372}" sibTransId="{A85E5BFD-FE6E-48F7-A909-797AC57507DA}"/>
    <dgm:cxn modelId="{133C6340-E679-4245-8C6D-E4774B66C297}" type="presOf" srcId="{CFDCF4B4-8526-4D99-B3A7-2B1017ADC3EE}" destId="{6EA7D451-9F3E-443D-85D2-3C241437779E}" srcOrd="0" destOrd="0" presId="urn:microsoft.com/office/officeart/2005/8/layout/matrix3"/>
    <dgm:cxn modelId="{C50F0136-427C-4421-8A31-90EA8432F45A}" type="presOf" srcId="{82D39191-5BAD-4EF0-8FE7-1FF48689D349}" destId="{509B64F1-D0C7-4BD6-9414-2DA7F43D1A71}" srcOrd="0" destOrd="0" presId="urn:microsoft.com/office/officeart/2005/8/layout/matrix3"/>
    <dgm:cxn modelId="{EB77FC3A-29F7-482C-A68D-772E95D14AB9}" type="presOf" srcId="{9FDDF347-0602-43D6-847A-28155F121AEA}" destId="{62556491-5158-4E81-A915-82AB6E4522ED}" srcOrd="0" destOrd="0" presId="urn:microsoft.com/office/officeart/2005/8/layout/matrix3"/>
    <dgm:cxn modelId="{2BC7DC92-04C7-47B6-AF9A-BD066DAE991E}" type="presParOf" srcId="{62556491-5158-4E81-A915-82AB6E4522ED}" destId="{95A9F667-630D-4D19-877C-5E5A07A85F5C}" srcOrd="0" destOrd="0" presId="urn:microsoft.com/office/officeart/2005/8/layout/matrix3"/>
    <dgm:cxn modelId="{DD03DCAC-0CDA-4F73-9327-8070CCB3B893}" type="presParOf" srcId="{62556491-5158-4E81-A915-82AB6E4522ED}" destId="{509B64F1-D0C7-4BD6-9414-2DA7F43D1A71}" srcOrd="1" destOrd="0" presId="urn:microsoft.com/office/officeart/2005/8/layout/matrix3"/>
    <dgm:cxn modelId="{A173CC3E-BE30-4429-BEB3-8AFED7ECB7AF}" type="presParOf" srcId="{62556491-5158-4E81-A915-82AB6E4522ED}" destId="{6EA7D451-9F3E-443D-85D2-3C241437779E}" srcOrd="2" destOrd="0" presId="urn:microsoft.com/office/officeart/2005/8/layout/matrix3"/>
    <dgm:cxn modelId="{9775A23E-700E-480C-BEDF-4F7CA9D79974}" type="presParOf" srcId="{62556491-5158-4E81-A915-82AB6E4522ED}" destId="{C1A0EE2D-8829-4EC4-AAF4-974D5C78FDF6}" srcOrd="3" destOrd="0" presId="urn:microsoft.com/office/officeart/2005/8/layout/matrix3"/>
    <dgm:cxn modelId="{FE2FC67E-F142-4BA9-B5A7-22594C5607F8}" type="presParOf" srcId="{62556491-5158-4E81-A915-82AB6E4522ED}" destId="{84A77802-6F74-4B1E-AA65-020D5133B34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A9F667-630D-4D19-877C-5E5A07A85F5C}">
      <dsp:nvSpPr>
        <dsp:cNvPr id="0" name=""/>
        <dsp:cNvSpPr/>
      </dsp:nvSpPr>
      <dsp:spPr>
        <a:xfrm>
          <a:off x="-25469" y="0"/>
          <a:ext cx="2283187" cy="223224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B64F1-D0C7-4BD6-9414-2DA7F43D1A71}">
      <dsp:nvSpPr>
        <dsp:cNvPr id="0" name=""/>
        <dsp:cNvSpPr/>
      </dsp:nvSpPr>
      <dsp:spPr>
        <a:xfrm>
          <a:off x="212063" y="212063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传播能力</a:t>
          </a:r>
          <a:endParaRPr lang="zh-CN" altLang="en-US" sz="1700" b="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12063" y="212063"/>
        <a:ext cx="870576" cy="870576"/>
      </dsp:txXfrm>
    </dsp:sp>
    <dsp:sp modelId="{6EA7D451-9F3E-443D-85D2-3C241437779E}">
      <dsp:nvSpPr>
        <dsp:cNvPr id="0" name=""/>
        <dsp:cNvSpPr/>
      </dsp:nvSpPr>
      <dsp:spPr>
        <a:xfrm>
          <a:off x="1149607" y="212063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吸量能力</a:t>
          </a:r>
          <a:endParaRPr lang="zh-CN" altLang="en-US" sz="1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149607" y="212063"/>
        <a:ext cx="870576" cy="870576"/>
      </dsp:txXfrm>
    </dsp:sp>
    <dsp:sp modelId="{C1A0EE2D-8829-4EC4-AAF4-974D5C78FDF6}">
      <dsp:nvSpPr>
        <dsp:cNvPr id="0" name=""/>
        <dsp:cNvSpPr/>
      </dsp:nvSpPr>
      <dsp:spPr>
        <a:xfrm>
          <a:off x="212063" y="1149607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核心竞争力</a:t>
          </a:r>
          <a:endParaRPr lang="zh-CN" altLang="en-US" sz="1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12063" y="1149607"/>
        <a:ext cx="870576" cy="870576"/>
      </dsp:txXfrm>
    </dsp:sp>
    <dsp:sp modelId="{84A77802-6F74-4B1E-AA65-020D5133B341}">
      <dsp:nvSpPr>
        <dsp:cNvPr id="0" name=""/>
        <dsp:cNvSpPr/>
      </dsp:nvSpPr>
      <dsp:spPr>
        <a:xfrm>
          <a:off x="1149607" y="1149607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商业模式</a:t>
          </a:r>
          <a:endParaRPr lang="zh-CN" altLang="en-US" sz="1700" b="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149607" y="1149607"/>
        <a:ext cx="870576" cy="8705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A9F667-630D-4D19-877C-5E5A07A85F5C}">
      <dsp:nvSpPr>
        <dsp:cNvPr id="0" name=""/>
        <dsp:cNvSpPr/>
      </dsp:nvSpPr>
      <dsp:spPr>
        <a:xfrm>
          <a:off x="-25469" y="0"/>
          <a:ext cx="2283187" cy="223224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B64F1-D0C7-4BD6-9414-2DA7F43D1A71}">
      <dsp:nvSpPr>
        <dsp:cNvPr id="0" name=""/>
        <dsp:cNvSpPr/>
      </dsp:nvSpPr>
      <dsp:spPr>
        <a:xfrm>
          <a:off x="212063" y="212063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传播能力</a:t>
          </a:r>
          <a:endParaRPr lang="zh-CN" altLang="en-US" sz="1700" b="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12063" y="212063"/>
        <a:ext cx="870576" cy="870576"/>
      </dsp:txXfrm>
    </dsp:sp>
    <dsp:sp modelId="{6EA7D451-9F3E-443D-85D2-3C241437779E}">
      <dsp:nvSpPr>
        <dsp:cNvPr id="0" name=""/>
        <dsp:cNvSpPr/>
      </dsp:nvSpPr>
      <dsp:spPr>
        <a:xfrm>
          <a:off x="1149607" y="212063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吸量能力</a:t>
          </a:r>
          <a:endParaRPr lang="zh-CN" altLang="en-US" sz="1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149607" y="212063"/>
        <a:ext cx="870576" cy="870576"/>
      </dsp:txXfrm>
    </dsp:sp>
    <dsp:sp modelId="{C1A0EE2D-8829-4EC4-AAF4-974D5C78FDF6}">
      <dsp:nvSpPr>
        <dsp:cNvPr id="0" name=""/>
        <dsp:cNvSpPr/>
      </dsp:nvSpPr>
      <dsp:spPr>
        <a:xfrm>
          <a:off x="212063" y="1149607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核心竞争力</a:t>
          </a:r>
          <a:endParaRPr lang="zh-CN" altLang="en-US" sz="1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12063" y="1149607"/>
        <a:ext cx="870576" cy="870576"/>
      </dsp:txXfrm>
    </dsp:sp>
    <dsp:sp modelId="{84A77802-6F74-4B1E-AA65-020D5133B341}">
      <dsp:nvSpPr>
        <dsp:cNvPr id="0" name=""/>
        <dsp:cNvSpPr/>
      </dsp:nvSpPr>
      <dsp:spPr>
        <a:xfrm>
          <a:off x="1149607" y="1149607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商业模式</a:t>
          </a:r>
          <a:endParaRPr lang="zh-CN" altLang="en-US" sz="1700" b="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149607" y="1149607"/>
        <a:ext cx="870576" cy="87057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A9F667-630D-4D19-877C-5E5A07A85F5C}">
      <dsp:nvSpPr>
        <dsp:cNvPr id="0" name=""/>
        <dsp:cNvSpPr/>
      </dsp:nvSpPr>
      <dsp:spPr>
        <a:xfrm>
          <a:off x="-25469" y="0"/>
          <a:ext cx="2283187" cy="223224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B64F1-D0C7-4BD6-9414-2DA7F43D1A71}">
      <dsp:nvSpPr>
        <dsp:cNvPr id="0" name=""/>
        <dsp:cNvSpPr/>
      </dsp:nvSpPr>
      <dsp:spPr>
        <a:xfrm>
          <a:off x="212063" y="212063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传播能力</a:t>
          </a:r>
          <a:endParaRPr lang="zh-CN" altLang="en-US" sz="1700" b="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12063" y="212063"/>
        <a:ext cx="870576" cy="870576"/>
      </dsp:txXfrm>
    </dsp:sp>
    <dsp:sp modelId="{6EA7D451-9F3E-443D-85D2-3C241437779E}">
      <dsp:nvSpPr>
        <dsp:cNvPr id="0" name=""/>
        <dsp:cNvSpPr/>
      </dsp:nvSpPr>
      <dsp:spPr>
        <a:xfrm>
          <a:off x="1149607" y="212063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吸量能力</a:t>
          </a:r>
          <a:endParaRPr lang="zh-CN" altLang="en-US" sz="1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149607" y="212063"/>
        <a:ext cx="870576" cy="870576"/>
      </dsp:txXfrm>
    </dsp:sp>
    <dsp:sp modelId="{C1A0EE2D-8829-4EC4-AAF4-974D5C78FDF6}">
      <dsp:nvSpPr>
        <dsp:cNvPr id="0" name=""/>
        <dsp:cNvSpPr/>
      </dsp:nvSpPr>
      <dsp:spPr>
        <a:xfrm>
          <a:off x="212063" y="1149607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核心竞争力</a:t>
          </a:r>
          <a:endParaRPr lang="zh-CN" altLang="en-US" sz="1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12063" y="1149607"/>
        <a:ext cx="870576" cy="870576"/>
      </dsp:txXfrm>
    </dsp:sp>
    <dsp:sp modelId="{84A77802-6F74-4B1E-AA65-020D5133B341}">
      <dsp:nvSpPr>
        <dsp:cNvPr id="0" name=""/>
        <dsp:cNvSpPr/>
      </dsp:nvSpPr>
      <dsp:spPr>
        <a:xfrm>
          <a:off x="1149607" y="1149607"/>
          <a:ext cx="870576" cy="870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商业化</a:t>
          </a:r>
          <a:endParaRPr lang="zh-CN" altLang="en-US" sz="1700" b="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149607" y="1149607"/>
        <a:ext cx="870576" cy="870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99B490-06B2-4BCE-9876-F0A469D74FDA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5284BD-5B0D-48B7-9C99-536896CBE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764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H5</a:t>
            </a:r>
            <a:r>
              <a:rPr lang="zh-CN" altLang="en-US" dirty="0" smtClean="0"/>
              <a:t>游戏平台开发思路和计划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1484784"/>
            <a:ext cx="7704667" cy="439248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zh-CN" altLang="en-US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一、游戏平台和目标。</a:t>
            </a:r>
            <a:r>
              <a:rPr lang="en-US" altLang="zh-CN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二、变现的思路。</a:t>
            </a:r>
            <a:r>
              <a:rPr lang="en-US" altLang="zh-CN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三、我们的立足点。</a:t>
            </a:r>
            <a:r>
              <a:rPr lang="en-US" altLang="zh-CN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四、具体计划。</a:t>
            </a:r>
            <a:r>
              <a:rPr lang="en-US" altLang="zh-CN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sz="31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五、开发计划。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82133" y="457201"/>
            <a:ext cx="7704667" cy="10995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目录</a:t>
            </a:r>
            <a:endParaRPr kumimoji="0" lang="zh-CN" altLang="en-US" sz="4000" b="1" i="0" u="none" strike="noStrike" kern="1200" cap="none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15615"/>
          </a:xfrm>
        </p:spPr>
        <p:txBody>
          <a:bodyPr/>
          <a:lstStyle/>
          <a:p>
            <a:r>
              <a:rPr lang="zh-CN" altLang="en-US" b="1" dirty="0" smtClean="0"/>
              <a:t>游戏平台和目标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060848"/>
            <a:ext cx="7704667" cy="1152128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做什么？</a:t>
            </a:r>
            <a:r>
              <a:rPr lang="zh-CN" altLang="en-US" sz="2800" dirty="0" smtClean="0">
                <a:latin typeface="华文琥珀" pitchFamily="2" charset="-122"/>
                <a:ea typeface="华文琥珀" pitchFamily="2" charset="-122"/>
              </a:rPr>
              <a:t>我们要做一个</a:t>
            </a:r>
            <a:r>
              <a:rPr lang="en-US" altLang="zh-CN" sz="2800" dirty="0" smtClean="0">
                <a:latin typeface="华文琥珀" pitchFamily="2" charset="-122"/>
                <a:ea typeface="华文琥珀" pitchFamily="2" charset="-122"/>
              </a:rPr>
              <a:t>H5</a:t>
            </a:r>
            <a:r>
              <a:rPr lang="zh-CN" altLang="en-US" sz="2800" dirty="0" smtClean="0">
                <a:latin typeface="华文琥珀" pitchFamily="2" charset="-122"/>
                <a:ea typeface="华文琥珀" pitchFamily="2" charset="-122"/>
              </a:rPr>
              <a:t>游戏平台。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71600" y="3284984"/>
            <a:ext cx="7704667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</a:rPr>
              <a:t>目标</a:t>
            </a:r>
            <a:r>
              <a:rPr lang="en-US" altLang="zh-CN" sz="2400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》》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更强的变现能力。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tabLst/>
              <a:defRPr/>
            </a:pPr>
            <a:r>
              <a:rPr lang="zh-CN" altLang="en-US" sz="2000" dirty="0" smtClean="0"/>
              <a:t>即，同样的渠道或广告成本，我们的平台带来的收入比别人更高。</a:t>
            </a:r>
            <a:endParaRPr lang="en-US" altLang="zh-CN" sz="2000" dirty="0" smtClean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低成本、高留存、高付费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tabLst/>
              <a:defRPr/>
            </a:pPr>
            <a:r>
              <a:rPr lang="zh-CN" altLang="en-US" sz="2000" noProof="0" dirty="0" smtClean="0">
                <a:latin typeface="+mj-ea"/>
                <a:ea typeface="+mj-ea"/>
              </a:rPr>
              <a:t>千万流水</a:t>
            </a:r>
            <a:r>
              <a:rPr lang="en-US" altLang="zh-CN" sz="2000" noProof="0" dirty="0" smtClean="0">
                <a:latin typeface="+mj-ea"/>
                <a:ea typeface="+mj-ea"/>
              </a:rPr>
              <a:t>=</a:t>
            </a:r>
            <a:r>
              <a:rPr lang="zh-CN" altLang="en-US" sz="2000" noProof="0" dirty="0" smtClean="0">
                <a:latin typeface="+mj-ea"/>
                <a:ea typeface="+mj-ea"/>
              </a:rPr>
              <a:t>？（</a:t>
            </a:r>
            <a:r>
              <a:rPr lang="en-US" altLang="zh-CN" sz="2000" noProof="0" dirty="0" smtClean="0">
                <a:latin typeface="+mj-ea"/>
                <a:ea typeface="+mj-ea"/>
              </a:rPr>
              <a:t>20w /3% /100</a:t>
            </a:r>
            <a:r>
              <a:rPr lang="zh-CN" altLang="en-US" sz="2000" noProof="0" dirty="0" smtClean="0">
                <a:latin typeface="+mj-ea"/>
                <a:ea typeface="+mj-ea"/>
              </a:rPr>
              <a:t>）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11559"/>
          </a:xfrm>
        </p:spPr>
        <p:txBody>
          <a:bodyPr/>
          <a:lstStyle/>
          <a:p>
            <a:r>
              <a:rPr lang="zh-CN" altLang="en-US" b="1" dirty="0" smtClean="0"/>
              <a:t>变现的思路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5" y="1340768"/>
            <a:ext cx="5544616" cy="49685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游戏的变现能力取决于以下几个方面：</a:t>
            </a:r>
            <a:endParaRPr lang="en-US" altLang="zh-CN" sz="2000" dirty="0" smtClean="0">
              <a:solidFill>
                <a:srgbClr val="00B0F0"/>
              </a:solidFill>
              <a:latin typeface="华文行楷" pitchFamily="2" charset="-122"/>
              <a:ea typeface="华文行楷" pitchFamily="2" charset="-122"/>
            </a:endParaRPr>
          </a:p>
          <a:p>
            <a:pPr lvl="0">
              <a:buFont typeface="Wingdings" pitchFamily="2" charset="2"/>
              <a:buChar char="Ø"/>
              <a:defRPr/>
            </a:pPr>
            <a:r>
              <a:rPr lang="zh-CN" altLang="en-US" b="1" dirty="0" smtClean="0"/>
              <a:t>低用户成本。</a:t>
            </a:r>
            <a:endParaRPr lang="en-US" altLang="zh-CN" b="1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传奇类</a:t>
            </a:r>
            <a:r>
              <a:rPr lang="en-US" altLang="zh-CN" sz="1800" dirty="0" smtClean="0"/>
              <a:t>H5</a:t>
            </a:r>
            <a:r>
              <a:rPr lang="zh-CN" altLang="en-US" sz="1800" dirty="0" smtClean="0"/>
              <a:t>的用户激活成本超过</a:t>
            </a:r>
            <a:r>
              <a:rPr lang="en-US" altLang="zh-CN" sz="1800" dirty="0" smtClean="0"/>
              <a:t>100.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更强的自传播能力，狼人杀可以通过用户自传播带来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倍以上的用户，即变相将游戏平台的变现能力翻了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倍。</a:t>
            </a:r>
            <a:endParaRPr lang="en-US" altLang="zh-CN" sz="1800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更强的吸量能力，球球大作战单用户付费虽然不及德州扑克，但广告位上的点击率是德州扑克的好几倍，变现能力并不低于德州扑克。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高用户留存</a:t>
            </a:r>
            <a:endParaRPr lang="en-US" altLang="zh-CN" b="1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/>
              <a:t>产品的核心特色决定了用户的留存率，留存使用户转变成付费用户成为了可能。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高付费（高付费率和高</a:t>
            </a:r>
            <a:r>
              <a:rPr lang="en-US" altLang="zh-CN" b="1" dirty="0" smtClean="0"/>
              <a:t>ARPPU</a:t>
            </a:r>
            <a:r>
              <a:rPr lang="zh-CN" altLang="en-US" b="1" dirty="0" smtClean="0"/>
              <a:t>值）</a:t>
            </a:r>
            <a:endParaRPr lang="en-US" altLang="zh-CN" b="1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/>
              <a:t>成熟的商业模式，能将更多用户变现，也能提升单个用户的付费额度，棋牌类游戏、房卡模式、会员模式这些都是验证过的商业模式。</a:t>
            </a:r>
            <a:endParaRPr lang="en-US" altLang="zh-CN" sz="1800" dirty="0" smtClean="0"/>
          </a:p>
        </p:txBody>
      </p:sp>
      <p:graphicFrame>
        <p:nvGraphicFramePr>
          <p:cNvPr id="21" name="图示 20"/>
          <p:cNvGraphicFramePr/>
          <p:nvPr/>
        </p:nvGraphicFramePr>
        <p:xfrm>
          <a:off x="6660232" y="2492896"/>
          <a:ext cx="223224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内容占位符 2"/>
          <p:cNvSpPr txBox="1">
            <a:spLocks/>
          </p:cNvSpPr>
          <p:nvPr/>
        </p:nvSpPr>
        <p:spPr>
          <a:xfrm>
            <a:off x="6588224" y="4653136"/>
            <a:ext cx="2304256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游戏平台可以将狼人杀、德州扑克、球球大作战同时放在一个页面，同时具备以上特点。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zh-CN" altLang="en-US" b="1" dirty="0" smtClean="0"/>
              <a:t>我们的立足点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556792"/>
            <a:ext cx="5750107" cy="4680520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defRPr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H5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的优势：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H5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游戏的特色是点开即玩，无需下载。其优势在于社交平台上的传播能力，而非游戏品质。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款能让用户点开即玩的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H5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游戏。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款能让用户愿意在社交平台上传播的游戏（结合平台的推广系统）。</a:t>
            </a:r>
            <a:endParaRPr lang="en-US" altLang="zh-CN" sz="18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团队的优势：产品的核心竞争力和商业化。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H5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小游戏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围住神经猫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几天创下了</a:t>
            </a:r>
            <a:r>
              <a:rPr lang="zh-CN" altLang="en-US" sz="1800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上亿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的访问量，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DAU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超过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500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万</a:t>
            </a:r>
            <a:r>
              <a:rPr lang="zh-CN" altLang="en-US" sz="1800" dirty="0" smtClean="0"/>
              <a:t>。（如果是重度游戏，则月流水过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亿）</a:t>
            </a:r>
            <a:endParaRPr lang="en-US" altLang="zh-CN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款社交类游戏，能让这上亿用户在平台沉淀下来并进行付费。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款棋牌类游戏，结合成熟的商业化运营。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若干已被验证过的成熟的付费模式。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899592" y="2204864"/>
          <a:ext cx="223224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683568" y="4365104"/>
            <a:ext cx="2376264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我们的立足点，就是把那上亿的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免费的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访问量进行变现。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59631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</a:rPr>
              <a:t>具体计划</a:t>
            </a:r>
            <a:r>
              <a:rPr lang="en-US" altLang="zh-CN" b="1" dirty="0" smtClean="0">
                <a:latin typeface="+mj-ea"/>
              </a:rPr>
              <a:t>1——H5</a:t>
            </a:r>
            <a:r>
              <a:rPr lang="zh-CN" altLang="en-US" b="1" dirty="0" smtClean="0">
                <a:latin typeface="+mj-ea"/>
              </a:rPr>
              <a:t>游戏平台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4005064"/>
            <a:ext cx="7056784" cy="22322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大型重度游戏的变现能力要比休闲小游戏更强，是因为大型重度游戏往往集合了传播、吸量、核心特色玩法和商业化多个系统。</a:t>
            </a:r>
            <a:endParaRPr lang="en-US" altLang="zh-CN" sz="2000" dirty="0" smtClean="0">
              <a:solidFill>
                <a:srgbClr val="00B0F0"/>
              </a:solidFill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社交类游戏平台同样集合了这些因素，同时还有以下优势：</a:t>
            </a:r>
            <a:endParaRPr lang="en-US" altLang="zh-CN" sz="2000" dirty="0" smtClean="0">
              <a:solidFill>
                <a:srgbClr val="00B0F0"/>
              </a:solidFill>
              <a:latin typeface="华文行楷" pitchFamily="2" charset="-122"/>
              <a:ea typeface="华文行楷" pitchFamily="2" charset="-122"/>
            </a:endParaRPr>
          </a:p>
          <a:p>
            <a:pPr lvl="1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游戏较轻，非常灵活。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保留了每个游戏最特色的模块，不易损失用户。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平台中各类游戏分工更加明确，设计起来也更容易。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5508104" y="1628800"/>
          <a:ext cx="223224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1043608" y="1916832"/>
            <a:ext cx="4248472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通过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H5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游戏平台实现更强的变现能力。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55575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</a:rPr>
              <a:t>具体计划</a:t>
            </a:r>
            <a:r>
              <a:rPr lang="en-US" altLang="zh-CN" b="1" dirty="0" smtClean="0">
                <a:latin typeface="+mj-ea"/>
              </a:rPr>
              <a:t>2——</a:t>
            </a:r>
            <a:r>
              <a:rPr lang="zh-CN" altLang="en-US" b="1" dirty="0" smtClean="0">
                <a:latin typeface="+mj-ea"/>
              </a:rPr>
              <a:t>平台中的游戏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28800"/>
            <a:ext cx="7704667" cy="4371016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  <a:defRPr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款能让用户愿意在社交平台上传播的社交类游戏。</a:t>
            </a:r>
            <a:endParaRPr lang="en-US" altLang="zh-CN" b="1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类似狼人杀这样的游戏。</a:t>
            </a:r>
            <a:endParaRPr lang="en-US" altLang="zh-CN" sz="1800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dirty="0" smtClean="0">
                <a:solidFill>
                  <a:srgbClr val="7030A0"/>
                </a:solidFill>
              </a:rPr>
              <a:t>用户推广系统，当用户通过社交平台发布推广带来的新用户，自动成为该用户的永久守护者，用户可获得守护者充值和游戏带来的收益的提成。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款能让用户愿意在社交平台上传播的社交类游戏。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/>
              <a:t>能点开即玩的小游戏。</a:t>
            </a:r>
            <a:endParaRPr lang="en-US" altLang="zh-CN" sz="1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/>
              <a:t>有趣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或者流行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或者带</a:t>
            </a:r>
            <a:r>
              <a:rPr lang="en-US" altLang="zh-CN" sz="1800" dirty="0" smtClean="0"/>
              <a:t>IP/</a:t>
            </a:r>
            <a:r>
              <a:rPr lang="zh-CN" altLang="en-US" sz="1800" dirty="0" smtClean="0"/>
              <a:t>或者强社交。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款能让用户沉淀下来的社交类游戏。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类似你画我猜。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款能快速消耗游戏币的棋牌类游戏。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603647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</a:rPr>
              <a:t>具体计划</a:t>
            </a:r>
            <a:r>
              <a:rPr lang="en-US" altLang="zh-CN" b="1" dirty="0" smtClean="0">
                <a:latin typeface="+mj-ea"/>
              </a:rPr>
              <a:t>3——</a:t>
            </a:r>
            <a:r>
              <a:rPr lang="zh-CN" altLang="en-US" b="1" dirty="0" smtClean="0">
                <a:latin typeface="+mj-ea"/>
              </a:rPr>
              <a:t>产品的商业化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88840"/>
            <a:ext cx="7704667" cy="4320480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itchFamily="2" charset="2"/>
              <a:buChar char="Ø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常规的付费模式：</a:t>
            </a:r>
            <a:endParaRPr lang="en-US" altLang="zh-CN" b="1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会员模式，会员每日可获得更多游戏币、更多游戏次数、有更多权限进行交友等。会员模式是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社交平台的最通用的盈利方式。</a:t>
            </a:r>
            <a:endParaRPr lang="en-US" altLang="zh-CN" sz="1800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购买体力，通过体力限制用户游戏次数。</a:t>
            </a:r>
            <a:endParaRPr lang="en-US" altLang="zh-CN" sz="1800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出售道具。</a:t>
            </a:r>
            <a:endParaRPr lang="en-US" altLang="zh-CN" sz="1800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出售游戏币。</a:t>
            </a:r>
            <a:endParaRPr lang="en-US" altLang="zh-CN" sz="1800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主播模式。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200" b="1" dirty="0" smtClean="0"/>
              <a:t>特色付费模式（可选）：</a:t>
            </a:r>
            <a:endParaRPr lang="en-US" altLang="zh-CN" sz="2200" b="1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房卡模式，用户开房拉好友进行游戏，由其它好友支付费用，而开房者可获得一定收入。</a:t>
            </a:r>
            <a:endParaRPr lang="en-US" altLang="zh-CN" sz="1800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1800" b="1" dirty="0" smtClean="0"/>
              <a:t>针对大</a:t>
            </a:r>
            <a:r>
              <a:rPr lang="en-US" altLang="zh-CN" sz="1800" b="1" dirty="0" smtClean="0"/>
              <a:t>R</a:t>
            </a:r>
            <a:r>
              <a:rPr lang="zh-CN" altLang="en-US" sz="1800" b="1" dirty="0" smtClean="0"/>
              <a:t>的特殊服务：在常规的主播模式或社交模式里，付费者往往是比较被动的一方；而在一些重度游戏里，大额付费用户往往是掌握这绝对的主动权。解决这个问题，让大</a:t>
            </a:r>
            <a:r>
              <a:rPr lang="en-US" altLang="zh-CN" sz="1800" b="1" dirty="0" smtClean="0"/>
              <a:t>R</a:t>
            </a:r>
            <a:r>
              <a:rPr lang="zh-CN" altLang="en-US" sz="1800" b="1" dirty="0" smtClean="0"/>
              <a:t>在社交中掌握更多的主动权，是一个有机会大幅度提升付费的点。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603647"/>
          </a:xfrm>
        </p:spPr>
        <p:txBody>
          <a:bodyPr/>
          <a:lstStyle/>
          <a:p>
            <a:r>
              <a:rPr lang="zh-CN" altLang="en-US" b="1" dirty="0" smtClean="0"/>
              <a:t>开发计划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59632" y="1844824"/>
          <a:ext cx="7056784" cy="4058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149"/>
                <a:gridCol w="4585507"/>
                <a:gridCol w="1152128"/>
              </a:tblGrid>
              <a:tr h="5893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阶段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开发内容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开发周期</a:t>
                      </a:r>
                    </a:p>
                  </a:txBody>
                  <a:tcPr marL="9525" marR="9525" marT="9525" marB="0" anchor="ctr"/>
                </a:tc>
              </a:tr>
              <a:tr h="10808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第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阶段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进行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平台的搭建。</a:t>
                      </a:r>
                      <a:b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同时对平台的游戏进行思路和分析，选择最合适的第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期上线的游戏。</a:t>
                      </a:r>
                      <a:b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开发团队的搭建和磨合。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周</a:t>
                      </a:r>
                    </a:p>
                  </a:txBody>
                  <a:tcPr marL="9525" marR="9525" marT="9525" marB="0" anchor="ctr"/>
                </a:tc>
              </a:tr>
              <a:tr h="5893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上线准备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完善平台功能。</a:t>
                      </a:r>
                      <a:b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完成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2~3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款能满足平台目标的游戏。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周</a:t>
                      </a:r>
                    </a:p>
                  </a:txBody>
                  <a:tcPr marL="9525" marR="9525" marT="9525" marB="0" anchor="ctr"/>
                </a:tc>
              </a:tr>
              <a:tr h="8144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后续开发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分析线上数据，维护和完善线上功能。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包含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4~5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款社交类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H5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游戏、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3~4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款棋牌类游戏、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1~2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款能配合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H5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传播推广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的小游戏以及平台功能的完善。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</a:tr>
              <a:tr h="8144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资源整合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APP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品牌的建立。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发行其它大型重度游戏。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其它方向。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869</TotalTime>
  <Words>964</Words>
  <Application>Microsoft Office PowerPoint</Application>
  <PresentationFormat>全屏显示(4:3)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Parallax</vt:lpstr>
      <vt:lpstr>H5游戏平台开发思路和计划</vt:lpstr>
      <vt:lpstr>一、游戏平台和目标。 二、变现的思路。 三、我们的立足点。 四、具体计划。 五、开发计划。 </vt:lpstr>
      <vt:lpstr>游戏平台和目标</vt:lpstr>
      <vt:lpstr>变现的思路</vt:lpstr>
      <vt:lpstr>我们的立足点</vt:lpstr>
      <vt:lpstr>具体计划1——H5游戏平台</vt:lpstr>
      <vt:lpstr>具体计划2——平台中的游戏</vt:lpstr>
      <vt:lpstr>具体计划3——产品的商业化</vt:lpstr>
      <vt:lpstr>开发计划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PC</cp:lastModifiedBy>
  <cp:revision>72</cp:revision>
  <dcterms:created xsi:type="dcterms:W3CDTF">2017-07-27T09:10:42Z</dcterms:created>
  <dcterms:modified xsi:type="dcterms:W3CDTF">2017-08-16T01:54:53Z</dcterms:modified>
</cp:coreProperties>
</file>