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6" r:id="rId2"/>
    <p:sldId id="267" r:id="rId3"/>
    <p:sldId id="268" r:id="rId4"/>
    <p:sldId id="269" r:id="rId5"/>
    <p:sldId id="270" r:id="rId6"/>
    <p:sldId id="271" r:id="rId7"/>
    <p:sldId id="257" r:id="rId8"/>
    <p:sldId id="258" r:id="rId9"/>
    <p:sldId id="259" r:id="rId10"/>
    <p:sldId id="260" r:id="rId11"/>
    <p:sldId id="261" r:id="rId12"/>
    <p:sldId id="262" r:id="rId13"/>
    <p:sldId id="263" r:id="rId14"/>
    <p:sldId id="264" r:id="rId15"/>
    <p:sldId id="274" r:id="rId16"/>
    <p:sldId id="275" r:id="rId17"/>
    <p:sldId id="265"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19" d="100"/>
          <a:sy n="119" d="100"/>
        </p:scale>
        <p:origin x="21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229F7-5F5F-48D9-A320-D34385FFA0A5}"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19BA8-3D1F-41A9-B615-5117B350CF1E}" type="slidenum">
              <a:rPr lang="en-US" smtClean="0"/>
              <a:t>‹#›</a:t>
            </a:fld>
            <a:endParaRPr lang="en-US"/>
          </a:p>
        </p:txBody>
      </p:sp>
    </p:spTree>
    <p:extLst>
      <p:ext uri="{BB962C8B-B14F-4D97-AF65-F5344CB8AC3E}">
        <p14:creationId xmlns:p14="http://schemas.microsoft.com/office/powerpoint/2010/main" val="69139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8817" y="4759643"/>
            <a:ext cx="5510530" cy="4509135"/>
          </a:xfrm>
          <a:prstGeom prst="rect">
            <a:avLst/>
          </a:prstGeom>
        </p:spPr>
        <p:txBody>
          <a:bodyPr spcFirstLastPara="1" wrap="square" lIns="96600" tIns="96600" rIns="96600" bIns="96600" anchor="t" anchorCtr="0">
            <a:noAutofit/>
          </a:bodyPr>
          <a:lstStyle/>
          <a:p>
            <a:pPr marL="0" indent="0">
              <a:buNone/>
            </a:pPr>
            <a:r>
              <a:rPr lang="en-US" dirty="0" smtClean="0"/>
              <a:t>CMD, Director Finance,</a:t>
            </a:r>
            <a:r>
              <a:rPr lang="en-US" baseline="0" dirty="0" smtClean="0"/>
              <a:t> </a:t>
            </a:r>
            <a:r>
              <a:rPr lang="en-US" baseline="0" dirty="0" err="1" smtClean="0"/>
              <a:t>Dir</a:t>
            </a:r>
            <a:r>
              <a:rPr lang="en-US" baseline="0" dirty="0" smtClean="0"/>
              <a:t> Technical Projects &amp; Planning</a:t>
            </a:r>
            <a:endParaRPr dirty="0"/>
          </a:p>
        </p:txBody>
      </p:sp>
    </p:spTree>
    <p:extLst>
      <p:ext uri="{BB962C8B-B14F-4D97-AF65-F5344CB8AC3E}">
        <p14:creationId xmlns:p14="http://schemas.microsoft.com/office/powerpoint/2010/main" val="288172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Detailed Brief</a:t>
            </a:r>
            <a:r>
              <a:rPr lang="en-US" baseline="0" dirty="0" smtClean="0"/>
              <a:t> is provided in the document ( Academic </a:t>
            </a:r>
            <a:r>
              <a:rPr lang="en-US" baseline="0" dirty="0" err="1" smtClean="0"/>
              <a:t>Backgr</a:t>
            </a:r>
            <a:r>
              <a:rPr lang="en-US" baseline="0" dirty="0" smtClean="0"/>
              <a:t> + Industrial </a:t>
            </a:r>
            <a:r>
              <a:rPr lang="en-US" baseline="0" dirty="0" err="1" smtClean="0"/>
              <a:t>Exp</a:t>
            </a:r>
            <a:r>
              <a:rPr lang="en-US" baseline="0" dirty="0" smtClean="0"/>
              <a:t>)</a:t>
            </a:r>
            <a:endParaRPr lang="en-US" dirty="0"/>
          </a:p>
        </p:txBody>
      </p:sp>
    </p:spTree>
    <p:extLst>
      <p:ext uri="{BB962C8B-B14F-4D97-AF65-F5344CB8AC3E}">
        <p14:creationId xmlns:p14="http://schemas.microsoft.com/office/powerpoint/2010/main" val="414282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MCL has been really the harbinger of e-procurement development process in Coal India and hence</a:t>
            </a:r>
            <a:r>
              <a:rPr lang="en-US" baseline="0" dirty="0" smtClean="0"/>
              <a:t> would certainly like to remain the forerunner in this </a:t>
            </a:r>
          </a:p>
          <a:p>
            <a:r>
              <a:rPr lang="en-US" baseline="0" dirty="0" smtClean="0"/>
              <a:t>Secondly the amount of tenders tell that this is a major problem this proposal is going to tackle </a:t>
            </a:r>
            <a:endParaRPr lang="en-US" dirty="0"/>
          </a:p>
        </p:txBody>
      </p:sp>
    </p:spTree>
    <p:extLst>
      <p:ext uri="{BB962C8B-B14F-4D97-AF65-F5344CB8AC3E}">
        <p14:creationId xmlns:p14="http://schemas.microsoft.com/office/powerpoint/2010/main" val="354721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The IIT (ISM) </a:t>
            </a:r>
            <a:r>
              <a:rPr lang="en-US" sz="1100" b="0" i="0" u="none" strike="noStrike" cap="none" dirty="0" err="1" smtClean="0">
                <a:solidFill>
                  <a:srgbClr val="000000"/>
                </a:solidFill>
                <a:effectLst/>
                <a:latin typeface="Arial"/>
                <a:ea typeface="Arial"/>
                <a:cs typeface="Arial"/>
                <a:sym typeface="Arial"/>
              </a:rPr>
              <a:t>Dhanbad</a:t>
            </a:r>
            <a:r>
              <a:rPr lang="en-US" sz="1100" b="0" i="0" u="none" strike="noStrike" cap="none" dirty="0" smtClean="0">
                <a:solidFill>
                  <a:srgbClr val="000000"/>
                </a:solidFill>
                <a:effectLst/>
                <a:latin typeface="Arial"/>
                <a:ea typeface="Arial"/>
                <a:cs typeface="Arial"/>
                <a:sym typeface="Arial"/>
              </a:rPr>
              <a:t> has bagged the </a:t>
            </a:r>
            <a:r>
              <a:rPr lang="en-US" sz="1100" b="1" i="0" u="none" strike="noStrike" cap="none" dirty="0" smtClean="0">
                <a:solidFill>
                  <a:srgbClr val="000000"/>
                </a:solidFill>
                <a:effectLst/>
                <a:latin typeface="Arial"/>
                <a:ea typeface="Arial"/>
                <a:cs typeface="Arial"/>
                <a:sym typeface="Arial"/>
              </a:rPr>
              <a:t>26th rank</a:t>
            </a:r>
            <a:r>
              <a:rPr lang="en-US" sz="1100" b="0" i="0" u="none" strike="noStrike" cap="none" dirty="0" smtClean="0">
                <a:solidFill>
                  <a:srgbClr val="000000"/>
                </a:solidFill>
                <a:effectLst/>
                <a:latin typeface="Arial"/>
                <a:ea typeface="Arial"/>
                <a:cs typeface="Arial"/>
                <a:sym typeface="Arial"/>
              </a:rPr>
              <a:t> with an overall score of 74.1 in the QS World University Rankings 2022 for the mineral and mining engineering discipline and is second in the country in this subject domain.</a:t>
            </a:r>
            <a:endParaRPr lang="en-US" dirty="0"/>
          </a:p>
        </p:txBody>
      </p:sp>
    </p:spTree>
    <p:extLst>
      <p:ext uri="{BB962C8B-B14F-4D97-AF65-F5344CB8AC3E}">
        <p14:creationId xmlns:p14="http://schemas.microsoft.com/office/powerpoint/2010/main" val="151343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6794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mcltenders.nic.i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coalindiatenders.nic.i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436171" y="201511"/>
            <a:ext cx="12049211" cy="2376400"/>
          </a:xfrm>
          <a:prstGeom prst="rect">
            <a:avLst/>
          </a:prstGeom>
        </p:spPr>
        <p:txBody>
          <a:bodyPr spcFirstLastPara="1" vert="horz" wrap="square" lIns="121900" tIns="121900" rIns="121900" bIns="121900" rtlCol="0" anchor="b" anchorCtr="0">
            <a:noAutofit/>
          </a:bodyPr>
          <a:lstStyle/>
          <a:p>
            <a:pPr algn="ctr">
              <a:buSzPts val="2400"/>
            </a:pPr>
            <a:r>
              <a:rPr lang="en-US" altLang="en-US" sz="3733" dirty="0" smtClean="0">
                <a:solidFill>
                  <a:srgbClr val="0070C0"/>
                </a:solidFill>
              </a:rPr>
              <a:t>"</a:t>
            </a:r>
            <a:r>
              <a:rPr lang="en-GB" sz="3733" dirty="0" smtClean="0">
                <a:solidFill>
                  <a:srgbClr val="0070C0"/>
                </a:solidFill>
              </a:rPr>
              <a:t>Auto-Evaluation </a:t>
            </a:r>
            <a:r>
              <a:rPr lang="en-GB" sz="3733" dirty="0">
                <a:solidFill>
                  <a:srgbClr val="0070C0"/>
                </a:solidFill>
              </a:rPr>
              <a:t>of Tenders using Artificial Intelligence / Machine Learning at Mahanadi Coalfields Limited</a:t>
            </a:r>
            <a:r>
              <a:rPr lang="en-US" sz="3733" dirty="0">
                <a:solidFill>
                  <a:srgbClr val="0070C0"/>
                </a:solidFill>
              </a:rPr>
              <a:t>”</a:t>
            </a:r>
            <a:r>
              <a:rPr lang="en-US" altLang="en-US" sz="3733" dirty="0">
                <a:solidFill>
                  <a:srgbClr val="0070C0"/>
                </a:solidFill>
              </a:rPr>
              <a:t> </a:t>
            </a:r>
          </a:p>
        </p:txBody>
      </p:sp>
      <p:sp>
        <p:nvSpPr>
          <p:cNvPr id="152" name="Google Shape;152;p33"/>
          <p:cNvSpPr txBox="1">
            <a:spLocks noGrp="1"/>
          </p:cNvSpPr>
          <p:nvPr>
            <p:ph type="subTitle" idx="1"/>
          </p:nvPr>
        </p:nvSpPr>
        <p:spPr>
          <a:xfrm>
            <a:off x="7266204" y="3833253"/>
            <a:ext cx="4916496" cy="1366344"/>
          </a:xfrm>
          <a:prstGeom prst="rect">
            <a:avLst/>
          </a:prstGeom>
        </p:spPr>
        <p:txBody>
          <a:bodyPr spcFirstLastPara="1" vert="horz" wrap="square" lIns="121900" tIns="121900" rIns="121900" bIns="121900" rtlCol="0" anchor="b" anchorCtr="0">
            <a:noAutofit/>
          </a:bodyPr>
          <a:lstStyle/>
          <a:p>
            <a:pPr algn="ctr"/>
            <a:r>
              <a:rPr lang="en-US" altLang="en-US" sz="2400" b="1" dirty="0">
                <a:solidFill>
                  <a:srgbClr val="C00000"/>
                </a:solidFill>
                <a:latin typeface="Century Gothic" panose="020B0502020202020204" pitchFamily="34" charset="0"/>
              </a:rPr>
              <a:t>Joint Collaboration between IIT (ISM) </a:t>
            </a:r>
            <a:r>
              <a:rPr lang="en-US" altLang="en-US" sz="2400" b="1" dirty="0" err="1">
                <a:solidFill>
                  <a:srgbClr val="C00000"/>
                </a:solidFill>
                <a:latin typeface="Century Gothic" panose="020B0502020202020204" pitchFamily="34" charset="0"/>
              </a:rPr>
              <a:t>Dhanbad</a:t>
            </a:r>
            <a:r>
              <a:rPr lang="en-US" altLang="en-US" sz="2400" b="1" dirty="0">
                <a:solidFill>
                  <a:srgbClr val="C00000"/>
                </a:solidFill>
                <a:latin typeface="Century Gothic" panose="020B0502020202020204" pitchFamily="34" charset="0"/>
              </a:rPr>
              <a:t> and MCL</a:t>
            </a:r>
          </a:p>
        </p:txBody>
      </p:sp>
      <p:cxnSp>
        <p:nvCxnSpPr>
          <p:cNvPr id="153" name="Google Shape;153;p33"/>
          <p:cNvCxnSpPr/>
          <p:nvPr/>
        </p:nvCxnSpPr>
        <p:spPr>
          <a:xfrm>
            <a:off x="8902700" y="4234667"/>
            <a:ext cx="3280000" cy="0"/>
          </a:xfrm>
          <a:prstGeom prst="straightConnector1">
            <a:avLst/>
          </a:prstGeom>
          <a:noFill/>
          <a:ln w="9525" cap="flat" cmpd="sng">
            <a:solidFill>
              <a:srgbClr val="434343"/>
            </a:solidFill>
            <a:prstDash val="solid"/>
            <a:round/>
            <a:headEnd type="none" w="med" len="med"/>
            <a:tailEnd type="none" w="med" len="med"/>
          </a:ln>
        </p:spPr>
      </p:cxnSp>
      <p:pic>
        <p:nvPicPr>
          <p:cNvPr id="5" name="Picture 6" descr="MCL Recruitment for Revenue Inspector and Amin 2021 App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529" y="3787780"/>
            <a:ext cx="1885645" cy="2823633"/>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2;p1"/>
          <p:cNvPicPr preferRelativeResize="0"/>
          <p:nvPr/>
        </p:nvPicPr>
        <p:blipFill>
          <a:blip r:embed="rId4">
            <a:alphaModFix/>
          </a:blip>
          <a:stretch>
            <a:fillRect/>
          </a:stretch>
        </p:blipFill>
        <p:spPr>
          <a:xfrm>
            <a:off x="1779396" y="3887499"/>
            <a:ext cx="2801811" cy="2863204"/>
          </a:xfrm>
          <a:prstGeom prst="rect">
            <a:avLst/>
          </a:prstGeom>
          <a:noFill/>
          <a:ln>
            <a:noFill/>
          </a:ln>
        </p:spPr>
      </p:pic>
    </p:spTree>
    <p:extLst>
      <p:ext uri="{BB962C8B-B14F-4D97-AF65-F5344CB8AC3E}">
        <p14:creationId xmlns:p14="http://schemas.microsoft.com/office/powerpoint/2010/main" val="84223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Bidders, Names and their BID ID’s</a:t>
            </a:r>
            <a:endParaRPr lang="en-US" dirty="0"/>
          </a:p>
        </p:txBody>
      </p:sp>
      <p:pic>
        <p:nvPicPr>
          <p:cNvPr id="4" name="Content Placeholder 3"/>
          <p:cNvPicPr>
            <a:picLocks noGrp="1" noChangeAspect="1"/>
          </p:cNvPicPr>
          <p:nvPr>
            <p:ph idx="1"/>
          </p:nvPr>
        </p:nvPicPr>
        <p:blipFill>
          <a:blip r:embed="rId2"/>
          <a:stretch>
            <a:fillRect/>
          </a:stretch>
        </p:blipFill>
        <p:spPr>
          <a:xfrm>
            <a:off x="2517063" y="1828799"/>
            <a:ext cx="7974474" cy="4463879"/>
          </a:xfrm>
          <a:prstGeom prst="rect">
            <a:avLst/>
          </a:prstGeom>
        </p:spPr>
      </p:pic>
    </p:spTree>
    <p:extLst>
      <p:ext uri="{BB962C8B-B14F-4D97-AF65-F5344CB8AC3E}">
        <p14:creationId xmlns:p14="http://schemas.microsoft.com/office/powerpoint/2010/main" val="273677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Venture	under ELIGIBILITY OF BIDDERS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 of Bidders ( should not be more than 3 bidders)</a:t>
            </a:r>
          </a:p>
          <a:p>
            <a:r>
              <a:rPr lang="en-US" dirty="0" smtClean="0"/>
              <a:t>Percentage Participation</a:t>
            </a:r>
            <a:r>
              <a:rPr lang="en-US" b="1" dirty="0" smtClean="0"/>
              <a:t>: 25%</a:t>
            </a:r>
          </a:p>
          <a:p>
            <a:r>
              <a:rPr lang="en-US" dirty="0" smtClean="0"/>
              <a:t>Look for Keywords ( except for individuals) </a:t>
            </a:r>
            <a:r>
              <a:rPr lang="en-US" dirty="0" smtClean="0">
                <a:solidFill>
                  <a:srgbClr val="FF0000"/>
                </a:solidFill>
              </a:rPr>
              <a:t>such as JV, partnership, firm, company etc.</a:t>
            </a:r>
          </a:p>
          <a:p>
            <a:r>
              <a:rPr lang="en-US" dirty="0" smtClean="0"/>
              <a:t>Lead member </a:t>
            </a:r>
            <a:r>
              <a:rPr lang="en-US" b="1" dirty="0" smtClean="0"/>
              <a:t>P1</a:t>
            </a:r>
            <a:r>
              <a:rPr lang="en-US" dirty="0" smtClean="0"/>
              <a:t> (Partner 1) should have </a:t>
            </a:r>
            <a:r>
              <a:rPr lang="en-US" b="1" dirty="0" smtClean="0"/>
              <a:t>50% or more whereas P2 and P3 should have a minimum of 20% ; Keywords “LEAD PARTNER”</a:t>
            </a:r>
          </a:p>
          <a:p>
            <a:r>
              <a:rPr lang="en-US" b="1" dirty="0" smtClean="0"/>
              <a:t>KEYWORDS to look for “ Participation share” &amp; “ Work responsibilities”</a:t>
            </a:r>
          </a:p>
          <a:p>
            <a:r>
              <a:rPr lang="en-US" b="1" dirty="0" smtClean="0"/>
              <a:t>Title of the work in NIT should match exactly</a:t>
            </a:r>
          </a:p>
          <a:p>
            <a:r>
              <a:rPr lang="en-US" b="1" dirty="0" smtClean="0"/>
              <a:t>Bidder name of the Joint venture should match exactly given “MSIPL-SIPL(JV)</a:t>
            </a:r>
          </a:p>
          <a:p>
            <a:r>
              <a:rPr lang="en-US" b="1" dirty="0" smtClean="0"/>
              <a:t>Name of the JV </a:t>
            </a:r>
          </a:p>
          <a:p>
            <a:r>
              <a:rPr lang="en-US" b="1" dirty="0" smtClean="0"/>
              <a:t>Format has to be matched (all the agreement should match the format by MCL). Each line within all paragraphs should match</a:t>
            </a:r>
            <a:endParaRPr lang="en-US" b="1" dirty="0"/>
          </a:p>
        </p:txBody>
      </p:sp>
    </p:spTree>
    <p:extLst>
      <p:ext uri="{BB962C8B-B14F-4D97-AF65-F5344CB8AC3E}">
        <p14:creationId xmlns:p14="http://schemas.microsoft.com/office/powerpoint/2010/main" val="288274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DOCUMENT</a:t>
            </a:r>
            <a:endParaRPr lang="en-US" dirty="0"/>
          </a:p>
        </p:txBody>
      </p:sp>
      <p:sp>
        <p:nvSpPr>
          <p:cNvPr id="3" name="Content Placeholder 2"/>
          <p:cNvSpPr>
            <a:spLocks noGrp="1"/>
          </p:cNvSpPr>
          <p:nvPr>
            <p:ph idx="1"/>
          </p:nvPr>
        </p:nvSpPr>
        <p:spPr>
          <a:xfrm>
            <a:off x="2100324" y="1905000"/>
            <a:ext cx="8915400" cy="3777622"/>
          </a:xfrm>
        </p:spPr>
        <p:txBody>
          <a:bodyPr/>
          <a:lstStyle/>
          <a:p>
            <a:r>
              <a:rPr lang="en-US" b="1" dirty="0" smtClean="0"/>
              <a:t>CIN- certificate of incorporation Number</a:t>
            </a:r>
          </a:p>
          <a:p>
            <a:r>
              <a:rPr lang="en-US" b="1" dirty="0" smtClean="0"/>
              <a:t>Public/Private company ( both are acceptable)</a:t>
            </a:r>
          </a:p>
          <a:p>
            <a:r>
              <a:rPr lang="en-US" b="1" dirty="0" smtClean="0"/>
              <a:t>“Partnership” and “deed”  Keywords</a:t>
            </a:r>
          </a:p>
          <a:p>
            <a:r>
              <a:rPr lang="en-US" b="1" dirty="0" smtClean="0"/>
              <a:t>Self declaration OF PROPRIETORSHIP </a:t>
            </a:r>
          </a:p>
          <a:p>
            <a:r>
              <a:rPr lang="en-US" b="1" dirty="0" smtClean="0"/>
              <a:t>“</a:t>
            </a:r>
            <a:r>
              <a:rPr lang="en-US" b="1" dirty="0" err="1" smtClean="0"/>
              <a:t>Companys</a:t>
            </a:r>
            <a:r>
              <a:rPr lang="en-US" b="1" dirty="0" smtClean="0"/>
              <a:t> ACT” Keyword</a:t>
            </a:r>
          </a:p>
          <a:p>
            <a:r>
              <a:rPr lang="en-US" b="1" dirty="0" smtClean="0"/>
              <a:t>Each partner within the JV establish LEGAL STATUS</a:t>
            </a:r>
          </a:p>
          <a:p>
            <a:pPr lvl="1"/>
            <a:r>
              <a:rPr lang="en-US" b="1" dirty="0" smtClean="0"/>
              <a:t>Partnership deed</a:t>
            </a:r>
          </a:p>
          <a:p>
            <a:pPr lvl="1"/>
            <a:r>
              <a:rPr lang="en-US" b="1" dirty="0"/>
              <a:t>Public/Private company</a:t>
            </a:r>
            <a:endParaRPr lang="en-US" b="1" dirty="0" smtClean="0"/>
          </a:p>
          <a:p>
            <a:pPr lvl="1"/>
            <a:endParaRPr lang="en-US" b="1" dirty="0" smtClean="0"/>
          </a:p>
          <a:p>
            <a:endParaRPr lang="en-US" dirty="0"/>
          </a:p>
        </p:txBody>
      </p:sp>
    </p:spTree>
    <p:extLst>
      <p:ext uri="{BB962C8B-B14F-4D97-AF65-F5344CB8AC3E}">
        <p14:creationId xmlns:p14="http://schemas.microsoft.com/office/powerpoint/2010/main" val="138146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138" y="191806"/>
            <a:ext cx="8911687" cy="1280890"/>
          </a:xfrm>
        </p:spPr>
        <p:txBody>
          <a:bodyPr/>
          <a:lstStyle/>
          <a:p>
            <a:r>
              <a:rPr lang="en-US" dirty="0" smtClean="0"/>
              <a:t>Work Experience</a:t>
            </a:r>
            <a:endParaRPr lang="en-US" dirty="0"/>
          </a:p>
        </p:txBody>
      </p:sp>
      <p:sp>
        <p:nvSpPr>
          <p:cNvPr id="3" name="Content Placeholder 2"/>
          <p:cNvSpPr>
            <a:spLocks noGrp="1"/>
          </p:cNvSpPr>
          <p:nvPr>
            <p:ph idx="1"/>
          </p:nvPr>
        </p:nvSpPr>
        <p:spPr>
          <a:xfrm>
            <a:off x="2064111" y="1472696"/>
            <a:ext cx="9605806" cy="5199707"/>
          </a:xfrm>
        </p:spPr>
        <p:style>
          <a:lnRef idx="2">
            <a:schemeClr val="accent2"/>
          </a:lnRef>
          <a:fillRef idx="1">
            <a:schemeClr val="lt1"/>
          </a:fillRef>
          <a:effectRef idx="0">
            <a:schemeClr val="accent2"/>
          </a:effectRef>
          <a:fontRef idx="minor">
            <a:schemeClr val="dk1"/>
          </a:fontRef>
        </p:style>
        <p:txBody>
          <a:bodyPr>
            <a:noAutofit/>
          </a:bodyPr>
          <a:lstStyle/>
          <a:p>
            <a:r>
              <a:rPr lang="en-US" dirty="0" smtClean="0"/>
              <a:t>Calculation of Annualized value :</a:t>
            </a:r>
          </a:p>
          <a:p>
            <a:pPr lvl="1"/>
            <a:r>
              <a:rPr lang="en-US" dirty="0" smtClean="0"/>
              <a:t>If work is less than 365 days then 50% of the total tender value</a:t>
            </a:r>
          </a:p>
          <a:p>
            <a:pPr lvl="1"/>
            <a:r>
              <a:rPr lang="en-US" dirty="0" smtClean="0"/>
              <a:t>If work is more than 365 days </a:t>
            </a:r>
          </a:p>
          <a:p>
            <a:pPr lvl="2"/>
            <a:r>
              <a:rPr lang="en-US" dirty="0" smtClean="0"/>
              <a:t>(50 </a:t>
            </a:r>
            <a:r>
              <a:rPr lang="en-US" dirty="0" err="1" smtClean="0"/>
              <a:t>crs</a:t>
            </a:r>
            <a:r>
              <a:rPr lang="en-US" dirty="0" smtClean="0"/>
              <a:t>/500 days)* 365 &gt;= 50% of the annualized tender value</a:t>
            </a:r>
          </a:p>
          <a:p>
            <a:r>
              <a:rPr lang="en-US" dirty="0" smtClean="0"/>
              <a:t>Period should match the online declared period (continuous period 365 days)</a:t>
            </a:r>
          </a:p>
          <a:p>
            <a:pPr lvl="1"/>
            <a:r>
              <a:rPr lang="en-US" sz="1800" dirty="0" smtClean="0"/>
              <a:t>Work </a:t>
            </a:r>
            <a:r>
              <a:rPr lang="en-US" sz="1800" dirty="0" err="1" smtClean="0"/>
              <a:t>Exp</a:t>
            </a:r>
            <a:r>
              <a:rPr lang="en-US" sz="1800" dirty="0" smtClean="0"/>
              <a:t> should be within last 7 years last day of previous month (31</a:t>
            </a:r>
            <a:r>
              <a:rPr lang="en-US" sz="1800" baseline="30000" dirty="0" smtClean="0"/>
              <a:t>st</a:t>
            </a:r>
            <a:r>
              <a:rPr lang="en-US" sz="1800" dirty="0" smtClean="0"/>
              <a:t> July) for NIT issued in August</a:t>
            </a:r>
          </a:p>
          <a:p>
            <a:r>
              <a:rPr lang="en-US" dirty="0" smtClean="0"/>
              <a:t>Scope of the work (definition of similar work) to work required </a:t>
            </a:r>
            <a:r>
              <a:rPr lang="en-US" dirty="0" smtClean="0">
                <a:solidFill>
                  <a:srgbClr val="FF0000"/>
                </a:solidFill>
              </a:rPr>
              <a:t>authenticated </a:t>
            </a:r>
            <a:r>
              <a:rPr lang="en-US" dirty="0">
                <a:solidFill>
                  <a:srgbClr val="FF0000"/>
                </a:solidFill>
              </a:rPr>
              <a:t>by AREA GM, signature required (stamp</a:t>
            </a:r>
            <a:r>
              <a:rPr lang="en-US" dirty="0" smtClean="0">
                <a:solidFill>
                  <a:srgbClr val="FF0000"/>
                </a:solidFill>
              </a:rPr>
              <a:t>) designation</a:t>
            </a:r>
            <a:endParaRPr lang="en-US" dirty="0" smtClean="0"/>
          </a:p>
          <a:p>
            <a:r>
              <a:rPr lang="en-US" dirty="0" smtClean="0"/>
              <a:t>Work Ex Certificate should be Value of work is calculated using present value </a:t>
            </a:r>
          </a:p>
          <a:p>
            <a:pPr lvl="1"/>
            <a:r>
              <a:rPr lang="en-US" sz="1800" dirty="0" smtClean="0"/>
              <a:t>1</a:t>
            </a:r>
            <a:r>
              <a:rPr lang="en-US" sz="1800" baseline="30000" dirty="0" smtClean="0"/>
              <a:t>st</a:t>
            </a:r>
            <a:r>
              <a:rPr lang="en-US" sz="1800" dirty="0" smtClean="0"/>
              <a:t> </a:t>
            </a:r>
            <a:r>
              <a:rPr lang="en-US" sz="1800" dirty="0" err="1" smtClean="0"/>
              <a:t>yr</a:t>
            </a:r>
            <a:r>
              <a:rPr lang="en-US" sz="1800" dirty="0" smtClean="0"/>
              <a:t> 4, 2</a:t>
            </a:r>
            <a:r>
              <a:rPr lang="en-US" sz="1800" baseline="30000" dirty="0" smtClean="0"/>
              <a:t>nd</a:t>
            </a:r>
            <a:r>
              <a:rPr lang="en-US" sz="1800" dirty="0" smtClean="0"/>
              <a:t> </a:t>
            </a:r>
            <a:r>
              <a:rPr lang="en-US" sz="1800" dirty="0" err="1" smtClean="0"/>
              <a:t>yr</a:t>
            </a:r>
            <a:r>
              <a:rPr lang="en-US" sz="1800" dirty="0" smtClean="0"/>
              <a:t> 3,  </a:t>
            </a:r>
            <a:r>
              <a:rPr lang="en-US" sz="1800" dirty="0" smtClean="0">
                <a:sym typeface="Wingdings" panose="05000000000000000000" pitchFamily="2" charset="2"/>
              </a:rPr>
              <a:t> present value 4*1.05+ 3*1.10 + 15*1.15+10*1.20</a:t>
            </a:r>
            <a:endParaRPr lang="en-US" sz="1800" dirty="0"/>
          </a:p>
          <a:p>
            <a:r>
              <a:rPr lang="en-US" dirty="0" err="1" smtClean="0"/>
              <a:t>Exp</a:t>
            </a:r>
            <a:r>
              <a:rPr lang="en-US" dirty="0" smtClean="0"/>
              <a:t> gained in JV ( X , Y). X is using the JV certificate. Then X’s participation share will be considered for work exp.</a:t>
            </a:r>
          </a:p>
          <a:p>
            <a:endParaRPr lang="en-US" dirty="0"/>
          </a:p>
        </p:txBody>
      </p:sp>
    </p:spTree>
    <p:extLst>
      <p:ext uri="{BB962C8B-B14F-4D97-AF65-F5344CB8AC3E}">
        <p14:creationId xmlns:p14="http://schemas.microsoft.com/office/powerpoint/2010/main" val="392675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Capital</a:t>
            </a:r>
            <a:endParaRPr lang="en-US" dirty="0"/>
          </a:p>
        </p:txBody>
      </p:sp>
      <p:sp>
        <p:nvSpPr>
          <p:cNvPr id="3" name="Content Placeholder 2"/>
          <p:cNvSpPr>
            <a:spLocks noGrp="1"/>
          </p:cNvSpPr>
          <p:nvPr>
            <p:ph idx="1"/>
          </p:nvPr>
        </p:nvSpPr>
        <p:spPr>
          <a:xfrm>
            <a:off x="2181806" y="1527019"/>
            <a:ext cx="8915400" cy="3777622"/>
          </a:xfrm>
        </p:spPr>
        <p:style>
          <a:lnRef idx="2">
            <a:schemeClr val="accent2"/>
          </a:lnRef>
          <a:fillRef idx="1">
            <a:schemeClr val="lt1"/>
          </a:fillRef>
          <a:effectRef idx="0">
            <a:schemeClr val="accent2"/>
          </a:effectRef>
          <a:fontRef idx="minor">
            <a:schemeClr val="dk1"/>
          </a:fontRef>
        </p:style>
        <p:txBody>
          <a:bodyPr>
            <a:normAutofit/>
          </a:bodyPr>
          <a:lstStyle/>
          <a:p>
            <a:r>
              <a:rPr lang="en-US" sz="2400" dirty="0" smtClean="0"/>
              <a:t>20% of the estimated or Annualized value whichever is less</a:t>
            </a:r>
          </a:p>
          <a:p>
            <a:r>
              <a:rPr lang="en-US" sz="2400" dirty="0" smtClean="0"/>
              <a:t>Verification by</a:t>
            </a:r>
          </a:p>
          <a:p>
            <a:pPr lvl="1"/>
            <a:r>
              <a:rPr lang="en-US" sz="2000" dirty="0" smtClean="0"/>
              <a:t>Unique Reference </a:t>
            </a:r>
            <a:r>
              <a:rPr lang="en-US" sz="2000" dirty="0" smtClean="0">
                <a:solidFill>
                  <a:srgbClr val="FF0000"/>
                </a:solidFill>
              </a:rPr>
              <a:t>ID(UDIN) </a:t>
            </a:r>
            <a:r>
              <a:rPr lang="en-US" sz="2000" dirty="0" smtClean="0"/>
              <a:t>issued by CA</a:t>
            </a:r>
          </a:p>
          <a:p>
            <a:pPr lvl="1"/>
            <a:r>
              <a:rPr lang="en-US" sz="2000" dirty="0" smtClean="0"/>
              <a:t>Date of Working capital Should have the money 3 months prior to the date of opening of tender</a:t>
            </a:r>
          </a:p>
          <a:p>
            <a:pPr lvl="1"/>
            <a:r>
              <a:rPr lang="en-US" sz="2000" dirty="0" smtClean="0"/>
              <a:t>Incase of JV the lead member has 50% of the requirement and all the others possess at least 25% of the requirement</a:t>
            </a:r>
          </a:p>
          <a:p>
            <a:pPr lvl="1"/>
            <a:r>
              <a:rPr lang="en-US" sz="2000" dirty="0" smtClean="0"/>
              <a:t>Date of working capital certificate issued </a:t>
            </a:r>
          </a:p>
          <a:p>
            <a:pPr lvl="1"/>
            <a:endParaRPr lang="en-US" sz="2000" dirty="0"/>
          </a:p>
        </p:txBody>
      </p:sp>
    </p:spTree>
    <p:extLst>
      <p:ext uri="{BB962C8B-B14F-4D97-AF65-F5344CB8AC3E}">
        <p14:creationId xmlns:p14="http://schemas.microsoft.com/office/powerpoint/2010/main" val="63099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 GST, DSC</a:t>
            </a:r>
            <a:endParaRPr lang="en-US" b="1" dirty="0"/>
          </a:p>
        </p:txBody>
      </p:sp>
      <p:sp>
        <p:nvSpPr>
          <p:cNvPr id="3" name="Content Placeholder 2"/>
          <p:cNvSpPr>
            <a:spLocks noGrp="1"/>
          </p:cNvSpPr>
          <p:nvPr>
            <p:ph idx="1"/>
          </p:nvPr>
        </p:nvSpPr>
        <p:spPr>
          <a:xfrm>
            <a:off x="1937361" y="1572285"/>
            <a:ext cx="9316095" cy="5145385"/>
          </a:xfrm>
        </p:spPr>
        <p:style>
          <a:lnRef idx="2">
            <a:schemeClr val="accent2"/>
          </a:lnRef>
          <a:fillRef idx="1">
            <a:schemeClr val="lt1"/>
          </a:fillRef>
          <a:effectRef idx="0">
            <a:schemeClr val="accent2"/>
          </a:effectRef>
          <a:fontRef idx="minor">
            <a:schemeClr val="dk1"/>
          </a:fontRef>
        </p:style>
        <p:txBody>
          <a:bodyPr>
            <a:noAutofit/>
          </a:bodyPr>
          <a:lstStyle/>
          <a:p>
            <a:r>
              <a:rPr lang="en-US" sz="2000" dirty="0" smtClean="0"/>
              <a:t>PAN record, </a:t>
            </a:r>
          </a:p>
          <a:p>
            <a:r>
              <a:rPr lang="en-US" sz="2000" dirty="0" smtClean="0"/>
              <a:t>GST Verify ( GST Portal)</a:t>
            </a:r>
          </a:p>
          <a:p>
            <a:pPr lvl="1"/>
            <a:r>
              <a:rPr lang="en-US" sz="1800" dirty="0" smtClean="0"/>
              <a:t>Individual bidders (</a:t>
            </a:r>
            <a:r>
              <a:rPr lang="en-US" sz="1800" dirty="0"/>
              <a:t>Certificate from CA </a:t>
            </a:r>
            <a:r>
              <a:rPr lang="en-US" sz="1800" dirty="0" smtClean="0"/>
              <a:t>or GST )UDIN to be checked</a:t>
            </a:r>
          </a:p>
          <a:p>
            <a:pPr lvl="1"/>
            <a:r>
              <a:rPr lang="en-US" sz="1800" dirty="0" smtClean="0"/>
              <a:t>JV (Certificate from CA to the effect that they will get GST registration (if awarded) done before UDIN has to be checked</a:t>
            </a:r>
          </a:p>
          <a:p>
            <a:r>
              <a:rPr lang="en-US" sz="2000" dirty="0" smtClean="0"/>
              <a:t>Power of Attorney or any other sort of Legal document </a:t>
            </a:r>
          </a:p>
          <a:p>
            <a:pPr lvl="1"/>
            <a:r>
              <a:rPr lang="en-US" sz="1800" dirty="0" smtClean="0"/>
              <a:t>Board resolution </a:t>
            </a:r>
          </a:p>
          <a:p>
            <a:pPr lvl="1"/>
            <a:r>
              <a:rPr lang="en-US" sz="1800" dirty="0" smtClean="0"/>
              <a:t>Power of Att. issued to some person authorized by the board ( who is using the DSC need to found)</a:t>
            </a:r>
          </a:p>
          <a:p>
            <a:r>
              <a:rPr lang="en-US" sz="2000" dirty="0" smtClean="0"/>
              <a:t>Incase of JV ( all JV partners have to authorize a person to use DSC)</a:t>
            </a:r>
          </a:p>
          <a:p>
            <a:pPr lvl="1"/>
            <a:r>
              <a:rPr lang="en-US" sz="1800" dirty="0" smtClean="0"/>
              <a:t>Authorization letter needed ( JV, proprietorship firm, company)</a:t>
            </a:r>
            <a:endParaRPr lang="en-US" sz="1800" dirty="0"/>
          </a:p>
        </p:txBody>
      </p:sp>
    </p:spTree>
    <p:extLst>
      <p:ext uri="{BB962C8B-B14F-4D97-AF65-F5344CB8AC3E}">
        <p14:creationId xmlns:p14="http://schemas.microsoft.com/office/powerpoint/2010/main" val="46219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UNDERTAKING</a:t>
            </a:r>
            <a:endParaRPr lang="en-US" b="1" dirty="0"/>
          </a:p>
        </p:txBody>
      </p:sp>
      <p:sp>
        <p:nvSpPr>
          <p:cNvPr id="3" name="Content Placeholder 2"/>
          <p:cNvSpPr>
            <a:spLocks noGrp="1"/>
          </p:cNvSpPr>
          <p:nvPr>
            <p:ph idx="1"/>
          </p:nvPr>
        </p:nvSpPr>
        <p:spPr>
          <a:xfrm>
            <a:off x="2000736" y="1490804"/>
            <a:ext cx="9297988" cy="4837568"/>
          </a:xfrm>
        </p:spPr>
        <p:style>
          <a:lnRef idx="2">
            <a:schemeClr val="accent2"/>
          </a:lnRef>
          <a:fillRef idx="1">
            <a:schemeClr val="lt1"/>
          </a:fillRef>
          <a:effectRef idx="0">
            <a:schemeClr val="accent2"/>
          </a:effectRef>
          <a:fontRef idx="minor">
            <a:schemeClr val="dk1"/>
          </a:fontRef>
        </p:style>
        <p:txBody>
          <a:bodyPr>
            <a:normAutofit/>
          </a:bodyPr>
          <a:lstStyle/>
          <a:p>
            <a:r>
              <a:rPr lang="en-US" sz="2400" dirty="0" smtClean="0"/>
              <a:t>Format given by MCL ( bidder has to fill and submit exactly in the format)</a:t>
            </a:r>
          </a:p>
          <a:p>
            <a:r>
              <a:rPr lang="en-US" sz="2400" dirty="0" smtClean="0"/>
              <a:t>Local content certificate ( in case of company has to be given by cost auditor/statutory auditor if value of tender is &gt;= 10 Cr. If less than 10 Cr. then self authorization is sufficient</a:t>
            </a:r>
          </a:p>
          <a:p>
            <a:r>
              <a:rPr lang="en-US" sz="2400" dirty="0" smtClean="0"/>
              <a:t>JV , proprietor , partnership ( certificate to be issued by CA/ Cost Accountant)verified by UDIN</a:t>
            </a:r>
          </a:p>
          <a:p>
            <a:r>
              <a:rPr lang="en-US" sz="2400" dirty="0" smtClean="0"/>
              <a:t>Relative clause ( relative in MCL ?, details of the relative?)</a:t>
            </a:r>
          </a:p>
          <a:p>
            <a:r>
              <a:rPr lang="en-US" sz="2400" dirty="0" smtClean="0"/>
              <a:t>MSME (Certificate for this)</a:t>
            </a:r>
          </a:p>
          <a:p>
            <a:r>
              <a:rPr lang="en-US" sz="2400" dirty="0" smtClean="0"/>
              <a:t>Details of BANNING declaration</a:t>
            </a:r>
            <a:endParaRPr lang="en-US" sz="2400" dirty="0"/>
          </a:p>
        </p:txBody>
      </p:sp>
    </p:spTree>
    <p:extLst>
      <p:ext uri="{BB962C8B-B14F-4D97-AF65-F5344CB8AC3E}">
        <p14:creationId xmlns:p14="http://schemas.microsoft.com/office/powerpoint/2010/main" val="4714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	</a:t>
            </a:r>
            <a:endParaRPr lang="en-US" dirty="0"/>
          </a:p>
        </p:txBody>
      </p:sp>
      <p:sp>
        <p:nvSpPr>
          <p:cNvPr id="3" name="Content Placeholder 2"/>
          <p:cNvSpPr>
            <a:spLocks noGrp="1"/>
          </p:cNvSpPr>
          <p:nvPr>
            <p:ph idx="1"/>
          </p:nvPr>
        </p:nvSpPr>
        <p:spPr>
          <a:xfrm>
            <a:off x="2208966" y="1816729"/>
            <a:ext cx="8915400" cy="3777622"/>
          </a:xfrm>
        </p:spPr>
        <p:txBody>
          <a:bodyPr/>
          <a:lstStyle/>
          <a:p>
            <a:r>
              <a:rPr lang="en-US" dirty="0" smtClean="0"/>
              <a:t>ALL specifications should match</a:t>
            </a:r>
          </a:p>
          <a:p>
            <a:r>
              <a:rPr lang="en-US" dirty="0" smtClean="0"/>
              <a:t>Original equipment Manufactures (OEM) in manufacturers authorizations form</a:t>
            </a:r>
          </a:p>
          <a:p>
            <a:r>
              <a:rPr lang="en-US" dirty="0" smtClean="0"/>
              <a:t>Additional Terms &amp; Conditions</a:t>
            </a:r>
          </a:p>
          <a:p>
            <a:r>
              <a:rPr lang="en-US" dirty="0" smtClean="0"/>
              <a:t>Acceptance of AATC</a:t>
            </a:r>
          </a:p>
          <a:p>
            <a:r>
              <a:rPr lang="en-US" dirty="0" smtClean="0"/>
              <a:t>EMD (Earnest Money Deposit)</a:t>
            </a:r>
          </a:p>
          <a:p>
            <a:r>
              <a:rPr lang="en-US" dirty="0" smtClean="0"/>
              <a:t>Exemption documents may be required</a:t>
            </a:r>
          </a:p>
          <a:p>
            <a:endParaRPr lang="en-US" dirty="0"/>
          </a:p>
        </p:txBody>
      </p:sp>
    </p:spTree>
    <p:extLst>
      <p:ext uri="{BB962C8B-B14F-4D97-AF65-F5344CB8AC3E}">
        <p14:creationId xmlns:p14="http://schemas.microsoft.com/office/powerpoint/2010/main" val="120820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 Technical Evaluation</a:t>
            </a:r>
            <a:endParaRPr lang="en-US" dirty="0"/>
          </a:p>
        </p:txBody>
      </p:sp>
      <p:sp>
        <p:nvSpPr>
          <p:cNvPr id="3" name="Content Placeholder 2"/>
          <p:cNvSpPr>
            <a:spLocks noGrp="1"/>
          </p:cNvSpPr>
          <p:nvPr>
            <p:ph idx="1"/>
          </p:nvPr>
        </p:nvSpPr>
        <p:spPr>
          <a:xfrm>
            <a:off x="2317608" y="1517965"/>
            <a:ext cx="8987828" cy="4774194"/>
          </a:xfrm>
        </p:spPr>
        <p:style>
          <a:lnRef idx="2">
            <a:schemeClr val="accent2"/>
          </a:lnRef>
          <a:fillRef idx="1">
            <a:schemeClr val="lt1"/>
          </a:fillRef>
          <a:effectRef idx="0">
            <a:schemeClr val="accent2"/>
          </a:effectRef>
          <a:fontRef idx="minor">
            <a:schemeClr val="dk1"/>
          </a:fontRef>
        </p:style>
        <p:txBody>
          <a:bodyPr>
            <a:noAutofit/>
          </a:bodyPr>
          <a:lstStyle/>
          <a:p>
            <a:r>
              <a:rPr lang="en-US" dirty="0" smtClean="0"/>
              <a:t>OEM </a:t>
            </a:r>
          </a:p>
          <a:p>
            <a:pPr lvl="1"/>
            <a:r>
              <a:rPr lang="en-US" dirty="0" smtClean="0"/>
              <a:t>Check for BID reference Number</a:t>
            </a:r>
          </a:p>
          <a:p>
            <a:pPr lvl="1"/>
            <a:r>
              <a:rPr lang="en-US" dirty="0" smtClean="0"/>
              <a:t>Validity and Date</a:t>
            </a:r>
          </a:p>
          <a:p>
            <a:pPr lvl="1"/>
            <a:r>
              <a:rPr lang="en-US" dirty="0" smtClean="0"/>
              <a:t>Make a match</a:t>
            </a:r>
          </a:p>
          <a:p>
            <a:r>
              <a:rPr lang="en-US" dirty="0" smtClean="0"/>
              <a:t>If it is a imported item necessary to have after sales office in India</a:t>
            </a:r>
          </a:p>
          <a:p>
            <a:r>
              <a:rPr lang="en-US" dirty="0" smtClean="0"/>
              <a:t>Certificate of Registration with State/ Pin Code/ City/ India</a:t>
            </a:r>
          </a:p>
          <a:p>
            <a:r>
              <a:rPr lang="en-US" dirty="0" smtClean="0"/>
              <a:t>ATC 	</a:t>
            </a:r>
          </a:p>
          <a:p>
            <a:pPr lvl="1"/>
            <a:r>
              <a:rPr lang="en-US" dirty="0" smtClean="0"/>
              <a:t>Imported certificate</a:t>
            </a:r>
          </a:p>
          <a:p>
            <a:pPr lvl="1"/>
            <a:r>
              <a:rPr lang="en-US" dirty="0" smtClean="0"/>
              <a:t>OEM</a:t>
            </a:r>
          </a:p>
          <a:p>
            <a:pPr lvl="1"/>
            <a:r>
              <a:rPr lang="en-US" dirty="0" smtClean="0"/>
              <a:t>ISO-Certificate Expiry date</a:t>
            </a:r>
            <a:r>
              <a:rPr lang="en-US" dirty="0"/>
              <a:t> </a:t>
            </a:r>
            <a:r>
              <a:rPr lang="en-US" dirty="0" smtClean="0"/>
              <a:t>valid at the time of opening of tender</a:t>
            </a:r>
          </a:p>
          <a:p>
            <a:pPr lvl="1"/>
            <a:r>
              <a:rPr lang="en-US" dirty="0" smtClean="0"/>
              <a:t>ISO Certification 9000/8000 should match</a:t>
            </a:r>
          </a:p>
        </p:txBody>
      </p:sp>
    </p:spTree>
    <p:extLst>
      <p:ext uri="{BB962C8B-B14F-4D97-AF65-F5344CB8AC3E}">
        <p14:creationId xmlns:p14="http://schemas.microsoft.com/office/powerpoint/2010/main" val="4118590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a:t>
            </a:r>
            <a:endParaRPr lang="en-US" dirty="0"/>
          </a:p>
        </p:txBody>
      </p:sp>
      <p:sp>
        <p:nvSpPr>
          <p:cNvPr id="3" name="Content Placeholder 2"/>
          <p:cNvSpPr>
            <a:spLocks noGrp="1"/>
          </p:cNvSpPr>
          <p:nvPr>
            <p:ph idx="1"/>
          </p:nvPr>
        </p:nvSpPr>
        <p:spPr>
          <a:xfrm>
            <a:off x="2344769" y="1599445"/>
            <a:ext cx="8915400" cy="3777622"/>
          </a:xfrm>
        </p:spPr>
        <p:style>
          <a:lnRef idx="2">
            <a:schemeClr val="accent2"/>
          </a:lnRef>
          <a:fillRef idx="1">
            <a:schemeClr val="lt1"/>
          </a:fillRef>
          <a:effectRef idx="0">
            <a:schemeClr val="accent2"/>
          </a:effectRef>
          <a:fontRef idx="minor">
            <a:schemeClr val="dk1"/>
          </a:fontRef>
        </p:style>
        <p:txBody>
          <a:bodyPr/>
          <a:lstStyle/>
          <a:p>
            <a:r>
              <a:rPr lang="en-US" dirty="0" smtClean="0"/>
              <a:t>Direct Purchase Less than 5 lakh</a:t>
            </a:r>
          </a:p>
          <a:p>
            <a:r>
              <a:rPr lang="en-US" dirty="0" smtClean="0"/>
              <a:t>Signed integrity pact as part of AATC </a:t>
            </a:r>
          </a:p>
          <a:p>
            <a:r>
              <a:rPr lang="en-US" dirty="0" smtClean="0"/>
              <a:t>Look for signatures on all pages along with the stamp</a:t>
            </a:r>
          </a:p>
          <a:p>
            <a:r>
              <a:rPr lang="en-US" dirty="0" smtClean="0"/>
              <a:t>Name should match the list of suppliers</a:t>
            </a:r>
          </a:p>
          <a:p>
            <a:r>
              <a:rPr lang="en-US" dirty="0" smtClean="0"/>
              <a:t>Employment Experience : Any Work order in 5 years, look for keyword “ Govt. of India Enterprise”, Date within 5 years on work order</a:t>
            </a:r>
          </a:p>
          <a:p>
            <a:r>
              <a:rPr lang="en-US" dirty="0" smtClean="0"/>
              <a:t>Declaration: match the words as given in the tender exactly</a:t>
            </a:r>
          </a:p>
          <a:p>
            <a:endParaRPr lang="en-US" dirty="0" smtClean="0"/>
          </a:p>
          <a:p>
            <a:endParaRPr lang="en-US" dirty="0" smtClean="0"/>
          </a:p>
        </p:txBody>
      </p:sp>
    </p:spTree>
    <p:extLst>
      <p:ext uri="{BB962C8B-B14F-4D97-AF65-F5344CB8AC3E}">
        <p14:creationId xmlns:p14="http://schemas.microsoft.com/office/powerpoint/2010/main" val="228427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933" dirty="0">
                <a:solidFill>
                  <a:srgbClr val="0070C0"/>
                </a:solidFill>
              </a:rPr>
              <a:t>Team Members</a:t>
            </a:r>
            <a:endParaRPr lang="en-US" b="0" dirty="0">
              <a:solidFill>
                <a:srgbClr val="00B0F0"/>
              </a:solidFill>
            </a:endParaRPr>
          </a:p>
        </p:txBody>
      </p:sp>
      <p:sp>
        <p:nvSpPr>
          <p:cNvPr id="3" name="Rectangle 2"/>
          <p:cNvSpPr/>
          <p:nvPr/>
        </p:nvSpPr>
        <p:spPr>
          <a:xfrm>
            <a:off x="1758849" y="1758916"/>
            <a:ext cx="9657571" cy="411330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667" dirty="0"/>
              <a:t>PI and Project Mentor from IIT-ISM</a:t>
            </a:r>
          </a:p>
          <a:p>
            <a:r>
              <a:rPr lang="en-US" sz="2133" dirty="0"/>
              <a:t>Dr. Siddhartha Agarwal</a:t>
            </a:r>
          </a:p>
          <a:p>
            <a:r>
              <a:rPr lang="en-US" sz="2133" dirty="0"/>
              <a:t>Assistant professor </a:t>
            </a:r>
          </a:p>
          <a:p>
            <a:r>
              <a:rPr lang="en-US" sz="2133" dirty="0"/>
              <a:t>Mining Department</a:t>
            </a:r>
          </a:p>
          <a:p>
            <a:endParaRPr lang="en-US" sz="2133" dirty="0"/>
          </a:p>
          <a:p>
            <a:r>
              <a:rPr lang="en-US" sz="2133" b="1" dirty="0"/>
              <a:t>Team Members from MCL:</a:t>
            </a:r>
          </a:p>
          <a:p>
            <a:r>
              <a:rPr lang="en-US" sz="2133" dirty="0"/>
              <a:t>1. </a:t>
            </a:r>
            <a:r>
              <a:rPr lang="en-US" sz="2133" dirty="0">
                <a:solidFill>
                  <a:srgbClr val="FF0000"/>
                </a:solidFill>
              </a:rPr>
              <a:t>Shri. </a:t>
            </a:r>
            <a:r>
              <a:rPr lang="en-US" sz="2133" dirty="0" err="1">
                <a:solidFill>
                  <a:srgbClr val="FF0000"/>
                </a:solidFill>
              </a:rPr>
              <a:t>Bishwajit</a:t>
            </a:r>
            <a:r>
              <a:rPr lang="en-US" sz="2133" dirty="0">
                <a:solidFill>
                  <a:srgbClr val="FF0000"/>
                </a:solidFill>
              </a:rPr>
              <a:t> </a:t>
            </a:r>
            <a:r>
              <a:rPr lang="en-US" sz="2133" dirty="0" err="1">
                <a:solidFill>
                  <a:srgbClr val="FF0000"/>
                </a:solidFill>
              </a:rPr>
              <a:t>Pattnaik</a:t>
            </a:r>
            <a:r>
              <a:rPr lang="en-US" sz="2133" dirty="0">
                <a:solidFill>
                  <a:srgbClr val="FF0000"/>
                </a:solidFill>
              </a:rPr>
              <a:t>, Chief Manager (MM), </a:t>
            </a:r>
            <a:r>
              <a:rPr lang="en-US" sz="2133" dirty="0"/>
              <a:t>E-Procurement Cell, MCL HQ (Project Proponent)</a:t>
            </a:r>
          </a:p>
          <a:p>
            <a:r>
              <a:rPr lang="en-US" sz="2133" dirty="0"/>
              <a:t>2. </a:t>
            </a:r>
            <a:r>
              <a:rPr lang="en-US" sz="2133" dirty="0">
                <a:solidFill>
                  <a:srgbClr val="FF0000"/>
                </a:solidFill>
              </a:rPr>
              <a:t>Shri. </a:t>
            </a:r>
            <a:r>
              <a:rPr lang="en-US" sz="2133" dirty="0" err="1">
                <a:solidFill>
                  <a:srgbClr val="FF0000"/>
                </a:solidFill>
              </a:rPr>
              <a:t>Sushanta</a:t>
            </a:r>
            <a:r>
              <a:rPr lang="en-US" sz="2133" dirty="0">
                <a:solidFill>
                  <a:srgbClr val="FF0000"/>
                </a:solidFill>
              </a:rPr>
              <a:t> Kumar Mishra, Chief Manager (Mining), </a:t>
            </a:r>
            <a:r>
              <a:rPr lang="en-US" sz="2133" dirty="0"/>
              <a:t>CMC Department, MCL HQ</a:t>
            </a:r>
          </a:p>
          <a:p>
            <a:r>
              <a:rPr lang="en-US" sz="2133" dirty="0"/>
              <a:t>3. </a:t>
            </a:r>
            <a:r>
              <a:rPr lang="en-US" sz="2133" dirty="0" smtClean="0">
                <a:solidFill>
                  <a:srgbClr val="FF0000"/>
                </a:solidFill>
              </a:rPr>
              <a:t>Shri. Anil Kumar </a:t>
            </a:r>
            <a:r>
              <a:rPr lang="en-US" sz="2133" dirty="0" err="1" smtClean="0">
                <a:solidFill>
                  <a:srgbClr val="FF0000"/>
                </a:solidFill>
              </a:rPr>
              <a:t>Beniwal</a:t>
            </a:r>
            <a:r>
              <a:rPr lang="en-US" sz="2133" dirty="0" smtClean="0">
                <a:solidFill>
                  <a:srgbClr val="FF0000"/>
                </a:solidFill>
              </a:rPr>
              <a:t>, Manager (Systems), </a:t>
            </a:r>
            <a:r>
              <a:rPr lang="en-US" sz="2133" dirty="0" smtClean="0"/>
              <a:t>MCL HQ</a:t>
            </a:r>
          </a:p>
          <a:p>
            <a:r>
              <a:rPr lang="en-US" sz="2133" dirty="0" smtClean="0"/>
              <a:t>4. </a:t>
            </a:r>
            <a:r>
              <a:rPr lang="en-US" sz="2133" dirty="0" smtClean="0">
                <a:solidFill>
                  <a:srgbClr val="FF0000"/>
                </a:solidFill>
              </a:rPr>
              <a:t>Ms. C B </a:t>
            </a:r>
            <a:r>
              <a:rPr lang="en-US" sz="2133" dirty="0" err="1" smtClean="0">
                <a:solidFill>
                  <a:srgbClr val="FF0000"/>
                </a:solidFill>
              </a:rPr>
              <a:t>Smita</a:t>
            </a:r>
            <a:r>
              <a:rPr lang="en-US" sz="2133" dirty="0" smtClean="0">
                <a:solidFill>
                  <a:srgbClr val="FF0000"/>
                </a:solidFill>
              </a:rPr>
              <a:t>, Dy. Manager (MM), </a:t>
            </a:r>
            <a:r>
              <a:rPr lang="en-US" sz="2133" dirty="0" smtClean="0"/>
              <a:t>E-Procurement Cell, MCL HQ</a:t>
            </a:r>
            <a:endParaRPr lang="en-US" sz="2133" dirty="0"/>
          </a:p>
        </p:txBody>
      </p:sp>
    </p:spTree>
    <p:extLst>
      <p:ext uri="{BB962C8B-B14F-4D97-AF65-F5344CB8AC3E}">
        <p14:creationId xmlns:p14="http://schemas.microsoft.com/office/powerpoint/2010/main" val="4251516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119" y="277663"/>
            <a:ext cx="6952400" cy="1261600"/>
          </a:xfrm>
        </p:spPr>
        <p:txBody>
          <a:bodyPr/>
          <a:lstStyle/>
          <a:p>
            <a:r>
              <a:rPr lang="en-US" sz="2667" dirty="0">
                <a:solidFill>
                  <a:srgbClr val="0070C0"/>
                </a:solidFill>
              </a:rPr>
              <a:t>01. </a:t>
            </a:r>
            <a:r>
              <a:rPr lang="en-US" sz="2933" dirty="0">
                <a:solidFill>
                  <a:srgbClr val="0070C0"/>
                </a:solidFill>
              </a:rPr>
              <a:t>Mahanadi Coalfields Ltd</a:t>
            </a:r>
            <a:br>
              <a:rPr lang="en-US" sz="2933" dirty="0">
                <a:solidFill>
                  <a:srgbClr val="0070C0"/>
                </a:solidFill>
              </a:rPr>
            </a:br>
            <a:r>
              <a:rPr lang="en-US" sz="2933" dirty="0">
                <a:solidFill>
                  <a:srgbClr val="0070C0"/>
                </a:solidFill>
              </a:rPr>
              <a:t>A Brief introduction</a:t>
            </a:r>
          </a:p>
        </p:txBody>
      </p:sp>
      <p:sp>
        <p:nvSpPr>
          <p:cNvPr id="3" name="Google Shape;205;p37">
            <a:extLst>
              <a:ext uri="{FF2B5EF4-FFF2-40B4-BE49-F238E27FC236}">
                <a16:creationId xmlns:a16="http://schemas.microsoft.com/office/drawing/2014/main" xmlns="" id="{622086C6-A236-4761-AA61-657702DC7022}"/>
              </a:ext>
            </a:extLst>
          </p:cNvPr>
          <p:cNvSpPr txBox="1">
            <a:spLocks/>
          </p:cNvSpPr>
          <p:nvPr/>
        </p:nvSpPr>
        <p:spPr>
          <a:xfrm>
            <a:off x="827739" y="1360849"/>
            <a:ext cx="11088491" cy="1427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189" indent="-457189" algn="just">
              <a:buFont typeface="Arial"/>
              <a:buChar char="•"/>
            </a:pPr>
            <a:r>
              <a:rPr lang="en-US" sz="1800" dirty="0">
                <a:solidFill>
                  <a:srgbClr val="002060"/>
                </a:solidFill>
                <a:latin typeface="Roboto Condensed" panose="020B0604020202020204" charset="0"/>
                <a:ea typeface="Roboto Condensed" panose="020B0604020202020204" charset="0"/>
              </a:rPr>
              <a:t>Mahanadi Coalfields Ltd is one of the nine subsidiary companies of Coal India Ltd, which is a </a:t>
            </a:r>
            <a:r>
              <a:rPr lang="en-US" sz="1800" dirty="0" err="1">
                <a:solidFill>
                  <a:srgbClr val="002060"/>
                </a:solidFill>
                <a:latin typeface="Roboto Condensed" panose="020B0604020202020204" charset="0"/>
                <a:ea typeface="Roboto Condensed" panose="020B0604020202020204" charset="0"/>
              </a:rPr>
              <a:t>Maha</a:t>
            </a:r>
            <a:r>
              <a:rPr lang="en-US" sz="1800" dirty="0">
                <a:solidFill>
                  <a:srgbClr val="002060"/>
                </a:solidFill>
                <a:latin typeface="Roboto Condensed" panose="020B0604020202020204" charset="0"/>
                <a:ea typeface="Roboto Condensed" panose="020B0604020202020204" charset="0"/>
              </a:rPr>
              <a:t> </a:t>
            </a:r>
            <a:r>
              <a:rPr lang="en-US" sz="1800" dirty="0" err="1">
                <a:solidFill>
                  <a:srgbClr val="002060"/>
                </a:solidFill>
                <a:latin typeface="Roboto Condensed" panose="020B0604020202020204" charset="0"/>
                <a:ea typeface="Roboto Condensed" panose="020B0604020202020204" charset="0"/>
              </a:rPr>
              <a:t>Ratna</a:t>
            </a:r>
            <a:r>
              <a:rPr lang="en-US" sz="1800" dirty="0">
                <a:solidFill>
                  <a:srgbClr val="002060"/>
                </a:solidFill>
                <a:latin typeface="Roboto Condensed" panose="020B0604020202020204" charset="0"/>
                <a:ea typeface="Roboto Condensed" panose="020B0604020202020204" charset="0"/>
              </a:rPr>
              <a:t> PSU and largest Coal Producing company of the world.</a:t>
            </a:r>
          </a:p>
          <a:p>
            <a:pPr marL="457189" indent="-457189" algn="just">
              <a:buFont typeface="Arial"/>
              <a:buChar char="•"/>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002060"/>
                </a:solidFill>
                <a:latin typeface="Roboto Condensed" panose="020B0604020202020204" charset="0"/>
                <a:ea typeface="Roboto Condensed" panose="020B0604020202020204" charset="0"/>
              </a:rPr>
              <a:t>MCL is the first PSU to avail the e-Procurement Services of NIC way back in 2009</a:t>
            </a:r>
          </a:p>
          <a:p>
            <a:pPr marL="457189" indent="-457189" algn="just">
              <a:buFont typeface="Arial"/>
              <a:buChar char="•"/>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002060"/>
                </a:solidFill>
                <a:latin typeface="Roboto Condensed" panose="020B0604020202020204" charset="0"/>
                <a:ea typeface="Roboto Condensed" panose="020B0604020202020204" charset="0"/>
              </a:rPr>
              <a:t>MCL e-Procurement portal(</a:t>
            </a:r>
            <a:r>
              <a:rPr lang="en-US" sz="1800" dirty="0">
                <a:solidFill>
                  <a:srgbClr val="002060"/>
                </a:solidFill>
                <a:latin typeface="Roboto Condensed" panose="020B0604020202020204" charset="0"/>
                <a:ea typeface="Roboto Condensed" panose="020B0604020202020204" charset="0"/>
                <a:hlinkClick r:id="rId3"/>
              </a:rPr>
              <a:t>https://mcltenders.nic.in</a:t>
            </a:r>
            <a:r>
              <a:rPr lang="en-US" sz="1800" dirty="0">
                <a:solidFill>
                  <a:srgbClr val="002060"/>
                </a:solidFill>
                <a:latin typeface="Roboto Condensed" panose="020B0604020202020204" charset="0"/>
                <a:ea typeface="Roboto Condensed" panose="020B0604020202020204" charset="0"/>
              </a:rPr>
              <a:t>) was shifted and merged with the portal of its parent organization Coal India e-Procurement portal URL &gt; </a:t>
            </a:r>
            <a:r>
              <a:rPr lang="en-US" sz="1800" dirty="0">
                <a:solidFill>
                  <a:srgbClr val="002060"/>
                </a:solidFill>
                <a:latin typeface="Roboto Condensed" panose="020B0604020202020204" charset="0"/>
                <a:ea typeface="Roboto Condensed" panose="020B0604020202020204" charset="0"/>
                <a:hlinkClick r:id="rId4"/>
              </a:rPr>
              <a:t>https://coalindiatenders.nic.in</a:t>
            </a:r>
            <a:r>
              <a:rPr lang="en-US" sz="1800" dirty="0">
                <a:solidFill>
                  <a:srgbClr val="002060"/>
                </a:solidFill>
                <a:latin typeface="Roboto Condensed" panose="020B0604020202020204" charset="0"/>
                <a:ea typeface="Roboto Condensed" panose="020B0604020202020204" charset="0"/>
              </a:rPr>
              <a:t> </a:t>
            </a:r>
            <a:r>
              <a:rPr lang="en-US" sz="1800" dirty="0" err="1">
                <a:solidFill>
                  <a:srgbClr val="002060"/>
                </a:solidFill>
                <a:latin typeface="Roboto Condensed" panose="020B0604020202020204" charset="0"/>
                <a:ea typeface="Roboto Condensed" panose="020B0604020202020204" charset="0"/>
              </a:rPr>
              <a:t>w.e.f</a:t>
            </a:r>
            <a:r>
              <a:rPr lang="en-US" sz="1800" dirty="0">
                <a:solidFill>
                  <a:srgbClr val="002060"/>
                </a:solidFill>
                <a:latin typeface="Roboto Condensed" panose="020B0604020202020204" charset="0"/>
                <a:ea typeface="Roboto Condensed" panose="020B0604020202020204" charset="0"/>
              </a:rPr>
              <a:t> 01.01.2017</a:t>
            </a:r>
          </a:p>
          <a:p>
            <a:pPr marL="457189" indent="-457189" algn="just">
              <a:buFont typeface="Arial"/>
              <a:buChar char="•"/>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002060"/>
                </a:solidFill>
                <a:latin typeface="Roboto Condensed" panose="020B0604020202020204" charset="0"/>
                <a:ea typeface="Roboto Condensed" panose="020B0604020202020204" charset="0"/>
              </a:rPr>
              <a:t>MCL publishes approximately 2500 tenders per year valuing </a:t>
            </a:r>
            <a:r>
              <a:rPr lang="en-US" sz="1800" dirty="0" err="1">
                <a:solidFill>
                  <a:srgbClr val="002060"/>
                </a:solidFill>
                <a:latin typeface="Roboto Condensed" panose="020B0604020202020204" charset="0"/>
                <a:ea typeface="Roboto Condensed" panose="020B0604020202020204" charset="0"/>
              </a:rPr>
              <a:t>Rs</a:t>
            </a:r>
            <a:r>
              <a:rPr lang="en-US" sz="1800" dirty="0">
                <a:solidFill>
                  <a:srgbClr val="002060"/>
                </a:solidFill>
                <a:latin typeface="Roboto Condensed" panose="020B0604020202020204" charset="0"/>
                <a:ea typeface="Roboto Condensed" panose="020B0604020202020204" charset="0"/>
              </a:rPr>
              <a:t> 2500- 3000 </a:t>
            </a:r>
            <a:r>
              <a:rPr lang="en-US" sz="1800" dirty="0" err="1">
                <a:solidFill>
                  <a:srgbClr val="002060"/>
                </a:solidFill>
                <a:latin typeface="Roboto Condensed" panose="020B0604020202020204" charset="0"/>
                <a:ea typeface="Roboto Condensed" panose="020B0604020202020204" charset="0"/>
              </a:rPr>
              <a:t>crores</a:t>
            </a:r>
            <a:r>
              <a:rPr lang="en-US" sz="1800" dirty="0">
                <a:solidFill>
                  <a:srgbClr val="002060"/>
                </a:solidFill>
                <a:latin typeface="Roboto Condensed" panose="020B0604020202020204" charset="0"/>
                <a:ea typeface="Roboto Condensed" panose="020B0604020202020204" charset="0"/>
              </a:rPr>
              <a:t> per year</a:t>
            </a:r>
          </a:p>
          <a:p>
            <a:pPr marL="457189" indent="-457189" algn="just">
              <a:buFont typeface="Arial"/>
              <a:buChar char="•"/>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002060"/>
                </a:solidFill>
                <a:latin typeface="Roboto Condensed" panose="020B0604020202020204" charset="0"/>
                <a:ea typeface="Roboto Condensed" panose="020B0604020202020204" charset="0"/>
              </a:rPr>
              <a:t>It has 25 Coal mines spread across the state of Orissa</a:t>
            </a:r>
          </a:p>
          <a:p>
            <a:pPr marL="457189" indent="-457189" algn="just">
              <a:buFont typeface="Arial"/>
              <a:buChar char="•"/>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FF0000"/>
                </a:solidFill>
                <a:latin typeface="Roboto Condensed" panose="020B0604020202020204" charset="0"/>
                <a:ea typeface="Roboto Condensed" panose="020B0604020202020204" charset="0"/>
              </a:rPr>
              <a:t>Manpower -22000 (approx.)</a:t>
            </a:r>
          </a:p>
          <a:p>
            <a:pPr marL="457189" indent="-457189" algn="just">
              <a:buFont typeface="Arial"/>
              <a:buChar char="•"/>
            </a:pPr>
            <a:endParaRPr lang="en-US" sz="1800" dirty="0">
              <a:solidFill>
                <a:srgbClr val="FF000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FF0000"/>
                </a:solidFill>
                <a:latin typeface="Roboto Condensed" panose="020B0604020202020204" charset="0"/>
                <a:ea typeface="Roboto Condensed" panose="020B0604020202020204" charset="0"/>
              </a:rPr>
              <a:t>Profit before Taxes – </a:t>
            </a:r>
            <a:r>
              <a:rPr lang="en-US" sz="1800" dirty="0" err="1">
                <a:solidFill>
                  <a:srgbClr val="FF0000"/>
                </a:solidFill>
                <a:latin typeface="Roboto Condensed" panose="020B0604020202020204" charset="0"/>
                <a:ea typeface="Roboto Condensed" panose="020B0604020202020204" charset="0"/>
              </a:rPr>
              <a:t>Rs</a:t>
            </a:r>
            <a:r>
              <a:rPr lang="en-US" sz="1800" dirty="0">
                <a:solidFill>
                  <a:srgbClr val="FF0000"/>
                </a:solidFill>
                <a:latin typeface="Roboto Condensed" panose="020B0604020202020204" charset="0"/>
                <a:ea typeface="Roboto Condensed" panose="020B0604020202020204" charset="0"/>
              </a:rPr>
              <a:t> 6000 </a:t>
            </a:r>
            <a:r>
              <a:rPr lang="en-US" sz="1800" dirty="0" err="1">
                <a:solidFill>
                  <a:srgbClr val="FF0000"/>
                </a:solidFill>
                <a:latin typeface="Roboto Condensed" panose="020B0604020202020204" charset="0"/>
                <a:ea typeface="Roboto Condensed" panose="020B0604020202020204" charset="0"/>
              </a:rPr>
              <a:t>Crores</a:t>
            </a:r>
            <a:r>
              <a:rPr lang="en-US" sz="1800" dirty="0">
                <a:solidFill>
                  <a:srgbClr val="FF0000"/>
                </a:solidFill>
                <a:latin typeface="Roboto Condensed" panose="020B0604020202020204" charset="0"/>
                <a:ea typeface="Roboto Condensed" panose="020B0604020202020204" charset="0"/>
              </a:rPr>
              <a:t>( </a:t>
            </a:r>
            <a:r>
              <a:rPr lang="en-US" sz="1800" dirty="0" err="1">
                <a:solidFill>
                  <a:srgbClr val="FF0000"/>
                </a:solidFill>
                <a:latin typeface="Roboto Condensed" panose="020B0604020202020204" charset="0"/>
                <a:ea typeface="Roboto Condensed" panose="020B0604020202020204" charset="0"/>
              </a:rPr>
              <a:t>Approx</a:t>
            </a:r>
            <a:r>
              <a:rPr lang="en-US" sz="1800" dirty="0">
                <a:solidFill>
                  <a:srgbClr val="FF0000"/>
                </a:solidFill>
                <a:latin typeface="Roboto Condensed" panose="020B0604020202020204" charset="0"/>
                <a:ea typeface="Roboto Condensed" panose="020B0604020202020204" charset="0"/>
              </a:rPr>
              <a:t>)</a:t>
            </a:r>
          </a:p>
          <a:p>
            <a:pPr marL="457189" indent="-457189" algn="just">
              <a:buFont typeface="Arial"/>
              <a:buChar char="•"/>
            </a:pPr>
            <a:endParaRPr lang="en-US" sz="1800" dirty="0">
              <a:solidFill>
                <a:srgbClr val="FF0000"/>
              </a:solidFill>
              <a:latin typeface="Roboto Condensed" panose="020B0604020202020204" charset="0"/>
              <a:ea typeface="Roboto Condensed" panose="020B0604020202020204" charset="0"/>
            </a:endParaRPr>
          </a:p>
          <a:p>
            <a:pPr marL="457189" indent="-457189" algn="just">
              <a:buFont typeface="Arial"/>
              <a:buChar char="•"/>
            </a:pPr>
            <a:r>
              <a:rPr lang="en-US" sz="1800" dirty="0">
                <a:solidFill>
                  <a:srgbClr val="FF0000"/>
                </a:solidFill>
                <a:latin typeface="Roboto Condensed" panose="020B0604020202020204" charset="0"/>
                <a:ea typeface="Roboto Condensed" panose="020B0604020202020204" charset="0"/>
              </a:rPr>
              <a:t>Production of Coal – 139 Million </a:t>
            </a:r>
            <a:r>
              <a:rPr lang="en-US" sz="1800" dirty="0" err="1">
                <a:solidFill>
                  <a:srgbClr val="FF0000"/>
                </a:solidFill>
                <a:latin typeface="Roboto Condensed" panose="020B0604020202020204" charset="0"/>
                <a:ea typeface="Roboto Condensed" panose="020B0604020202020204" charset="0"/>
              </a:rPr>
              <a:t>Tonnes</a:t>
            </a:r>
            <a:r>
              <a:rPr lang="en-US" sz="1800" dirty="0">
                <a:solidFill>
                  <a:srgbClr val="FF0000"/>
                </a:solidFill>
                <a:latin typeface="Roboto Condensed" panose="020B0604020202020204" charset="0"/>
                <a:ea typeface="Roboto Condensed" panose="020B0604020202020204" charset="0"/>
              </a:rPr>
              <a:t> last year </a:t>
            </a:r>
          </a:p>
          <a:p>
            <a:endParaRPr lang="en-US" sz="1800" dirty="0"/>
          </a:p>
          <a:p>
            <a:endParaRPr lang="en-US" sz="1800" dirty="0"/>
          </a:p>
          <a:p>
            <a:endParaRPr lang="en-US" sz="1800" dirty="0"/>
          </a:p>
        </p:txBody>
      </p:sp>
    </p:spTree>
    <p:extLst>
      <p:ext uri="{BB962C8B-B14F-4D97-AF65-F5344CB8AC3E}">
        <p14:creationId xmlns:p14="http://schemas.microsoft.com/office/powerpoint/2010/main" val="162608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812" y="218471"/>
            <a:ext cx="8330513" cy="786464"/>
          </a:xfrm>
        </p:spPr>
        <p:txBody>
          <a:bodyPr>
            <a:normAutofit fontScale="90000"/>
          </a:bodyPr>
          <a:lstStyle/>
          <a:p>
            <a:r>
              <a:rPr lang="en-US" sz="2667" dirty="0">
                <a:solidFill>
                  <a:srgbClr val="0070C0"/>
                </a:solidFill>
              </a:rPr>
              <a:t>01. </a:t>
            </a:r>
            <a:r>
              <a:rPr lang="en-US" sz="2933" dirty="0">
                <a:solidFill>
                  <a:srgbClr val="0070C0"/>
                </a:solidFill>
              </a:rPr>
              <a:t>IIT (ISM) </a:t>
            </a:r>
            <a:r>
              <a:rPr lang="en-US" sz="2933" dirty="0" err="1">
                <a:solidFill>
                  <a:srgbClr val="0070C0"/>
                </a:solidFill>
              </a:rPr>
              <a:t>Dhanbad</a:t>
            </a:r>
            <a:r>
              <a:rPr lang="en-US" sz="2933" dirty="0">
                <a:solidFill>
                  <a:srgbClr val="0070C0"/>
                </a:solidFill>
              </a:rPr>
              <a:t/>
            </a:r>
            <a:br>
              <a:rPr lang="en-US" sz="2933" dirty="0">
                <a:solidFill>
                  <a:srgbClr val="0070C0"/>
                </a:solidFill>
              </a:rPr>
            </a:br>
            <a:r>
              <a:rPr lang="en-US" sz="2933" b="1" dirty="0">
                <a:solidFill>
                  <a:srgbClr val="0070C0"/>
                </a:solidFill>
              </a:rPr>
              <a:t>A Brief Introduction </a:t>
            </a:r>
          </a:p>
        </p:txBody>
      </p:sp>
      <p:sp>
        <p:nvSpPr>
          <p:cNvPr id="3" name="Google Shape;205;p37">
            <a:extLst>
              <a:ext uri="{FF2B5EF4-FFF2-40B4-BE49-F238E27FC236}">
                <a16:creationId xmlns:a16="http://schemas.microsoft.com/office/drawing/2014/main" xmlns="" id="{622086C6-A236-4761-AA61-657702DC7022}"/>
              </a:ext>
            </a:extLst>
          </p:cNvPr>
          <p:cNvSpPr txBox="1">
            <a:spLocks/>
          </p:cNvSpPr>
          <p:nvPr/>
        </p:nvSpPr>
        <p:spPr>
          <a:xfrm>
            <a:off x="1024824" y="1199413"/>
            <a:ext cx="11088491" cy="1427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189" indent="-457189" algn="just">
              <a:buFont typeface="Arial"/>
              <a:buChar char="•"/>
            </a:pPr>
            <a:r>
              <a:rPr lang="en-US" sz="2000" dirty="0">
                <a:solidFill>
                  <a:srgbClr val="002060"/>
                </a:solidFill>
                <a:latin typeface="Roboto Condensed" panose="020B0604020202020204" charset="0"/>
                <a:ea typeface="Roboto Condensed" panose="020B0604020202020204" charset="0"/>
              </a:rPr>
              <a:t>Established in 1926 (in the pattern of Royal School of Mines, London)</a:t>
            </a:r>
          </a:p>
          <a:p>
            <a:pPr marL="457189" indent="-457189" algn="just">
              <a:buFont typeface="Arial"/>
              <a:buChar char="•"/>
            </a:pPr>
            <a:r>
              <a:rPr lang="en-US" sz="2000" dirty="0">
                <a:solidFill>
                  <a:srgbClr val="002060"/>
                </a:solidFill>
                <a:latin typeface="Roboto Condensed" panose="020B0604020202020204" charset="0"/>
                <a:ea typeface="Roboto Condensed" panose="020B0604020202020204" charset="0"/>
              </a:rPr>
              <a:t>18 Faculty Departments</a:t>
            </a:r>
          </a:p>
          <a:p>
            <a:pPr marL="457189" indent="-457189" algn="just">
              <a:buFont typeface="Arial"/>
              <a:buChar char="•"/>
            </a:pPr>
            <a:r>
              <a:rPr lang="en-US" sz="2000" dirty="0">
                <a:solidFill>
                  <a:srgbClr val="002060"/>
                </a:solidFill>
                <a:latin typeface="Roboto Condensed" panose="020B0604020202020204" charset="0"/>
                <a:ea typeface="Roboto Condensed" panose="020B0604020202020204" charset="0"/>
              </a:rPr>
              <a:t>Centers of Excellence (Mining Environment, </a:t>
            </a:r>
            <a:r>
              <a:rPr lang="en-US" sz="2000" dirty="0" err="1">
                <a:solidFill>
                  <a:srgbClr val="002060"/>
                </a:solidFill>
                <a:latin typeface="Roboto Condensed" panose="020B0604020202020204" charset="0"/>
                <a:ea typeface="Roboto Condensed" panose="020B0604020202020204" charset="0"/>
              </a:rPr>
              <a:t>Longwall</a:t>
            </a:r>
            <a:r>
              <a:rPr lang="en-US" sz="2000" dirty="0">
                <a:solidFill>
                  <a:srgbClr val="002060"/>
                </a:solidFill>
                <a:latin typeface="Roboto Condensed" panose="020B0604020202020204" charset="0"/>
                <a:ea typeface="Roboto Condensed" panose="020B0604020202020204" charset="0"/>
              </a:rPr>
              <a:t> mine mechanization, Rock Excavation)</a:t>
            </a:r>
          </a:p>
          <a:p>
            <a:pPr marL="457189" indent="-457189" algn="just">
              <a:buFont typeface="Arial"/>
              <a:buChar char="•"/>
            </a:pPr>
            <a:r>
              <a:rPr lang="en-US" sz="2000" dirty="0">
                <a:solidFill>
                  <a:srgbClr val="002060"/>
                </a:solidFill>
                <a:latin typeface="Roboto Condensed" panose="020B0604020202020204" charset="0"/>
                <a:ea typeface="Roboto Condensed" panose="020B0604020202020204" charset="0"/>
              </a:rPr>
              <a:t>Admission of students:</a:t>
            </a:r>
          </a:p>
          <a:p>
            <a:pPr lvl="4" algn="just"/>
            <a:r>
              <a:rPr lang="en-US" sz="2000" dirty="0">
                <a:solidFill>
                  <a:srgbClr val="002060"/>
                </a:solidFill>
                <a:latin typeface="Roboto Condensed" panose="020B0604020202020204" charset="0"/>
                <a:ea typeface="Roboto Condensed" panose="020B0604020202020204" charset="0"/>
              </a:rPr>
              <a:t>	Undergraduate: IIT-JEE (all India level)</a:t>
            </a:r>
          </a:p>
          <a:p>
            <a:pPr algn="just"/>
            <a:r>
              <a:rPr lang="en-US" sz="2000" dirty="0">
                <a:solidFill>
                  <a:srgbClr val="002060"/>
                </a:solidFill>
                <a:latin typeface="Roboto Condensed" panose="020B0604020202020204" charset="0"/>
                <a:ea typeface="Roboto Condensed" panose="020B0604020202020204" charset="0"/>
              </a:rPr>
              <a:t>	Post-graduate/Research scholars : GATE/NET/ISM EE(all India level)</a:t>
            </a:r>
          </a:p>
          <a:p>
            <a:pPr marL="380990" indent="-380990" algn="just">
              <a:buFont typeface="Arial" panose="020B0604020202020204" pitchFamily="34" charset="0"/>
              <a:buChar char="•"/>
            </a:pPr>
            <a:r>
              <a:rPr lang="en-US" sz="2000" dirty="0">
                <a:solidFill>
                  <a:srgbClr val="002060"/>
                </a:solidFill>
                <a:latin typeface="Roboto Condensed" panose="020B0604020202020204" charset="0"/>
                <a:ea typeface="Roboto Condensed" panose="020B0604020202020204" charset="0"/>
              </a:rPr>
              <a:t>No. of students: 5706</a:t>
            </a:r>
          </a:p>
          <a:p>
            <a:pPr algn="just"/>
            <a:r>
              <a:rPr lang="en-US" sz="2000" dirty="0">
                <a:solidFill>
                  <a:srgbClr val="002060"/>
                </a:solidFill>
                <a:latin typeface="Roboto Condensed" panose="020B0604020202020204" charset="0"/>
                <a:ea typeface="Roboto Condensed" panose="020B0604020202020204" charset="0"/>
              </a:rPr>
              <a:t>	– Undergraduate:3640</a:t>
            </a:r>
          </a:p>
          <a:p>
            <a:pPr algn="just"/>
            <a:r>
              <a:rPr lang="en-US" sz="2000" dirty="0">
                <a:solidFill>
                  <a:srgbClr val="002060"/>
                </a:solidFill>
                <a:latin typeface="Roboto Condensed" panose="020B0604020202020204" charset="0"/>
                <a:ea typeface="Roboto Condensed" panose="020B0604020202020204" charset="0"/>
              </a:rPr>
              <a:t>	– Post-Graduate: 1305</a:t>
            </a:r>
          </a:p>
          <a:p>
            <a:pPr algn="just"/>
            <a:r>
              <a:rPr lang="en-US" sz="2000" dirty="0">
                <a:solidFill>
                  <a:srgbClr val="002060"/>
                </a:solidFill>
                <a:latin typeface="Roboto Condensed" panose="020B0604020202020204" charset="0"/>
                <a:ea typeface="Roboto Condensed" panose="020B0604020202020204" charset="0"/>
              </a:rPr>
              <a:t>	– Research Scholars: 761</a:t>
            </a:r>
          </a:p>
          <a:p>
            <a:pPr marL="380990" indent="-380990" algn="just">
              <a:buFont typeface="Arial" panose="020B0604020202020204" pitchFamily="34" charset="0"/>
              <a:buChar char="•"/>
            </a:pPr>
            <a:r>
              <a:rPr lang="en-US" sz="2000" dirty="0">
                <a:solidFill>
                  <a:srgbClr val="002060"/>
                </a:solidFill>
                <a:latin typeface="Roboto Condensed" panose="020B0604020202020204" charset="0"/>
                <a:ea typeface="Roboto Condensed" panose="020B0604020202020204" charset="0"/>
              </a:rPr>
              <a:t>No. of faculty members : 251</a:t>
            </a:r>
          </a:p>
          <a:p>
            <a:pPr marL="380990" indent="-380990" algn="just">
              <a:buFont typeface="Arial" panose="020B0604020202020204" pitchFamily="34" charset="0"/>
              <a:buChar char="•"/>
            </a:pPr>
            <a:r>
              <a:rPr lang="en-US" sz="2000" dirty="0">
                <a:solidFill>
                  <a:srgbClr val="002060"/>
                </a:solidFill>
                <a:latin typeface="Roboto Condensed" panose="020B0604020202020204" charset="0"/>
                <a:ea typeface="Roboto Condensed" panose="020B0604020202020204" charset="0"/>
              </a:rPr>
              <a:t>Core strengths: Mining, Petroleum, Mining Machinery, Mineral, Mining Environment, Applied</a:t>
            </a:r>
          </a:p>
          <a:p>
            <a:pPr algn="just"/>
            <a:r>
              <a:rPr lang="en-US" sz="2000" dirty="0">
                <a:solidFill>
                  <a:srgbClr val="002060"/>
                </a:solidFill>
                <a:latin typeface="Roboto Condensed" panose="020B0604020202020204" charset="0"/>
                <a:ea typeface="Roboto Condensed" panose="020B0604020202020204" charset="0"/>
              </a:rPr>
              <a:t>      Geology, and Applied Geophysics</a:t>
            </a:r>
          </a:p>
          <a:p>
            <a:pPr marL="457189" indent="-457189" algn="just">
              <a:buFont typeface="Arial"/>
              <a:buChar char="•"/>
            </a:pPr>
            <a:r>
              <a:rPr lang="en-US" sz="2000" dirty="0">
                <a:solidFill>
                  <a:srgbClr val="002060"/>
                </a:solidFill>
                <a:latin typeface="Roboto Condensed" panose="020B0604020202020204" charset="0"/>
                <a:ea typeface="Roboto Condensed" panose="020B0604020202020204" charset="0"/>
              </a:rPr>
              <a:t>International Collaborations: 14 (recent one: </a:t>
            </a:r>
            <a:r>
              <a:rPr lang="en-US" sz="2000" dirty="0" err="1">
                <a:solidFill>
                  <a:srgbClr val="002060"/>
                </a:solidFill>
                <a:latin typeface="Roboto Condensed" panose="020B0604020202020204" charset="0"/>
                <a:ea typeface="Roboto Condensed" panose="020B0604020202020204" charset="0"/>
              </a:rPr>
              <a:t>Politecnico</a:t>
            </a:r>
            <a:r>
              <a:rPr lang="en-US" sz="2000" dirty="0">
                <a:solidFill>
                  <a:srgbClr val="002060"/>
                </a:solidFill>
                <a:latin typeface="Roboto Condensed" panose="020B0604020202020204" charset="0"/>
                <a:ea typeface="Roboto Condensed" panose="020B0604020202020204" charset="0"/>
              </a:rPr>
              <a:t> di Torino, Italy, European Commission)</a:t>
            </a:r>
          </a:p>
          <a:p>
            <a:pPr marL="457189" indent="-457189" algn="just">
              <a:buFont typeface="Arial"/>
              <a:buChar char="•"/>
            </a:pPr>
            <a:r>
              <a:rPr lang="en-US" sz="2000" dirty="0">
                <a:solidFill>
                  <a:srgbClr val="002060"/>
                </a:solidFill>
                <a:latin typeface="Roboto Condensed" panose="020B0604020202020204" charset="0"/>
                <a:ea typeface="Roboto Condensed" panose="020B0604020202020204" charset="0"/>
              </a:rPr>
              <a:t>Special recognition: Establishment of Institute of Mining for Afghanistan, Mineral Resources Planning for Bangladesh, Global mining initiative, Ministry of Ontario Province, Canada</a:t>
            </a:r>
          </a:p>
        </p:txBody>
      </p:sp>
    </p:spTree>
    <p:extLst>
      <p:ext uri="{BB962C8B-B14F-4D97-AF65-F5344CB8AC3E}">
        <p14:creationId xmlns:p14="http://schemas.microsoft.com/office/powerpoint/2010/main" val="250607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F99A1-14D0-4330-91DF-032FF888CD97}"/>
              </a:ext>
            </a:extLst>
          </p:cNvPr>
          <p:cNvSpPr>
            <a:spLocks noGrp="1"/>
          </p:cNvSpPr>
          <p:nvPr>
            <p:ph type="ctrTitle"/>
          </p:nvPr>
        </p:nvSpPr>
        <p:spPr>
          <a:xfrm>
            <a:off x="1566249" y="146670"/>
            <a:ext cx="10461618" cy="1261600"/>
          </a:xfrm>
        </p:spPr>
        <p:txBody>
          <a:bodyPr>
            <a:normAutofit/>
          </a:bodyPr>
          <a:lstStyle/>
          <a:p>
            <a:r>
              <a:rPr lang="en-US" sz="2800" dirty="0" smtClean="0">
                <a:solidFill>
                  <a:srgbClr val="0070C0"/>
                </a:solidFill>
              </a:rPr>
              <a:t>02. </a:t>
            </a:r>
            <a:r>
              <a:rPr lang="en-US" sz="2800" dirty="0">
                <a:solidFill>
                  <a:srgbClr val="0070C0"/>
                </a:solidFill>
              </a:rPr>
              <a:t>Background of e-Procurement at </a:t>
            </a:r>
            <a:r>
              <a:rPr lang="en-US" sz="2800" dirty="0" smtClean="0">
                <a:solidFill>
                  <a:srgbClr val="0070C0"/>
                </a:solidFill>
              </a:rPr>
              <a:t>CIL continued..</a:t>
            </a:r>
            <a:endParaRPr lang="en-IN" sz="2800" dirty="0">
              <a:solidFill>
                <a:srgbClr val="0070C0"/>
              </a:solidFill>
            </a:endParaRPr>
          </a:p>
        </p:txBody>
      </p:sp>
      <p:sp>
        <p:nvSpPr>
          <p:cNvPr id="3" name="Google Shape;205;p37">
            <a:extLst>
              <a:ext uri="{FF2B5EF4-FFF2-40B4-BE49-F238E27FC236}">
                <a16:creationId xmlns:a16="http://schemas.microsoft.com/office/drawing/2014/main" xmlns="" id="{622086C6-A236-4761-AA61-657702DC7022}"/>
              </a:ext>
            </a:extLst>
          </p:cNvPr>
          <p:cNvSpPr txBox="1">
            <a:spLocks/>
          </p:cNvSpPr>
          <p:nvPr/>
        </p:nvSpPr>
        <p:spPr>
          <a:xfrm>
            <a:off x="679668" y="1408270"/>
            <a:ext cx="11088491" cy="1427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189" indent="-457189" algn="just">
              <a:buFont typeface="+mj-lt"/>
              <a:buAutoNum type="arabicPeriod"/>
            </a:pPr>
            <a:r>
              <a:rPr lang="en-US" sz="2000" b="1" dirty="0">
                <a:solidFill>
                  <a:srgbClr val="002060"/>
                </a:solidFill>
                <a:latin typeface="Roboto Condensed" panose="020B0604020202020204" charset="0"/>
                <a:ea typeface="Roboto Condensed" panose="020B0604020202020204" charset="0"/>
              </a:rPr>
              <a:t>Award of work through finalization of tenders is one of the most important business activities of MCL as most of the work is executed through contractual mode. This involves dealing with considerable amount of public money. </a:t>
            </a:r>
          </a:p>
          <a:p>
            <a:pPr marL="457189" indent="-457189" algn="just">
              <a:buFont typeface="+mj-lt"/>
              <a:buAutoNum type="arabicPeriod"/>
            </a:pPr>
            <a:endParaRPr lang="en-US" sz="2000" b="1"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2000" b="1" dirty="0">
                <a:solidFill>
                  <a:srgbClr val="002060"/>
                </a:solidFill>
                <a:latin typeface="Roboto Condensed" panose="020B0604020202020204" charset="0"/>
                <a:ea typeface="Roboto Condensed" panose="020B0604020202020204" charset="0"/>
              </a:rPr>
              <a:t>While evaluating bids in each tender, it is imperative to follow extant procurement guidelines, draw decision making foundations from precedence and apply complete fairness for equal opportunity of business to prospective bidders. </a:t>
            </a:r>
          </a:p>
          <a:p>
            <a:pPr marL="457189" indent="-457189" algn="just">
              <a:buFont typeface="+mj-lt"/>
              <a:buAutoNum type="arabicPeriod"/>
            </a:pPr>
            <a:endParaRPr lang="en-US" sz="2000" b="1"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2000" b="1" dirty="0">
                <a:solidFill>
                  <a:srgbClr val="002060"/>
                </a:solidFill>
                <a:latin typeface="Roboto Condensed" panose="020B0604020202020204" charset="0"/>
                <a:ea typeface="Roboto Condensed" panose="020B0604020202020204" charset="0"/>
              </a:rPr>
              <a:t>The other part i.e., technical bid evaluation, by the overall system is limited to online collection of technical documents and thereafter undergoing manual evaluation. </a:t>
            </a:r>
          </a:p>
          <a:p>
            <a:pPr marL="457189" indent="-457189" algn="just">
              <a:buFont typeface="+mj-lt"/>
              <a:buAutoNum type="arabicPeriod"/>
            </a:pPr>
            <a:endParaRPr lang="en-US" sz="2000" b="1"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2000" b="1" dirty="0">
                <a:solidFill>
                  <a:srgbClr val="002060"/>
                </a:solidFill>
                <a:latin typeface="Roboto Condensed" panose="020B0604020202020204" charset="0"/>
                <a:ea typeface="Roboto Condensed" panose="020B0604020202020204" charset="0"/>
              </a:rPr>
              <a:t>Though transparency and speed is achieved in the process of tender participation, there exists scope to improve the evaluation process and make final recommendations.</a:t>
            </a:r>
          </a:p>
          <a:p>
            <a:pPr marL="457189" indent="-457189" algn="just">
              <a:buFont typeface="+mj-lt"/>
              <a:buAutoNum type="arabicPeriod"/>
            </a:pPr>
            <a:endParaRPr lang="en-US" sz="2000" b="1"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endParaRPr lang="en-US" sz="2000" b="1" dirty="0">
              <a:solidFill>
                <a:srgbClr val="002060"/>
              </a:solidFill>
              <a:latin typeface="Roboto Condensed" panose="020B0604020202020204" charset="0"/>
              <a:ea typeface="Roboto Condensed" panose="020B0604020202020204" charset="0"/>
            </a:endParaRPr>
          </a:p>
          <a:p>
            <a:pPr algn="just"/>
            <a:endParaRPr lang="en-US" sz="2000" b="1" dirty="0">
              <a:solidFill>
                <a:srgbClr val="002060"/>
              </a:solidFill>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1117033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F99A1-14D0-4330-91DF-032FF888CD97}"/>
              </a:ext>
            </a:extLst>
          </p:cNvPr>
          <p:cNvSpPr>
            <a:spLocks noGrp="1"/>
          </p:cNvSpPr>
          <p:nvPr>
            <p:ph type="ctrTitle"/>
          </p:nvPr>
        </p:nvSpPr>
        <p:spPr>
          <a:xfrm>
            <a:off x="1910280" y="0"/>
            <a:ext cx="10281719" cy="796705"/>
          </a:xfrm>
        </p:spPr>
        <p:txBody>
          <a:bodyPr/>
          <a:lstStyle/>
          <a:p>
            <a:r>
              <a:rPr lang="en-US" dirty="0">
                <a:solidFill>
                  <a:srgbClr val="0070C0"/>
                </a:solidFill>
              </a:rPr>
              <a:t>03. Broad Objectives</a:t>
            </a:r>
            <a:endParaRPr lang="en-IN" dirty="0">
              <a:solidFill>
                <a:srgbClr val="0070C0"/>
              </a:solidFill>
            </a:endParaRPr>
          </a:p>
        </p:txBody>
      </p:sp>
      <p:sp>
        <p:nvSpPr>
          <p:cNvPr id="3" name="Google Shape;205;p37">
            <a:extLst>
              <a:ext uri="{FF2B5EF4-FFF2-40B4-BE49-F238E27FC236}">
                <a16:creationId xmlns:a16="http://schemas.microsoft.com/office/drawing/2014/main" xmlns="" id="{622086C6-A236-4761-AA61-657702DC7022}"/>
              </a:ext>
            </a:extLst>
          </p:cNvPr>
          <p:cNvSpPr txBox="1">
            <a:spLocks/>
          </p:cNvSpPr>
          <p:nvPr/>
        </p:nvSpPr>
        <p:spPr>
          <a:xfrm>
            <a:off x="1982709" y="727644"/>
            <a:ext cx="9657537" cy="1427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189" indent="-457189" algn="just">
              <a:buFont typeface="+mj-lt"/>
              <a:buAutoNum type="arabicPeriod"/>
            </a:pPr>
            <a:r>
              <a:rPr lang="en-US" sz="1800" dirty="0">
                <a:solidFill>
                  <a:srgbClr val="002060"/>
                </a:solidFill>
                <a:latin typeface="Roboto Condensed" panose="020B0604020202020204" charset="0"/>
                <a:ea typeface="Roboto Condensed" panose="020B0604020202020204" charset="0"/>
              </a:rPr>
              <a:t>Development of a software module which will be able to evaluate tenders and provide recommendations based on extant procurement guidelines. </a:t>
            </a:r>
          </a:p>
          <a:p>
            <a:pPr marL="457189" indent="-457189" algn="just">
              <a:buFont typeface="+mj-lt"/>
              <a:buAutoNum type="arabicPeriod"/>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1800" dirty="0">
                <a:solidFill>
                  <a:srgbClr val="002060"/>
                </a:solidFill>
                <a:latin typeface="Roboto Condensed" panose="020B0604020202020204" charset="0"/>
                <a:ea typeface="Roboto Condensed" panose="020B0604020202020204" charset="0"/>
              </a:rPr>
              <a:t>The software module shall be able to refer to precedence/legacy in work awarded earlier and basis of extra-ordinary decisions taken if any. It should be able to tag and perform analogous analysis and summarize the same. </a:t>
            </a:r>
          </a:p>
          <a:p>
            <a:pPr marL="457189" indent="-457189" algn="just">
              <a:buFont typeface="+mj-lt"/>
              <a:buAutoNum type="arabicPeriod"/>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1800" dirty="0">
                <a:solidFill>
                  <a:srgbClr val="002060"/>
                </a:solidFill>
                <a:latin typeface="Roboto Condensed" panose="020B0604020202020204" charset="0"/>
                <a:ea typeface="Roboto Condensed" panose="020B0604020202020204" charset="0"/>
              </a:rPr>
              <a:t>The module shall have the flexibility of being used either as a web extension over e-procurement of Coal India Limited and </a:t>
            </a:r>
            <a:r>
              <a:rPr lang="en-US" sz="1800" dirty="0" err="1">
                <a:solidFill>
                  <a:srgbClr val="002060"/>
                </a:solidFill>
                <a:latin typeface="Roboto Condensed" panose="020B0604020202020204" charset="0"/>
                <a:ea typeface="Roboto Condensed" panose="020B0604020202020204" charset="0"/>
              </a:rPr>
              <a:t>GeM</a:t>
            </a:r>
            <a:r>
              <a:rPr lang="en-US" sz="1800" dirty="0">
                <a:solidFill>
                  <a:srgbClr val="002060"/>
                </a:solidFill>
                <a:latin typeface="Roboto Condensed" panose="020B0604020202020204" charset="0"/>
                <a:ea typeface="Roboto Condensed" panose="020B0604020202020204" charset="0"/>
              </a:rPr>
              <a:t> portal or as a standalone software package; wherein, documents from these portals may be uploaded and recommendations can be made automatically </a:t>
            </a:r>
          </a:p>
          <a:p>
            <a:pPr marL="457189" indent="-457189" algn="just">
              <a:buFont typeface="+mj-lt"/>
              <a:buAutoNum type="arabicPeriod"/>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1800" dirty="0">
                <a:solidFill>
                  <a:srgbClr val="002060"/>
                </a:solidFill>
                <a:latin typeface="Roboto Condensed" panose="020B0604020202020204" charset="0"/>
                <a:ea typeface="Roboto Condensed" panose="020B0604020202020204" charset="0"/>
              </a:rPr>
              <a:t>The software module shall reasonably eliminate manual engagement in the tender evaluation process as far as possible. </a:t>
            </a:r>
          </a:p>
          <a:p>
            <a:pPr marL="457189" indent="-457189" algn="just">
              <a:buFont typeface="+mj-lt"/>
              <a:buAutoNum type="arabicPeriod"/>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1800" dirty="0">
                <a:solidFill>
                  <a:srgbClr val="002060"/>
                </a:solidFill>
                <a:latin typeface="Roboto Condensed" panose="020B0604020202020204" charset="0"/>
                <a:ea typeface="Roboto Condensed" panose="020B0604020202020204" charset="0"/>
              </a:rPr>
              <a:t>Software shall be up-gradable to any revision in procurement guidelines or any other policy guidelines that affects the extant evaluation process/criteria. </a:t>
            </a:r>
          </a:p>
          <a:p>
            <a:pPr marL="457189" indent="-457189" algn="just">
              <a:buFont typeface="+mj-lt"/>
              <a:buAutoNum type="arabicPeriod"/>
            </a:pPr>
            <a:endParaRPr lang="en-US" sz="1800" dirty="0">
              <a:solidFill>
                <a:srgbClr val="002060"/>
              </a:solidFill>
              <a:latin typeface="Roboto Condensed" panose="020B0604020202020204" charset="0"/>
              <a:ea typeface="Roboto Condensed" panose="020B0604020202020204" charset="0"/>
            </a:endParaRPr>
          </a:p>
          <a:p>
            <a:pPr marL="457189" indent="-457189" algn="just">
              <a:buFont typeface="+mj-lt"/>
              <a:buAutoNum type="arabicPeriod"/>
            </a:pPr>
            <a:r>
              <a:rPr lang="en-US" sz="1800" dirty="0">
                <a:solidFill>
                  <a:srgbClr val="002060"/>
                </a:solidFill>
                <a:latin typeface="Roboto Condensed" panose="020B0604020202020204" charset="0"/>
                <a:ea typeface="Roboto Condensed" panose="020B0604020202020204" charset="0"/>
              </a:rPr>
              <a:t>Development of manpower for upkeep of the system including handling of minor maintenance of the developed system </a:t>
            </a:r>
          </a:p>
          <a:p>
            <a:pPr algn="just"/>
            <a:endParaRPr lang="en-US" sz="1800" dirty="0">
              <a:solidFill>
                <a:srgbClr val="002060"/>
              </a:solidFill>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2701536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181" y="233752"/>
            <a:ext cx="8911687" cy="1280890"/>
          </a:xfrm>
        </p:spPr>
        <p:txBody>
          <a:bodyPr>
            <a:noAutofit/>
          </a:bodyPr>
          <a:lstStyle/>
          <a:p>
            <a:r>
              <a:rPr lang="en-US" sz="2400" dirty="0"/>
              <a:t>Tech TCR </a:t>
            </a:r>
            <a:r>
              <a:rPr lang="en-US" sz="2400" dirty="0" smtClean="0"/>
              <a:t>NIT-164</a:t>
            </a:r>
            <a:br>
              <a:rPr lang="en-US" sz="2400" dirty="0" smtClean="0"/>
            </a:br>
            <a:r>
              <a:rPr lang="en-US" sz="2400" b="1" dirty="0" smtClean="0"/>
              <a:t>WORK DESCRIPTION </a:t>
            </a:r>
            <a:r>
              <a:rPr lang="en-US" sz="2400" dirty="0" smtClean="0"/>
              <a:t>SHOULD MATCH IN ALL BIDDING DOCUMENTS, Date when NIT was released, Amount and Quantum of work </a:t>
            </a:r>
            <a:endParaRPr lang="en-US" sz="2400" dirty="0"/>
          </a:p>
        </p:txBody>
      </p:sp>
      <p:sp>
        <p:nvSpPr>
          <p:cNvPr id="3" name="Content Placeholder 2"/>
          <p:cNvSpPr>
            <a:spLocks noGrp="1"/>
          </p:cNvSpPr>
          <p:nvPr>
            <p:ph idx="1"/>
          </p:nvPr>
        </p:nvSpPr>
        <p:spPr>
          <a:xfrm>
            <a:off x="1828800" y="2048042"/>
            <a:ext cx="10004080" cy="4352758"/>
          </a:xfrm>
        </p:spPr>
        <p:style>
          <a:lnRef idx="2">
            <a:schemeClr val="accent6"/>
          </a:lnRef>
          <a:fillRef idx="1">
            <a:schemeClr val="lt1"/>
          </a:fillRef>
          <a:effectRef idx="0">
            <a:schemeClr val="accent6"/>
          </a:effectRef>
          <a:fontRef idx="minor">
            <a:schemeClr val="dk1"/>
          </a:fontRef>
        </p:style>
        <p:txBody>
          <a:bodyPr>
            <a:normAutofit/>
          </a:bodyPr>
          <a:lstStyle/>
          <a:p>
            <a:r>
              <a:rPr lang="en-US" dirty="0"/>
              <a:t>Part-l (Tech) TCR of </a:t>
            </a:r>
            <a:r>
              <a:rPr lang="en-US" dirty="0" smtClean="0"/>
              <a:t>NIT-1O4  </a:t>
            </a:r>
            <a:endParaRPr lang="en-US" dirty="0"/>
          </a:p>
          <a:p>
            <a:r>
              <a:rPr lang="en-US" dirty="0"/>
              <a:t>Sub: Tender Committee Recommendation for the job of "Hiring of HEMMs (Shovels, </a:t>
            </a:r>
            <a:r>
              <a:rPr lang="en-US" dirty="0" smtClean="0"/>
              <a:t>Dumpers, Drills</a:t>
            </a:r>
            <a:r>
              <a:rPr lang="en-US" dirty="0"/>
              <a:t>, Dozers, Graders, Fog Canons etc.) for transfer &amp; transportation of materials in </a:t>
            </a:r>
            <a:r>
              <a:rPr lang="en-US" dirty="0" smtClean="0"/>
              <a:t>various strata </a:t>
            </a:r>
            <a:r>
              <a:rPr lang="en-US" dirty="0"/>
              <a:t>including drilling, excavation, dumping, spreading, dozing and other allied works </a:t>
            </a:r>
            <a:r>
              <a:rPr lang="en-US" dirty="0" smtClean="0"/>
              <a:t>in specified </a:t>
            </a:r>
            <a:r>
              <a:rPr lang="en-US" dirty="0"/>
              <a:t>areas for dumping for exposing various coal seams from surface, down to seam </a:t>
            </a:r>
            <a:r>
              <a:rPr lang="en-US" dirty="0" err="1" smtClean="0"/>
              <a:t>ll</a:t>
            </a:r>
            <a:r>
              <a:rPr lang="en-US" dirty="0"/>
              <a:t> </a:t>
            </a:r>
            <a:r>
              <a:rPr lang="en-US" dirty="0" smtClean="0"/>
              <a:t>B </a:t>
            </a:r>
            <a:r>
              <a:rPr lang="en-US" dirty="0"/>
              <a:t>at </a:t>
            </a:r>
            <a:r>
              <a:rPr lang="en-US" dirty="0" err="1"/>
              <a:t>Ananta</a:t>
            </a:r>
            <a:r>
              <a:rPr lang="en-US" dirty="0"/>
              <a:t> OCP as per the instructions of Project Officer/Management of </a:t>
            </a:r>
            <a:r>
              <a:rPr lang="en-US" dirty="0" err="1"/>
              <a:t>Ananta</a:t>
            </a:r>
            <a:r>
              <a:rPr lang="en-US" dirty="0"/>
              <a:t> </a:t>
            </a:r>
            <a:r>
              <a:rPr lang="en-US" dirty="0" smtClean="0"/>
              <a:t>OCP, </a:t>
            </a:r>
            <a:r>
              <a:rPr lang="en-US" dirty="0" err="1" smtClean="0"/>
              <a:t>Jagannath</a:t>
            </a:r>
            <a:r>
              <a:rPr lang="en-US" dirty="0" smtClean="0"/>
              <a:t> </a:t>
            </a:r>
            <a:r>
              <a:rPr lang="en-US" dirty="0"/>
              <a:t>Area, MCL, for a quantity of 559,90,000 </a:t>
            </a:r>
            <a:r>
              <a:rPr lang="en-US" dirty="0" err="1"/>
              <a:t>Cu.M</a:t>
            </a:r>
            <a:r>
              <a:rPr lang="en-US" dirty="0"/>
              <a:t>. (NlT-164 </a:t>
            </a:r>
            <a:r>
              <a:rPr lang="en-US" b="1" dirty="0" smtClean="0">
                <a:solidFill>
                  <a:srgbClr val="FF0000"/>
                </a:solidFill>
              </a:rPr>
              <a:t>DT. </a:t>
            </a:r>
            <a:r>
              <a:rPr lang="en-US" b="1" dirty="0">
                <a:solidFill>
                  <a:srgbClr val="FF0000"/>
                </a:solidFill>
              </a:rPr>
              <a:t>08.12.2020</a:t>
            </a:r>
            <a:r>
              <a:rPr lang="en-US" dirty="0" smtClean="0"/>
              <a:t>).</a:t>
            </a:r>
            <a:r>
              <a:rPr lang="en-US" dirty="0"/>
              <a:t> </a:t>
            </a:r>
            <a:r>
              <a:rPr lang="en-US" b="1" dirty="0"/>
              <a:t>amounting to </a:t>
            </a:r>
            <a:r>
              <a:rPr lang="en-US" b="1" dirty="0" smtClean="0"/>
              <a:t>Rs.636,53,68,8721-(</a:t>
            </a:r>
            <a:r>
              <a:rPr lang="en-US" b="1" dirty="0"/>
              <a:t>Rupees Six Hundred Thirty-six </a:t>
            </a:r>
            <a:r>
              <a:rPr lang="en-US" b="1" dirty="0" err="1"/>
              <a:t>Crore</a:t>
            </a:r>
            <a:r>
              <a:rPr lang="en-US" b="1" dirty="0"/>
              <a:t> Fifty-three Lakh Sixty-eight Thousand Eight Hundred </a:t>
            </a:r>
            <a:r>
              <a:rPr lang="en-US" b="1" dirty="0" smtClean="0"/>
              <a:t>Seventy two) only </a:t>
            </a:r>
            <a:r>
              <a:rPr lang="en-US" b="1" dirty="0"/>
              <a:t>for a period of </a:t>
            </a:r>
            <a:r>
              <a:rPr lang="en-US" b="1" dirty="0" smtClean="0"/>
              <a:t>12460 </a:t>
            </a:r>
            <a:r>
              <a:rPr lang="en-US" b="1" dirty="0"/>
              <a:t>(One Thousand Four Hundred Sixty) days.</a:t>
            </a:r>
          </a:p>
        </p:txBody>
      </p:sp>
    </p:spTree>
    <p:extLst>
      <p:ext uri="{BB962C8B-B14F-4D97-AF65-F5344CB8AC3E}">
        <p14:creationId xmlns:p14="http://schemas.microsoft.com/office/powerpoint/2010/main" val="4456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SALIENT FEATURES OF NIT:</a:t>
            </a:r>
          </a:p>
        </p:txBody>
      </p:sp>
      <p:pic>
        <p:nvPicPr>
          <p:cNvPr id="4" name="Content Placeholder 3"/>
          <p:cNvPicPr>
            <a:picLocks noGrp="1" noChangeAspect="1"/>
          </p:cNvPicPr>
          <p:nvPr>
            <p:ph idx="1"/>
          </p:nvPr>
        </p:nvPicPr>
        <p:blipFill>
          <a:blip r:embed="rId2"/>
          <a:stretch>
            <a:fillRect/>
          </a:stretch>
        </p:blipFill>
        <p:spPr>
          <a:xfrm>
            <a:off x="2428439" y="1905000"/>
            <a:ext cx="8784273" cy="3778250"/>
          </a:xfrm>
          <a:prstGeom prst="rect">
            <a:avLst/>
          </a:prstGeom>
        </p:spPr>
      </p:pic>
    </p:spTree>
    <p:extLst>
      <p:ext uri="{BB962C8B-B14F-4D97-AF65-F5344CB8AC3E}">
        <p14:creationId xmlns:p14="http://schemas.microsoft.com/office/powerpoint/2010/main" val="200613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dates to be read</a:t>
            </a:r>
            <a:endParaRPr lang="en-US" dirty="0"/>
          </a:p>
        </p:txBody>
      </p:sp>
      <p:pic>
        <p:nvPicPr>
          <p:cNvPr id="4" name="Content Placeholder 3"/>
          <p:cNvPicPr>
            <a:picLocks noGrp="1" noChangeAspect="1"/>
          </p:cNvPicPr>
          <p:nvPr>
            <p:ph idx="1"/>
          </p:nvPr>
        </p:nvPicPr>
        <p:blipFill>
          <a:blip r:embed="rId2"/>
          <a:stretch>
            <a:fillRect/>
          </a:stretch>
        </p:blipFill>
        <p:spPr>
          <a:xfrm>
            <a:off x="2420520" y="2757654"/>
            <a:ext cx="8867775" cy="1952625"/>
          </a:xfrm>
          <a:prstGeom prst="rect">
            <a:avLst/>
          </a:prstGeom>
        </p:spPr>
      </p:pic>
    </p:spTree>
    <p:extLst>
      <p:ext uri="{BB962C8B-B14F-4D97-AF65-F5344CB8AC3E}">
        <p14:creationId xmlns:p14="http://schemas.microsoft.com/office/powerpoint/2010/main" val="2053636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2132</TotalTime>
  <Words>1499</Words>
  <Application>Microsoft Office PowerPoint</Application>
  <PresentationFormat>Widescreen</PresentationFormat>
  <Paragraphs>158</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Roboto Condensed</vt:lpstr>
      <vt:lpstr>Wingdings</vt:lpstr>
      <vt:lpstr>Wingdings 3</vt:lpstr>
      <vt:lpstr>Wisp</vt:lpstr>
      <vt:lpstr>"Auto-Evaluation of Tenders using Artificial Intelligence / Machine Learning at Mahanadi Coalfields Limited” </vt:lpstr>
      <vt:lpstr>Team Members</vt:lpstr>
      <vt:lpstr>01. Mahanadi Coalfields Ltd A Brief introduction</vt:lpstr>
      <vt:lpstr>01. IIT (ISM) Dhanbad A Brief Introduction </vt:lpstr>
      <vt:lpstr>02. Background of e-Procurement at CIL continued..</vt:lpstr>
      <vt:lpstr>03. Broad Objectives</vt:lpstr>
      <vt:lpstr>Tech TCR NIT-164 WORK DESCRIPTION SHOULD MATCH IN ALL BIDDING DOCUMENTS, Date when NIT was released, Amount and Quantum of work </vt:lpstr>
      <vt:lpstr>SALIENT FEATURES OF NIT:</vt:lpstr>
      <vt:lpstr>Important dates to be read</vt:lpstr>
      <vt:lpstr>Number of Bidders, Names and their BID ID’s</vt:lpstr>
      <vt:lpstr>Joint Venture under ELIGIBILITY OF BIDDERS</vt:lpstr>
      <vt:lpstr>LEGAL DOCUMENT</vt:lpstr>
      <vt:lpstr>Work Experience</vt:lpstr>
      <vt:lpstr>Working Capital</vt:lpstr>
      <vt:lpstr>PAN, GST, DSC</vt:lpstr>
      <vt:lpstr>UNDERTAKING</vt:lpstr>
      <vt:lpstr>GEM </vt:lpstr>
      <vt:lpstr>GEM Technical Evaluation</vt:lpstr>
      <vt:lpstr>GEM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c:creator>
  <cp:lastModifiedBy>Sid</cp:lastModifiedBy>
  <cp:revision>22</cp:revision>
  <dcterms:created xsi:type="dcterms:W3CDTF">2022-08-24T16:24:08Z</dcterms:created>
  <dcterms:modified xsi:type="dcterms:W3CDTF">2022-08-26T03:58:15Z</dcterms:modified>
</cp:coreProperties>
</file>