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86" r:id="rId1"/>
  </p:sldMasterIdLst>
  <p:notesMasterIdLst>
    <p:notesMasterId r:id="rId18"/>
  </p:notesMasterIdLst>
  <p:sldIdLst>
    <p:sldId id="289" r:id="rId2"/>
    <p:sldId id="258" r:id="rId3"/>
    <p:sldId id="288" r:id="rId4"/>
    <p:sldId id="260" r:id="rId5"/>
    <p:sldId id="261" r:id="rId6"/>
    <p:sldId id="265" r:id="rId7"/>
    <p:sldId id="266" r:id="rId8"/>
    <p:sldId id="275" r:id="rId9"/>
    <p:sldId id="267" r:id="rId10"/>
    <p:sldId id="268" r:id="rId11"/>
    <p:sldId id="286" r:id="rId12"/>
    <p:sldId id="290" r:id="rId13"/>
    <p:sldId id="285" r:id="rId14"/>
    <p:sldId id="270" r:id="rId15"/>
    <p:sldId id="271" r:id="rId16"/>
    <p:sldId id="28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mya kura" initials="sk" lastIdx="1" clrIdx="0">
    <p:extLst>
      <p:ext uri="{19B8F6BF-5375-455C-9EA6-DF929625EA0E}">
        <p15:presenceInfo xmlns:p15="http://schemas.microsoft.com/office/powerpoint/2012/main" userId="ea5003030a0af5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59" autoAdjust="0"/>
    <p:restoredTop sz="95256" autoAdjust="0"/>
  </p:normalViewPr>
  <p:slideViewPr>
    <p:cSldViewPr snapToGrid="0">
      <p:cViewPr varScale="1">
        <p:scale>
          <a:sx n="88" d="100"/>
          <a:sy n="88" d="100"/>
        </p:scale>
        <p:origin x="10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8C47C-1C7D-406D-B64B-CC56D49AC13F}" type="datetimeFigureOut">
              <a:rPr lang="en-IN" smtClean="0"/>
              <a:t>07-05-2023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5F20A3-F4D5-430D-87CE-B119FCB40CEE}" type="slidenum">
              <a:rPr lang="en-IN" smtClean="0"/>
              <a:t>‹#›</a:t>
            </a:fld>
            <a:endParaRPr lang="en-IN"/>
          </a:p>
        </p:txBody>
      </p:sp>
    </p:spTree>
    <p:extLst>
      <p:ext uri="{BB962C8B-B14F-4D97-AF65-F5344CB8AC3E}">
        <p14:creationId xmlns:p14="http://schemas.microsoft.com/office/powerpoint/2010/main" val="215651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412363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84950509"/>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14149800"/>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73082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162353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90552205"/>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49458727"/>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2897033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0472805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6244376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8243163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2835687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9732300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4590667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1793522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8192278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5/7/2023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580180698"/>
      </p:ext>
    </p:extLst>
  </p:cSld>
  <p:clrMap bg1="lt1" tx1="dk1" bg2="lt2" tx2="dk2" accent1="accent1" accent2="accent2" accent3="accent3" accent4="accent4" accent5="accent5" accent6="accent6" hlink="hlink" folHlink="folHlink"/>
  <p:sldLayoutIdLst>
    <p:sldLayoutId id="2147484287" r:id="rId1"/>
    <p:sldLayoutId id="2147484288" r:id="rId2"/>
    <p:sldLayoutId id="2147484289" r:id="rId3"/>
    <p:sldLayoutId id="2147484290" r:id="rId4"/>
    <p:sldLayoutId id="2147484291" r:id="rId5"/>
    <p:sldLayoutId id="2147484292" r:id="rId6"/>
    <p:sldLayoutId id="2147484293" r:id="rId7"/>
    <p:sldLayoutId id="2147484294" r:id="rId8"/>
    <p:sldLayoutId id="2147484295" r:id="rId9"/>
    <p:sldLayoutId id="2147484296" r:id="rId10"/>
    <p:sldLayoutId id="2147484297" r:id="rId11"/>
    <p:sldLayoutId id="2147484298" r:id="rId12"/>
    <p:sldLayoutId id="2147484299" r:id="rId13"/>
    <p:sldLayoutId id="2147484300" r:id="rId14"/>
    <p:sldLayoutId id="2147484301" r:id="rId15"/>
    <p:sldLayoutId id="2147484302" r:id="rId16"/>
  </p:sldLayoutIdLst>
  <p:transition spd="slow">
    <p:push dir="u"/>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en.wikipedia.org/wiki/Insolation" TargetMode="External"/><Relationship Id="rId13" Type="http://schemas.openxmlformats.org/officeDocument/2006/relationships/hyperlink" Target="http://en.wikipedia.org/wiki/Near-ultraviolet" TargetMode="External"/><Relationship Id="rId3" Type="http://schemas.openxmlformats.org/officeDocument/2006/relationships/hyperlink" Target="http://en.wikipedia.org/wiki/Heat" TargetMode="External"/><Relationship Id="rId7" Type="http://schemas.openxmlformats.org/officeDocument/2006/relationships/hyperlink" Target="http://en.wikipedia.org/wiki/Orders_of_magnitude_(power)#petawatt_.281015_watts.29" TargetMode="External"/><Relationship Id="rId12" Type="http://schemas.openxmlformats.org/officeDocument/2006/relationships/hyperlink" Target="http://en.wikipedia.org/wiki/Near-infrared" TargetMode="External"/><Relationship Id="rId17" Type="http://schemas.openxmlformats.org/officeDocument/2006/relationships/image" Target="../media/image5.png"/><Relationship Id="rId2" Type="http://schemas.openxmlformats.org/officeDocument/2006/relationships/hyperlink" Target="http://en.wikipedia.org/wiki/Light" TargetMode="External"/><Relationship Id="rId16"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en.wikipedia.org/wiki/Active_solar" TargetMode="External"/><Relationship Id="rId11" Type="http://schemas.openxmlformats.org/officeDocument/2006/relationships/hyperlink" Target="http://en.wikipedia.org/wiki/Visible_light" TargetMode="External"/><Relationship Id="rId5" Type="http://schemas.openxmlformats.org/officeDocument/2006/relationships/hyperlink" Target="http://en.wikipedia.org/wiki/Passive_solar" TargetMode="External"/><Relationship Id="rId15" Type="http://schemas.openxmlformats.org/officeDocument/2006/relationships/image" Target="../media/image3.png"/><Relationship Id="rId10" Type="http://schemas.openxmlformats.org/officeDocument/2006/relationships/hyperlink" Target="http://en.wikipedia.org/wiki/Electromagnetic_spectrum" TargetMode="External"/><Relationship Id="rId4" Type="http://schemas.openxmlformats.org/officeDocument/2006/relationships/hyperlink" Target="http://en.wikipedia.org/wiki/Sun" TargetMode="External"/><Relationship Id="rId9" Type="http://schemas.openxmlformats.org/officeDocument/2006/relationships/hyperlink" Target="http://en.wikipedia.org/wiki/Earth's_atmosphere" TargetMode="External"/><Relationship Id="rId14" Type="http://schemas.openxmlformats.org/officeDocument/2006/relationships/hyperlink" Target="http://en.wikipedia.org/wiki/Joule#Multipl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217D1C-897C-4142-8BE7-1C4722CFC993}"/>
              </a:ext>
            </a:extLst>
          </p:cNvPr>
          <p:cNvSpPr txBox="1"/>
          <p:nvPr/>
        </p:nvSpPr>
        <p:spPr>
          <a:xfrm>
            <a:off x="757233" y="1575112"/>
            <a:ext cx="10677525" cy="4431983"/>
          </a:xfrm>
          <a:prstGeom prst="rect">
            <a:avLst/>
          </a:prstGeom>
          <a:noFill/>
        </p:spPr>
        <p:txBody>
          <a:bodyPr wrap="square">
            <a:spAutoFit/>
          </a:bodyPr>
          <a:lstStyle/>
          <a:p>
            <a:pPr marL="0" indent="0" algn="ctr">
              <a:buNone/>
            </a:pPr>
            <a:endParaRPr lang="en-IN" sz="1600" dirty="0"/>
          </a:p>
          <a:p>
            <a:pPr marL="0" indent="0" algn="ctr">
              <a:buNone/>
            </a:pPr>
            <a:r>
              <a:rPr lang="en-IN" b="1" dirty="0">
                <a:latin typeface="Times New Roman" panose="02020603050405020304" pitchFamily="18" charset="0"/>
                <a:cs typeface="Times New Roman" panose="02020603050405020304" pitchFamily="18" charset="0"/>
              </a:rPr>
              <a:t>A MINI PROJECT </a:t>
            </a:r>
          </a:p>
          <a:p>
            <a:pPr marL="0" indent="0" algn="ctr">
              <a:buNone/>
            </a:pPr>
            <a:r>
              <a:rPr lang="en-IN" sz="1400" dirty="0">
                <a:latin typeface="Times New Roman" panose="02020603050405020304" pitchFamily="18" charset="0"/>
                <a:cs typeface="Times New Roman" panose="02020603050405020304" pitchFamily="18" charset="0"/>
              </a:rPr>
              <a:t>Submitted to</a:t>
            </a:r>
          </a:p>
          <a:p>
            <a:pPr marL="0" indent="0" algn="ctr">
              <a:buNone/>
            </a:pPr>
            <a:r>
              <a:rPr lang="en-IN" b="1" dirty="0">
                <a:latin typeface="Times New Roman" panose="02020603050405020304" pitchFamily="18" charset="0"/>
                <a:cs typeface="Times New Roman" panose="02020603050405020304" pitchFamily="18" charset="0"/>
              </a:rPr>
              <a:t>JAWAHARLAL NEHRU TECHNOLOGICAL UNIVERSITY HYDERABAD, TELANGANA</a:t>
            </a:r>
          </a:p>
          <a:p>
            <a:pPr marL="0" indent="0" algn="ctr">
              <a:buNone/>
            </a:pPr>
            <a:r>
              <a:rPr lang="en-IN" sz="1400" dirty="0">
                <a:latin typeface="Times New Roman" panose="02020603050405020304" pitchFamily="18" charset="0"/>
                <a:cs typeface="Times New Roman" panose="02020603050405020304" pitchFamily="18" charset="0"/>
              </a:rPr>
              <a:t>In partial fulfilment of the requirement for the award of the degree of</a:t>
            </a:r>
          </a:p>
          <a:p>
            <a:pPr marL="0" indent="0" algn="ctr">
              <a:buNone/>
            </a:pPr>
            <a:r>
              <a:rPr lang="en-IN" sz="1600" b="1" dirty="0">
                <a:latin typeface="Times New Roman" panose="02020603050405020304" pitchFamily="18" charset="0"/>
                <a:cs typeface="Times New Roman" panose="02020603050405020304" pitchFamily="18" charset="0"/>
              </a:rPr>
              <a:t>BACHELOR OF TECHNOLOGY</a:t>
            </a:r>
          </a:p>
          <a:p>
            <a:pPr marL="0" indent="0" algn="ctr">
              <a:buNone/>
            </a:pPr>
            <a:r>
              <a:rPr lang="en-IN" sz="1400" dirty="0">
                <a:latin typeface="Times New Roman" panose="02020603050405020304" pitchFamily="18" charset="0"/>
                <a:cs typeface="Times New Roman" panose="02020603050405020304" pitchFamily="18" charset="0"/>
              </a:rPr>
              <a:t>In</a:t>
            </a:r>
          </a:p>
          <a:p>
            <a:pPr marL="0" indent="0" algn="ctr">
              <a:buNone/>
            </a:pPr>
            <a:r>
              <a:rPr lang="en-IN" sz="1600" b="1" dirty="0">
                <a:latin typeface="Times New Roman" panose="02020603050405020304" pitchFamily="18" charset="0"/>
                <a:cs typeface="Times New Roman" panose="02020603050405020304" pitchFamily="18" charset="0"/>
              </a:rPr>
              <a:t>ELECTRICAL AND ELECTRONICS ENGINEERING </a:t>
            </a:r>
          </a:p>
          <a:p>
            <a:pPr marL="0" indent="0" algn="ctr">
              <a:buNone/>
            </a:pPr>
            <a:r>
              <a:rPr lang="en-IN" sz="1400" dirty="0">
                <a:latin typeface="Times New Roman" panose="02020603050405020304" pitchFamily="18" charset="0"/>
                <a:cs typeface="Times New Roman" panose="02020603050405020304" pitchFamily="18" charset="0"/>
              </a:rPr>
              <a:t>By</a:t>
            </a:r>
          </a:p>
          <a:p>
            <a:pPr marL="0" indent="0" algn="ctr">
              <a:buNone/>
            </a:pPr>
            <a:r>
              <a:rPr lang="en-IN" sz="1600" b="1" dirty="0">
                <a:latin typeface="Times New Roman" panose="02020603050405020304" pitchFamily="18" charset="0"/>
                <a:cs typeface="Times New Roman" panose="02020603050405020304" pitchFamily="18" charset="0"/>
              </a:rPr>
              <a:t>G.AKHIL                                  (18C35A0212)</a:t>
            </a:r>
          </a:p>
          <a:p>
            <a:pPr marL="0" indent="0" algn="ctr">
              <a:buNone/>
            </a:pPr>
            <a:r>
              <a:rPr lang="en-IN" sz="1400" smtClean="0">
                <a:latin typeface="Times New Roman" panose="02020603050405020304" pitchFamily="18" charset="0"/>
                <a:cs typeface="Times New Roman" panose="02020603050405020304" pitchFamily="18" charset="0"/>
              </a:rPr>
              <a:t>under </a:t>
            </a:r>
            <a:r>
              <a:rPr lang="en-IN" sz="1400" dirty="0">
                <a:latin typeface="Times New Roman" panose="02020603050405020304" pitchFamily="18" charset="0"/>
                <a:cs typeface="Times New Roman" panose="02020603050405020304" pitchFamily="18" charset="0"/>
              </a:rPr>
              <a:t>the esteemed guidance of</a:t>
            </a:r>
          </a:p>
          <a:p>
            <a:pPr marL="0" indent="0" algn="ctr">
              <a:buNone/>
            </a:pPr>
            <a:r>
              <a:rPr lang="en-IN" sz="1600" b="1" dirty="0" err="1">
                <a:latin typeface="Times New Roman" panose="02020603050405020304" pitchFamily="18" charset="0"/>
                <a:cs typeface="Times New Roman" panose="02020603050405020304" pitchFamily="18" charset="0"/>
              </a:rPr>
              <a:t>Mr.M.KARTHIK</a:t>
            </a:r>
            <a:r>
              <a:rPr lang="en-IN" sz="1600" b="1" dirty="0">
                <a:latin typeface="Times New Roman" panose="02020603050405020304" pitchFamily="18" charset="0"/>
                <a:cs typeface="Times New Roman" panose="02020603050405020304" pitchFamily="18" charset="0"/>
              </a:rPr>
              <a:t> REDDY, Asst Professor</a:t>
            </a:r>
          </a:p>
          <a:p>
            <a:pPr marL="0" indent="0" algn="ctr">
              <a:buNone/>
            </a:pPr>
            <a:r>
              <a:rPr lang="en-IN" sz="1600" b="1" dirty="0">
                <a:latin typeface="Times New Roman" panose="02020603050405020304" pitchFamily="18" charset="0"/>
                <a:cs typeface="Times New Roman" panose="02020603050405020304" pitchFamily="18" charset="0"/>
              </a:rPr>
              <a:t>DEPARTMENT OF ELECTRICAL AND ELECTRONICS ENGINEERING</a:t>
            </a:r>
          </a:p>
          <a:p>
            <a:pPr marL="0" indent="0" algn="ctr">
              <a:buNone/>
            </a:pPr>
            <a:r>
              <a:rPr lang="en-IN" sz="1600" b="1" dirty="0">
                <a:latin typeface="Times New Roman" panose="02020603050405020304" pitchFamily="18" charset="0"/>
                <a:cs typeface="Times New Roman" panose="02020603050405020304" pitchFamily="18" charset="0"/>
              </a:rPr>
              <a:t>BALAJI INSTITUTE OF TECHNOLOGY AND SCIENCE</a:t>
            </a:r>
          </a:p>
          <a:p>
            <a:pPr marL="0" indent="0" algn="ctr">
              <a:buNone/>
            </a:pPr>
            <a:r>
              <a:rPr lang="en-IN" sz="1600" b="1" dirty="0">
                <a:latin typeface="Times New Roman" panose="02020603050405020304" pitchFamily="18" charset="0"/>
                <a:cs typeface="Times New Roman" panose="02020603050405020304" pitchFamily="18" charset="0"/>
              </a:rPr>
              <a:t>Accredited by NBA, NAAC &amp; ISO 9001:2015 Certified institution</a:t>
            </a:r>
          </a:p>
          <a:p>
            <a:pPr marL="0" indent="0" algn="ctr">
              <a:buNone/>
            </a:pPr>
            <a:r>
              <a:rPr lang="en-IN" sz="1600" b="1" dirty="0">
                <a:latin typeface="Times New Roman" panose="02020603050405020304" pitchFamily="18" charset="0"/>
                <a:cs typeface="Times New Roman" panose="02020603050405020304" pitchFamily="18" charset="0"/>
              </a:rPr>
              <a:t>(Affiliated to JNTUH &amp; Approved by AICTE, New Delhi)</a:t>
            </a:r>
          </a:p>
          <a:p>
            <a:pPr marL="0" indent="0" algn="ctr">
              <a:buNone/>
            </a:pPr>
            <a:r>
              <a:rPr lang="en-IN" sz="1600" b="1" dirty="0">
                <a:latin typeface="Times New Roman" panose="02020603050405020304" pitchFamily="18" charset="0"/>
                <a:cs typeface="Times New Roman" panose="02020603050405020304" pitchFamily="18" charset="0"/>
              </a:rPr>
              <a:t>NARSEMPET, WARANGAL-506331</a:t>
            </a:r>
          </a:p>
          <a:p>
            <a:pPr marL="0" indent="0" algn="ctr">
              <a:buNone/>
            </a:pPr>
            <a:r>
              <a:rPr lang="en-IN" sz="1600" b="1" dirty="0">
                <a:latin typeface="Times New Roman" panose="02020603050405020304" pitchFamily="18" charset="0"/>
                <a:cs typeface="Times New Roman" panose="02020603050405020304" pitchFamily="18" charset="0"/>
              </a:rPr>
              <a:t>(2020-2021)</a:t>
            </a:r>
          </a:p>
        </p:txBody>
      </p:sp>
      <p:sp>
        <p:nvSpPr>
          <p:cNvPr id="5" name="TextBox 4">
            <a:extLst>
              <a:ext uri="{FF2B5EF4-FFF2-40B4-BE49-F238E27FC236}">
                <a16:creationId xmlns:a16="http://schemas.microsoft.com/office/drawing/2014/main" id="{999B46D7-BD69-4445-80F0-D1025FE9DB0A}"/>
              </a:ext>
            </a:extLst>
          </p:cNvPr>
          <p:cNvSpPr txBox="1"/>
          <p:nvPr/>
        </p:nvSpPr>
        <p:spPr>
          <a:xfrm>
            <a:off x="171450" y="194608"/>
            <a:ext cx="11877675" cy="892552"/>
          </a:xfrm>
          <a:prstGeom prst="rect">
            <a:avLst/>
          </a:prstGeom>
          <a:noFill/>
        </p:spPr>
        <p:txBody>
          <a:bodyPr wrap="square">
            <a:spAutoFit/>
          </a:bodyPr>
          <a:lstStyle/>
          <a:p>
            <a:pPr algn="ctr"/>
            <a:r>
              <a:rPr lang="en-IN" sz="2400" b="1" dirty="0">
                <a:solidFill>
                  <a:schemeClr val="bg2">
                    <a:lumMod val="10000"/>
                  </a:schemeClr>
                </a:solidFill>
                <a:latin typeface="Times New Roman" panose="02020603050405020304" pitchFamily="18" charset="0"/>
                <a:cs typeface="Times New Roman" panose="02020603050405020304" pitchFamily="18" charset="0"/>
              </a:rPr>
              <a:t>A NOVEL COVERTER TOPOLOGY FOR STAND ALONE HYBRID PV/WIND/BATTERY  POWER SYSTEM USING MATLAB /SIMULINK</a:t>
            </a:r>
            <a:r>
              <a:rPr lang="en-IN" sz="2800" b="1" dirty="0">
                <a:solidFill>
                  <a:schemeClr val="bg2">
                    <a:lumMod val="10000"/>
                  </a:schemeClr>
                </a:solidFill>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D983242-24BE-4D2C-9FF1-C0FF35C468CB}"/>
              </a:ext>
            </a:extLst>
          </p:cNvPr>
          <p:cNvPicPr>
            <a:picLocks noChangeAspect="1"/>
          </p:cNvPicPr>
          <p:nvPr/>
        </p:nvPicPr>
        <p:blipFill>
          <a:blip r:embed="rId2"/>
          <a:stretch>
            <a:fillRect/>
          </a:stretch>
        </p:blipFill>
        <p:spPr>
          <a:xfrm>
            <a:off x="5453707" y="1087160"/>
            <a:ext cx="1284579" cy="657716"/>
          </a:xfrm>
          <a:prstGeom prst="rect">
            <a:avLst/>
          </a:prstGeom>
        </p:spPr>
      </p:pic>
    </p:spTree>
    <p:extLst>
      <p:ext uri="{BB962C8B-B14F-4D97-AF65-F5344CB8AC3E}">
        <p14:creationId xmlns:p14="http://schemas.microsoft.com/office/powerpoint/2010/main" val="90816217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4459-1376-4D7A-85BD-38344C7E4004}"/>
              </a:ext>
            </a:extLst>
          </p:cNvPr>
          <p:cNvSpPr>
            <a:spLocks noGrp="1"/>
          </p:cNvSpPr>
          <p:nvPr>
            <p:ph type="title"/>
          </p:nvPr>
        </p:nvSpPr>
        <p:spPr>
          <a:xfrm>
            <a:off x="424543" y="413992"/>
            <a:ext cx="10515600" cy="500289"/>
          </a:xfrm>
        </p:spPr>
        <p:txBody>
          <a:bodyPr>
            <a:noAutofit/>
          </a:bodyPr>
          <a:lstStyle/>
          <a:p>
            <a:r>
              <a:rPr lang="en-US" sz="3600" b="1" u="sng" dirty="0">
                <a:latin typeface="Times New Roman" panose="02020603050405020304" pitchFamily="18" charset="0"/>
                <a:cs typeface="Times New Roman" panose="02020603050405020304" pitchFamily="18" charset="0"/>
              </a:rPr>
              <a:t>TOPOLOGY OF THE PROPOSED CONVERTER</a:t>
            </a:r>
            <a:endParaRPr lang="en-IN" sz="3600" b="1" u="sng" dirty="0">
              <a:latin typeface="Times New Roman" panose="02020603050405020304" pitchFamily="18" charset="0"/>
              <a:cs typeface="Times New Roman" panose="02020603050405020304" pitchFamily="18" charset="0"/>
            </a:endParaRPr>
          </a:p>
        </p:txBody>
      </p:sp>
      <p:pic>
        <p:nvPicPr>
          <p:cNvPr id="5" name="Picture 2">
            <a:extLst>
              <a:ext uri="{FF2B5EF4-FFF2-40B4-BE49-F238E27FC236}">
                <a16:creationId xmlns:a16="http://schemas.microsoft.com/office/drawing/2014/main" id="{0F14DABF-36E2-4AF2-813F-B1E9E102DAE7}"/>
              </a:ext>
            </a:extLst>
          </p:cNvPr>
          <p:cNvPicPr>
            <a:picLocks noChangeAspect="1" noChangeArrowheads="1"/>
          </p:cNvPicPr>
          <p:nvPr/>
        </p:nvPicPr>
        <p:blipFill>
          <a:blip r:embed="rId2"/>
          <a:srcRect/>
          <a:stretch>
            <a:fillRect/>
          </a:stretch>
        </p:blipFill>
        <p:spPr bwMode="auto">
          <a:xfrm>
            <a:off x="3576475" y="2400300"/>
            <a:ext cx="5039049" cy="2331386"/>
          </a:xfrm>
          <a:prstGeom prst="rect">
            <a:avLst/>
          </a:prstGeom>
          <a:noFill/>
          <a:ln w="9525">
            <a:noFill/>
            <a:miter lim="800000"/>
            <a:headEnd/>
            <a:tailEnd/>
          </a:ln>
          <a:effectLst/>
        </p:spPr>
      </p:pic>
      <p:sp>
        <p:nvSpPr>
          <p:cNvPr id="8" name="TextBox 7">
            <a:extLst>
              <a:ext uri="{FF2B5EF4-FFF2-40B4-BE49-F238E27FC236}">
                <a16:creationId xmlns:a16="http://schemas.microsoft.com/office/drawing/2014/main" id="{EBEA560A-317F-4AB4-B4E0-ADD992B2DED5}"/>
              </a:ext>
            </a:extLst>
          </p:cNvPr>
          <p:cNvSpPr txBox="1"/>
          <p:nvPr/>
        </p:nvSpPr>
        <p:spPr>
          <a:xfrm>
            <a:off x="419100" y="4966680"/>
            <a:ext cx="11527972"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diodes D1 and D2 conduct in complementary manner with switches S1 and S2 . The diodes D3 and D4 are reverse biased by the . when S3 and S 4 are turned ON. Similarly, turning OFF of these switches results in the diodes D 3 and D4 to conduct Input currents iL1 and iL2. The dynamic behavior and steady state of the converter is observed in Continuous Current Mode (CCM)</a:t>
            </a:r>
          </a:p>
          <a:p>
            <a:endParaRPr lang="en-US" dirty="0"/>
          </a:p>
        </p:txBody>
      </p:sp>
      <p:sp>
        <p:nvSpPr>
          <p:cNvPr id="10" name="TextBox 9">
            <a:extLst>
              <a:ext uri="{FF2B5EF4-FFF2-40B4-BE49-F238E27FC236}">
                <a16:creationId xmlns:a16="http://schemas.microsoft.com/office/drawing/2014/main" id="{62586B77-5963-43CE-A5AB-821217DC52D6}"/>
              </a:ext>
            </a:extLst>
          </p:cNvPr>
          <p:cNvSpPr txBox="1"/>
          <p:nvPr/>
        </p:nvSpPr>
        <p:spPr>
          <a:xfrm>
            <a:off x="419100" y="1106170"/>
            <a:ext cx="11527972" cy="147732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proposed converter Interfaces two independent power sources,v1 and v2 and a Battery as the storage element. The Input power ports are made as two current type sources by two inductors L1 and L2, in the proposed circuit which results in drawing smooth currents from the sources. The main controllable elements that control the power flow of the hybrid power system are the load resistance, RL and the switches S1 – S4. The duty ratios controlling the switches S1 – S4 are d1 – d4 respectively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69471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7CEFC-2563-4AE6-BDB8-67B8E9FA0378}"/>
              </a:ext>
            </a:extLst>
          </p:cNvPr>
          <p:cNvSpPr>
            <a:spLocks noGrp="1"/>
          </p:cNvSpPr>
          <p:nvPr>
            <p:ph type="title"/>
          </p:nvPr>
        </p:nvSpPr>
        <p:spPr>
          <a:xfrm>
            <a:off x="677333" y="365789"/>
            <a:ext cx="10743141" cy="777212"/>
          </a:xfrm>
        </p:spPr>
        <p:txBody>
          <a:bodyPr>
            <a:noAutofit/>
          </a:bodyPr>
          <a:lstStyle/>
          <a:p>
            <a:r>
              <a:rPr lang="en-US" sz="3600" b="1" u="sng" dirty="0">
                <a:latin typeface="Times New Roman" panose="02020603050405020304" pitchFamily="18" charset="0"/>
                <a:cs typeface="Times New Roman" panose="02020603050405020304" pitchFamily="18" charset="0"/>
              </a:rPr>
              <a:t>MODES OR PRINCIPLE OF OPERATION</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B06871-937A-4653-BDCF-218CC9DEA896}"/>
              </a:ext>
            </a:extLst>
          </p:cNvPr>
          <p:cNvSpPr>
            <a:spLocks noGrp="1"/>
          </p:cNvSpPr>
          <p:nvPr>
            <p:ph idx="1"/>
          </p:nvPr>
        </p:nvSpPr>
        <p:spPr>
          <a:xfrm>
            <a:off x="677333" y="1266826"/>
            <a:ext cx="10476441" cy="5292061"/>
          </a:xfrm>
        </p:spPr>
        <p:txBody>
          <a:bodyPr>
            <a:normAutofit/>
          </a:bodyPr>
          <a:lstStyle/>
          <a:p>
            <a:pPr marL="0" indent="0">
              <a:buNone/>
            </a:pPr>
            <a:r>
              <a:rPr lang="en-US" sz="1800" dirty="0">
                <a:solidFill>
                  <a:srgbClr val="000000"/>
                </a:solidFill>
                <a:effectLst/>
                <a:latin typeface="Times New Roman" panose="02020603050405020304" pitchFamily="18" charset="0"/>
                <a:ea typeface="Calibri" panose="020F0502020204030204" pitchFamily="34" charset="0"/>
              </a:rPr>
              <a:t>Three power operation modes of the converter can be defined based on the utilization of the battery </a:t>
            </a:r>
          </a:p>
          <a:p>
            <a:pPr algn="just" hangingPunct="0">
              <a:lnSpc>
                <a:spcPct val="150000"/>
              </a:lnSpc>
              <a:spcAft>
                <a:spcPts val="1000"/>
              </a:spcAft>
            </a:pPr>
            <a:r>
              <a:rPr lang="en-US"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First Operation Mode (Existence of Sources v</a:t>
            </a:r>
            <a:r>
              <a:rPr lang="en-US" sz="1800" b="1" i="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v</a:t>
            </a:r>
            <a:r>
              <a:rPr lang="en-US" sz="1800" b="1" i="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without Battery)</a:t>
            </a:r>
            <a:r>
              <a:rPr lang="en-IN" b="1" i="1" dirty="0">
                <a:latin typeface="Calibri" panose="020F0502020204030204" pitchFamily="34" charset="0"/>
                <a:ea typeface="Calibri" panose="020F0502020204030204" pitchFamily="34" charset="0"/>
                <a:cs typeface="Times New Roman" panose="02020603050405020304" pitchFamily="18" charset="0"/>
              </a:rPr>
              <a:t> :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operation mode, the supply to the load without Battery is given by sources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t>
            </a:r>
            <a:r>
              <a:rPr lang="en-US" sz="1800"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t>
            </a:r>
            <a:r>
              <a:rPr lang="en-US" sz="1800"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is the Basic Operation mode of the converter.</a:t>
            </a:r>
          </a:p>
          <a:p>
            <a:pPr algn="just" hangingPunct="0">
              <a:lnSpc>
                <a:spcPct val="150000"/>
              </a:lnSpc>
              <a:spcAft>
                <a:spcPts val="1000"/>
              </a:spcAft>
            </a:pPr>
            <a:r>
              <a:rPr lang="en-US" b="1"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Second</a:t>
            </a:r>
            <a:r>
              <a:rPr lang="en-US"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Operation Mode (Existence of Sources v</a:t>
            </a:r>
            <a:r>
              <a:rPr lang="en-US" sz="1800" b="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v</a:t>
            </a:r>
            <a:r>
              <a:rPr lang="en-US" sz="1800" b="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with Battery Charging) </a:t>
            </a:r>
            <a:r>
              <a:rPr lang="en-IN" b="1" i="1" dirty="0">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rPr>
              <a:t>In this operation mode, the supply to the load while the Battery is in charging state is given by the Sources </a:t>
            </a:r>
            <a:r>
              <a:rPr lang="en-US" sz="1800" i="1" dirty="0">
                <a:solidFill>
                  <a:srgbClr val="000000"/>
                </a:solidFill>
                <a:effectLst/>
                <a:latin typeface="Times New Roman" panose="02020603050405020304" pitchFamily="18" charset="0"/>
                <a:ea typeface="Calibri" panose="020F0502020204030204" pitchFamily="34" charset="0"/>
              </a:rPr>
              <a:t>v</a:t>
            </a:r>
            <a:r>
              <a:rPr lang="en-US" sz="1800" baseline="-25000" dirty="0">
                <a:solidFill>
                  <a:srgbClr val="000000"/>
                </a:solidFill>
                <a:effectLst/>
                <a:latin typeface="Times New Roman" panose="02020603050405020304" pitchFamily="18" charset="0"/>
                <a:ea typeface="Calibri" panose="020F0502020204030204" pitchFamily="34" charset="0"/>
              </a:rPr>
              <a:t>1</a:t>
            </a:r>
            <a:r>
              <a:rPr lang="en-US" sz="1800" dirty="0">
                <a:solidFill>
                  <a:srgbClr val="000000"/>
                </a:solidFill>
                <a:effectLst/>
                <a:latin typeface="Times New Roman" panose="02020603050405020304" pitchFamily="18" charset="0"/>
                <a:ea typeface="Calibri" panose="020F0502020204030204" pitchFamily="34" charset="0"/>
              </a:rPr>
              <a:t> and </a:t>
            </a:r>
            <a:r>
              <a:rPr lang="en-US" sz="1800" i="1" dirty="0">
                <a:solidFill>
                  <a:srgbClr val="000000"/>
                </a:solidFill>
                <a:effectLst/>
                <a:latin typeface="Times New Roman" panose="02020603050405020304" pitchFamily="18" charset="0"/>
                <a:ea typeface="Calibri" panose="020F0502020204030204" pitchFamily="34" charset="0"/>
              </a:rPr>
              <a:t>v</a:t>
            </a:r>
            <a:r>
              <a:rPr lang="en-US" sz="1800" baseline="-25000" dirty="0">
                <a:solidFill>
                  <a:srgbClr val="000000"/>
                </a:solidFill>
                <a:effectLst/>
                <a:latin typeface="Times New Roman" panose="02020603050405020304" pitchFamily="18" charset="0"/>
                <a:ea typeface="Calibri" panose="020F0502020204030204" pitchFamily="34" charset="0"/>
              </a:rPr>
              <a:t>2</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hangingPunct="0">
              <a:lnSpc>
                <a:spcPct val="150000"/>
              </a:lnSpc>
              <a:spcAft>
                <a:spcPts val="1000"/>
              </a:spcAft>
            </a:pPr>
            <a:r>
              <a:rPr lang="en-US"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Third Operation Mode(Existence of Sources v</a:t>
            </a:r>
            <a:r>
              <a:rPr lang="en-US" sz="1800" b="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v</a:t>
            </a:r>
            <a:r>
              <a:rPr lang="en-US" sz="1800" b="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Battery) </a:t>
            </a:r>
            <a:r>
              <a:rPr lang="en-IN" b="1" i="1" dirty="0">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rPr>
              <a:t>The supply to the load with the battery discharging state is given by the sources </a:t>
            </a:r>
            <a:r>
              <a:rPr lang="en-US" sz="1800" i="1" dirty="0">
                <a:solidFill>
                  <a:srgbClr val="000000"/>
                </a:solidFill>
                <a:effectLst/>
                <a:latin typeface="Times New Roman" panose="02020603050405020304" pitchFamily="18" charset="0"/>
                <a:ea typeface="Calibri" panose="020F0502020204030204" pitchFamily="34" charset="0"/>
              </a:rPr>
              <a:t>v</a:t>
            </a:r>
            <a:r>
              <a:rPr lang="en-US" sz="1800" baseline="-25000" dirty="0">
                <a:solidFill>
                  <a:srgbClr val="000000"/>
                </a:solidFill>
                <a:effectLst/>
                <a:latin typeface="Times New Roman" panose="02020603050405020304" pitchFamily="18" charset="0"/>
                <a:ea typeface="Calibri" panose="020F0502020204030204" pitchFamily="34" charset="0"/>
              </a:rPr>
              <a:t>1</a:t>
            </a:r>
            <a:r>
              <a:rPr lang="en-US" sz="1800" dirty="0">
                <a:solidFill>
                  <a:srgbClr val="000000"/>
                </a:solidFill>
                <a:effectLst/>
                <a:latin typeface="Times New Roman" panose="02020603050405020304" pitchFamily="18" charset="0"/>
                <a:ea typeface="Calibri" panose="020F0502020204030204" pitchFamily="34" charset="0"/>
              </a:rPr>
              <a:t> and </a:t>
            </a:r>
            <a:r>
              <a:rPr lang="en-US" sz="1800" i="1" dirty="0">
                <a:solidFill>
                  <a:srgbClr val="000000"/>
                </a:solidFill>
                <a:effectLst/>
                <a:latin typeface="Times New Roman" panose="02020603050405020304" pitchFamily="18" charset="0"/>
                <a:ea typeface="Calibri" panose="020F0502020204030204" pitchFamily="34" charset="0"/>
              </a:rPr>
              <a:t>v</a:t>
            </a:r>
            <a:r>
              <a:rPr lang="en-US" sz="1800" i="1" baseline="-25000" dirty="0">
                <a:solidFill>
                  <a:srgbClr val="000000"/>
                </a:solidFill>
                <a:effectLst/>
                <a:latin typeface="Times New Roman" panose="02020603050405020304" pitchFamily="18" charset="0"/>
                <a:ea typeface="Calibri" panose="020F0502020204030204" pitchFamily="34" charset="0"/>
              </a:rPr>
              <a:t>2</a:t>
            </a:r>
            <a:r>
              <a:rPr lang="en-US" sz="1800" dirty="0">
                <a:solidFill>
                  <a:srgbClr val="000000"/>
                </a:solidFill>
                <a:effectLst/>
                <a:latin typeface="Times New Roman" panose="02020603050405020304" pitchFamily="18" charset="0"/>
                <a:ea typeface="Calibri" panose="020F0502020204030204" pitchFamily="34" charset="0"/>
              </a:rPr>
              <a:t> in this operation mode</a:t>
            </a:r>
          </a:p>
          <a:p>
            <a:pPr marL="0" indent="0">
              <a:buNone/>
            </a:pPr>
            <a:endParaRPr 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1809421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AB22-FC48-4321-BB6E-7E4085F71C77}"/>
              </a:ext>
            </a:extLst>
          </p:cNvPr>
          <p:cNvSpPr>
            <a:spLocks noGrp="1"/>
          </p:cNvSpPr>
          <p:nvPr>
            <p:ph type="title"/>
          </p:nvPr>
        </p:nvSpPr>
        <p:spPr>
          <a:xfrm>
            <a:off x="571256" y="244980"/>
            <a:ext cx="8596668" cy="814529"/>
          </a:xfrm>
        </p:spPr>
        <p:txBody>
          <a:bodyPr>
            <a:normAutofit fontScale="90000"/>
          </a:bodyPr>
          <a:lstStyle/>
          <a:p>
            <a:r>
              <a:rPr lang="en-US" sz="3600" b="1" u="sng" dirty="0">
                <a:solidFill>
                  <a:srgbClr val="92D050"/>
                </a:solidFill>
                <a:latin typeface="Times New Roman" pitchFamily="18" charset="0"/>
                <a:cs typeface="Times New Roman" pitchFamily="18" charset="0"/>
              </a:rPr>
              <a:t>SIMULATION RESULTS</a:t>
            </a:r>
            <a:r>
              <a:rPr lang="en-IN" sz="3600" u="sng" dirty="0">
                <a:solidFill>
                  <a:srgbClr val="92D050"/>
                </a:solidFill>
              </a:rPr>
              <a:t/>
            </a:r>
            <a:br>
              <a:rPr lang="en-IN" sz="3600" u="sng" dirty="0">
                <a:solidFill>
                  <a:srgbClr val="92D050"/>
                </a:solidFill>
              </a:rPr>
            </a:br>
            <a:endParaRPr lang="en-IN" dirty="0"/>
          </a:p>
        </p:txBody>
      </p:sp>
      <p:sp>
        <p:nvSpPr>
          <p:cNvPr id="7" name="Content Placeholder 6">
            <a:extLst>
              <a:ext uri="{FF2B5EF4-FFF2-40B4-BE49-F238E27FC236}">
                <a16:creationId xmlns:a16="http://schemas.microsoft.com/office/drawing/2014/main" id="{AE99437B-F615-41E1-B055-A51B597D5CC7}"/>
              </a:ext>
            </a:extLst>
          </p:cNvPr>
          <p:cNvSpPr>
            <a:spLocks noGrp="1"/>
          </p:cNvSpPr>
          <p:nvPr>
            <p:ph idx="1"/>
          </p:nvPr>
        </p:nvSpPr>
        <p:spPr>
          <a:xfrm>
            <a:off x="578775" y="904300"/>
            <a:ext cx="4073936" cy="369332"/>
          </a:xfrm>
          <a:prstGeom prst="rect">
            <a:avLst/>
          </a:prstGeom>
        </p:spPr>
        <p:txBody>
          <a:bodyPr wrap="none">
            <a:spAutoFit/>
          </a:bodyPr>
          <a:lstStyle/>
          <a:p>
            <a:pPr marL="0" indent="0">
              <a:buNone/>
            </a:pPr>
            <a:r>
              <a:rPr lang="en-US" dirty="0"/>
              <a:t>Output Power at load side for mode 1</a:t>
            </a:r>
          </a:p>
        </p:txBody>
      </p:sp>
      <p:pic>
        <p:nvPicPr>
          <p:cNvPr id="8" name="Picture 2">
            <a:extLst>
              <a:ext uri="{FF2B5EF4-FFF2-40B4-BE49-F238E27FC236}">
                <a16:creationId xmlns:a16="http://schemas.microsoft.com/office/drawing/2014/main" id="{52D599D0-4E38-473C-94D7-6C578A796CEA}"/>
              </a:ext>
            </a:extLst>
          </p:cNvPr>
          <p:cNvPicPr>
            <a:picLocks noChangeAspect="1" noChangeArrowheads="1"/>
          </p:cNvPicPr>
          <p:nvPr/>
        </p:nvPicPr>
        <p:blipFill>
          <a:blip r:embed="rId2"/>
          <a:srcRect/>
          <a:stretch>
            <a:fillRect/>
          </a:stretch>
        </p:blipFill>
        <p:spPr bwMode="auto">
          <a:xfrm>
            <a:off x="449406" y="1247094"/>
            <a:ext cx="4582623" cy="2672648"/>
          </a:xfrm>
          <a:prstGeom prst="rect">
            <a:avLst/>
          </a:prstGeom>
          <a:noFill/>
          <a:ln w="9525">
            <a:noFill/>
            <a:miter lim="800000"/>
            <a:headEnd/>
            <a:tailEnd/>
          </a:ln>
          <a:effectLst/>
        </p:spPr>
      </p:pic>
      <p:sp>
        <p:nvSpPr>
          <p:cNvPr id="9" name="Rectangle 8">
            <a:extLst>
              <a:ext uri="{FF2B5EF4-FFF2-40B4-BE49-F238E27FC236}">
                <a16:creationId xmlns:a16="http://schemas.microsoft.com/office/drawing/2014/main" id="{237FD724-86D0-457F-88B3-AF5E9989533F}"/>
              </a:ext>
            </a:extLst>
          </p:cNvPr>
          <p:cNvSpPr/>
          <p:nvPr/>
        </p:nvSpPr>
        <p:spPr>
          <a:xfrm>
            <a:off x="5978169" y="846081"/>
            <a:ext cx="4957011" cy="369332"/>
          </a:xfrm>
          <a:prstGeom prst="rect">
            <a:avLst/>
          </a:prstGeom>
        </p:spPr>
        <p:txBody>
          <a:bodyPr wrap="square">
            <a:spAutoFit/>
          </a:bodyPr>
          <a:lstStyle/>
          <a:p>
            <a:pPr algn="ctr"/>
            <a:r>
              <a:rPr lang="en-US" dirty="0"/>
              <a:t>Output Power at load side for mode 2</a:t>
            </a:r>
          </a:p>
        </p:txBody>
      </p:sp>
      <p:pic>
        <p:nvPicPr>
          <p:cNvPr id="10" name="Picture 9">
            <a:extLst>
              <a:ext uri="{FF2B5EF4-FFF2-40B4-BE49-F238E27FC236}">
                <a16:creationId xmlns:a16="http://schemas.microsoft.com/office/drawing/2014/main" id="{D74022DB-6F68-4D6A-A4C7-D131F4316197}"/>
              </a:ext>
            </a:extLst>
          </p:cNvPr>
          <p:cNvPicPr>
            <a:picLocks noChangeAspect="1"/>
          </p:cNvPicPr>
          <p:nvPr/>
        </p:nvPicPr>
        <p:blipFill>
          <a:blip r:embed="rId3"/>
          <a:stretch>
            <a:fillRect/>
          </a:stretch>
        </p:blipFill>
        <p:spPr>
          <a:xfrm>
            <a:off x="6292406" y="1157888"/>
            <a:ext cx="4328535" cy="2688569"/>
          </a:xfrm>
          <a:prstGeom prst="rect">
            <a:avLst/>
          </a:prstGeom>
        </p:spPr>
      </p:pic>
      <p:sp>
        <p:nvSpPr>
          <p:cNvPr id="11" name="Rectangle 10">
            <a:extLst>
              <a:ext uri="{FF2B5EF4-FFF2-40B4-BE49-F238E27FC236}">
                <a16:creationId xmlns:a16="http://schemas.microsoft.com/office/drawing/2014/main" id="{BE8B1B37-8E4D-486F-80A8-5838C822FA79}"/>
              </a:ext>
            </a:extLst>
          </p:cNvPr>
          <p:cNvSpPr/>
          <p:nvPr/>
        </p:nvSpPr>
        <p:spPr>
          <a:xfrm>
            <a:off x="3421087" y="3878138"/>
            <a:ext cx="4957011" cy="369332"/>
          </a:xfrm>
          <a:prstGeom prst="rect">
            <a:avLst/>
          </a:prstGeom>
        </p:spPr>
        <p:txBody>
          <a:bodyPr wrap="square">
            <a:spAutoFit/>
          </a:bodyPr>
          <a:lstStyle/>
          <a:p>
            <a:pPr algn="ctr"/>
            <a:r>
              <a:rPr lang="en-US" dirty="0"/>
              <a:t>Output Power at load side for mode 3</a:t>
            </a:r>
          </a:p>
        </p:txBody>
      </p:sp>
      <p:pic>
        <p:nvPicPr>
          <p:cNvPr id="12" name="Picture 11">
            <a:extLst>
              <a:ext uri="{FF2B5EF4-FFF2-40B4-BE49-F238E27FC236}">
                <a16:creationId xmlns:a16="http://schemas.microsoft.com/office/drawing/2014/main" id="{6AFF9163-1E2C-40A0-99E6-6FD4D95262E8}"/>
              </a:ext>
            </a:extLst>
          </p:cNvPr>
          <p:cNvPicPr>
            <a:picLocks noChangeAspect="1"/>
          </p:cNvPicPr>
          <p:nvPr/>
        </p:nvPicPr>
        <p:blipFill>
          <a:blip r:embed="rId4"/>
          <a:stretch>
            <a:fillRect/>
          </a:stretch>
        </p:blipFill>
        <p:spPr>
          <a:xfrm>
            <a:off x="3617494" y="4185352"/>
            <a:ext cx="4534881" cy="2672648"/>
          </a:xfrm>
          <a:prstGeom prst="rect">
            <a:avLst/>
          </a:prstGeom>
        </p:spPr>
      </p:pic>
    </p:spTree>
    <p:extLst>
      <p:ext uri="{BB962C8B-B14F-4D97-AF65-F5344CB8AC3E}">
        <p14:creationId xmlns:p14="http://schemas.microsoft.com/office/powerpoint/2010/main" val="136285070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64DCB3-064B-4762-983F-D4928840BC0E}"/>
              </a:ext>
            </a:extLst>
          </p:cNvPr>
          <p:cNvPicPr>
            <a:picLocks noChangeAspect="1"/>
          </p:cNvPicPr>
          <p:nvPr/>
        </p:nvPicPr>
        <p:blipFill>
          <a:blip r:embed="rId2"/>
          <a:stretch>
            <a:fillRect/>
          </a:stretch>
        </p:blipFill>
        <p:spPr>
          <a:xfrm>
            <a:off x="661933" y="1811523"/>
            <a:ext cx="4981861" cy="3867242"/>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DB21371A-3997-47C7-BE85-1939D6A86847}"/>
              </a:ext>
            </a:extLst>
          </p:cNvPr>
          <p:cNvSpPr txBox="1"/>
          <p:nvPr/>
        </p:nvSpPr>
        <p:spPr>
          <a:xfrm>
            <a:off x="661933" y="631845"/>
            <a:ext cx="9963722" cy="830997"/>
          </a:xfrm>
          <a:prstGeom prst="rect">
            <a:avLst/>
          </a:prstGeom>
          <a:noFill/>
        </p:spPr>
        <p:txBody>
          <a:bodyPr wrap="square">
            <a:spAutoFit/>
          </a:bodyPr>
          <a:lstStyle/>
          <a:p>
            <a:r>
              <a:rPr lang="en-US" sz="2400" b="1" u="sng" dirty="0">
                <a:solidFill>
                  <a:schemeClr val="accent1">
                    <a:lumMod val="75000"/>
                  </a:schemeClr>
                </a:solidFill>
                <a:latin typeface="Times New Roman" panose="02020603050405020304" pitchFamily="18" charset="0"/>
                <a:ea typeface="Calibri" panose="020F0502020204030204" pitchFamily="34" charset="0"/>
              </a:rPr>
              <a:t>THE ANALYSIS FOR THE THREE STATES BASED ON BATTERY UTILIZATION .</a:t>
            </a:r>
            <a:endParaRPr lang="en-IN" sz="2400" b="1" dirty="0">
              <a:solidFill>
                <a:schemeClr val="accent1">
                  <a:lumMod val="75000"/>
                </a:schemeClr>
              </a:solidFill>
            </a:endParaRPr>
          </a:p>
        </p:txBody>
      </p:sp>
      <p:pic>
        <p:nvPicPr>
          <p:cNvPr id="5" name="Picture 4">
            <a:extLst>
              <a:ext uri="{FF2B5EF4-FFF2-40B4-BE49-F238E27FC236}">
                <a16:creationId xmlns:a16="http://schemas.microsoft.com/office/drawing/2014/main" id="{C76761FF-44EF-463B-AE57-C97F00923327}"/>
              </a:ext>
            </a:extLst>
          </p:cNvPr>
          <p:cNvPicPr/>
          <p:nvPr/>
        </p:nvPicPr>
        <p:blipFill>
          <a:blip r:embed="rId3" cstate="print"/>
          <a:srcRect t="57047"/>
          <a:stretch>
            <a:fillRect/>
          </a:stretch>
        </p:blipFill>
        <p:spPr bwMode="auto">
          <a:xfrm>
            <a:off x="6323924" y="2034073"/>
            <a:ext cx="4981861" cy="319930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1751168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76B4-929B-4481-BCE2-856D1844F8F8}"/>
              </a:ext>
            </a:extLst>
          </p:cNvPr>
          <p:cNvSpPr>
            <a:spLocks noGrp="1"/>
          </p:cNvSpPr>
          <p:nvPr>
            <p:ph type="title"/>
          </p:nvPr>
        </p:nvSpPr>
        <p:spPr>
          <a:xfrm>
            <a:off x="838200" y="670831"/>
            <a:ext cx="10515600" cy="821871"/>
          </a:xfrm>
        </p:spPr>
        <p:txBody>
          <a:bodyPr>
            <a:normAutofit fontScale="90000"/>
          </a:bodyPr>
          <a:lstStyle/>
          <a:p>
            <a:r>
              <a:rPr lang="en-US" b="1" u="sng" dirty="0">
                <a:latin typeface="Times New Roman" panose="02020603050405020304" pitchFamily="18" charset="0"/>
                <a:cs typeface="Times New Roman" panose="02020603050405020304" pitchFamily="18" charset="0"/>
              </a:rPr>
              <a:t>CONCLUSION</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20C37EDF-5C11-4679-AD8D-FF6271971880}"/>
              </a:ext>
            </a:extLst>
          </p:cNvPr>
          <p:cNvSpPr>
            <a:spLocks noGrp="1"/>
          </p:cNvSpPr>
          <p:nvPr>
            <p:ph idx="1"/>
          </p:nvPr>
        </p:nvSpPr>
        <p:spPr>
          <a:xfrm>
            <a:off x="838199" y="816428"/>
            <a:ext cx="10515601" cy="5225144"/>
          </a:xfrm>
        </p:spPr>
        <p:txBody>
          <a:bodyPr>
            <a:normAutofit fontScale="92500" lnSpcReduction="10000"/>
          </a:bodyPr>
          <a:lstStyle/>
          <a:p>
            <a:pPr marL="0" indent="0" algn="just">
              <a:lnSpc>
                <a:spcPct val="150000"/>
              </a:lnSpc>
              <a:buNone/>
            </a:pPr>
            <a:endParaRPr lang="en-US" sz="1900" dirty="0">
              <a:latin typeface="Times New Roman" panose="02020603050405020304" pitchFamily="18" charset="0"/>
              <a:cs typeface="Times New Roman" pitchFamily="18" charset="0"/>
            </a:endParaRPr>
          </a:p>
          <a:p>
            <a:pPr marL="0" indent="0" algn="just">
              <a:lnSpc>
                <a:spcPct val="150000"/>
              </a:lnSpc>
              <a:buNone/>
            </a:pPr>
            <a:r>
              <a:rPr lang="en-US" sz="1900" dirty="0">
                <a:latin typeface="Times New Roman" panose="02020603050405020304" pitchFamily="18" charset="0"/>
                <a:cs typeface="Times New Roman" pitchFamily="18" charset="0"/>
              </a:rPr>
              <a:t>The Analysis of the power converter along with its operational modes has been presented with results which showed that Photovoltaic- Wind hybrid system can perform well to meet the external load using energy storage mechanism.</a:t>
            </a:r>
          </a:p>
          <a:p>
            <a:pPr marL="0" indent="0" algn="just">
              <a:lnSpc>
                <a:spcPct val="150000"/>
              </a:lnSpc>
              <a:buNone/>
            </a:pPr>
            <a:r>
              <a:rPr lang="en-US" sz="1900" dirty="0">
                <a:latin typeface="Times New Roman" panose="02020603050405020304" pitchFamily="18" charset="0"/>
                <a:cs typeface="Times New Roman" pitchFamily="18" charset="0"/>
              </a:rPr>
              <a:t> It defines the downside of other types of hybrid power resources. Thus the system has been designed, optimized and control strategy has been considered for DC load that showed satisfactory performance. </a:t>
            </a:r>
          </a:p>
          <a:p>
            <a:pPr marL="0" indent="0">
              <a:lnSpc>
                <a:spcPct val="150000"/>
              </a:lnSpc>
              <a:buNone/>
            </a:pPr>
            <a:r>
              <a:rPr lang="en-US" sz="1900" dirty="0">
                <a:latin typeface="Times New Roman" panose="02020603050405020304" pitchFamily="18" charset="0"/>
                <a:cs typeface="Times New Roman" pitchFamily="18" charset="0"/>
              </a:rPr>
              <a:t>Due to low power components and bidirectional power flow it has simple structure .In addition, the Proposed Converter can be extended to have </a:t>
            </a:r>
            <a:r>
              <a:rPr lang="en-US" sz="1900" i="1" dirty="0">
                <a:latin typeface="Times New Roman" panose="02020603050405020304" pitchFamily="18" charset="0"/>
                <a:cs typeface="Times New Roman" panose="02020603050405020304" pitchFamily="18" charset="0"/>
              </a:rPr>
              <a:t>n</a:t>
            </a:r>
            <a:r>
              <a:rPr lang="en-US" sz="1900" dirty="0">
                <a:latin typeface="Times New Roman" panose="02020603050405020304" pitchFamily="18" charset="0"/>
                <a:cs typeface="Times New Roman" panose="02020603050405020304" pitchFamily="18" charset="0"/>
              </a:rPr>
              <a:t> input ports although it has only two input ports The other advantages are </a:t>
            </a:r>
          </a:p>
          <a:p>
            <a:pPr lvl="1">
              <a:lnSpc>
                <a:spcPct val="150000"/>
              </a:lnSpc>
              <a:buFont typeface="Wingdings" pitchFamily="2" charset="2"/>
              <a:buChar char="Ø"/>
            </a:pPr>
            <a:r>
              <a:rPr lang="en-US" sz="1900" dirty="0">
                <a:latin typeface="Times New Roman" panose="02020603050405020304" pitchFamily="18" charset="0"/>
                <a:cs typeface="Times New Roman" panose="02020603050405020304" pitchFamily="18" charset="0"/>
              </a:rPr>
              <a:t>1)DC input voltages can be of different magnitudes;</a:t>
            </a:r>
          </a:p>
          <a:p>
            <a:pPr lvl="1">
              <a:lnSpc>
                <a:spcPct val="150000"/>
              </a:lnSpc>
              <a:buFont typeface="Wingdings" pitchFamily="2" charset="2"/>
              <a:buChar char="Ø"/>
            </a:pPr>
            <a:r>
              <a:rPr lang="en-US" sz="1900" dirty="0">
                <a:latin typeface="Times New Roman" panose="02020603050405020304" pitchFamily="18" charset="0"/>
                <a:cs typeface="Times New Roman" panose="02020603050405020304" pitchFamily="18" charset="0"/>
              </a:rPr>
              <a:t>2) DC sources can deliver power individually and simultaneously to load. </a:t>
            </a:r>
          </a:p>
          <a:p>
            <a:pPr marL="0" indent="0" algn="ctr">
              <a:lnSpc>
                <a:spcPct val="150000"/>
              </a:lnSpc>
              <a:buNone/>
            </a:pPr>
            <a:r>
              <a:rPr lang="en-US" sz="1900" b="1" dirty="0">
                <a:latin typeface="Times New Roman" panose="02020603050405020304" pitchFamily="18" charset="0"/>
                <a:cs typeface="Times New Roman" panose="02020603050405020304" pitchFamily="18" charset="0"/>
              </a:rPr>
              <a:t>“The future work is to extend the system to higher ratings and solve for the synchronization issues”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640532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9AD96-CDA6-4374-9667-4B18A3CCFF8A}"/>
              </a:ext>
            </a:extLst>
          </p:cNvPr>
          <p:cNvSpPr>
            <a:spLocks noGrp="1"/>
          </p:cNvSpPr>
          <p:nvPr>
            <p:ph type="title"/>
          </p:nvPr>
        </p:nvSpPr>
        <p:spPr>
          <a:xfrm>
            <a:off x="2453985" y="1805404"/>
            <a:ext cx="6151419" cy="2246184"/>
          </a:xfrm>
        </p:spPr>
        <p:txBody>
          <a:bodyPr>
            <a:noAutofit/>
          </a:bodyPr>
          <a:lstStyle/>
          <a:p>
            <a:pPr algn="ctr"/>
            <a:r>
              <a:rPr lang="en-US" sz="9600" dirty="0">
                <a:latin typeface="Times New Roman" panose="02020603050405020304" pitchFamily="18" charset="0"/>
                <a:cs typeface="Times New Roman" panose="02020603050405020304" pitchFamily="18" charset="0"/>
              </a:rPr>
              <a:t>THANK YOU </a:t>
            </a:r>
            <a:endParaRPr lang="en-IN"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435263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any queries">
            <a:extLst>
              <a:ext uri="{FF2B5EF4-FFF2-40B4-BE49-F238E27FC236}">
                <a16:creationId xmlns:a16="http://schemas.microsoft.com/office/drawing/2014/main" id="{009ABD9B-2303-4F2C-BE39-E91A72239A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466" t="1741" r="455" b="-343"/>
          <a:stretch/>
        </p:blipFill>
        <p:spPr bwMode="auto">
          <a:xfrm>
            <a:off x="17834" y="0"/>
            <a:ext cx="4696043" cy="5504742"/>
          </a:xfrm>
          <a:prstGeom prst="rect">
            <a:avLst/>
          </a:prstGeom>
          <a:noFill/>
          <a:extLst>
            <a:ext uri="{909E8E84-426E-40DD-AFC4-6F175D3DCCD1}">
              <a14:hiddenFill xmlns:a14="http://schemas.microsoft.com/office/drawing/2010/main">
                <a:solidFill>
                  <a:srgbClr val="FFFFFF"/>
                </a:solidFill>
              </a14:hiddenFill>
            </a:ext>
          </a:extLst>
        </p:spPr>
      </p:pic>
      <p:sp>
        <p:nvSpPr>
          <p:cNvPr id="2" name="Speech Bubble: Oval 1">
            <a:extLst>
              <a:ext uri="{FF2B5EF4-FFF2-40B4-BE49-F238E27FC236}">
                <a16:creationId xmlns:a16="http://schemas.microsoft.com/office/drawing/2014/main" id="{77135F0B-1123-4238-9D79-1A91C066BC4F}"/>
              </a:ext>
            </a:extLst>
          </p:cNvPr>
          <p:cNvSpPr/>
          <p:nvPr/>
        </p:nvSpPr>
        <p:spPr>
          <a:xfrm>
            <a:off x="3629352" y="973932"/>
            <a:ext cx="5736009" cy="421004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fontScale="92500"/>
          </a:bodyPr>
          <a:lstStyle/>
          <a:p>
            <a:pPr>
              <a:spcBef>
                <a:spcPts val="1000"/>
              </a:spcBef>
              <a:buClr>
                <a:schemeClr val="accent1">
                  <a:lumMod val="75000"/>
                </a:schemeClr>
              </a:buClr>
              <a:buSzPct val="80000"/>
            </a:pPr>
            <a:r>
              <a:rPr lang="en-US" sz="7200" dirty="0">
                <a:solidFill>
                  <a:srgbClr val="FFFFFF"/>
                </a:solidFill>
                <a:effectLst>
                  <a:reflection blurRad="6350" stA="60000" endA="900" endPos="60000" dist="29997" dir="5400000" sy="-100000" algn="bl" rotWithShape="0"/>
                </a:effectLst>
              </a:rPr>
              <a:t>ANY</a:t>
            </a:r>
          </a:p>
          <a:p>
            <a:pPr>
              <a:spcBef>
                <a:spcPts val="1000"/>
              </a:spcBef>
              <a:buClr>
                <a:schemeClr val="accent1">
                  <a:lumMod val="75000"/>
                </a:schemeClr>
              </a:buClr>
              <a:buSzPct val="80000"/>
            </a:pPr>
            <a:r>
              <a:rPr lang="en-US" sz="7200" dirty="0">
                <a:solidFill>
                  <a:srgbClr val="FFFFFF"/>
                </a:solidFill>
                <a:effectLst>
                  <a:reflection blurRad="6350" stA="60000" endA="900" endPos="60000" dist="29997" dir="5400000" sy="-100000" algn="bl" rotWithShape="0"/>
                </a:effectLst>
              </a:rPr>
              <a:t>QUERIES ?  </a:t>
            </a:r>
          </a:p>
        </p:txBody>
      </p:sp>
    </p:spTree>
    <p:extLst>
      <p:ext uri="{BB962C8B-B14F-4D97-AF65-F5344CB8AC3E}">
        <p14:creationId xmlns:p14="http://schemas.microsoft.com/office/powerpoint/2010/main" val="271630824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5CCE-A502-4F38-9813-F6AB0BAD79DE}"/>
              </a:ext>
            </a:extLst>
          </p:cNvPr>
          <p:cNvSpPr>
            <a:spLocks noGrp="1"/>
          </p:cNvSpPr>
          <p:nvPr>
            <p:ph type="title"/>
          </p:nvPr>
        </p:nvSpPr>
        <p:spPr>
          <a:xfrm>
            <a:off x="838200" y="365125"/>
            <a:ext cx="10515600" cy="793115"/>
          </a:xfrm>
        </p:spPr>
        <p:txBody>
          <a:bodyPr>
            <a:normAutofit/>
          </a:bodyPr>
          <a:lstStyle/>
          <a:p>
            <a:r>
              <a:rPr lang="en-US" b="1" u="sng" dirty="0">
                <a:latin typeface="Times New Roman" panose="02020603050405020304" pitchFamily="18" charset="0"/>
                <a:cs typeface="Times New Roman" panose="02020603050405020304" pitchFamily="18" charset="0"/>
              </a:rPr>
              <a:t>CONTENTS</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DC7CFB-9FC1-467D-9B60-52890731534F}"/>
              </a:ext>
            </a:extLst>
          </p:cNvPr>
          <p:cNvSpPr>
            <a:spLocks noGrp="1"/>
          </p:cNvSpPr>
          <p:nvPr>
            <p:ph idx="1"/>
          </p:nvPr>
        </p:nvSpPr>
        <p:spPr>
          <a:xfrm>
            <a:off x="838199" y="809626"/>
            <a:ext cx="9020175" cy="5093022"/>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Wind electricity generation</a:t>
            </a:r>
          </a:p>
          <a:p>
            <a:r>
              <a:rPr lang="en-US" sz="2000" dirty="0">
                <a:latin typeface="Times New Roman" panose="02020603050405020304" pitchFamily="18" charset="0"/>
                <a:cs typeface="Times New Roman" panose="02020603050405020304" pitchFamily="18" charset="0"/>
              </a:rPr>
              <a:t>Photo voltaic systems</a:t>
            </a:r>
          </a:p>
          <a:p>
            <a:r>
              <a:rPr lang="en-US" sz="2000" dirty="0">
                <a:latin typeface="Times New Roman" panose="02020603050405020304" pitchFamily="18" charset="0"/>
                <a:cs typeface="Times New Roman" panose="02020603050405020304" pitchFamily="18" charset="0"/>
              </a:rPr>
              <a:t>DC-DC converter</a:t>
            </a:r>
          </a:p>
          <a:p>
            <a:r>
              <a:rPr lang="en-US" sz="2000" dirty="0">
                <a:latin typeface="Times New Roman" panose="02020603050405020304" pitchFamily="18" charset="0"/>
                <a:cs typeface="Times New Roman" panose="02020603050405020304" pitchFamily="18" charset="0"/>
              </a:rPr>
              <a:t>Existing system</a:t>
            </a:r>
          </a:p>
          <a:p>
            <a:r>
              <a:rPr lang="en-US" sz="2000" dirty="0">
                <a:latin typeface="Times New Roman" panose="02020603050405020304" pitchFamily="18" charset="0"/>
                <a:cs typeface="Times New Roman" panose="02020603050405020304" pitchFamily="18" charset="0"/>
              </a:rPr>
              <a:t>Proposed system and topology</a:t>
            </a:r>
          </a:p>
          <a:p>
            <a:r>
              <a:rPr lang="en-US" sz="2000" dirty="0">
                <a:latin typeface="Times New Roman" panose="02020603050405020304" pitchFamily="18" charset="0"/>
                <a:cs typeface="Times New Roman" panose="02020603050405020304" pitchFamily="18" charset="0"/>
              </a:rPr>
              <a:t>Modes of Operation &amp; simulation</a:t>
            </a:r>
          </a:p>
          <a:p>
            <a:r>
              <a:rPr lang="en-US" sz="2000" dirty="0">
                <a:solidFill>
                  <a:srgbClr val="000000"/>
                </a:solidFill>
                <a:latin typeface="Times New Roman" panose="02020603050405020304" pitchFamily="18" charset="0"/>
                <a:ea typeface="Calibri" panose="020F0502020204030204" pitchFamily="34" charset="0"/>
              </a:rPr>
              <a:t>T</a:t>
            </a:r>
            <a:r>
              <a:rPr lang="en-US" sz="2000" dirty="0">
                <a:solidFill>
                  <a:srgbClr val="000000"/>
                </a:solidFill>
                <a:effectLst/>
                <a:latin typeface="Times New Roman" panose="02020603050405020304" pitchFamily="18" charset="0"/>
                <a:ea typeface="Calibri" panose="020F0502020204030204" pitchFamily="34" charset="0"/>
              </a:rPr>
              <a:t>he analysis for the three states based on battery utilization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3651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33A0A-273A-492F-850F-AB29B1FA81A4}"/>
              </a:ext>
            </a:extLst>
          </p:cNvPr>
          <p:cNvSpPr>
            <a:spLocks noGrp="1"/>
          </p:cNvSpPr>
          <p:nvPr>
            <p:ph type="title"/>
          </p:nvPr>
        </p:nvSpPr>
        <p:spPr>
          <a:xfrm>
            <a:off x="677334" y="662652"/>
            <a:ext cx="9362016" cy="876300"/>
          </a:xfrm>
        </p:spPr>
        <p:txBody>
          <a:bodyPr>
            <a:normAutofit/>
          </a:bodyPr>
          <a:lstStyle/>
          <a:p>
            <a:r>
              <a:rPr lang="en-US" sz="4000" b="1" u="sng" dirty="0">
                <a:latin typeface="Times New Roman" panose="02020603050405020304" pitchFamily="18" charset="0"/>
                <a:cs typeface="Times New Roman" panose="02020603050405020304" pitchFamily="18" charset="0"/>
              </a:rPr>
              <a:t>ABSRACT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F56D84-60E1-4349-ABEE-D983275B9BCA}"/>
              </a:ext>
            </a:extLst>
          </p:cNvPr>
          <p:cNvSpPr>
            <a:spLocks noGrp="1"/>
          </p:cNvSpPr>
          <p:nvPr>
            <p:ph idx="1"/>
          </p:nvPr>
        </p:nvSpPr>
        <p:spPr>
          <a:xfrm>
            <a:off x="677334" y="1685925"/>
            <a:ext cx="8788883" cy="3880773"/>
          </a:xfrm>
        </p:spPr>
        <p:txBody>
          <a:bodyPr>
            <a:normAutofit fontScale="92500" lnSpcReduction="10000"/>
          </a:bodyPr>
          <a:lstStyle/>
          <a:p>
            <a:pPr marL="0" indent="0">
              <a:lnSpc>
                <a:spcPct val="150000"/>
              </a:lnSpc>
              <a:buNone/>
            </a:pPr>
            <a:r>
              <a:rPr lang="en-US" dirty="0">
                <a:latin typeface="Times New Roman" panose="02020603050405020304" pitchFamily="18" charset="0"/>
                <a:cs typeface="Times New Roman" panose="02020603050405020304" pitchFamily="18" charset="0"/>
              </a:rPr>
              <a:t>                              The objective of this project is to propose a multi-input power converter for the hybrid system that interfaces two unidirectional ports for input power sources, a bidirectional port for a storage element, and a port for output load in a unified structure. The two input ports for simultaneously converting two different input power sources with low voltages to a stable output power with a high voltage. According to various situations, the operational states of the proposed converter can be divided into three states based on battery utilization .In order to ensure that the system operates with high efficiency, this project proposes a power management control scheme, which controls the bidirectional converter operating under boost mode according to the operation condition of the PV/Wind , so that the battery can be charged or discharged. The integration of the hybrid renewable power system is implemented and simulated using MATLAB/SIMULINK.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7637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99BF-8CB2-43CA-9FAB-56D5D85ECBA8}"/>
              </a:ext>
            </a:extLst>
          </p:cNvPr>
          <p:cNvSpPr>
            <a:spLocks noGrp="1"/>
          </p:cNvSpPr>
          <p:nvPr>
            <p:ph type="title"/>
          </p:nvPr>
        </p:nvSpPr>
        <p:spPr>
          <a:xfrm>
            <a:off x="445075" y="365918"/>
            <a:ext cx="10813473" cy="1325563"/>
          </a:xfrm>
        </p:spPr>
        <p:txBody>
          <a:bodyPr>
            <a:normAutofit/>
          </a:bodyPr>
          <a:lstStyle/>
          <a:p>
            <a:r>
              <a:rPr lang="en-US" b="1" u="sng" dirty="0">
                <a:latin typeface="Times New Roman" panose="02020603050405020304" pitchFamily="18" charset="0"/>
                <a:cs typeface="Times New Roman" panose="02020603050405020304" pitchFamily="18" charset="0"/>
              </a:rPr>
              <a:t>INTRODUCTION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D6328B-E9F6-4081-8829-4383FD23ACBA}"/>
              </a:ext>
            </a:extLst>
          </p:cNvPr>
          <p:cNvSpPr>
            <a:spLocks noGrp="1"/>
          </p:cNvSpPr>
          <p:nvPr>
            <p:ph idx="1"/>
          </p:nvPr>
        </p:nvSpPr>
        <p:spPr>
          <a:xfrm>
            <a:off x="654624" y="1412081"/>
            <a:ext cx="8994473" cy="4388644"/>
          </a:xfrm>
        </p:spPr>
        <p:txBody>
          <a:bodyPr>
            <a:normAutofit fontScale="92500" lnSpcReduction="20000"/>
          </a:bodyPr>
          <a:lstStyle/>
          <a:p>
            <a:pPr marL="0" indent="0">
              <a:lnSpc>
                <a:spcPct val="150000"/>
              </a:lnSpc>
              <a:buNone/>
            </a:pPr>
            <a:r>
              <a:rPr lang="en-US" sz="2400" dirty="0"/>
              <a:t>  </a:t>
            </a:r>
            <a:r>
              <a:rPr lang="en-US" sz="24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 use of renewable energy sources as a promising path for replacement of fossil fuels and the development of Power Electronics systems for capitalizing such Energy sources have received renewed interest in the past decade. They can be utilized simultaneously to maintain continuous delivery of power to the load. Among available renewable energy technologies, Wind and Solar Energy are the most promising options. </a:t>
            </a:r>
          </a:p>
          <a:p>
            <a:pPr marL="0" indent="0">
              <a:lnSpc>
                <a:spcPct val="150000"/>
              </a:lnSpc>
              <a:buNone/>
            </a:pPr>
            <a:r>
              <a:rPr lang="en-US" sz="1900" dirty="0">
                <a:latin typeface="Times New Roman" panose="02020603050405020304" pitchFamily="18" charset="0"/>
                <a:cs typeface="Times New Roman" panose="02020603050405020304" pitchFamily="18" charset="0"/>
              </a:rPr>
              <a:t>                                                       In order to obtain a more consistent energy flow for the user demand, there has been a growing trend to combine the renewable energy sources with Diesel generators, Battery bank, Ultra-capacitors, a common short-term solution for energy storage is a Battery bank, which offers advantages of high efficiency and fast charge/discharge capacity. Recently, the use of a Multiple-Input Converter (MIC) which is capable of converting power from multiple power sources to a common load</a:t>
            </a:r>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071076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9D90A-C4E3-4A2B-B801-41E820D14E12}"/>
              </a:ext>
            </a:extLst>
          </p:cNvPr>
          <p:cNvSpPr>
            <a:spLocks noGrp="1"/>
          </p:cNvSpPr>
          <p:nvPr>
            <p:ph type="title"/>
          </p:nvPr>
        </p:nvSpPr>
        <p:spPr>
          <a:xfrm>
            <a:off x="360218" y="318657"/>
            <a:ext cx="10993581" cy="678872"/>
          </a:xfrm>
        </p:spPr>
        <p:txBody>
          <a:bodyPr>
            <a:normAutofit/>
          </a:bodyPr>
          <a:lstStyle/>
          <a:p>
            <a:r>
              <a:rPr lang="en-US" b="1" u="sng" dirty="0">
                <a:latin typeface="Times New Roman" panose="02020603050405020304" pitchFamily="18" charset="0"/>
                <a:cs typeface="Times New Roman" panose="02020603050405020304" pitchFamily="18" charset="0"/>
              </a:rPr>
              <a:t>WIND ELECTRICITY GENERATION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248C20-A735-4FDD-BCB8-00EC86601F24}"/>
              </a:ext>
            </a:extLst>
          </p:cNvPr>
          <p:cNvSpPr>
            <a:spLocks noGrp="1"/>
          </p:cNvSpPr>
          <p:nvPr>
            <p:ph idx="1"/>
          </p:nvPr>
        </p:nvSpPr>
        <p:spPr>
          <a:xfrm>
            <a:off x="600074" y="1213106"/>
            <a:ext cx="6894739" cy="4930518"/>
          </a:xfrm>
        </p:spPr>
        <p:txBody>
          <a:bodyPr>
            <a:normAutofit fontScale="85000" lnSpcReduction="20000"/>
          </a:bodyPr>
          <a:lstStyle/>
          <a:p>
            <a:pPr>
              <a:lnSpc>
                <a:spcPct val="150000"/>
              </a:lnSpc>
            </a:pPr>
            <a:r>
              <a:rPr lang="en-US" sz="2300" dirty="0">
                <a:latin typeface="Times New Roman" panose="02020603050405020304" pitchFamily="18" charset="0"/>
                <a:cs typeface="Times New Roman" panose="02020603050405020304" pitchFamily="18" charset="0"/>
              </a:rPr>
              <a:t>The process of creating electricity using wind or air flows that occurs naturally in earth’s atmosphere.</a:t>
            </a:r>
          </a:p>
          <a:p>
            <a:pPr>
              <a:lnSpc>
                <a:spcPct val="150000"/>
              </a:lnSpc>
            </a:pPr>
            <a:r>
              <a:rPr lang="en-US" sz="2300" dirty="0">
                <a:latin typeface="Times New Roman" panose="02020603050405020304" pitchFamily="18" charset="0"/>
                <a:cs typeface="Times New Roman" panose="02020603050405020304" pitchFamily="18" charset="0"/>
              </a:rPr>
              <a:t>Wind power technology dates back many centuries. Used in propel boat, water pumps, wind mills, new ways eventually spread all the world.</a:t>
            </a:r>
          </a:p>
          <a:p>
            <a:pPr>
              <a:lnSpc>
                <a:spcPct val="150000"/>
              </a:lnSpc>
            </a:pPr>
            <a:r>
              <a:rPr lang="en-US" sz="2300" dirty="0">
                <a:latin typeface="Times New Roman" panose="02020603050405020304" pitchFamily="18" charset="0"/>
                <a:cs typeface="Times New Roman" panose="02020603050405020304" pitchFamily="18" charset="0"/>
              </a:rPr>
              <a:t>Wind energy is cost effective, Renewable &amp; clean free energy source and can be built on existing ranches.</a:t>
            </a:r>
          </a:p>
          <a:p>
            <a:pPr>
              <a:lnSpc>
                <a:spcPct val="150000"/>
              </a:lnSpc>
            </a:pPr>
            <a:r>
              <a:rPr lang="en-US" sz="2300" dirty="0">
                <a:latin typeface="Times New Roman" panose="02020603050405020304" pitchFamily="18" charset="0"/>
                <a:cs typeface="Times New Roman" panose="02020603050405020304" pitchFamily="18" charset="0"/>
              </a:rPr>
              <a:t>To a lesser degree, there has been a parallel development in small-scale wind generators for supplying electricity for battery charging, for stand-alone applications and for connection to small grids.</a:t>
            </a:r>
          </a:p>
          <a:p>
            <a:pPr marL="0" indent="0">
              <a:buNone/>
            </a:pPr>
            <a:endParaRPr lang="en-IN" dirty="0"/>
          </a:p>
        </p:txBody>
      </p:sp>
      <p:pic>
        <p:nvPicPr>
          <p:cNvPr id="4" name="Picture 3">
            <a:extLst>
              <a:ext uri="{FF2B5EF4-FFF2-40B4-BE49-F238E27FC236}">
                <a16:creationId xmlns:a16="http://schemas.microsoft.com/office/drawing/2014/main" id="{D750BAE5-33DD-4120-990D-5BBB74515511}"/>
              </a:ext>
            </a:extLst>
          </p:cNvPr>
          <p:cNvPicPr/>
          <p:nvPr/>
        </p:nvPicPr>
        <p:blipFill>
          <a:blip r:embed="rId2" cstate="print"/>
          <a:srcRect/>
          <a:stretch>
            <a:fillRect/>
          </a:stretch>
        </p:blipFill>
        <p:spPr bwMode="auto">
          <a:xfrm>
            <a:off x="7935685" y="963739"/>
            <a:ext cx="3936693" cy="4930518"/>
          </a:xfrm>
          <a:prstGeom prst="rect">
            <a:avLst/>
          </a:prstGeom>
          <a:noFill/>
          <a:ln w="9525">
            <a:noFill/>
            <a:miter lim="800000"/>
            <a:headEnd/>
            <a:tailEnd/>
          </a:ln>
        </p:spPr>
      </p:pic>
    </p:spTree>
    <p:extLst>
      <p:ext uri="{BB962C8B-B14F-4D97-AF65-F5344CB8AC3E}">
        <p14:creationId xmlns:p14="http://schemas.microsoft.com/office/powerpoint/2010/main" val="249336654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F7CB-CD25-455E-827C-5C06EA4ABCEB}"/>
              </a:ext>
            </a:extLst>
          </p:cNvPr>
          <p:cNvSpPr>
            <a:spLocks noGrp="1"/>
          </p:cNvSpPr>
          <p:nvPr>
            <p:ph type="title"/>
          </p:nvPr>
        </p:nvSpPr>
        <p:spPr>
          <a:xfrm>
            <a:off x="415637" y="313843"/>
            <a:ext cx="10938163" cy="927676"/>
          </a:xfrm>
        </p:spPr>
        <p:txBody>
          <a:bodyPr/>
          <a:lstStyle/>
          <a:p>
            <a:r>
              <a:rPr lang="en-US" b="1" u="sng" dirty="0">
                <a:latin typeface="Times New Roman" panose="02020603050405020304" pitchFamily="18" charset="0"/>
                <a:cs typeface="Times New Roman" panose="02020603050405020304" pitchFamily="18" charset="0"/>
              </a:rPr>
              <a:t>PHOTOVOLTAIC SYSTEMS</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879075-ABBF-4F59-BCD2-FA715A63ED64}"/>
              </a:ext>
            </a:extLst>
          </p:cNvPr>
          <p:cNvSpPr>
            <a:spLocks noGrp="1"/>
          </p:cNvSpPr>
          <p:nvPr>
            <p:ph idx="1"/>
          </p:nvPr>
        </p:nvSpPr>
        <p:spPr>
          <a:xfrm>
            <a:off x="415637" y="1319971"/>
            <a:ext cx="8353048" cy="4880804"/>
          </a:xfrm>
        </p:spPr>
        <p:txBody>
          <a:bodyPr>
            <a:normAutofit/>
          </a:bodyPr>
          <a:lstStyle/>
          <a:p>
            <a:pPr>
              <a:lnSpc>
                <a:spcPct val="120000"/>
              </a:lnSpc>
            </a:pPr>
            <a:r>
              <a:rPr lang="en-US" sz="1800" b="1" u="sng" dirty="0">
                <a:latin typeface="Times New Roman" panose="02020603050405020304" pitchFamily="18" charset="0"/>
                <a:cs typeface="Times New Roman" panose="02020603050405020304" pitchFamily="18" charset="0"/>
              </a:rPr>
              <a:t>SOLAR ENERGY</a:t>
            </a:r>
            <a:r>
              <a:rPr lang="en-US" sz="1800" u="sng"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radiant. </a:t>
            </a:r>
            <a:r>
              <a:rPr lang="en-US" sz="1800" u="sng" dirty="0">
                <a:latin typeface="Times New Roman" panose="02020603050405020304" pitchFamily="18" charset="0"/>
                <a:cs typeface="Times New Roman" panose="02020603050405020304" pitchFamily="18" charset="0"/>
                <a:hlinkClick r:id="rId2" tooltip="Light"/>
              </a:rPr>
              <a:t>light</a:t>
            </a:r>
            <a:r>
              <a:rPr lang="en-US" sz="1800" dirty="0">
                <a:latin typeface="Times New Roman" panose="02020603050405020304" pitchFamily="18" charset="0"/>
                <a:cs typeface="Times New Roman" panose="02020603050405020304" pitchFamily="18" charset="0"/>
              </a:rPr>
              <a:t> and </a:t>
            </a:r>
            <a:r>
              <a:rPr lang="en-US" sz="1800" u="sng" dirty="0">
                <a:latin typeface="Times New Roman" panose="02020603050405020304" pitchFamily="18" charset="0"/>
                <a:cs typeface="Times New Roman" panose="02020603050405020304" pitchFamily="18" charset="0"/>
                <a:hlinkClick r:id="rId3" tooltip="Heat"/>
              </a:rPr>
              <a:t>heat</a:t>
            </a:r>
            <a:r>
              <a:rPr lang="en-US" sz="1800" dirty="0">
                <a:latin typeface="Times New Roman" panose="02020603050405020304" pitchFamily="18" charset="0"/>
                <a:cs typeface="Times New Roman" panose="02020603050405020304" pitchFamily="18" charset="0"/>
              </a:rPr>
              <a:t> from the </a:t>
            </a:r>
            <a:r>
              <a:rPr lang="en-US" sz="1800" u="sng" dirty="0">
                <a:latin typeface="Times New Roman" panose="02020603050405020304" pitchFamily="18" charset="0"/>
                <a:cs typeface="Times New Roman" panose="02020603050405020304" pitchFamily="18" charset="0"/>
                <a:hlinkClick r:id="rId4" tooltip="Sun"/>
              </a:rPr>
              <a:t>sun</a:t>
            </a:r>
            <a:r>
              <a:rPr lang="en-US" sz="1800" u="sng" dirty="0">
                <a:latin typeface="Times New Roman" panose="02020603050405020304" pitchFamily="18" charset="0"/>
                <a:cs typeface="Times New Roman" panose="02020603050405020304" pitchFamily="18" charset="0"/>
              </a:rPr>
              <a:t>.</a:t>
            </a:r>
          </a:p>
          <a:p>
            <a:pPr>
              <a:lnSpc>
                <a:spcPct val="120000"/>
              </a:lnSpc>
            </a:pPr>
            <a:r>
              <a:rPr lang="en-US" sz="1800" dirty="0">
                <a:latin typeface="Times New Roman" panose="02020603050405020304" pitchFamily="18" charset="0"/>
                <a:cs typeface="Times New Roman" panose="02020603050405020304" pitchFamily="18" charset="0"/>
              </a:rPr>
              <a:t>Solar technologies are broadly characterized as either </a:t>
            </a:r>
            <a:r>
              <a:rPr lang="en-US" sz="1800" u="sng" dirty="0">
                <a:latin typeface="Times New Roman" panose="02020603050405020304" pitchFamily="18" charset="0"/>
                <a:cs typeface="Times New Roman" panose="02020603050405020304" pitchFamily="18" charset="0"/>
                <a:hlinkClick r:id="rId5" tooltip="Passive solar"/>
              </a:rPr>
              <a:t>passive solar</a:t>
            </a:r>
            <a:r>
              <a:rPr lang="en-US" sz="1800" dirty="0">
                <a:latin typeface="Times New Roman" panose="02020603050405020304" pitchFamily="18" charset="0"/>
                <a:cs typeface="Times New Roman" panose="02020603050405020304" pitchFamily="18" charset="0"/>
              </a:rPr>
              <a:t> or </a:t>
            </a:r>
            <a:r>
              <a:rPr lang="en-US" sz="1800" u="sng" dirty="0">
                <a:latin typeface="Times New Roman" panose="02020603050405020304" pitchFamily="18" charset="0"/>
                <a:cs typeface="Times New Roman" panose="02020603050405020304" pitchFamily="18" charset="0"/>
                <a:hlinkClick r:id="rId6" tooltip="Active solar"/>
              </a:rPr>
              <a:t>active solar</a:t>
            </a:r>
            <a:r>
              <a:rPr lang="en-US" sz="1800" dirty="0">
                <a:latin typeface="Times New Roman" panose="02020603050405020304" pitchFamily="18" charset="0"/>
                <a:cs typeface="Times New Roman" panose="02020603050405020304" pitchFamily="18" charset="0"/>
              </a:rPr>
              <a:t> depending on the way they capture, convert and distribute solar energy.</a:t>
            </a:r>
          </a:p>
          <a:p>
            <a:pPr>
              <a:lnSpc>
                <a:spcPct val="120000"/>
              </a:lnSpc>
            </a:pPr>
            <a:r>
              <a:rPr lang="en-US" sz="1800" dirty="0">
                <a:latin typeface="Times New Roman" panose="02020603050405020304" pitchFamily="18" charset="0"/>
                <a:cs typeface="Times New Roman" panose="02020603050405020304" pitchFamily="18" charset="0"/>
              </a:rPr>
              <a:t>The Earth receives 174 </a:t>
            </a:r>
            <a:r>
              <a:rPr lang="en-US" sz="1800" u="sng" dirty="0">
                <a:latin typeface="Times New Roman" panose="02020603050405020304" pitchFamily="18" charset="0"/>
                <a:cs typeface="Times New Roman" panose="02020603050405020304" pitchFamily="18" charset="0"/>
                <a:hlinkClick r:id="rId7" tooltip="Orders of magnitude (power)"/>
              </a:rPr>
              <a:t>petawatts</a:t>
            </a:r>
            <a:r>
              <a:rPr lang="en-US" sz="1800" dirty="0">
                <a:latin typeface="Times New Roman" panose="02020603050405020304" pitchFamily="18" charset="0"/>
                <a:cs typeface="Times New Roman" panose="02020603050405020304" pitchFamily="18" charset="0"/>
              </a:rPr>
              <a:t> (PW) of incoming solar radiation (</a:t>
            </a:r>
            <a:r>
              <a:rPr lang="en-US" sz="1800" u="sng" dirty="0">
                <a:latin typeface="Times New Roman" panose="02020603050405020304" pitchFamily="18" charset="0"/>
                <a:cs typeface="Times New Roman" panose="02020603050405020304" pitchFamily="18" charset="0"/>
                <a:hlinkClick r:id="rId8" tooltip="Insolation"/>
              </a:rPr>
              <a:t>insolation</a:t>
            </a:r>
            <a:r>
              <a:rPr lang="en-US" sz="1800" dirty="0">
                <a:latin typeface="Times New Roman" panose="02020603050405020304" pitchFamily="18" charset="0"/>
                <a:cs typeface="Times New Roman" panose="02020603050405020304" pitchFamily="18" charset="0"/>
              </a:rPr>
              <a:t>) at the upper </a:t>
            </a:r>
            <a:r>
              <a:rPr lang="en-US" sz="1800" u="sng" dirty="0">
                <a:latin typeface="Times New Roman" panose="02020603050405020304" pitchFamily="18" charset="0"/>
                <a:cs typeface="Times New Roman" panose="02020603050405020304" pitchFamily="18" charset="0"/>
                <a:hlinkClick r:id="rId9" tooltip="Earth's atmosphere"/>
              </a:rPr>
              <a:t>atmosphere</a:t>
            </a:r>
            <a:r>
              <a:rPr lang="en-US" sz="1800" dirty="0">
                <a:latin typeface="Times New Roman" panose="02020603050405020304" pitchFamily="18" charset="0"/>
                <a:cs typeface="Times New Roman" panose="02020603050405020304" pitchFamily="18" charset="0"/>
              </a:rPr>
              <a:t> Approximately 30% is reflected back to space while the rest is absorbed by clouds, oceans and land masses. The </a:t>
            </a:r>
            <a:r>
              <a:rPr lang="en-US" sz="1800" u="sng" dirty="0">
                <a:latin typeface="Times New Roman" panose="02020603050405020304" pitchFamily="18" charset="0"/>
                <a:cs typeface="Times New Roman" panose="02020603050405020304" pitchFamily="18" charset="0"/>
                <a:hlinkClick r:id="rId10" tooltip="Electromagnetic spectrum"/>
              </a:rPr>
              <a:t>spectrum</a:t>
            </a:r>
            <a:r>
              <a:rPr lang="en-US" sz="1800" dirty="0">
                <a:latin typeface="Times New Roman" panose="02020603050405020304" pitchFamily="18" charset="0"/>
                <a:cs typeface="Times New Roman" panose="02020603050405020304" pitchFamily="18" charset="0"/>
              </a:rPr>
              <a:t> of solar light at the Earth's surface is mostly spread across the </a:t>
            </a:r>
            <a:r>
              <a:rPr lang="en-US" sz="1800" u="sng" dirty="0">
                <a:latin typeface="Times New Roman" panose="02020603050405020304" pitchFamily="18" charset="0"/>
                <a:cs typeface="Times New Roman" panose="02020603050405020304" pitchFamily="18" charset="0"/>
                <a:hlinkClick r:id="rId11" tooltip="Visible light"/>
              </a:rPr>
              <a:t>visible</a:t>
            </a:r>
            <a:r>
              <a:rPr lang="en-US" sz="1800" dirty="0">
                <a:latin typeface="Times New Roman" panose="02020603050405020304" pitchFamily="18" charset="0"/>
                <a:cs typeface="Times New Roman" panose="02020603050405020304" pitchFamily="18" charset="0"/>
              </a:rPr>
              <a:t> and </a:t>
            </a:r>
            <a:r>
              <a:rPr lang="en-US" sz="1800" u="sng" dirty="0">
                <a:latin typeface="Times New Roman" panose="02020603050405020304" pitchFamily="18" charset="0"/>
                <a:cs typeface="Times New Roman" panose="02020603050405020304" pitchFamily="18" charset="0"/>
                <a:hlinkClick r:id="rId12" tooltip="Near-infrared"/>
              </a:rPr>
              <a:t>near-infrared</a:t>
            </a:r>
            <a:r>
              <a:rPr lang="en-US" sz="1800" dirty="0">
                <a:latin typeface="Times New Roman" panose="02020603050405020304" pitchFamily="18" charset="0"/>
                <a:cs typeface="Times New Roman" panose="02020603050405020304" pitchFamily="18" charset="0"/>
              </a:rPr>
              <a:t> ranges with a small part in the </a:t>
            </a:r>
            <a:r>
              <a:rPr lang="en-US" sz="1800" u="sng" dirty="0">
                <a:latin typeface="Times New Roman" panose="02020603050405020304" pitchFamily="18" charset="0"/>
                <a:cs typeface="Times New Roman" panose="02020603050405020304" pitchFamily="18" charset="0"/>
                <a:hlinkClick r:id="rId13" tooltip="Near-ultraviolet"/>
              </a:rPr>
              <a:t>near-ultraviolet</a:t>
            </a: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a:lnSpc>
                <a:spcPct val="120000"/>
              </a:lnSpc>
            </a:pPr>
            <a:r>
              <a:rPr lang="en-US" sz="1800" dirty="0">
                <a:latin typeface="Times New Roman" panose="02020603050405020304" pitchFamily="18" charset="0"/>
                <a:cs typeface="Times New Roman" panose="02020603050405020304" pitchFamily="18" charset="0"/>
              </a:rPr>
              <a:t>The total solar energy absorbed by Earth's atmosphere, oceans and land masses is approximately 3,850,000 </a:t>
            </a:r>
            <a:r>
              <a:rPr lang="en-US" sz="1800" u="sng" dirty="0" err="1">
                <a:latin typeface="Times New Roman" panose="02020603050405020304" pitchFamily="18" charset="0"/>
                <a:cs typeface="Times New Roman" panose="02020603050405020304" pitchFamily="18" charset="0"/>
                <a:hlinkClick r:id="rId14" tooltip="Joule"/>
              </a:rPr>
              <a:t>hexajoules</a:t>
            </a:r>
            <a:r>
              <a:rPr lang="en-US" sz="1800" dirty="0">
                <a:latin typeface="Times New Roman" panose="02020603050405020304" pitchFamily="18" charset="0"/>
                <a:cs typeface="Times New Roman" panose="02020603050405020304" pitchFamily="18" charset="0"/>
              </a:rPr>
              <a:t> (EJ) per year</a:t>
            </a:r>
            <a:endParaRPr lang="en-IN" sz="1800" dirty="0">
              <a:latin typeface="Times New Roman" panose="02020603050405020304" pitchFamily="18" charset="0"/>
              <a:cs typeface="Times New Roman" panose="02020603050405020304" pitchFamily="18" charset="0"/>
            </a:endParaRPr>
          </a:p>
          <a:p>
            <a:pPr>
              <a:lnSpc>
                <a:spcPct val="120000"/>
              </a:lnSpc>
            </a:pPr>
            <a:r>
              <a:rPr lang="en-IN" sz="1800" dirty="0">
                <a:latin typeface="Times New Roman" panose="02020603050405020304" pitchFamily="18" charset="0"/>
                <a:cs typeface="Times New Roman" panose="02020603050405020304" pitchFamily="18" charset="0"/>
              </a:rPr>
              <a:t>Photovoltaic systems also include </a:t>
            </a:r>
            <a:r>
              <a:rPr lang="en-IN" sz="1800" b="1" u="sng" dirty="0">
                <a:latin typeface="Times New Roman" panose="02020603050405020304" pitchFamily="18" charset="0"/>
                <a:cs typeface="Times New Roman" panose="02020603050405020304" pitchFamily="18" charset="0"/>
              </a:rPr>
              <a:t>water heating</a:t>
            </a:r>
            <a:r>
              <a:rPr lang="en-IN" sz="1800" dirty="0">
                <a:latin typeface="Times New Roman" panose="02020603050405020304" pitchFamily="18" charset="0"/>
                <a:cs typeface="Times New Roman" panose="02020603050405020304" pitchFamily="18" charset="0"/>
              </a:rPr>
              <a:t>, </a:t>
            </a:r>
            <a:r>
              <a:rPr lang="en-IN" sz="1800" b="1" u="sng" dirty="0">
                <a:latin typeface="Times New Roman" panose="02020603050405020304" pitchFamily="18" charset="0"/>
                <a:cs typeface="Times New Roman" panose="02020603050405020304" pitchFamily="18" charset="0"/>
              </a:rPr>
              <a:t>cooling</a:t>
            </a:r>
            <a:r>
              <a:rPr lang="en-IN" sz="1800" dirty="0">
                <a:latin typeface="Times New Roman" panose="02020603050405020304" pitchFamily="18" charset="0"/>
                <a:cs typeface="Times New Roman" panose="02020603050405020304" pitchFamily="18" charset="0"/>
              </a:rPr>
              <a:t>, and </a:t>
            </a:r>
            <a:r>
              <a:rPr lang="en-IN" sz="1800" b="1" u="sng" dirty="0">
                <a:latin typeface="Times New Roman" panose="02020603050405020304" pitchFamily="18" charset="0"/>
                <a:cs typeface="Times New Roman" panose="02020603050405020304" pitchFamily="18" charset="0"/>
              </a:rPr>
              <a:t>ventilation</a:t>
            </a:r>
            <a:r>
              <a:rPr lang="en-IN" sz="1800"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E9A911C7-53D5-4BEB-AAC3-09BD664354D7}"/>
              </a:ext>
            </a:extLst>
          </p:cNvPr>
          <p:cNvPicPr/>
          <p:nvPr/>
        </p:nvPicPr>
        <p:blipFill rotWithShape="1">
          <a:blip r:embed="rId15" cstate="print"/>
          <a:srcRect l="5408" t="6178" r="7151" b="19098"/>
          <a:stretch/>
        </p:blipFill>
        <p:spPr bwMode="auto">
          <a:xfrm>
            <a:off x="8768686" y="4534935"/>
            <a:ext cx="3007677" cy="2009222"/>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DDF19F8C-F6E4-4C74-B7AB-F6F72E34C4D1}"/>
              </a:ext>
            </a:extLst>
          </p:cNvPr>
          <p:cNvPicPr/>
          <p:nvPr/>
        </p:nvPicPr>
        <p:blipFill rotWithShape="1">
          <a:blip r:embed="rId16" cstate="print"/>
          <a:srcRect l="2710" t="5095" r="4601" b="22467"/>
          <a:stretch/>
        </p:blipFill>
        <p:spPr bwMode="auto">
          <a:xfrm>
            <a:off x="8768685" y="2323065"/>
            <a:ext cx="3007677" cy="2009223"/>
          </a:xfrm>
          <a:prstGeom prst="rect">
            <a:avLst/>
          </a:prstGeom>
          <a:noFill/>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FED69F22-B3FF-4DA9-87C2-217723928792}"/>
              </a:ext>
            </a:extLst>
          </p:cNvPr>
          <p:cNvPicPr/>
          <p:nvPr/>
        </p:nvPicPr>
        <p:blipFill>
          <a:blip r:embed="rId17" cstate="print"/>
          <a:srcRect/>
          <a:stretch>
            <a:fillRect/>
          </a:stretch>
        </p:blipFill>
        <p:spPr bwMode="auto">
          <a:xfrm>
            <a:off x="8768685" y="117607"/>
            <a:ext cx="3007677" cy="2009223"/>
          </a:xfrm>
          <a:prstGeom prst="rect">
            <a:avLst/>
          </a:prstGeom>
          <a:noFill/>
          <a:ln w="9525">
            <a:noFill/>
            <a:miter lim="800000"/>
            <a:headEnd/>
            <a:tailEnd/>
          </a:ln>
        </p:spPr>
      </p:pic>
    </p:spTree>
    <p:extLst>
      <p:ext uri="{BB962C8B-B14F-4D97-AF65-F5344CB8AC3E}">
        <p14:creationId xmlns:p14="http://schemas.microsoft.com/office/powerpoint/2010/main" val="213793493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C6A3-DBBA-448A-99F8-1623E428A8F4}"/>
              </a:ext>
            </a:extLst>
          </p:cNvPr>
          <p:cNvSpPr>
            <a:spLocks noGrp="1"/>
          </p:cNvSpPr>
          <p:nvPr>
            <p:ph type="title"/>
          </p:nvPr>
        </p:nvSpPr>
        <p:spPr>
          <a:xfrm>
            <a:off x="838199" y="347011"/>
            <a:ext cx="10515601" cy="1072214"/>
          </a:xfrm>
        </p:spPr>
        <p:txBody>
          <a:bodyPr>
            <a:normAutofit/>
          </a:bodyPr>
          <a:lstStyle/>
          <a:p>
            <a:r>
              <a:rPr lang="en-US" b="1" dirty="0"/>
              <a:t> </a:t>
            </a:r>
            <a:r>
              <a:rPr lang="en-US" b="1" u="sng" dirty="0">
                <a:latin typeface="Times New Roman" panose="02020603050405020304" pitchFamily="18" charset="0"/>
                <a:cs typeface="Times New Roman" panose="02020603050405020304" pitchFamily="18" charset="0"/>
              </a:rPr>
              <a:t>DC-DC CONVERTERS</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517D75-DC33-4F87-B5EF-3F191B41E140}"/>
              </a:ext>
            </a:extLst>
          </p:cNvPr>
          <p:cNvSpPr>
            <a:spLocks noGrp="1"/>
          </p:cNvSpPr>
          <p:nvPr>
            <p:ph idx="1"/>
          </p:nvPr>
        </p:nvSpPr>
        <p:spPr>
          <a:xfrm>
            <a:off x="838200" y="1504950"/>
            <a:ext cx="8593184" cy="3848100"/>
          </a:xfrm>
        </p:spPr>
        <p:txBody>
          <a:bodyPr>
            <a:normAutofit fontScale="40000" lnSpcReduction="20000"/>
          </a:bodyPr>
          <a:lstStyle/>
          <a:p>
            <a:pPr>
              <a:lnSpc>
                <a:spcPct val="170000"/>
              </a:lnSpc>
            </a:pPr>
            <a:r>
              <a:rPr lang="en-US" sz="4500" dirty="0">
                <a:latin typeface="Times New Roman" panose="02020603050405020304" pitchFamily="18" charset="0"/>
                <a:cs typeface="Times New Roman" panose="02020603050405020304" pitchFamily="18" charset="0"/>
              </a:rPr>
              <a:t>An electronic circuit or </a:t>
            </a:r>
            <a:r>
              <a:rPr lang="en-US" sz="4500" dirty="0" err="1">
                <a:latin typeface="Times New Roman" panose="02020603050405020304" pitchFamily="18" charset="0"/>
                <a:cs typeface="Times New Roman" panose="02020603050405020304" pitchFamily="18" charset="0"/>
              </a:rPr>
              <a:t>elctromechnical</a:t>
            </a:r>
            <a:r>
              <a:rPr lang="en-US" sz="4500" dirty="0">
                <a:latin typeface="Times New Roman" panose="02020603050405020304" pitchFamily="18" charset="0"/>
                <a:cs typeface="Times New Roman" panose="02020603050405020304" pitchFamily="18" charset="0"/>
              </a:rPr>
              <a:t> device which converts a source of DC from one voltage level to another. It is a type of electric power converter.</a:t>
            </a:r>
          </a:p>
          <a:p>
            <a:pPr>
              <a:lnSpc>
                <a:spcPct val="170000"/>
              </a:lnSpc>
            </a:pPr>
            <a:r>
              <a:rPr lang="en-US" sz="4500" dirty="0">
                <a:latin typeface="Times New Roman" panose="02020603050405020304" pitchFamily="18" charset="0"/>
                <a:cs typeface="Times New Roman" panose="02020603050405020304" pitchFamily="18" charset="0"/>
              </a:rPr>
              <a:t>Several methods exist to achieve DC-DC voltage conversion. Each of these meth-</a:t>
            </a:r>
            <a:r>
              <a:rPr lang="en-US" sz="4500" dirty="0" err="1">
                <a:latin typeface="Times New Roman" panose="02020603050405020304" pitchFamily="18" charset="0"/>
                <a:cs typeface="Times New Roman" panose="02020603050405020304" pitchFamily="18" charset="0"/>
              </a:rPr>
              <a:t>ods</a:t>
            </a:r>
            <a:r>
              <a:rPr lang="en-US" sz="4500" dirty="0">
                <a:latin typeface="Times New Roman" panose="02020603050405020304" pitchFamily="18" charset="0"/>
                <a:cs typeface="Times New Roman" panose="02020603050405020304" pitchFamily="18" charset="0"/>
              </a:rPr>
              <a:t> has its specific benefits and disadvantages, depending on a number of operating conditions and specifications</a:t>
            </a:r>
          </a:p>
          <a:p>
            <a:pPr>
              <a:lnSpc>
                <a:spcPct val="170000"/>
              </a:lnSpc>
            </a:pPr>
            <a:r>
              <a:rPr lang="en-US" sz="4500" b="1" dirty="0">
                <a:latin typeface="Times New Roman" panose="02020603050405020304" pitchFamily="18" charset="0"/>
                <a:cs typeface="Times New Roman" panose="02020603050405020304" pitchFamily="18" charset="0"/>
              </a:rPr>
              <a:t>Linear Voltage Converters, </a:t>
            </a:r>
            <a:r>
              <a:rPr lang="en-IN" sz="4500" b="1" dirty="0">
                <a:latin typeface="Times New Roman" panose="02020603050405020304" pitchFamily="18" charset="0"/>
                <a:cs typeface="Times New Roman" panose="02020603050405020304" pitchFamily="18" charset="0"/>
              </a:rPr>
              <a:t>Switching-mode DC/DC, </a:t>
            </a:r>
            <a:r>
              <a:rPr lang="en-US" sz="4500" b="1" dirty="0">
                <a:latin typeface="Times New Roman" panose="02020603050405020304" pitchFamily="18" charset="0"/>
                <a:cs typeface="Times New Roman" panose="02020603050405020304" pitchFamily="18" charset="0"/>
              </a:rPr>
              <a:t>Synchronous generators</a:t>
            </a:r>
            <a:endParaRPr lang="en-IN" b="1" dirty="0"/>
          </a:p>
        </p:txBody>
      </p:sp>
    </p:spTree>
    <p:extLst>
      <p:ext uri="{BB962C8B-B14F-4D97-AF65-F5344CB8AC3E}">
        <p14:creationId xmlns:p14="http://schemas.microsoft.com/office/powerpoint/2010/main" val="202498169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B6EDF-F4D3-4DD9-A966-BE40460F22DE}"/>
              </a:ext>
            </a:extLst>
          </p:cNvPr>
          <p:cNvSpPr>
            <a:spLocks noGrp="1"/>
          </p:cNvSpPr>
          <p:nvPr>
            <p:ph type="title"/>
          </p:nvPr>
        </p:nvSpPr>
        <p:spPr>
          <a:xfrm>
            <a:off x="677333" y="208548"/>
            <a:ext cx="9653782" cy="1106906"/>
          </a:xfrm>
        </p:spPr>
        <p:txBody>
          <a:bodyPr>
            <a:normAutofit/>
          </a:bodyPr>
          <a:lstStyle/>
          <a:p>
            <a:r>
              <a:rPr lang="en-IN" b="1" u="sng"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0565E74A-3EDD-482D-9075-F550C707E016}"/>
              </a:ext>
            </a:extLst>
          </p:cNvPr>
          <p:cNvSpPr>
            <a:spLocks noGrp="1"/>
          </p:cNvSpPr>
          <p:nvPr>
            <p:ph idx="1"/>
          </p:nvPr>
        </p:nvSpPr>
        <p:spPr>
          <a:xfrm>
            <a:off x="677333" y="1019175"/>
            <a:ext cx="8710507" cy="5143501"/>
          </a:xfrm>
        </p:spPr>
        <p:txBody>
          <a:bodyPr>
            <a:normAutofit fontScale="85000" lnSpcReduction="20000"/>
          </a:bodyPr>
          <a:lstStyle/>
          <a:p>
            <a:pPr algn="just">
              <a:lnSpc>
                <a:spcPct val="150000"/>
              </a:lnSpc>
            </a:pPr>
            <a:r>
              <a:rPr lang="en-US" sz="2100" dirty="0">
                <a:latin typeface="Times New Roman" panose="02020603050405020304" pitchFamily="18" charset="0"/>
                <a:cs typeface="Times New Roman" panose="02020603050405020304" pitchFamily="18" charset="0"/>
              </a:rPr>
              <a:t>Recently, the use of a Multiple-Input Converter (MIC)to replace several single-input converters for reducing complexity and cost of hybrid power systems has attracted increasing attention.</a:t>
            </a:r>
          </a:p>
          <a:p>
            <a:pPr algn="just">
              <a:lnSpc>
                <a:spcPct val="150000"/>
              </a:lnSpc>
            </a:pPr>
            <a:r>
              <a:rPr lang="en-US" sz="2100" dirty="0">
                <a:latin typeface="Times New Roman" panose="02020603050405020304" pitchFamily="18" charset="0"/>
                <a:cs typeface="Times New Roman" panose="02020603050405020304" pitchFamily="18" charset="0"/>
              </a:rPr>
              <a:t>In past literature, a variety of power converter topologies and control methods was proposed to interface hybrid sources to different loads. In the traditional structure, Multi Input converters based on buck, boost, and buck–boost topologies have been reported. </a:t>
            </a:r>
          </a:p>
          <a:p>
            <a:pPr algn="just">
              <a:lnSpc>
                <a:spcPct val="150000"/>
              </a:lnSpc>
            </a:pPr>
            <a:r>
              <a:rPr lang="en-US" sz="2100" dirty="0">
                <a:latin typeface="Times New Roman" panose="02020603050405020304" pitchFamily="18" charset="0"/>
                <a:cs typeface="Times New Roman" panose="02020603050405020304" pitchFamily="18" charset="0"/>
              </a:rPr>
              <a:t>The main limitation of these configurations is the lack of a bidirectional port to interface storage device. Multiport converters are also constructed out of a multi winding transformer based on half-bridge or full bridge topologies.</a:t>
            </a:r>
          </a:p>
          <a:p>
            <a:pPr algn="just">
              <a:lnSpc>
                <a:spcPct val="150000"/>
              </a:lnSpc>
            </a:pPr>
            <a:r>
              <a:rPr lang="en-US" sz="2100" dirty="0">
                <a:latin typeface="Times New Roman" panose="02020603050405020304" pitchFamily="18" charset="0"/>
                <a:cs typeface="Times New Roman" panose="02020603050405020304" pitchFamily="18" charset="0"/>
              </a:rPr>
              <a:t>They can meet isolation requirement and also have bidirectional capabilities. However, the major problem is that they use too many active switches, in addition to the bulky transformer, which cannot justify the unique features of low component count and compact structure for the integrated multiport converter</a:t>
            </a:r>
            <a:r>
              <a:rPr lang="en-US" sz="2100" dirty="0">
                <a:cs typeface="Times New Roman" pitchFamily="18" charset="0"/>
              </a:rPr>
              <a:t>.</a:t>
            </a:r>
          </a:p>
          <a:p>
            <a:endParaRPr lang="en-IN" dirty="0"/>
          </a:p>
        </p:txBody>
      </p:sp>
    </p:spTree>
    <p:extLst>
      <p:ext uri="{BB962C8B-B14F-4D97-AF65-F5344CB8AC3E}">
        <p14:creationId xmlns:p14="http://schemas.microsoft.com/office/powerpoint/2010/main" val="343256506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6F09F-F990-4A1E-9F23-79A02CDA22FE}"/>
              </a:ext>
            </a:extLst>
          </p:cNvPr>
          <p:cNvSpPr>
            <a:spLocks noGrp="1"/>
          </p:cNvSpPr>
          <p:nvPr>
            <p:ph type="title"/>
          </p:nvPr>
        </p:nvSpPr>
        <p:spPr>
          <a:xfrm>
            <a:off x="359230" y="238125"/>
            <a:ext cx="10281061" cy="789710"/>
          </a:xfrm>
        </p:spPr>
        <p:txBody>
          <a:bodyPr>
            <a:normAutofit/>
          </a:bodyPr>
          <a:lstStyle/>
          <a:p>
            <a:r>
              <a:rPr lang="en-US" u="sng" dirty="0">
                <a:latin typeface="Times New Roman" panose="02020603050405020304" pitchFamily="18" charset="0"/>
                <a:cs typeface="Times New Roman" panose="02020603050405020304" pitchFamily="18" charset="0"/>
              </a:rPr>
              <a:t>P</a:t>
            </a:r>
            <a:r>
              <a:rPr lang="en-US" b="1" u="sng" dirty="0">
                <a:latin typeface="Times New Roman" panose="02020603050405020304" pitchFamily="18" charset="0"/>
                <a:cs typeface="Times New Roman" panose="02020603050405020304" pitchFamily="18" charset="0"/>
              </a:rPr>
              <a:t>ROPOSED SYSTEM </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8ED8DB-FB21-4631-BF91-C6C0A76061CF}"/>
              </a:ext>
            </a:extLst>
          </p:cNvPr>
          <p:cNvSpPr>
            <a:spLocks noGrp="1"/>
          </p:cNvSpPr>
          <p:nvPr>
            <p:ph idx="1"/>
          </p:nvPr>
        </p:nvSpPr>
        <p:spPr>
          <a:xfrm>
            <a:off x="359230" y="914401"/>
            <a:ext cx="11473540" cy="5600700"/>
          </a:xfrm>
        </p:spPr>
        <p:txBody>
          <a:bodyPr anchor="ctr">
            <a:normAutofit fontScale="25000" lnSpcReduction="20000"/>
          </a:bodyPr>
          <a:lstStyle/>
          <a:p>
            <a:pPr marL="0" indent="0" algn="just">
              <a:lnSpc>
                <a:spcPct val="120000"/>
              </a:lnSpc>
              <a:buNone/>
            </a:pPr>
            <a:r>
              <a:rPr lang="en-US" sz="7200" dirty="0">
                <a:latin typeface="Times New Roman" panose="02020603050405020304" pitchFamily="18" charset="0"/>
                <a:cs typeface="Times New Roman" panose="02020603050405020304" pitchFamily="18" charset="0"/>
              </a:rPr>
              <a:t>This proposes a power management control scheme, which controls the bidirectional converter operating under boost mode according to the operation condition of the PV/Wind , so that the battery can be charged or </a:t>
            </a:r>
            <a:r>
              <a:rPr lang="en-US" sz="7200" dirty="0" err="1">
                <a:latin typeface="Times New Roman" panose="02020603050405020304" pitchFamily="18" charset="0"/>
                <a:cs typeface="Times New Roman" panose="02020603050405020304" pitchFamily="18" charset="0"/>
              </a:rPr>
              <a:t>discharged.The</a:t>
            </a:r>
            <a:r>
              <a:rPr lang="en-US" sz="7200" dirty="0">
                <a:latin typeface="Times New Roman" panose="02020603050405020304" pitchFamily="18" charset="0"/>
                <a:cs typeface="Times New Roman" panose="02020603050405020304" pitchFamily="18" charset="0"/>
              </a:rPr>
              <a:t> Photovoltaic generation with Wind power generation, the instability of an output characteristic each other was compensated. </a:t>
            </a:r>
          </a:p>
          <a:p>
            <a:pPr marL="0" indent="0" algn="just">
              <a:lnSpc>
                <a:spcPct val="120000"/>
              </a:lnSpc>
              <a:buNone/>
            </a:pPr>
            <a:endParaRPr lang="en-US" sz="7200" dirty="0">
              <a:cs typeface="Times New Roman" pitchFamily="18" charset="0"/>
            </a:endParaRPr>
          </a:p>
          <a:p>
            <a:pPr marL="0" indent="0" algn="just">
              <a:lnSpc>
                <a:spcPct val="120000"/>
              </a:lnSpc>
              <a:buNone/>
            </a:pPr>
            <a:endParaRPr lang="en-US" sz="7200" dirty="0">
              <a:cs typeface="Times New Roman" pitchFamily="18" charset="0"/>
            </a:endParaRPr>
          </a:p>
          <a:p>
            <a:pPr marL="0" indent="0" algn="just">
              <a:lnSpc>
                <a:spcPct val="120000"/>
              </a:lnSpc>
              <a:buNone/>
            </a:pPr>
            <a:endParaRPr lang="en-US" sz="7200" dirty="0">
              <a:cs typeface="Times New Roman" pitchFamily="18" charset="0"/>
            </a:endParaRPr>
          </a:p>
          <a:p>
            <a:pPr marL="0" indent="0" algn="just">
              <a:lnSpc>
                <a:spcPct val="120000"/>
              </a:lnSpc>
              <a:buNone/>
            </a:pPr>
            <a:endParaRPr lang="en-US" sz="7200" dirty="0">
              <a:cs typeface="Times New Roman" pitchFamily="18" charset="0"/>
            </a:endParaRPr>
          </a:p>
          <a:p>
            <a:pPr marL="0" indent="0" algn="just">
              <a:lnSpc>
                <a:spcPct val="120000"/>
              </a:lnSpc>
              <a:buNone/>
            </a:pPr>
            <a:endParaRPr lang="en-US" sz="7200" dirty="0">
              <a:cs typeface="Times New Roman" pitchFamily="18" charset="0"/>
            </a:endParaRPr>
          </a:p>
          <a:p>
            <a:pPr marL="0" indent="0" algn="just">
              <a:lnSpc>
                <a:spcPct val="120000"/>
              </a:lnSpc>
              <a:buNone/>
            </a:pPr>
            <a:endParaRPr lang="en-US" sz="7200" dirty="0">
              <a:cs typeface="Times New Roman" pitchFamily="18" charset="0"/>
            </a:endParaRPr>
          </a:p>
          <a:p>
            <a:pPr marL="0" indent="0" algn="just">
              <a:lnSpc>
                <a:spcPct val="120000"/>
              </a:lnSpc>
              <a:buNone/>
            </a:pPr>
            <a:endParaRPr lang="en-US" sz="7200" dirty="0">
              <a:cs typeface="Times New Roman" pitchFamily="18" charset="0"/>
            </a:endParaRPr>
          </a:p>
          <a:p>
            <a:pPr marL="0" indent="0" algn="just">
              <a:lnSpc>
                <a:spcPct val="120000"/>
              </a:lnSpc>
              <a:buNone/>
            </a:pPr>
            <a:r>
              <a:rPr lang="en-US" sz="7200" dirty="0">
                <a:latin typeface="Times New Roman" panose="02020603050405020304" pitchFamily="18" charset="0"/>
                <a:cs typeface="Times New Roman" panose="02020603050405020304" pitchFamily="18" charset="0"/>
              </a:rPr>
              <a:t>The Input Power source1 is Photovoltaic (PV) cell, Power source2 is the Wind and the storage element is the Battery. Both Wind generators through AC/DC converter and Photovoltaic (PV) array is connected to DC/DC converter and common DC link. The feedback is taken from both power generator and also from common DC-link as an input to the power management algorithm block. The PV array and Wind turbine work together to satisfy the load demand. When energy sources (solar and wind energy) are abundant ,the generated power, after satisfying the load demand, will be supplied to feed the battery until it is fully charged.</a:t>
            </a:r>
          </a:p>
          <a:p>
            <a:pPr marL="0" indent="0">
              <a:buNone/>
            </a:pPr>
            <a:endParaRPr lang="en-IN" sz="1800" dirty="0"/>
          </a:p>
        </p:txBody>
      </p:sp>
      <p:pic>
        <p:nvPicPr>
          <p:cNvPr id="4" name="Picture 3">
            <a:extLst>
              <a:ext uri="{FF2B5EF4-FFF2-40B4-BE49-F238E27FC236}">
                <a16:creationId xmlns:a16="http://schemas.microsoft.com/office/drawing/2014/main" id="{B6CE76FD-F269-4D34-9C6B-3821C5975F5A}"/>
              </a:ext>
            </a:extLst>
          </p:cNvPr>
          <p:cNvPicPr>
            <a:picLocks noChangeAspect="1"/>
          </p:cNvPicPr>
          <p:nvPr/>
        </p:nvPicPr>
        <p:blipFill>
          <a:blip r:embed="rId2"/>
          <a:stretch>
            <a:fillRect/>
          </a:stretch>
        </p:blipFill>
        <p:spPr>
          <a:xfrm>
            <a:off x="3499258" y="1819275"/>
            <a:ext cx="5193483" cy="2666763"/>
          </a:xfrm>
          <a:prstGeom prst="rect">
            <a:avLst/>
          </a:prstGeom>
        </p:spPr>
      </p:pic>
    </p:spTree>
    <p:extLst>
      <p:ext uri="{BB962C8B-B14F-4D97-AF65-F5344CB8AC3E}">
        <p14:creationId xmlns:p14="http://schemas.microsoft.com/office/powerpoint/2010/main" val="487102825"/>
      </p:ext>
    </p:extLst>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285</TotalTime>
  <Words>1466</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Times New Roman</vt:lpstr>
      <vt:lpstr>Trebuchet MS</vt:lpstr>
      <vt:lpstr>Wingdings</vt:lpstr>
      <vt:lpstr>Wingdings 3</vt:lpstr>
      <vt:lpstr>Facet</vt:lpstr>
      <vt:lpstr>PowerPoint Presentation</vt:lpstr>
      <vt:lpstr>CONTENTS</vt:lpstr>
      <vt:lpstr>ABSRACT</vt:lpstr>
      <vt:lpstr>INTRODUCTION</vt:lpstr>
      <vt:lpstr>WIND ELECTRICITY GENERATION</vt:lpstr>
      <vt:lpstr>PHOTOVOLTAIC SYSTEMS</vt:lpstr>
      <vt:lpstr> DC-DC CONVERTERS</vt:lpstr>
      <vt:lpstr>EXISTING SYSTEM</vt:lpstr>
      <vt:lpstr>PROPOSED SYSTEM </vt:lpstr>
      <vt:lpstr>TOPOLOGY OF THE PROPOSED CONVERTER</vt:lpstr>
      <vt:lpstr>MODES OR PRINCIPLE OF OPERATION</vt:lpstr>
      <vt:lpstr>SIMULATION RESULTS </vt:lpstr>
      <vt:lpstr>PowerPoint Presentation</vt:lpstr>
      <vt:lpstr>CONCLUSION </vt:lpstr>
      <vt:lpstr>THANK YOU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COVERTER TOPOLOGY FOR STAND ALONE HYBRID PV/WIND/BATTERY  POWER SYSTEM USING MATLAB /SIMULINK.</dc:title>
  <dc:creator>soumya kura</dc:creator>
  <cp:lastModifiedBy>Admin</cp:lastModifiedBy>
  <cp:revision>48</cp:revision>
  <dcterms:created xsi:type="dcterms:W3CDTF">2021-02-04T18:36:09Z</dcterms:created>
  <dcterms:modified xsi:type="dcterms:W3CDTF">2023-05-07T11:06:18Z</dcterms:modified>
</cp:coreProperties>
</file>