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464050" cy="5143500"/>
          </a:xfrm>
          <a:custGeom>
            <a:avLst/>
            <a:gdLst/>
            <a:ahLst/>
            <a:cxnLst/>
            <a:rect l="l" t="t" r="r" b="b"/>
            <a:pathLst>
              <a:path w="4464050" h="5143500">
                <a:moveTo>
                  <a:pt x="0" y="5143499"/>
                </a:moveTo>
                <a:lnTo>
                  <a:pt x="4463574" y="5143499"/>
                </a:lnTo>
                <a:lnTo>
                  <a:pt x="4463574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574" y="599"/>
            <a:ext cx="108599" cy="51428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98" cy="27032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142" y="162823"/>
            <a:ext cx="3963715" cy="928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50" y="1896641"/>
            <a:ext cx="2745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latin typeface="Trebuchet MS"/>
                <a:cs typeface="Trebuchet MS"/>
              </a:rPr>
              <a:t>Ad</a:t>
            </a:r>
            <a:r>
              <a:rPr sz="4800" spc="75" dirty="0">
                <a:latin typeface="Trebuchet MS"/>
                <a:cs typeface="Trebuchet MS"/>
              </a:rPr>
              <a:t>y</a:t>
            </a:r>
            <a:r>
              <a:rPr sz="4800" spc="-135" dirty="0">
                <a:latin typeface="Trebuchet MS"/>
                <a:cs typeface="Trebuchet MS"/>
              </a:rPr>
              <a:t>a</a:t>
            </a:r>
            <a:r>
              <a:rPr sz="4800" spc="-31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Puta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4" name="object 4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575" y="900500"/>
              <a:ext cx="4223099" cy="28614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37166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Plastics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food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beverage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packing….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275" y="4041688"/>
            <a:ext cx="398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Introduction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Curse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Earth.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9000" y="905449"/>
            <a:ext cx="2791460" cy="38544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 MT"/>
                <a:cs typeface="Arial MT"/>
              </a:rPr>
              <a:t>Biodegradable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Plastics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58550" y="1377300"/>
            <a:ext cx="4131945" cy="3115310"/>
            <a:chOff x="4758550" y="1377300"/>
            <a:chExt cx="4131945" cy="31153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100" y="1576752"/>
              <a:ext cx="2108924" cy="14973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6500" y="1377300"/>
              <a:ext cx="1753724" cy="15761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8550" y="3041700"/>
              <a:ext cx="2152024" cy="14504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11075" y="3098924"/>
            <a:ext cx="1814195" cy="1393825"/>
          </a:xfrm>
          <a:prstGeom prst="rect">
            <a:avLst/>
          </a:prstGeom>
          <a:solidFill>
            <a:srgbClr val="FAFAFA"/>
          </a:solidFill>
          <a:ln w="9524">
            <a:solidFill>
              <a:srgbClr val="A4C1F4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5725" marR="139700">
              <a:lnSpc>
                <a:spcPts val="1650"/>
              </a:lnSpc>
              <a:spcBef>
                <a:spcPts val="700"/>
              </a:spcBef>
            </a:pPr>
            <a:r>
              <a:rPr sz="1400" spc="-5" dirty="0">
                <a:latin typeface="Arial MT"/>
                <a:cs typeface="Arial MT"/>
              </a:rPr>
              <a:t>But These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Biodegradable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plastics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grow their </a:t>
            </a:r>
            <a:r>
              <a:rPr sz="1400" dirty="0">
                <a:latin typeface="Arial MT"/>
                <a:cs typeface="Arial MT"/>
              </a:rPr>
              <a:t>raw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materials…..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75" y="2730584"/>
            <a:ext cx="3340100" cy="19310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819"/>
              </a:spcBef>
            </a:pPr>
            <a:r>
              <a:rPr sz="3600" spc="-580" dirty="0">
                <a:latin typeface="Verdana"/>
                <a:cs typeface="Verdana"/>
              </a:rPr>
              <a:t>S</a:t>
            </a:r>
            <a:r>
              <a:rPr sz="3600" spc="-800" dirty="0">
                <a:latin typeface="Verdana"/>
                <a:cs typeface="Verdana"/>
              </a:rPr>
              <a:t> </a:t>
            </a:r>
            <a:r>
              <a:rPr sz="3600" spc="-509" dirty="0">
                <a:latin typeface="Verdana"/>
                <a:cs typeface="Verdana"/>
              </a:rPr>
              <a:t>E</a:t>
            </a:r>
            <a:r>
              <a:rPr sz="3600" spc="409" dirty="0">
                <a:latin typeface="Verdana"/>
                <a:cs typeface="Verdana"/>
              </a:rPr>
              <a:t>A</a:t>
            </a:r>
            <a:r>
              <a:rPr sz="3600" spc="40" dirty="0">
                <a:latin typeface="Verdana"/>
                <a:cs typeface="Verdana"/>
              </a:rPr>
              <a:t>W</a:t>
            </a:r>
            <a:r>
              <a:rPr sz="3600" spc="-80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EE</a:t>
            </a:r>
            <a:r>
              <a:rPr sz="3600" spc="-440" dirty="0">
                <a:latin typeface="Verdana"/>
                <a:cs typeface="Verdana"/>
              </a:rPr>
              <a:t>D</a:t>
            </a:r>
            <a:r>
              <a:rPr sz="3600" spc="-580" dirty="0"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  <a:p>
            <a:pPr marL="12700" marR="5080" algn="just">
              <a:lnSpc>
                <a:spcPct val="114599"/>
              </a:lnSpc>
              <a:spcBef>
                <a:spcPts val="60"/>
              </a:spcBef>
            </a:pPr>
            <a:r>
              <a:rPr sz="2400" spc="-15" dirty="0">
                <a:latin typeface="Roboto"/>
                <a:cs typeface="Roboto"/>
              </a:rPr>
              <a:t>Seaweeds </a:t>
            </a:r>
            <a:r>
              <a:rPr sz="2400" spc="-25" dirty="0">
                <a:latin typeface="Roboto"/>
                <a:cs typeface="Roboto"/>
              </a:rPr>
              <a:t>grow at </a:t>
            </a:r>
            <a:r>
              <a:rPr sz="2400" spc="-15" dirty="0">
                <a:latin typeface="Roboto"/>
                <a:cs typeface="Roboto"/>
              </a:rPr>
              <a:t>a </a:t>
            </a:r>
            <a:r>
              <a:rPr sz="2400" spc="-30" dirty="0">
                <a:latin typeface="Roboto"/>
                <a:cs typeface="Roboto"/>
              </a:rPr>
              <a:t>rate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10" dirty="0">
                <a:latin typeface="Roboto"/>
                <a:cs typeface="Roboto"/>
              </a:rPr>
              <a:t>40 </a:t>
            </a:r>
            <a:r>
              <a:rPr sz="2400" spc="-25" dirty="0">
                <a:latin typeface="Roboto"/>
                <a:cs typeface="Roboto"/>
              </a:rPr>
              <a:t>tonnes </a:t>
            </a:r>
            <a:r>
              <a:rPr sz="2400" spc="-15" dirty="0">
                <a:latin typeface="Roboto"/>
                <a:cs typeface="Roboto"/>
              </a:rPr>
              <a:t>per </a:t>
            </a:r>
            <a:r>
              <a:rPr sz="2400" spc="-20" dirty="0">
                <a:latin typeface="Roboto"/>
                <a:cs typeface="Roboto"/>
              </a:rPr>
              <a:t>hectare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annually.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52400"/>
            <a:ext cx="2365300" cy="1470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2099" y="152400"/>
            <a:ext cx="1697549" cy="1470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275" y="1802106"/>
            <a:ext cx="453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Disposable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Plastics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made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using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Seaweed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2774" y="2339431"/>
            <a:ext cx="354012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These disposable packings are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degradable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5-6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weeks.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dissolve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warm</a:t>
            </a:r>
            <a:r>
              <a:rPr sz="1800" spc="-20" dirty="0">
                <a:latin typeface="Arial MT"/>
                <a:cs typeface="Arial MT"/>
              </a:rPr>
              <a:t> water.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tasteless,ordourless.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2250" y="3720556"/>
            <a:ext cx="32893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“What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burger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without unwrapping it…”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Interesting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right..!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4862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Experimentation</a:t>
            </a:r>
            <a:r>
              <a:rPr spc="-40" dirty="0"/>
              <a:t> and</a:t>
            </a:r>
            <a:r>
              <a:rPr spc="-45" dirty="0"/>
              <a:t> </a:t>
            </a:r>
            <a:r>
              <a:rPr spc="-60" dirty="0"/>
              <a:t>Study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6193" y="1822373"/>
            <a:ext cx="362648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Skipping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rocks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technology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from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London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created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Roboto"/>
                <a:cs typeface="Roboto"/>
              </a:rPr>
              <a:t>tiny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water</a:t>
            </a:r>
            <a:r>
              <a:rPr sz="14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bottles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using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seaweed.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8393" y="1822373"/>
            <a:ext cx="326834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Evoware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a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company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in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Indonesia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has </a:t>
            </a:r>
            <a:r>
              <a:rPr sz="1400" spc="-33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created packets,tea bags,etc.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7900" y="2416975"/>
            <a:ext cx="8161020" cy="2641600"/>
            <a:chOff x="727900" y="2416975"/>
            <a:chExt cx="8161020" cy="26416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900" y="2416975"/>
              <a:ext cx="3581524" cy="26409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899" y="2416975"/>
              <a:ext cx="3949979" cy="2640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4" name="object 4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734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How</a:t>
            </a:r>
            <a:r>
              <a:rPr sz="1800" spc="-25" dirty="0"/>
              <a:t> </a:t>
            </a:r>
            <a:r>
              <a:rPr sz="1800" spc="-20" dirty="0"/>
              <a:t>Our </a:t>
            </a:r>
            <a:r>
              <a:rPr sz="1800" spc="-25" dirty="0"/>
              <a:t>Business</a:t>
            </a:r>
            <a:r>
              <a:rPr sz="1800" spc="-20" dirty="0"/>
              <a:t> </a:t>
            </a:r>
            <a:r>
              <a:rPr sz="1800" spc="-15" dirty="0"/>
              <a:t>works...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34249" y="938549"/>
            <a:ext cx="2727960" cy="920115"/>
          </a:xfrm>
          <a:prstGeom prst="rect">
            <a:avLst/>
          </a:prstGeom>
          <a:solidFill>
            <a:srgbClr val="FAFAFA"/>
          </a:solidFill>
          <a:ln w="9524">
            <a:solidFill>
              <a:srgbClr val="1155C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4"/>
              </a:spcBef>
            </a:pPr>
            <a:r>
              <a:rPr sz="1400" b="1" u="heavy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Pilot</a:t>
            </a:r>
            <a:r>
              <a:rPr sz="1400" b="1" u="heavy" spc="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400" b="1" u="heavy" spc="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Project</a:t>
            </a:r>
            <a:endParaRPr sz="1400">
              <a:latin typeface="Cambria"/>
              <a:cs typeface="Cambria"/>
            </a:endParaRPr>
          </a:p>
          <a:p>
            <a:pPr marL="85725" marR="208915">
              <a:lnSpc>
                <a:spcPts val="1650"/>
              </a:lnSpc>
              <a:spcBef>
                <a:spcPts val="65"/>
              </a:spcBef>
            </a:pPr>
            <a:r>
              <a:rPr sz="1400" spc="195" dirty="0">
                <a:latin typeface="Cambria"/>
                <a:cs typeface="Cambria"/>
              </a:rPr>
              <a:t>An </a:t>
            </a:r>
            <a:r>
              <a:rPr sz="1400" spc="120" dirty="0">
                <a:latin typeface="Cambria"/>
                <a:cs typeface="Cambria"/>
              </a:rPr>
              <a:t>Eﬀective </a:t>
            </a:r>
            <a:r>
              <a:rPr sz="1400" spc="155" dirty="0">
                <a:latin typeface="Cambria"/>
                <a:cs typeface="Cambria"/>
              </a:rPr>
              <a:t>Small </a:t>
            </a:r>
            <a:r>
              <a:rPr sz="1400" spc="90" dirty="0">
                <a:latin typeface="Cambria"/>
                <a:cs typeface="Cambria"/>
              </a:rPr>
              <a:t>scale 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production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in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best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suitable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locations.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075" y="1254912"/>
            <a:ext cx="8829675" cy="2977515"/>
            <a:chOff x="135075" y="1254912"/>
            <a:chExt cx="8829675" cy="29775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75" y="3651168"/>
              <a:ext cx="8829675" cy="5810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62150" y="1259674"/>
              <a:ext cx="342900" cy="203200"/>
            </a:xfrm>
            <a:custGeom>
              <a:avLst/>
              <a:gdLst/>
              <a:ahLst/>
              <a:cxnLst/>
              <a:rect l="l" t="t" r="r" b="b"/>
              <a:pathLst>
                <a:path w="342900" h="203200">
                  <a:moveTo>
                    <a:pt x="240749" y="203099"/>
                  </a:moveTo>
                  <a:lnTo>
                    <a:pt x="240749" y="152324"/>
                  </a:lnTo>
                  <a:lnTo>
                    <a:pt x="0" y="152324"/>
                  </a:lnTo>
                  <a:lnTo>
                    <a:pt x="0" y="50774"/>
                  </a:lnTo>
                  <a:lnTo>
                    <a:pt x="240749" y="50774"/>
                  </a:lnTo>
                  <a:lnTo>
                    <a:pt x="240749" y="0"/>
                  </a:lnTo>
                  <a:lnTo>
                    <a:pt x="342299" y="101549"/>
                  </a:lnTo>
                  <a:lnTo>
                    <a:pt x="240749" y="2030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2150" y="1259674"/>
              <a:ext cx="342900" cy="203200"/>
            </a:xfrm>
            <a:custGeom>
              <a:avLst/>
              <a:gdLst/>
              <a:ahLst/>
              <a:cxnLst/>
              <a:rect l="l" t="t" r="r" b="b"/>
              <a:pathLst>
                <a:path w="342900" h="203200">
                  <a:moveTo>
                    <a:pt x="0" y="50774"/>
                  </a:moveTo>
                  <a:lnTo>
                    <a:pt x="240749" y="50774"/>
                  </a:lnTo>
                  <a:lnTo>
                    <a:pt x="240749" y="0"/>
                  </a:lnTo>
                  <a:lnTo>
                    <a:pt x="342299" y="101549"/>
                  </a:lnTo>
                  <a:lnTo>
                    <a:pt x="240749" y="203099"/>
                  </a:lnTo>
                  <a:lnTo>
                    <a:pt x="240749" y="152324"/>
                  </a:lnTo>
                  <a:lnTo>
                    <a:pt x="0" y="152324"/>
                  </a:lnTo>
                  <a:lnTo>
                    <a:pt x="0" y="5077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73383" y="3105231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MARKET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900" y="4403488"/>
            <a:ext cx="172466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Cafetarias,institutions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9275" y="4403488"/>
            <a:ext cx="18935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Food delivery </a:t>
            </a:r>
            <a:r>
              <a:rPr sz="1400" dirty="0">
                <a:latin typeface="Arial MT"/>
                <a:cs typeface="Arial MT"/>
              </a:rPr>
              <a:t> companies,Restaurants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4225" y="4403488"/>
            <a:ext cx="15659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Food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beverage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manufacturers.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5900" y="928774"/>
            <a:ext cx="2331720" cy="930275"/>
          </a:xfrm>
          <a:prstGeom prst="rect">
            <a:avLst/>
          </a:prstGeom>
          <a:solidFill>
            <a:srgbClr val="FAFAFA"/>
          </a:solidFill>
          <a:ln w="9524">
            <a:solidFill>
              <a:srgbClr val="4285F4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Collaboration</a:t>
            </a:r>
            <a:endParaRPr sz="1500">
              <a:latin typeface="Arial"/>
              <a:cs typeface="Arial"/>
            </a:endParaRPr>
          </a:p>
          <a:p>
            <a:pPr marL="85725" marR="125095">
              <a:lnSpc>
                <a:spcPts val="1650"/>
              </a:lnSpc>
              <a:spcBef>
                <a:spcPts val="85"/>
              </a:spcBef>
            </a:pPr>
            <a:r>
              <a:rPr sz="1400" spc="-5" dirty="0">
                <a:latin typeface="Arial MT"/>
                <a:cs typeface="Arial MT"/>
              </a:rPr>
              <a:t>Bring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seaweeds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cultivators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under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roof.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13887" y="1264687"/>
            <a:ext cx="352425" cy="212725"/>
            <a:chOff x="5713887" y="1264687"/>
            <a:chExt cx="352425" cy="212725"/>
          </a:xfrm>
        </p:grpSpPr>
        <p:sp>
          <p:nvSpPr>
            <p:cNvPr id="18" name="object 18"/>
            <p:cNvSpPr/>
            <p:nvPr/>
          </p:nvSpPr>
          <p:spPr>
            <a:xfrm>
              <a:off x="5718650" y="1269450"/>
              <a:ext cx="342900" cy="203200"/>
            </a:xfrm>
            <a:custGeom>
              <a:avLst/>
              <a:gdLst/>
              <a:ahLst/>
              <a:cxnLst/>
              <a:rect l="l" t="t" r="r" b="b"/>
              <a:pathLst>
                <a:path w="342900" h="203200">
                  <a:moveTo>
                    <a:pt x="240749" y="203099"/>
                  </a:moveTo>
                  <a:lnTo>
                    <a:pt x="240749" y="152324"/>
                  </a:lnTo>
                  <a:lnTo>
                    <a:pt x="0" y="152324"/>
                  </a:lnTo>
                  <a:lnTo>
                    <a:pt x="0" y="50774"/>
                  </a:lnTo>
                  <a:lnTo>
                    <a:pt x="240749" y="50774"/>
                  </a:lnTo>
                  <a:lnTo>
                    <a:pt x="240749" y="0"/>
                  </a:lnTo>
                  <a:lnTo>
                    <a:pt x="342299" y="101549"/>
                  </a:lnTo>
                  <a:lnTo>
                    <a:pt x="240749" y="2030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650" y="1269450"/>
              <a:ext cx="342900" cy="203200"/>
            </a:xfrm>
            <a:custGeom>
              <a:avLst/>
              <a:gdLst/>
              <a:ahLst/>
              <a:cxnLst/>
              <a:rect l="l" t="t" r="r" b="b"/>
              <a:pathLst>
                <a:path w="342900" h="203200">
                  <a:moveTo>
                    <a:pt x="0" y="50774"/>
                  </a:moveTo>
                  <a:lnTo>
                    <a:pt x="240749" y="50774"/>
                  </a:lnTo>
                  <a:lnTo>
                    <a:pt x="240749" y="0"/>
                  </a:lnTo>
                  <a:lnTo>
                    <a:pt x="342299" y="101549"/>
                  </a:lnTo>
                  <a:lnTo>
                    <a:pt x="240749" y="203099"/>
                  </a:lnTo>
                  <a:lnTo>
                    <a:pt x="240749" y="152324"/>
                  </a:lnTo>
                  <a:lnTo>
                    <a:pt x="0" y="152324"/>
                  </a:lnTo>
                  <a:lnTo>
                    <a:pt x="0" y="5077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60949" y="928774"/>
            <a:ext cx="2894330" cy="930275"/>
          </a:xfrm>
          <a:prstGeom prst="rect">
            <a:avLst/>
          </a:prstGeom>
          <a:solidFill>
            <a:srgbClr val="FAFAFA"/>
          </a:solidFill>
          <a:ln w="9524">
            <a:solidFill>
              <a:srgbClr val="4285F4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62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Large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Scale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production</a:t>
            </a:r>
            <a:endParaRPr sz="1400">
              <a:latin typeface="Arial"/>
              <a:cs typeface="Arial"/>
            </a:endParaRPr>
          </a:p>
          <a:p>
            <a:pPr marL="85725" marR="18415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large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production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the </a:t>
            </a:r>
            <a:r>
              <a:rPr sz="1400" dirty="0">
                <a:latin typeface="Arial MT"/>
                <a:cs typeface="Arial MT"/>
              </a:rPr>
              <a:t>result </a:t>
            </a:r>
            <a:r>
              <a:rPr sz="1400" spc="-5" dirty="0">
                <a:latin typeface="Arial MT"/>
                <a:cs typeface="Arial MT"/>
              </a:rPr>
              <a:t>and experiences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pilot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4374" y="2228125"/>
            <a:ext cx="8651240" cy="759460"/>
          </a:xfrm>
          <a:custGeom>
            <a:avLst/>
            <a:gdLst/>
            <a:ahLst/>
            <a:cxnLst/>
            <a:rect l="l" t="t" r="r" b="b"/>
            <a:pathLst>
              <a:path w="8651240" h="759460">
                <a:moveTo>
                  <a:pt x="8651099" y="0"/>
                </a:moveTo>
                <a:lnTo>
                  <a:pt x="8648161" y="61581"/>
                </a:lnTo>
                <a:lnTo>
                  <a:pt x="8639652" y="119998"/>
                </a:lnTo>
                <a:lnTo>
                  <a:pt x="8626037" y="174471"/>
                </a:lnTo>
                <a:lnTo>
                  <a:pt x="8607776" y="224216"/>
                </a:lnTo>
                <a:lnTo>
                  <a:pt x="8585333" y="268453"/>
                </a:lnTo>
                <a:lnTo>
                  <a:pt x="8559170" y="306399"/>
                </a:lnTo>
                <a:lnTo>
                  <a:pt x="8529749" y="337274"/>
                </a:lnTo>
                <a:lnTo>
                  <a:pt x="8497531" y="360295"/>
                </a:lnTo>
                <a:lnTo>
                  <a:pt x="8426559" y="379649"/>
                </a:lnTo>
                <a:lnTo>
                  <a:pt x="4550090" y="379649"/>
                </a:lnTo>
                <a:lnTo>
                  <a:pt x="4513668" y="384618"/>
                </a:lnTo>
                <a:lnTo>
                  <a:pt x="4446901" y="422025"/>
                </a:lnTo>
                <a:lnTo>
                  <a:pt x="4417479" y="452900"/>
                </a:lnTo>
                <a:lnTo>
                  <a:pt x="4391316" y="490846"/>
                </a:lnTo>
                <a:lnTo>
                  <a:pt x="4368873" y="535083"/>
                </a:lnTo>
                <a:lnTo>
                  <a:pt x="4350612" y="584828"/>
                </a:lnTo>
                <a:lnTo>
                  <a:pt x="4336997" y="639301"/>
                </a:lnTo>
                <a:lnTo>
                  <a:pt x="4328488" y="697718"/>
                </a:lnTo>
                <a:lnTo>
                  <a:pt x="4325549" y="759299"/>
                </a:lnTo>
                <a:lnTo>
                  <a:pt x="4322611" y="697718"/>
                </a:lnTo>
                <a:lnTo>
                  <a:pt x="4314102" y="639301"/>
                </a:lnTo>
                <a:lnTo>
                  <a:pt x="4300487" y="584828"/>
                </a:lnTo>
                <a:lnTo>
                  <a:pt x="4282226" y="535083"/>
                </a:lnTo>
                <a:lnTo>
                  <a:pt x="4259783" y="490846"/>
                </a:lnTo>
                <a:lnTo>
                  <a:pt x="4233620" y="452900"/>
                </a:lnTo>
                <a:lnTo>
                  <a:pt x="4204198" y="422025"/>
                </a:lnTo>
                <a:lnTo>
                  <a:pt x="4171981" y="399004"/>
                </a:lnTo>
                <a:lnTo>
                  <a:pt x="4101009" y="379649"/>
                </a:lnTo>
                <a:lnTo>
                  <a:pt x="224540" y="379649"/>
                </a:lnTo>
                <a:lnTo>
                  <a:pt x="188118" y="374681"/>
                </a:lnTo>
                <a:lnTo>
                  <a:pt x="121351" y="337274"/>
                </a:lnTo>
                <a:lnTo>
                  <a:pt x="91929" y="306399"/>
                </a:lnTo>
                <a:lnTo>
                  <a:pt x="65766" y="268453"/>
                </a:lnTo>
                <a:lnTo>
                  <a:pt x="43323" y="224216"/>
                </a:lnTo>
                <a:lnTo>
                  <a:pt x="25062" y="174471"/>
                </a:lnTo>
                <a:lnTo>
                  <a:pt x="11447" y="119998"/>
                </a:lnTo>
                <a:lnTo>
                  <a:pt x="2938" y="61581"/>
                </a:lnTo>
                <a:lnTo>
                  <a:pt x="0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pc="-20" dirty="0"/>
              <a:t>The</a:t>
            </a:r>
            <a:r>
              <a:rPr spc="-110" dirty="0"/>
              <a:t> </a:t>
            </a:r>
            <a:r>
              <a:rPr spc="-45" dirty="0"/>
              <a:t>Team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1600" i="1" spc="-30" dirty="0">
                <a:latin typeface="Roboto"/>
                <a:cs typeface="Roboto"/>
              </a:rPr>
              <a:t>“We</a:t>
            </a:r>
            <a:r>
              <a:rPr sz="1600" i="1" spc="-15" dirty="0">
                <a:latin typeface="Roboto"/>
                <a:cs typeface="Roboto"/>
              </a:rPr>
              <a:t> </a:t>
            </a:r>
            <a:r>
              <a:rPr sz="1600" i="1" spc="-30" dirty="0">
                <a:latin typeface="Roboto"/>
                <a:cs typeface="Roboto"/>
              </a:rPr>
              <a:t>took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30" dirty="0">
                <a:latin typeface="Roboto"/>
                <a:cs typeface="Roboto"/>
              </a:rPr>
              <a:t>too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35" dirty="0">
                <a:latin typeface="Roboto"/>
                <a:cs typeface="Roboto"/>
              </a:rPr>
              <a:t>much,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25" dirty="0">
                <a:latin typeface="Roboto"/>
                <a:cs typeface="Roboto"/>
              </a:rPr>
              <a:t>we</a:t>
            </a:r>
            <a:r>
              <a:rPr sz="1600" i="1" spc="-15" dirty="0">
                <a:latin typeface="Roboto"/>
                <a:cs typeface="Roboto"/>
              </a:rPr>
              <a:t> </a:t>
            </a:r>
            <a:r>
              <a:rPr sz="1600" i="1" spc="-40" dirty="0">
                <a:latin typeface="Roboto"/>
                <a:cs typeface="Roboto"/>
              </a:rPr>
              <a:t>want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35" dirty="0">
                <a:latin typeface="Roboto"/>
                <a:cs typeface="Roboto"/>
              </a:rPr>
              <a:t>to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35" dirty="0">
                <a:latin typeface="Roboto"/>
                <a:cs typeface="Roboto"/>
              </a:rPr>
              <a:t>give</a:t>
            </a:r>
            <a:r>
              <a:rPr sz="1600" i="1" spc="-10" dirty="0">
                <a:latin typeface="Roboto"/>
                <a:cs typeface="Roboto"/>
              </a:rPr>
              <a:t> </a:t>
            </a:r>
            <a:r>
              <a:rPr sz="1600" i="1" spc="-25" dirty="0">
                <a:latin typeface="Roboto"/>
                <a:cs typeface="Roboto"/>
              </a:rPr>
              <a:t>it</a:t>
            </a:r>
            <a:r>
              <a:rPr sz="1600" i="1" spc="-15" dirty="0">
                <a:latin typeface="Roboto"/>
                <a:cs typeface="Roboto"/>
              </a:rPr>
              <a:t> </a:t>
            </a:r>
            <a:r>
              <a:rPr sz="1600" i="1" spc="-50" dirty="0">
                <a:latin typeface="Roboto"/>
                <a:cs typeface="Roboto"/>
              </a:rPr>
              <a:t>back..”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500" y1="39500" x2="16500" y2="39500"/>
                        <a14:foregroundMark x1="30083" y1="44583" x2="30083" y2="44583"/>
                        <a14:foregroundMark x1="45250" y1="45417" x2="45250" y2="45417"/>
                        <a14:foregroundMark x1="73583" y1="45000" x2="73583" y2="45000"/>
                        <a14:foregroundMark x1="32083" y1="59917" x2="32083" y2="59917"/>
                        <a14:foregroundMark x1="42417" y1="60333" x2="42417" y2="60333"/>
                        <a14:foregroundMark x1="55833" y1="58417" x2="55833" y2="58417"/>
                        <a14:foregroundMark x1="70083" y1="57750" x2="70083" y2="57750"/>
                        <a14:foregroundMark x1="70083" y1="63000" x2="70083" y2="63000"/>
                        <a14:foregroundMark x1="21583" y1="64750" x2="21583" y2="64750"/>
                        <a14:foregroundMark x1="47000" y1="77000" x2="47000" y2="77000"/>
                        <a14:foregroundMark x1="82583" y1="56833" x2="82583" y2="56833"/>
                        <a14:foregroundMark x1="86500" y1="28083" x2="86500" y2="28083"/>
                        <a14:foregroundMark x1="58250" y1="24333" x2="58250" y2="24333"/>
                        <a14:foregroundMark x1="43500" y1="26583" x2="43500" y2="26583"/>
                        <a14:foregroundMark x1="27083" y1="22167" x2="27083" y2="22167"/>
                        <a14:foregroundMark x1="12167" y1="29167" x2="12167" y2="29167"/>
                        <a14:foregroundMark x1="34083" y1="71750" x2="34083" y2="71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-27517"/>
            <a:ext cx="51816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181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MT</vt:lpstr>
      <vt:lpstr>Calibri</vt:lpstr>
      <vt:lpstr>Cambria</vt:lpstr>
      <vt:lpstr>Roboto</vt:lpstr>
      <vt:lpstr>Times New Roman</vt:lpstr>
      <vt:lpstr>Trebuchet MS</vt:lpstr>
      <vt:lpstr>Verdana</vt:lpstr>
      <vt:lpstr>Office Theme</vt:lpstr>
      <vt:lpstr>Adya Puta</vt:lpstr>
      <vt:lpstr>Plastics in food and beverage packing….</vt:lpstr>
      <vt:lpstr>PowerPoint Presentation</vt:lpstr>
      <vt:lpstr>Experimentation and Study</vt:lpstr>
      <vt:lpstr>How Our Business works...</vt:lpstr>
      <vt:lpstr>The Team “We took too much, we want to give it back..”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Adya-Puta final</dc:title>
  <cp:lastModifiedBy>Admin</cp:lastModifiedBy>
  <cp:revision>1</cp:revision>
  <dcterms:created xsi:type="dcterms:W3CDTF">2023-05-07T17:15:24Z</dcterms:created>
  <dcterms:modified xsi:type="dcterms:W3CDTF">2023-05-07T17:22:42Z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