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2" r:id="rId2"/>
  </p:sldMasterIdLst>
  <p:notesMasterIdLst>
    <p:notesMasterId r:id="rId6"/>
  </p:notesMasterIdLst>
  <p:handoutMasterIdLst>
    <p:handoutMasterId r:id="rId7"/>
  </p:handoutMasterIdLst>
  <p:sldIdLst>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76522" autoAdjust="0"/>
  </p:normalViewPr>
  <p:slideViewPr>
    <p:cSldViewPr snapToGrid="0">
      <p:cViewPr varScale="1">
        <p:scale>
          <a:sx n="79" d="100"/>
          <a:sy n="79" d="100"/>
        </p:scale>
        <p:origin x="1332" y="78"/>
      </p:cViewPr>
      <p:guideLst/>
    </p:cSldViewPr>
  </p:slideViewPr>
  <p:notesTextViewPr>
    <p:cViewPr>
      <p:scale>
        <a:sx n="1" d="1"/>
        <a:sy n="1" d="1"/>
      </p:scale>
      <p:origin x="0" y="-4698"/>
    </p:cViewPr>
  </p:notesTextViewPr>
  <p:notesViewPr>
    <p:cSldViewPr snapToGrid="0">
      <p:cViewPr varScale="1">
        <p:scale>
          <a:sx n="79" d="100"/>
          <a:sy n="79" d="100"/>
        </p:scale>
        <p:origin x="351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90E47F-8F97-4BAA-8C1A-DC9116A8220A}" type="datetimeFigureOut">
              <a:rPr kumimoji="1" lang="ja-JP" altLang="en-US" smtClean="0"/>
              <a:t>2014/1/14</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829181-F9F7-4ABC-9D37-C9C453B6C3E0}" type="slidenum">
              <a:rPr kumimoji="1" lang="ja-JP" altLang="en-US" smtClean="0"/>
              <a:t>‹#›</a:t>
            </a:fld>
            <a:endParaRPr kumimoji="1" lang="ja-JP" altLang="en-US"/>
          </a:p>
        </p:txBody>
      </p:sp>
    </p:spTree>
    <p:extLst>
      <p:ext uri="{BB962C8B-B14F-4D97-AF65-F5344CB8AC3E}">
        <p14:creationId xmlns:p14="http://schemas.microsoft.com/office/powerpoint/2010/main" val="1870319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CAA8F-C8FA-4863-B7DB-3900000326DC}" type="datetimeFigureOut">
              <a:rPr kumimoji="1" lang="ja-JP" altLang="en-US" smtClean="0"/>
              <a:t>2014/1/14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A0E14-0A58-4B3E-A682-34D86717DFCB}" type="slidenum">
              <a:rPr kumimoji="1" lang="ja-JP" altLang="en-US" smtClean="0"/>
              <a:t>‹#›</a:t>
            </a:fld>
            <a:endParaRPr kumimoji="1" lang="ja-JP" altLang="en-US"/>
          </a:p>
        </p:txBody>
      </p:sp>
    </p:spTree>
    <p:extLst>
      <p:ext uri="{BB962C8B-B14F-4D97-AF65-F5344CB8AC3E}">
        <p14:creationId xmlns:p14="http://schemas.microsoft.com/office/powerpoint/2010/main" val="64263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（メモ）</a:t>
            </a:r>
            <a:endParaRPr kumimoji="1" lang="en-US" altLang="ja-JP" dirty="0" smtClean="0"/>
          </a:p>
          <a:p>
            <a:r>
              <a:rPr kumimoji="1" lang="ja-JP" altLang="en-US" dirty="0" smtClean="0"/>
              <a:t>プロジェクト管理</a:t>
            </a:r>
          </a:p>
          <a:p>
            <a:r>
              <a:rPr kumimoji="1" lang="ja-JP" altLang="en-US" dirty="0" smtClean="0"/>
              <a:t>・開発体制、外注管理、小さいチーム</a:t>
            </a:r>
            <a:r>
              <a:rPr kumimoji="1" lang="en-US" altLang="ja-JP" dirty="0" smtClean="0"/>
              <a:t>(</a:t>
            </a:r>
            <a:r>
              <a:rPr kumimoji="1" lang="ja-JP" altLang="en-US" dirty="0" smtClean="0"/>
              <a:t>テンポラリチーム</a:t>
            </a:r>
            <a:r>
              <a:rPr kumimoji="1" lang="en-US" altLang="ja-JP" dirty="0" smtClean="0"/>
              <a:t>)</a:t>
            </a:r>
            <a:r>
              <a:rPr kumimoji="1" lang="ja-JP" altLang="en-US" dirty="0" err="1" smtClean="0"/>
              <a:t>、</a:t>
            </a:r>
            <a:r>
              <a:rPr kumimoji="1" lang="ja-JP" altLang="en-US" dirty="0" smtClean="0"/>
              <a:t>フェーズに応じた管理方法</a:t>
            </a:r>
            <a:r>
              <a:rPr kumimoji="1" lang="en-US" altLang="ja-JP" dirty="0" smtClean="0"/>
              <a:t>(</a:t>
            </a:r>
            <a:r>
              <a:rPr kumimoji="1" lang="ja-JP" altLang="en-US" dirty="0" smtClean="0"/>
              <a:t>確立フェーズ、量産フェーズ</a:t>
            </a:r>
            <a:r>
              <a:rPr kumimoji="1" lang="en-US" altLang="ja-JP" dirty="0" smtClean="0"/>
              <a:t>)</a:t>
            </a:r>
            <a:r>
              <a:rPr kumimoji="1" lang="ja-JP" altLang="en-US" dirty="0" err="1" smtClean="0"/>
              <a:t>、</a:t>
            </a:r>
            <a:r>
              <a:rPr kumimoji="1" lang="ja-JP" altLang="en-US" dirty="0" smtClean="0"/>
              <a:t>なるべく手間をかけずに全体進捗やリソースの過不足状況が把握できるようにする、</a:t>
            </a:r>
          </a:p>
          <a:p>
            <a:r>
              <a:rPr kumimoji="1" lang="ja-JP" altLang="en-US" dirty="0" smtClean="0"/>
              <a:t>・トピックブランチと機能ブランチ</a:t>
            </a:r>
          </a:p>
          <a:p>
            <a:r>
              <a:rPr kumimoji="1" lang="ja-JP" altLang="en-US" dirty="0" smtClean="0"/>
              <a:t>・スプリントを繰り返して見積もりの精度を高めることを意識する</a:t>
            </a:r>
          </a:p>
          <a:p>
            <a:r>
              <a:rPr kumimoji="1" lang="ja-JP" altLang="en-US" dirty="0" smtClean="0"/>
              <a:t>・割り込みを減らす⇒そのスプリントに必要なものをできるだけ正確に割り出す、スプリント終了時の最適化とリファクタリングおよび</a:t>
            </a:r>
            <a:r>
              <a:rPr kumimoji="1" lang="en-US" altLang="ja-JP" dirty="0" smtClean="0"/>
              <a:t>TRC</a:t>
            </a:r>
            <a:r>
              <a:rPr kumimoji="1" lang="ja-JP" altLang="en-US" dirty="0" smtClean="0"/>
              <a:t>対応をきちんとやる事で問題の先送りを減らして割り込みを未然に防ぐ</a:t>
            </a:r>
          </a:p>
          <a:p>
            <a:r>
              <a:rPr kumimoji="1" lang="ja-JP" altLang="en-US" dirty="0" smtClean="0"/>
              <a:t>・フェーズ</a:t>
            </a:r>
            <a:r>
              <a:rPr kumimoji="1" lang="en-US" altLang="ja-JP" dirty="0" smtClean="0"/>
              <a:t>:</a:t>
            </a:r>
            <a:r>
              <a:rPr kumimoji="1" lang="ja-JP" altLang="en-US" dirty="0" smtClean="0"/>
              <a:t>コンセプト、プリプロダクション、プロダクション、ポストプロダクション</a:t>
            </a:r>
          </a:p>
          <a:p>
            <a:r>
              <a:rPr kumimoji="1" lang="ja-JP" altLang="en-US" dirty="0" smtClean="0"/>
              <a:t>・フェーズ→スプリント→ユーザーストーリー→タスク→タスク</a:t>
            </a:r>
          </a:p>
          <a:p>
            <a:r>
              <a:rPr kumimoji="1" lang="ja-JP" altLang="en-US" dirty="0" smtClean="0"/>
              <a:t>・ユーザーストーリー・タスクの価値、優先度を決める</a:t>
            </a:r>
          </a:p>
          <a:p>
            <a:r>
              <a:rPr kumimoji="1" lang="ja-JP" altLang="en-US" dirty="0" smtClean="0"/>
              <a:t>・タスクは複数のスプリントやユーザーストーリーに絡む事がある</a:t>
            </a:r>
          </a:p>
          <a:p>
            <a:r>
              <a:rPr kumimoji="1" lang="ja-JP" altLang="en-US" dirty="0" smtClean="0"/>
              <a:t>・夜間バッチで毎日進捗率を自動集計し、バーンダウンチャートを作る→関連する子タスク孫タスクから自動計算する</a:t>
            </a:r>
          </a:p>
          <a:p>
            <a:r>
              <a:rPr kumimoji="1" lang="ja-JP" altLang="en-US" dirty="0" smtClean="0"/>
              <a:t>・タスク開始日・終了日の自動スケジューリング機能→優先度、作業時間、タスク依存関係</a:t>
            </a:r>
            <a:r>
              <a:rPr kumimoji="1" lang="en-US" altLang="ja-JP" dirty="0" smtClean="0"/>
              <a:t>(</a:t>
            </a:r>
            <a:r>
              <a:rPr kumimoji="1" lang="ja-JP" altLang="en-US" dirty="0" smtClean="0"/>
              <a:t>複数可</a:t>
            </a:r>
            <a:r>
              <a:rPr kumimoji="1" lang="en-US" altLang="ja-JP" dirty="0" smtClean="0"/>
              <a:t>)</a:t>
            </a:r>
            <a:r>
              <a:rPr kumimoji="1" lang="ja-JP" altLang="en-US" dirty="0" err="1" smtClean="0"/>
              <a:t>、</a:t>
            </a:r>
            <a:r>
              <a:rPr kumimoji="1" lang="ja-JP" altLang="en-US" dirty="0" smtClean="0"/>
              <a:t>全体カレンダー、個人カレンダーに基づいて計算</a:t>
            </a:r>
          </a:p>
          <a:p>
            <a:r>
              <a:rPr kumimoji="1" lang="ja-JP" altLang="en-US" dirty="0" smtClean="0"/>
              <a:t>・デバッグタスクや量産タスクは細かく登録しない→作業期間を決めてそのスプリントで対応するバグや量産データをまとめて記述しておくだけで良い→細かく登録しても良い</a:t>
            </a:r>
          </a:p>
          <a:p>
            <a:r>
              <a:rPr kumimoji="1" lang="ja-JP" altLang="en-US" dirty="0" smtClean="0"/>
              <a:t>・プロダクトバックログ？スパイク？スクラム？</a:t>
            </a:r>
          </a:p>
          <a:p>
            <a:r>
              <a:rPr kumimoji="1" lang="ja-JP" altLang="en-US" dirty="0" smtClean="0"/>
              <a:t>・プログラマーはアーキテクチャの一貫性を</a:t>
            </a:r>
          </a:p>
          <a:p>
            <a:r>
              <a:rPr kumimoji="1" lang="ja-JP" altLang="en-US" dirty="0" smtClean="0"/>
              <a:t>・チームメンバーは直属のプロダクトオーナーに従い、相談する。リードプロダクトオーナーとの意見の相違はプロダクトオーナーが解消すべき課題</a:t>
            </a:r>
          </a:p>
          <a:p>
            <a:r>
              <a:rPr kumimoji="1" lang="ja-JP" altLang="en-US" dirty="0" smtClean="0"/>
              <a:t>・プロジェクト管理に対する「意識」を全スタッフで共有する⇒アジャイルは個人個人がプロジェクトの管理に責任を持つ</a:t>
            </a:r>
          </a:p>
          <a:p>
            <a:r>
              <a:rPr kumimoji="1" lang="ja-JP" altLang="en-US" dirty="0" smtClean="0"/>
              <a:t>・トレイなーを用意する</a:t>
            </a:r>
          </a:p>
          <a:p>
            <a:r>
              <a:rPr kumimoji="1" lang="ja-JP" altLang="en-US" dirty="0" smtClean="0"/>
              <a:t>・夜間バッチによるデイリービルドでは、ソースコード量やアセットファイル数、プログラムとデータのサイズ、ビルド時間などを計測してデータベースに記録する。増加状況をグラフで確認できるようにする。</a:t>
            </a:r>
          </a:p>
          <a:p>
            <a:r>
              <a:rPr kumimoji="1" lang="ja-JP" altLang="en-US" dirty="0" smtClean="0"/>
              <a:t>・ビルドターゲット</a:t>
            </a:r>
          </a:p>
          <a:p>
            <a:r>
              <a:rPr kumimoji="1" lang="ja-JP" altLang="en-US" dirty="0" smtClean="0"/>
              <a:t>        </a:t>
            </a:r>
            <a:r>
              <a:rPr kumimoji="1" lang="en-US" altLang="ja-JP" dirty="0" smtClean="0"/>
              <a:t>release</a:t>
            </a:r>
          </a:p>
          <a:p>
            <a:r>
              <a:rPr kumimoji="1" lang="en-US" altLang="ja-JP" dirty="0" smtClean="0"/>
              <a:t>        debug</a:t>
            </a:r>
          </a:p>
          <a:p>
            <a:r>
              <a:rPr kumimoji="1" lang="en-US" altLang="ja-JP" dirty="0" smtClean="0"/>
              <a:t>        debug </a:t>
            </a:r>
            <a:r>
              <a:rPr kumimoji="1" lang="en-US" altLang="ja-JP" dirty="0" err="1" smtClean="0"/>
              <a:t>unoptimized</a:t>
            </a:r>
            <a:endParaRPr kumimoji="1" lang="en-US" altLang="ja-JP" dirty="0" smtClean="0"/>
          </a:p>
          <a:p>
            <a:r>
              <a:rPr kumimoji="1" lang="en-US" altLang="ja-JP" dirty="0" smtClean="0"/>
              <a:t>        ----</a:t>
            </a:r>
          </a:p>
          <a:p>
            <a:r>
              <a:rPr kumimoji="1" lang="en-US" altLang="ja-JP" dirty="0" smtClean="0"/>
              <a:t>        release </a:t>
            </a:r>
            <a:r>
              <a:rPr kumimoji="1" lang="en-US" altLang="ja-JP" dirty="0" err="1" smtClean="0"/>
              <a:t>dev</a:t>
            </a:r>
            <a:endParaRPr kumimoji="1" lang="en-US" altLang="ja-JP" dirty="0" smtClean="0"/>
          </a:p>
          <a:p>
            <a:r>
              <a:rPr kumimoji="1" lang="en-US" altLang="ja-JP" dirty="0" smtClean="0"/>
              <a:t>        release </a:t>
            </a:r>
            <a:r>
              <a:rPr kumimoji="1" lang="en-US" altLang="ja-JP" dirty="0" err="1" smtClean="0"/>
              <a:t>unoptimized</a:t>
            </a:r>
            <a:endParaRPr kumimoji="1" lang="en-US" altLang="ja-JP" dirty="0" smtClean="0"/>
          </a:p>
          <a:p>
            <a:r>
              <a:rPr kumimoji="1" lang="en-US" altLang="ja-JP" dirty="0" smtClean="0"/>
              <a:t>        debug rom</a:t>
            </a:r>
          </a:p>
          <a:p>
            <a:r>
              <a:rPr kumimoji="1" lang="en-US" altLang="ja-JP" dirty="0" smtClean="0"/>
              <a:t>        debug moderate</a:t>
            </a:r>
          </a:p>
          <a:p>
            <a:r>
              <a:rPr kumimoji="1" lang="ja-JP" altLang="en-US" dirty="0" smtClean="0"/>
              <a:t>・ユニットテスト、テスト駆動開発</a:t>
            </a:r>
          </a:p>
          <a:p>
            <a:r>
              <a:rPr kumimoji="1" lang="ja-JP" altLang="en-US" dirty="0" smtClean="0"/>
              <a:t>・育成を考慮、ペアプログラミング、</a:t>
            </a:r>
            <a:r>
              <a:rPr kumimoji="1" lang="en-US" altLang="ja-JP" dirty="0" smtClean="0"/>
              <a:t>TDD</a:t>
            </a:r>
            <a:r>
              <a:rPr kumimoji="1" lang="ja-JP" altLang="en-US" dirty="0" smtClean="0"/>
              <a:t>を使う</a:t>
            </a:r>
          </a:p>
          <a:p>
            <a:r>
              <a:rPr kumimoji="1" lang="ja-JP" altLang="en-US" dirty="0" smtClean="0"/>
              <a:t>・ペアプログラミングでアーキテクチャの共有を積極的に行う</a:t>
            </a:r>
          </a:p>
          <a:p>
            <a:r>
              <a:rPr kumimoji="1" lang="ja-JP" altLang="en-US" dirty="0" smtClean="0"/>
              <a:t>・タイムボックス</a:t>
            </a:r>
            <a:r>
              <a:rPr kumimoji="1" lang="en-US" altLang="ja-JP" dirty="0" smtClean="0"/>
              <a:t>:</a:t>
            </a:r>
            <a:r>
              <a:rPr kumimoji="1" lang="ja-JP" altLang="en-US" dirty="0" smtClean="0"/>
              <a:t>とにかく時間のリミットを決めて行う⇒デイリースクラム、ペアプログラミング</a:t>
            </a:r>
          </a:p>
          <a:p>
            <a:r>
              <a:rPr kumimoji="1" lang="ja-JP" altLang="en-US" dirty="0" smtClean="0"/>
              <a:t>・ペアプログラミングでコードレビュー⇒その場で直させる</a:t>
            </a:r>
          </a:p>
          <a:p>
            <a:r>
              <a:rPr kumimoji="1" lang="ja-JP" altLang="en-US" dirty="0" smtClean="0"/>
              <a:t>・プロトタイプでは将来性を見込んだ過剰な開発をせず、最速でフィードバックを得ることに努める。結論が出た後、リファクタリングは先送りにせずに必ずすぐにおこなう。簡単にチューニングしてトライ＆エラーを行うためのデバッグ機能などは惜しまず作る</a:t>
            </a:r>
            <a:r>
              <a:rPr kumimoji="1" lang="en-US" altLang="ja-JP" dirty="0" smtClean="0"/>
              <a:t>(</a:t>
            </a:r>
            <a:r>
              <a:rPr kumimoji="1" lang="ja-JP" altLang="en-US" dirty="0" smtClean="0"/>
              <a:t>デバッグ用のグローバル変数を操作するようなもので良い</a:t>
            </a:r>
            <a:r>
              <a:rPr kumimoji="1" lang="en-US" altLang="ja-JP" dirty="0" smtClean="0"/>
              <a:t>)⇒</a:t>
            </a:r>
            <a:r>
              <a:rPr kumimoji="1" lang="ja-JP" altLang="en-US" dirty="0" smtClean="0"/>
              <a:t>プロパティマップ機能などを予め用意し、デバッグ機能を作りやすくしておく</a:t>
            </a:r>
          </a:p>
          <a:p>
            <a:r>
              <a:rPr kumimoji="1" lang="ja-JP" altLang="en-US" dirty="0" smtClean="0"/>
              <a:t>・リードプログラマーの仕事を定義する⇒スペック算出、リソース配分には責任を持つ⇒スペックを確定しないとプロダクションフェーズに入れないので注意</a:t>
            </a:r>
          </a:p>
          <a:p>
            <a:r>
              <a:rPr kumimoji="1" lang="ja-JP" altLang="en-US" dirty="0" smtClean="0"/>
              <a:t>・スパイク：スペック確定のためのユーザーストーリー⇒一度スペックを提示し、各セクションとプロダクトオーナーの反応を得る⇒例えば、「</a:t>
            </a:r>
            <a:r>
              <a:rPr kumimoji="1" lang="en-US" altLang="ja-JP" dirty="0" smtClean="0"/>
              <a:t>NPC</a:t>
            </a:r>
            <a:r>
              <a:rPr kumimoji="1" lang="ja-JP" altLang="en-US" dirty="0" smtClean="0"/>
              <a:t>の同時出現数は</a:t>
            </a:r>
            <a:r>
              <a:rPr kumimoji="1" lang="en-US" altLang="ja-JP" dirty="0" smtClean="0"/>
              <a:t>20</a:t>
            </a:r>
            <a:r>
              <a:rPr kumimoji="1" lang="ja-JP" altLang="en-US" dirty="0" smtClean="0"/>
              <a:t>体に規定したい」と提示し、「</a:t>
            </a:r>
            <a:r>
              <a:rPr kumimoji="1" lang="en-US" altLang="ja-JP" dirty="0" smtClean="0"/>
              <a:t>24</a:t>
            </a:r>
            <a:r>
              <a:rPr kumimoji="1" lang="ja-JP" altLang="en-US" dirty="0" smtClean="0"/>
              <a:t>体まで必要」と返されたら、その分マップのリソース制限を厳しくする事の承諾を得る⇒もっと早い段階では、一度漠然と各リソースのリミットを決めておく</a:t>
            </a:r>
          </a:p>
          <a:p>
            <a:r>
              <a:rPr kumimoji="1" lang="ja-JP" altLang="en-US" dirty="0" smtClean="0"/>
              <a:t>・プリプロダクションフェーズでアーキテクチャとスペックを確立する。理想としては、そのスプリント</a:t>
            </a:r>
            <a:r>
              <a:rPr kumimoji="1" lang="en-US" altLang="ja-JP" dirty="0" smtClean="0"/>
              <a:t>(+</a:t>
            </a:r>
            <a:r>
              <a:rPr kumimoji="1" lang="ja-JP" altLang="en-US" dirty="0" smtClean="0"/>
              <a:t>ハードニングスプリント</a:t>
            </a:r>
            <a:r>
              <a:rPr kumimoji="1" lang="en-US" altLang="ja-JP" dirty="0" smtClean="0"/>
              <a:t>)</a:t>
            </a:r>
            <a:r>
              <a:rPr kumimoji="1" lang="ja-JP" altLang="en-US" dirty="0" smtClean="0"/>
              <a:t>で十分にテストされた品質とチューニングされたパフォーマンスを確保する。要するに問題点やその可能性を先送りにしない</a:t>
            </a:r>
          </a:p>
          <a:p>
            <a:r>
              <a:rPr kumimoji="1" lang="ja-JP" altLang="en-US" dirty="0" smtClean="0"/>
              <a:t>・ユニットテストでは例外をキャッチ。ユニットテスト時は、アサーション違反が例外を返すようにする。</a:t>
            </a:r>
          </a:p>
          <a:p>
            <a:r>
              <a:rPr kumimoji="1" lang="ja-JP" altLang="en-US" dirty="0" smtClean="0"/>
              <a:t>・プロジェクトが終わった直後の余剰リソースに対して、計画を崩して無理に仕事をまわす必要が生じた場合の対策として、すぐにプロジェクトに投入せず、人材プールとして、トレーニングに入るようにする。</a:t>
            </a:r>
          </a:p>
          <a:p>
            <a:r>
              <a:rPr kumimoji="1" lang="ja-JP" altLang="en-US" dirty="0" smtClean="0"/>
              <a:t>・早く失敗する方が遅く失敗するよりも賢明</a:t>
            </a:r>
          </a:p>
          <a:p>
            <a:r>
              <a:rPr kumimoji="1" lang="ja-JP" altLang="en-US" dirty="0" smtClean="0"/>
              <a:t>・導入と変化に対する心構えを最後に示す</a:t>
            </a:r>
          </a:p>
          <a:p>
            <a:r>
              <a:rPr kumimoji="1" lang="ja-JP" altLang="en-US" dirty="0" smtClean="0"/>
              <a:t>・管理者向けではなく、スタッフ向けに構成。</a:t>
            </a:r>
          </a:p>
          <a:p>
            <a:r>
              <a:rPr kumimoji="1" lang="ja-JP" altLang="en-US" dirty="0" smtClean="0"/>
              <a:t>・スクラム導入事例が拡大していることを背景に、あえて専門用語を使用</a:t>
            </a:r>
          </a:p>
          <a:p>
            <a:r>
              <a:rPr kumimoji="1" lang="ja-JP" altLang="en-US" dirty="0" smtClean="0"/>
              <a:t>・遠隔チームによる開発を想定し、ツールを使った管理を想定</a:t>
            </a:r>
          </a:p>
          <a:p>
            <a:r>
              <a:rPr kumimoji="1" lang="ja-JP" altLang="en-US" dirty="0" smtClean="0"/>
              <a:t>・架空の理想ツール</a:t>
            </a:r>
          </a:p>
          <a:p>
            <a:r>
              <a:rPr kumimoji="1" lang="ja-JP" altLang="en-US" dirty="0" smtClean="0"/>
              <a:t>・バッファ管理</a:t>
            </a:r>
          </a:p>
          <a:p>
            <a:r>
              <a:rPr kumimoji="1" lang="ja-JP" altLang="en-US" dirty="0" smtClean="0"/>
              <a:t>・正確な見積もりを目指し、割り込みなどに不確定要素に対する傾向と対策を分析する</a:t>
            </a:r>
          </a:p>
          <a:p>
            <a:r>
              <a:rPr kumimoji="1" lang="ja-JP" altLang="en-US" dirty="0" smtClean="0"/>
              <a:t>・共通処理についても同様にスプリントで管理する⇒プロジェクト担当を立ててデイリースクラムにも参加⇒プロジェクト担当は実作業者とは限らない</a:t>
            </a:r>
          </a:p>
          <a:p>
            <a:endParaRPr kumimoji="1" lang="en-US" altLang="ja-JP" dirty="0" smtClean="0"/>
          </a:p>
          <a:p>
            <a:endParaRPr kumimoji="1" lang="en-US" altLang="ja-JP" dirty="0" smtClean="0"/>
          </a:p>
          <a:p>
            <a:endParaRPr kumimoji="1" lang="en-US" altLang="ja-JP" dirty="0" smtClean="0"/>
          </a:p>
          <a:p>
            <a:r>
              <a:rPr kumimoji="1" lang="ja-JP" altLang="en-US" dirty="0" smtClean="0"/>
              <a:t>・開発プロセス方法論設計 </a:t>
            </a:r>
            <a:r>
              <a:rPr kumimoji="1" lang="en-US" altLang="ja-JP" dirty="0" smtClean="0"/>
              <a:t>※</a:t>
            </a:r>
            <a:r>
              <a:rPr kumimoji="1" lang="en-US" altLang="ja-JP" dirty="0" err="1" smtClean="0"/>
              <a:t>Redmine</a:t>
            </a:r>
            <a:r>
              <a:rPr kumimoji="1" lang="ja-JP" altLang="en-US" smtClean="0"/>
              <a:t>利用⇒スプリント作成、完成度マトリックス、マイルストーン関連スプリント作成、マイルストーンのフェーズ分割</a:t>
            </a:r>
          </a:p>
          <a:p>
            <a:endParaRPr kumimoji="1" lang="ja-JP" altLang="en-US" dirty="0"/>
          </a:p>
        </p:txBody>
      </p:sp>
      <p:sp>
        <p:nvSpPr>
          <p:cNvPr id="4" name="スライド番号プレースホルダー 3"/>
          <p:cNvSpPr>
            <a:spLocks noGrp="1"/>
          </p:cNvSpPr>
          <p:nvPr>
            <p:ph type="sldNum" sz="quarter" idx="10"/>
          </p:nvPr>
        </p:nvSpPr>
        <p:spPr/>
        <p:txBody>
          <a:bodyPr/>
          <a:lstStyle/>
          <a:p>
            <a:fld id="{7C1A0E14-0A58-4B3E-A682-34D86717DFCB}" type="slidenum">
              <a:rPr kumimoji="1" lang="ja-JP" altLang="en-US" smtClean="0"/>
              <a:t>1</a:t>
            </a:fld>
            <a:endParaRPr kumimoji="1" lang="ja-JP" altLang="en-US"/>
          </a:p>
        </p:txBody>
      </p:sp>
    </p:spTree>
    <p:extLst>
      <p:ext uri="{BB962C8B-B14F-4D97-AF65-F5344CB8AC3E}">
        <p14:creationId xmlns:p14="http://schemas.microsoft.com/office/powerpoint/2010/main" val="1170737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lvl1pPr>
              <a:defRPr>
                <a:solidFill>
                  <a:srgbClr val="FFFFFF"/>
                </a:solidFill>
              </a:defRPr>
            </a:lvl1pPr>
          </a:lstStyle>
          <a:p>
            <a:endParaRPr kumimoji="1" lang="ja-JP"/>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DA40660-A674-403D-97F3-2858E215A790}" type="slidenum">
              <a:rPr lang="en-US" altLang="ja-JP" smtClean="0"/>
              <a:t>‹#›</a:t>
            </a:fld>
            <a:endParaRPr kumimoji="1" lang="ja-JP"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03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33823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11"/>
          </p:nvPr>
        </p:nvSpPr>
        <p:spPr/>
        <p:txBody>
          <a:bodyPr/>
          <a:lstStyle/>
          <a:p>
            <a:endParaRPr lang="ja-JP" altLang="en-US"/>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115467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190302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0DA40660-A674-403D-97F3-2858E215A790}" type="slidenum">
              <a:rPr lang="en-US" altLang="ja-JP" smtClean="0"/>
              <a:t>‹#›</a:t>
            </a:fld>
            <a:endParaRPr kumimoji="1" lang="ja-JP"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56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125362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3363192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256034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E43C8-8685-4DBA-B863-2AA795B240CA}" type="datetimeFigureOut">
              <a:rPr lang="ja-JP" altLang="en-US" smtClean="0"/>
              <a:t>2014/1/14</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0DA40660-A674-403D-97F3-2858E215A790}" type="slidenum">
              <a:rPr lang="en-US" altLang="ja-JP" smtClean="0"/>
              <a:t>‹#›</a:t>
            </a:fld>
            <a:endParaRPr kumimoji="1" lang="ja-JP" altLang="en-US"/>
          </a:p>
        </p:txBody>
      </p:sp>
    </p:spTree>
    <p:extLst>
      <p:ext uri="{BB962C8B-B14F-4D97-AF65-F5344CB8AC3E}">
        <p14:creationId xmlns:p14="http://schemas.microsoft.com/office/powerpoint/2010/main" val="35687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1573377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2CAE43C8-8685-4DBA-B863-2AA795B240CA}" type="datetimeFigureOut">
              <a:rPr lang="en-US" altLang="ja-JP" smtClean="0"/>
              <a:pPr/>
              <a:t>1/14/2014</a:t>
            </a:fld>
            <a:endParaRPr lang="ja-JP" altLang="en-US"/>
          </a:p>
        </p:txBody>
      </p:sp>
      <p:sp>
        <p:nvSpPr>
          <p:cNvPr id="6" name="Footer Placeholder 5"/>
          <p:cNvSpPr>
            <a:spLocks noGrp="1"/>
          </p:cNvSpPr>
          <p:nvPr>
            <p:ph type="ftr" sz="quarter" idx="11"/>
          </p:nvPr>
        </p:nvSpPr>
        <p:spPr/>
        <p:txBody>
          <a:bodyPr/>
          <a:lstStyle/>
          <a:p>
            <a:endParaRPr lang="ja-JP" altLang="en-US"/>
          </a:p>
        </p:txBody>
      </p:sp>
      <p:sp>
        <p:nvSpPr>
          <p:cNvPr id="7" name="Slide Number Placeholder 6"/>
          <p:cNvSpPr>
            <a:spLocks noGrp="1"/>
          </p:cNvSpPr>
          <p:nvPr>
            <p:ph type="sldNum" sz="quarter" idx="12"/>
          </p:nvPr>
        </p:nvSpPr>
        <p:spPr/>
        <p:txBody>
          <a:body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370799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CAE43C8-8685-4DBA-B863-2AA795B240CA}" type="datetimeFigureOut">
              <a:rPr lang="en-US" altLang="ja-JP" smtClean="0"/>
              <a:pPr/>
              <a:t>1/14/2014</a:t>
            </a:fld>
            <a:endParaRPr lang="ja-JP"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ja-JP"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DA40660-A674-403D-97F3-2858E215A790}" type="slidenum">
              <a:rPr lang="en-US" altLang="ja-JP" smtClean="0"/>
              <a:pPr/>
              <a:t>‹#›</a:t>
            </a:fld>
            <a:endParaRPr lang="en-US" altLang="ja-JP"/>
          </a:p>
        </p:txBody>
      </p:sp>
    </p:spTree>
    <p:extLst>
      <p:ext uri="{BB962C8B-B14F-4D97-AF65-F5344CB8AC3E}">
        <p14:creationId xmlns:p14="http://schemas.microsoft.com/office/powerpoint/2010/main" val="257213482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kumimoji="1"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kumimoji="1"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kumimoji="1" sz="1600" kern="1200">
          <a:solidFill>
            <a:schemeClr val="accent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6600" dirty="0" smtClean="0"/>
              <a:t>ゲーム開発</a:t>
            </a:r>
            <a:r>
              <a:rPr kumimoji="1" lang="en-US" altLang="ja-JP" sz="6600" dirty="0" smtClean="0"/>
              <a:t/>
            </a:r>
            <a:br>
              <a:rPr kumimoji="1" lang="en-US" altLang="ja-JP" sz="6600" dirty="0" smtClean="0"/>
            </a:br>
            <a:r>
              <a:rPr kumimoji="1" lang="ja-JP" altLang="en-US" sz="6600" dirty="0" smtClean="0"/>
              <a:t>プロジェクト管理</a:t>
            </a:r>
            <a:endParaRPr kumimoji="1" lang="ja-JP" altLang="en-US" sz="6600" dirty="0"/>
          </a:p>
        </p:txBody>
      </p:sp>
      <p:sp>
        <p:nvSpPr>
          <p:cNvPr id="3" name="サブタイトル 2"/>
          <p:cNvSpPr>
            <a:spLocks noGrp="1"/>
          </p:cNvSpPr>
          <p:nvPr>
            <p:ph type="subTitle" idx="1"/>
          </p:nvPr>
        </p:nvSpPr>
        <p:spPr/>
        <p:txBody>
          <a:bodyPr/>
          <a:lstStyle/>
          <a:p>
            <a:r>
              <a:rPr kumimoji="1" lang="ja-JP" altLang="en-US" dirty="0" smtClean="0"/>
              <a:t>～開発フェーズに合わせた柔軟で効率的な</a:t>
            </a:r>
            <a:r>
              <a:rPr lang="ja-JP" altLang="en-US" dirty="0"/>
              <a:t>管理手法～</a:t>
            </a:r>
            <a:endParaRPr kumimoji="1" lang="ja-JP" altLang="en-US" dirty="0"/>
          </a:p>
        </p:txBody>
      </p:sp>
    </p:spTree>
    <p:extLst>
      <p:ext uri="{BB962C8B-B14F-4D97-AF65-F5344CB8AC3E}">
        <p14:creationId xmlns:p14="http://schemas.microsoft.com/office/powerpoint/2010/main" val="81924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0051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44773042"/>
      </p:ext>
    </p:extLst>
  </p:cSld>
  <p:clrMapOvr>
    <a:masterClrMapping/>
  </p:clrMapOvr>
</p:sld>
</file>

<file path=ppt/theme/theme1.xml><?xml version="1.0" encoding="utf-8"?>
<a:theme xmlns:a="http://schemas.openxmlformats.org/drawingml/2006/main" name="基礎">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礎">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礎">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9A03AA6-B919-4753-B93C-50D60475C6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基礎</Template>
  <TotalTime>0</TotalTime>
  <Words>903</Words>
  <Application>Microsoft Office PowerPoint</Application>
  <PresentationFormat>ワイド画面</PresentationFormat>
  <Paragraphs>55</Paragraphs>
  <Slides>3</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ＭＳ ゴシック</vt:lpstr>
      <vt:lpstr>Calibri</vt:lpstr>
      <vt:lpstr>Corbel</vt:lpstr>
      <vt:lpstr>基礎</vt:lpstr>
      <vt:lpstr>ゲーム開発 プロジェクト管理</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2014-01-03T21:34:11Z</dcterms:created>
  <dcterms:modified xsi:type="dcterms:W3CDTF">2014-01-13T23:51:39Z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TC040015199991</vt:lpwstr>
  </property>
</Properties>
</file>