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5"/>
  </p:notesMasterIdLst>
  <p:sldIdLst>
    <p:sldId id="256" r:id="rId2"/>
    <p:sldId id="261" r:id="rId3"/>
    <p:sldId id="263" r:id="rId4"/>
    <p:sldId id="268" r:id="rId5"/>
    <p:sldId id="262" r:id="rId6"/>
    <p:sldId id="269" r:id="rId7"/>
    <p:sldId id="259" r:id="rId8"/>
    <p:sldId id="272" r:id="rId9"/>
    <p:sldId id="271" r:id="rId10"/>
    <p:sldId id="270" r:id="rId11"/>
    <p:sldId id="264" r:id="rId12"/>
    <p:sldId id="265" r:id="rId13"/>
    <p:sldId id="266" r:id="rId1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9" autoAdjust="0"/>
    <p:restoredTop sz="78287" autoAdjust="0"/>
  </p:normalViewPr>
  <p:slideViewPr>
    <p:cSldViewPr snapToGrid="0">
      <p:cViewPr varScale="1">
        <p:scale>
          <a:sx n="64" d="100"/>
          <a:sy n="64" d="100"/>
        </p:scale>
        <p:origin x="14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1"/>
            <a:ext cx="3076363" cy="513508"/>
          </a:xfrm>
          <a:prstGeom prst="rect">
            <a:avLst/>
          </a:prstGeom>
        </p:spPr>
        <p:txBody>
          <a:bodyPr vert="horz" lIns="99042" tIns="49521" rIns="99042" bIns="49521" rtlCol="0"/>
          <a:lstStyle>
            <a:lvl1pPr algn="r">
              <a:defRPr sz="1300"/>
            </a:lvl1pPr>
          </a:lstStyle>
          <a:p>
            <a:fld id="{832228A0-728D-413E-A7FC-9737804B52A5}" type="datetimeFigureOut">
              <a:rPr kumimoji="1" lang="ja-JP" altLang="en-US" smtClean="0"/>
              <a:t>2013/7/19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80"/>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8"/>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8"/>
            <a:ext cx="3076363" cy="513507"/>
          </a:xfrm>
          <a:prstGeom prst="rect">
            <a:avLst/>
          </a:prstGeom>
        </p:spPr>
        <p:txBody>
          <a:bodyPr vert="horz" lIns="99042" tIns="49521" rIns="99042" bIns="49521" rtlCol="0" anchor="b"/>
          <a:lstStyle>
            <a:lvl1pPr algn="r">
              <a:defRPr sz="1300"/>
            </a:lvl1pPr>
          </a:lstStyle>
          <a:p>
            <a:fld id="{9E43D306-CA57-45E6-8A0F-97A5ABE7BE40}" type="slidenum">
              <a:rPr kumimoji="1" lang="ja-JP" altLang="en-US" smtClean="0"/>
              <a:t>‹#›</a:t>
            </a:fld>
            <a:endParaRPr kumimoji="1" lang="ja-JP" altLang="en-US"/>
          </a:p>
        </p:txBody>
      </p:sp>
    </p:spTree>
    <p:extLst>
      <p:ext uri="{BB962C8B-B14F-4D97-AF65-F5344CB8AC3E}">
        <p14:creationId xmlns:p14="http://schemas.microsoft.com/office/powerpoint/2010/main" val="3389688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本書は、これまで</a:t>
            </a:r>
            <a:r>
              <a:rPr kumimoji="1" lang="en-US" altLang="ja-JP" dirty="0" smtClean="0"/>
              <a:t>Subversion</a:t>
            </a:r>
            <a:r>
              <a:rPr kumimoji="1" lang="ja-JP" altLang="en-US" dirty="0" smtClean="0"/>
              <a:t>（</a:t>
            </a:r>
            <a:r>
              <a:rPr kumimoji="1" lang="en-US" altLang="ja-JP" dirty="0" smtClean="0"/>
              <a:t>SVN</a:t>
            </a:r>
            <a:r>
              <a:rPr kumimoji="1" lang="ja-JP" altLang="en-US" dirty="0" smtClean="0"/>
              <a:t>）</a:t>
            </a:r>
            <a:r>
              <a:rPr kumimoji="1" lang="ja-JP" altLang="en-US" dirty="0" smtClean="0"/>
              <a:t>を使用した事のあるユーザー</a:t>
            </a:r>
            <a:r>
              <a:rPr kumimoji="1" lang="ja-JP" altLang="en-US" dirty="0" smtClean="0"/>
              <a:t>に対して、</a:t>
            </a:r>
            <a:r>
              <a:rPr kumimoji="1" lang="en-US" altLang="ja-JP" dirty="0" err="1" smtClean="0"/>
              <a:t>Git</a:t>
            </a:r>
            <a:r>
              <a:rPr kumimoji="1" lang="ja-JP" altLang="en-US" dirty="0" smtClean="0"/>
              <a:t>（ギット）の活用</a:t>
            </a:r>
            <a:r>
              <a:rPr kumimoji="1" lang="ja-JP" altLang="en-US" smtClean="0"/>
              <a:t>を</a:t>
            </a:r>
            <a:r>
              <a:rPr kumimoji="1" lang="ja-JP" altLang="en-US" smtClean="0"/>
              <a:t>勧めるもの</a:t>
            </a:r>
            <a:r>
              <a:rPr kumimoji="1" lang="ja-JP" altLang="en-US" dirty="0" smtClean="0"/>
              <a:t>です。</a:t>
            </a:r>
            <a:endParaRPr kumimoji="1" lang="en-US" altLang="ja-JP" dirty="0" smtClean="0"/>
          </a:p>
          <a:p>
            <a:endParaRPr kumimoji="1" lang="en-US" altLang="ja-JP" dirty="0" smtClean="0"/>
          </a:p>
          <a:p>
            <a:r>
              <a:rPr kumimoji="1" lang="en-US" altLang="ja-JP" dirty="0" err="1" smtClean="0"/>
              <a:t>Git</a:t>
            </a:r>
            <a:r>
              <a:rPr kumimoji="1" lang="ja-JP" altLang="en-US" dirty="0" smtClean="0"/>
              <a:t>は、オープンなソーシャル開発の場で広く使われていますが、本書は、企業内で閉鎖的な開発を行う際に</a:t>
            </a:r>
            <a:r>
              <a:rPr kumimoji="1" lang="en-US" altLang="ja-JP" dirty="0" err="1" smtClean="0"/>
              <a:t>Git</a:t>
            </a:r>
            <a:r>
              <a:rPr kumimoji="1" lang="ja-JP" altLang="en-US" dirty="0" smtClean="0"/>
              <a:t>を活用する事を想定しています。</a:t>
            </a:r>
            <a:endParaRPr kumimoji="1" lang="en-US" altLang="ja-JP" dirty="0" smtClean="0"/>
          </a:p>
          <a:p>
            <a:endParaRPr kumimoji="1" lang="en-US" altLang="ja-JP" dirty="0" smtClean="0"/>
          </a:p>
          <a:p>
            <a:r>
              <a:rPr kumimoji="1" lang="en-US" altLang="ja-JP" dirty="0" smtClean="0"/>
              <a:t>==========</a:t>
            </a:r>
          </a:p>
          <a:p>
            <a:endParaRPr kumimoji="1" lang="en-US" altLang="ja-JP" dirty="0" smtClean="0"/>
          </a:p>
          <a:p>
            <a:r>
              <a:rPr kumimoji="1" lang="ja-JP" altLang="en-US" dirty="0" smtClean="0"/>
              <a:t>版</a:t>
            </a:r>
            <a:r>
              <a:rPr kumimoji="1" lang="en-US" altLang="ja-JP" dirty="0" smtClean="0"/>
              <a:t>	</a:t>
            </a:r>
            <a:r>
              <a:rPr kumimoji="1" lang="ja-JP" altLang="en-US" dirty="0" smtClean="0"/>
              <a:t>リリース</a:t>
            </a:r>
            <a:r>
              <a:rPr kumimoji="1" lang="en-US" altLang="ja-JP" dirty="0" smtClean="0"/>
              <a:t>		</a:t>
            </a:r>
            <a:r>
              <a:rPr kumimoji="1" lang="ja-JP" altLang="en-US" dirty="0" smtClean="0"/>
              <a:t>担当</a:t>
            </a:r>
            <a:r>
              <a:rPr kumimoji="1" lang="en-US" altLang="ja-JP" dirty="0" smtClean="0"/>
              <a:t>	</a:t>
            </a:r>
            <a:r>
              <a:rPr kumimoji="1" lang="ja-JP" altLang="en-US" dirty="0" smtClean="0"/>
              <a:t>改訂内容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	--------------------	----------	----------</a:t>
            </a:r>
          </a:p>
          <a:p>
            <a:r>
              <a:rPr kumimoji="1" lang="ja-JP" altLang="en-US" dirty="0" smtClean="0"/>
              <a:t>初版</a:t>
            </a:r>
            <a:r>
              <a:rPr kumimoji="1" lang="en-US" altLang="ja-JP" dirty="0" smtClean="0"/>
              <a:t>	2013</a:t>
            </a:r>
            <a:r>
              <a:rPr kumimoji="1" lang="ja-JP" altLang="en-US" dirty="0" smtClean="0"/>
              <a:t>年</a:t>
            </a:r>
            <a:r>
              <a:rPr kumimoji="1" lang="en-US" altLang="ja-JP" dirty="0" smtClean="0"/>
              <a:t>7</a:t>
            </a:r>
            <a:r>
              <a:rPr kumimoji="1" lang="ja-JP" altLang="en-US" dirty="0" smtClean="0"/>
              <a:t>月</a:t>
            </a:r>
            <a:r>
              <a:rPr kumimoji="1" lang="en-US" altLang="ja-JP" dirty="0" smtClean="0"/>
              <a:t>19</a:t>
            </a:r>
            <a:r>
              <a:rPr kumimoji="1" lang="ja-JP" altLang="en-US" dirty="0" smtClean="0"/>
              <a:t>日</a:t>
            </a:r>
            <a:r>
              <a:rPr kumimoji="1" lang="en-US" altLang="ja-JP" dirty="0" smtClean="0"/>
              <a:t>	</a:t>
            </a:r>
            <a:r>
              <a:rPr kumimoji="1" lang="ja-JP" altLang="en-US" dirty="0" smtClean="0"/>
              <a:t>板垣 衛</a:t>
            </a:r>
            <a:r>
              <a:rPr kumimoji="1" lang="en-US" altLang="ja-JP" dirty="0" smtClean="0"/>
              <a:t>	(</a:t>
            </a:r>
            <a:r>
              <a:rPr kumimoji="1" lang="ja-JP" altLang="en-US" dirty="0" smtClean="0"/>
              <a:t>初版）</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a:t>
            </a:fld>
            <a:endParaRPr kumimoji="1" lang="ja-JP" altLang="en-US"/>
          </a:p>
        </p:txBody>
      </p:sp>
    </p:spTree>
    <p:extLst>
      <p:ext uri="{BB962C8B-B14F-4D97-AF65-F5344CB8AC3E}">
        <p14:creationId xmlns:p14="http://schemas.microsoft.com/office/powerpoint/2010/main" val="2407450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Subversion</a:t>
            </a:r>
            <a:r>
              <a:rPr kumimoji="1" lang="ja-JP" altLang="en-US" dirty="0" err="1" smtClean="0"/>
              <a:t>のような</a:t>
            </a:r>
            <a:r>
              <a:rPr kumimoji="1" lang="ja-JP" altLang="en-US" dirty="0" smtClean="0"/>
              <a:t>コミット毎の（チェンジセット毎の）一貫したリビジョン番号は存在せず、ファイル名やファイル内容に基づいて算出された</a:t>
            </a:r>
            <a:r>
              <a:rPr kumimoji="1" lang="en-US" altLang="ja-JP" dirty="0" smtClean="0"/>
              <a:t>160</a:t>
            </a:r>
            <a:r>
              <a:rPr kumimoji="1" lang="ja-JP" altLang="en-US" dirty="0" smtClean="0"/>
              <a:t>ビットの</a:t>
            </a:r>
            <a:r>
              <a:rPr kumimoji="1" lang="en-US" altLang="ja-JP" dirty="0" smtClean="0"/>
              <a:t>SHA-1</a:t>
            </a:r>
            <a:r>
              <a:rPr kumimoji="1" lang="ja-JP" altLang="en-US" dirty="0" smtClean="0"/>
              <a:t>ハッシュ値がそのファイルのリビジョンとして扱われる。</a:t>
            </a:r>
            <a:endParaRPr kumimoji="1" lang="en-US" altLang="ja-JP" dirty="0" smtClean="0"/>
          </a:p>
          <a:p>
            <a:r>
              <a:rPr kumimoji="1" lang="ja-JP" altLang="en-US" dirty="0" smtClean="0"/>
              <a:t>その為、ある時点のリポジトリの状態を、</a:t>
            </a:r>
            <a:r>
              <a:rPr kumimoji="1" lang="en-US" altLang="ja-JP" dirty="0" smtClean="0"/>
              <a:t>Subversion</a:t>
            </a:r>
            <a:r>
              <a:rPr kumimoji="1" lang="ja-JP" altLang="en-US" dirty="0" err="1" smtClean="0"/>
              <a:t>のように</a:t>
            </a:r>
            <a:r>
              <a:rPr kumimoji="1" lang="ja-JP" altLang="en-US" dirty="0" smtClean="0"/>
              <a:t>リビジョン番号一つで表現する事はできない。</a:t>
            </a:r>
            <a:endParaRPr kumimoji="1" lang="en-US" altLang="ja-JP" dirty="0" smtClean="0"/>
          </a:p>
          <a:p>
            <a:endParaRPr kumimoji="1" lang="en-US" altLang="ja-JP" dirty="0" smtClean="0"/>
          </a:p>
          <a:p>
            <a:r>
              <a:rPr kumimoji="1" lang="en-US" altLang="ja-JP" dirty="0" err="1" smtClean="0"/>
              <a:t>Git</a:t>
            </a:r>
            <a:r>
              <a:rPr kumimoji="1" lang="ja-JP" altLang="en-US" dirty="0" smtClean="0"/>
              <a:t>にキーワード展開の機能がないのは、上記のリビジョン番号の採番の仕組みと密接に絡んでる。</a:t>
            </a:r>
            <a:endParaRPr kumimoji="1" lang="en-US" altLang="ja-JP" dirty="0" smtClean="0"/>
          </a:p>
          <a:p>
            <a:r>
              <a:rPr kumimoji="1" lang="ja-JP" altLang="en-US" dirty="0" smtClean="0"/>
              <a:t>ファイル内容に基づいてハッシュ値を得てリビジョン番号とする都合から、コミット時や</a:t>
            </a:r>
            <a:r>
              <a:rPr kumimoji="1" lang="en-US" altLang="ja-JP" dirty="0" smtClean="0"/>
              <a:t>push</a:t>
            </a:r>
            <a:r>
              <a:rPr kumimoji="1" lang="ja-JP" altLang="en-US" dirty="0" smtClean="0"/>
              <a:t>時にファイルの内容を変更する事ができない。</a:t>
            </a:r>
            <a:endParaRPr kumimoji="1" lang="en-US" altLang="ja-JP" dirty="0" smtClean="0"/>
          </a:p>
          <a:p>
            <a:r>
              <a:rPr kumimoji="1" lang="ja-JP" altLang="en-US" dirty="0" smtClean="0"/>
              <a:t>しかし、インデックスへの変更内容登録時（</a:t>
            </a:r>
            <a:r>
              <a:rPr kumimoji="1" lang="en-US" altLang="ja-JP" dirty="0" err="1" smtClean="0"/>
              <a:t>git</a:t>
            </a:r>
            <a:r>
              <a:rPr kumimoji="1" lang="en-US" altLang="ja-JP" dirty="0" smtClean="0"/>
              <a:t> add </a:t>
            </a:r>
            <a:r>
              <a:rPr kumimoji="1" lang="ja-JP" altLang="en-US" dirty="0" smtClean="0"/>
              <a:t>時）と、ブランチの切り替え時（</a:t>
            </a:r>
            <a:r>
              <a:rPr kumimoji="1" lang="en-US" altLang="ja-JP" dirty="0" err="1" smtClean="0"/>
              <a:t>git</a:t>
            </a:r>
            <a:r>
              <a:rPr kumimoji="1" lang="en-US" altLang="ja-JP" dirty="0" smtClean="0"/>
              <a:t> checkout</a:t>
            </a:r>
            <a:r>
              <a:rPr kumimoji="1" lang="ja-JP" altLang="en-US" dirty="0" smtClean="0"/>
              <a:t>時）に、キーワード展開を行うようにする事は可能。</a:t>
            </a:r>
            <a:endParaRPr kumimoji="1" lang="en-US" altLang="ja-JP" dirty="0" smtClean="0"/>
          </a:p>
          <a:p>
            <a:r>
              <a:rPr kumimoji="1" lang="ja-JP" altLang="en-US" dirty="0" smtClean="0"/>
              <a:t>それには、そのタイミングで実行されるフィルターの指定と、そこに与える変換用のスクリプトを用意する必要があり、面倒が伴う。</a:t>
            </a:r>
            <a:endParaRPr kumimoji="1" lang="en-US" altLang="ja-JP" dirty="0" smtClean="0"/>
          </a:p>
          <a:p>
            <a:r>
              <a:rPr kumimoji="1" lang="ja-JP" altLang="en-US" dirty="0" smtClean="0"/>
              <a:t>全開発者のローカルリポジトリに徹底して導入する必要などもあり、基本的にキーワード展開は使えないものとした方が無難。</a:t>
            </a:r>
            <a:endParaRPr kumimoji="1" lang="en-US" altLang="ja-JP" dirty="0" smtClean="0"/>
          </a:p>
          <a:p>
            <a:endParaRPr kumimoji="1" lang="en-US" altLang="ja-JP" dirty="0" smtClean="0"/>
          </a:p>
          <a:p>
            <a:r>
              <a:rPr kumimoji="1" lang="ja-JP" altLang="en-US" dirty="0" smtClean="0"/>
              <a:t>ファイルロックは</a:t>
            </a:r>
            <a:r>
              <a:rPr kumimoji="1" lang="en-US" altLang="ja-JP" dirty="0" err="1" smtClean="0"/>
              <a:t>Git</a:t>
            </a:r>
            <a:r>
              <a:rPr kumimoji="1" lang="ja-JP" altLang="en-US" dirty="0" smtClean="0"/>
              <a:t>の管理構造上、共有リポジトリの状態をコミット時に確認したりしないので、基本的に不可能。</a:t>
            </a:r>
            <a:endParaRPr kumimoji="1" lang="en-US" altLang="ja-JP" dirty="0" smtClean="0"/>
          </a:p>
          <a:p>
            <a:r>
              <a:rPr kumimoji="1" lang="ja-JP" altLang="en-US" dirty="0" smtClean="0"/>
              <a:t>ファイルロックが必要なものは</a:t>
            </a:r>
            <a:r>
              <a:rPr kumimoji="1" lang="en-US" altLang="ja-JP" dirty="0" smtClean="0"/>
              <a:t>Subversion</a:t>
            </a:r>
            <a:r>
              <a:rPr kumimoji="1" lang="ja-JP" altLang="en-US" dirty="0" smtClean="0"/>
              <a:t>で管理するか、別途ロック状態を確認しあえるような仕組みを導入する必要がある。</a:t>
            </a:r>
            <a:endParaRPr kumimoji="1" lang="en-US" altLang="ja-JP" dirty="0" smtClean="0"/>
          </a:p>
          <a:p>
            <a:r>
              <a:rPr kumimoji="1" lang="en-US" altLang="ja-JP" dirty="0" smtClean="0"/>
              <a:t>Excel</a:t>
            </a:r>
            <a:r>
              <a:rPr kumimoji="1" lang="ja-JP" altLang="en-US" dirty="0" smtClean="0"/>
              <a:t>ファイルのように、複数のスタッフが編集する可能性のあるバイナリファイルの扱いに注意。</a:t>
            </a:r>
            <a:endParaRPr kumimoji="1" lang="en-US" altLang="ja-JP" dirty="0" smtClean="0"/>
          </a:p>
          <a:p>
            <a:endParaRPr kumimoji="1" lang="en-US" altLang="ja-JP" dirty="0" smtClean="0"/>
          </a:p>
          <a:p>
            <a:r>
              <a:rPr kumimoji="1" lang="en-US" altLang="ja-JP" dirty="0" err="1" smtClean="0"/>
              <a:t>Git</a:t>
            </a:r>
            <a:r>
              <a:rPr kumimoji="1" lang="ja-JP" altLang="en-US" dirty="0" smtClean="0"/>
              <a:t>は基本的にファイルしか管理しない為、空のフォルダは扱えない。</a:t>
            </a:r>
            <a:endParaRPr kumimoji="1" lang="en-US" altLang="ja-JP" dirty="0" smtClean="0"/>
          </a:p>
          <a:p>
            <a:endParaRPr kumimoji="1" lang="en-US" altLang="ja-JP" dirty="0" smtClean="0"/>
          </a:p>
          <a:p>
            <a:r>
              <a:rPr kumimoji="1" lang="en-US" altLang="ja-JP" dirty="0" err="1" smtClean="0"/>
              <a:t>Git</a:t>
            </a:r>
            <a:r>
              <a:rPr kumimoji="1" lang="ja-JP" altLang="en-US" dirty="0" smtClean="0"/>
              <a:t>のリポジトリに対して、ユーザー毎に読み取り専用などのアクセス権を設定する場合、</a:t>
            </a:r>
            <a:r>
              <a:rPr kumimoji="1" lang="en-US" altLang="ja-JP" dirty="0" err="1" smtClean="0"/>
              <a:t>gitolite</a:t>
            </a:r>
            <a:r>
              <a:rPr kumimoji="1" lang="ja-JP" altLang="en-US" dirty="0" smtClean="0"/>
              <a:t>や</a:t>
            </a:r>
            <a:r>
              <a:rPr kumimoji="1" lang="en-US" altLang="ja-JP" dirty="0" err="1" smtClean="0"/>
              <a:t>GitLab</a:t>
            </a:r>
            <a:r>
              <a:rPr kumimoji="1" lang="ja-JP" altLang="en-US" dirty="0" err="1" smtClean="0"/>
              <a:t>、</a:t>
            </a:r>
            <a:r>
              <a:rPr kumimoji="1" lang="en-US" altLang="ja-JP" dirty="0" err="1" smtClean="0"/>
              <a:t>RhodeCode</a:t>
            </a:r>
            <a:r>
              <a:rPr kumimoji="1" lang="ja-JP" altLang="en-US" dirty="0" err="1" smtClean="0"/>
              <a:t>のような</a:t>
            </a:r>
            <a:r>
              <a:rPr kumimoji="1" lang="ja-JP" altLang="en-US" dirty="0" smtClean="0"/>
              <a:t>管理ツール（ホスティングサービス）を別途導入する必要がある。</a:t>
            </a:r>
            <a:endParaRPr kumimoji="1" lang="en-US" altLang="ja-JP" dirty="0" smtClean="0"/>
          </a:p>
          <a:p>
            <a:r>
              <a:rPr kumimoji="1" lang="ja-JP" altLang="en-US" dirty="0" smtClean="0"/>
              <a:t>なお、</a:t>
            </a:r>
            <a:r>
              <a:rPr kumimoji="1" lang="en-US" altLang="ja-JP" dirty="0" smtClean="0"/>
              <a:t>Subversion</a:t>
            </a:r>
            <a:r>
              <a:rPr kumimoji="1" lang="ja-JP" altLang="en-US" dirty="0" smtClean="0"/>
              <a:t>は標準でリポジトリやブランチ／タグに対するユーザーアクセス権限を管理する仕組みを備えている。</a:t>
            </a:r>
            <a:endParaRPr kumimoji="1" lang="en-US" altLang="ja-JP" dirty="0" smtClean="0"/>
          </a:p>
          <a:p>
            <a:r>
              <a:rPr kumimoji="1" lang="en-US" altLang="ja-JP" dirty="0" err="1" smtClean="0"/>
              <a:t>Git</a:t>
            </a:r>
            <a:r>
              <a:rPr kumimoji="1" lang="ja-JP" altLang="en-US" dirty="0" smtClean="0"/>
              <a:t>の場合、そもそもユーザー管理がない為、それを含めて管理ツールに委ねるものとなる。</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10</a:t>
            </a:fld>
            <a:endParaRPr kumimoji="1" lang="ja-JP" altLang="en-US"/>
          </a:p>
        </p:txBody>
      </p:sp>
    </p:spTree>
    <p:extLst>
      <p:ext uri="{BB962C8B-B14F-4D97-AF65-F5344CB8AC3E}">
        <p14:creationId xmlns:p14="http://schemas.microsoft.com/office/powerpoint/2010/main" val="239225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ただし、</a:t>
            </a:r>
            <a:r>
              <a:rPr kumimoji="1" lang="en-US" altLang="ja-JP" dirty="0" err="1" smtClean="0"/>
              <a:t>Git</a:t>
            </a:r>
            <a:r>
              <a:rPr kumimoji="1" lang="ja-JP" altLang="en-US" dirty="0" smtClean="0"/>
              <a:t>利用者は全員がきちんと</a:t>
            </a:r>
            <a:r>
              <a:rPr kumimoji="1" lang="en-US" altLang="ja-JP" dirty="0" err="1" smtClean="0"/>
              <a:t>Git</a:t>
            </a:r>
            <a:r>
              <a:rPr kumimoji="1" lang="ja-JP" altLang="en-US" dirty="0" smtClean="0"/>
              <a:t>の作法を学ぶ必要があり、習得の敷居が高い。</a:t>
            </a:r>
            <a:endParaRPr kumimoji="1" lang="en-US" altLang="ja-JP" dirty="0" smtClean="0"/>
          </a:p>
          <a:p>
            <a:r>
              <a:rPr kumimoji="1" lang="ja-JP" altLang="en-US" dirty="0" smtClean="0"/>
              <a:t>ケースに応じたマニュアルを用意して、なるべく単純化できるようにすべき。</a:t>
            </a:r>
            <a:endParaRPr kumimoji="1" lang="en-US" altLang="ja-JP" dirty="0" smtClean="0"/>
          </a:p>
          <a:p>
            <a:endParaRPr kumimoji="1" lang="en-US" altLang="ja-JP" dirty="0" smtClean="0"/>
          </a:p>
          <a:p>
            <a:r>
              <a:rPr kumimoji="1" lang="ja-JP" altLang="en-US" dirty="0" smtClean="0"/>
              <a:t>このような開発体制で少しでも問題を起こさないようにする為に、不用意な競合が発生しないように注意すべき。</a:t>
            </a:r>
            <a:endParaRPr kumimoji="1" lang="en-US" altLang="ja-JP" dirty="0" smtClean="0"/>
          </a:p>
          <a:p>
            <a:r>
              <a:rPr kumimoji="1" lang="en-US" altLang="ja-JP" dirty="0" smtClean="0"/>
              <a:t>.o </a:t>
            </a:r>
            <a:r>
              <a:rPr kumimoji="1" lang="ja-JP" altLang="en-US" dirty="0" smtClean="0"/>
              <a:t>ファイルや </a:t>
            </a:r>
            <a:r>
              <a:rPr kumimoji="1" lang="en-US" altLang="ja-JP" dirty="0" smtClean="0"/>
              <a:t>.</a:t>
            </a:r>
            <a:r>
              <a:rPr kumimoji="1" lang="en-US" altLang="ja-JP" dirty="0" err="1" smtClean="0"/>
              <a:t>suo</a:t>
            </a:r>
            <a:r>
              <a:rPr kumimoji="1" lang="en-US" altLang="ja-JP" dirty="0" smtClean="0"/>
              <a:t> </a:t>
            </a:r>
            <a:r>
              <a:rPr kumimoji="1" lang="ja-JP" altLang="en-US" dirty="0" smtClean="0"/>
              <a:t>ファイルといった中間ファイルをリポジトリに含んでしまわないようによく注意する。</a:t>
            </a:r>
            <a:endParaRPr kumimoji="1" lang="en-US" altLang="ja-JP" dirty="0" smtClean="0"/>
          </a:p>
          <a:p>
            <a:endParaRPr kumimoji="1" lang="en-US" altLang="ja-JP" dirty="0" smtClean="0"/>
          </a:p>
          <a:p>
            <a:r>
              <a:rPr kumimoji="1" lang="ja-JP" altLang="en-US" dirty="0" smtClean="0"/>
              <a:t>開発者の多くが在宅勤務であったり各社に散らばっているような状況では</a:t>
            </a:r>
            <a:r>
              <a:rPr kumimoji="1" lang="en-US" altLang="ja-JP" dirty="0" err="1" smtClean="0"/>
              <a:t>Git</a:t>
            </a:r>
            <a:r>
              <a:rPr kumimoji="1" lang="ja-JP" altLang="en-US" dirty="0" smtClean="0"/>
              <a:t>が扱い易い。（遠隔地／ソーシャル開発）</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11</a:t>
            </a:fld>
            <a:endParaRPr kumimoji="1" lang="ja-JP" altLang="en-US"/>
          </a:p>
        </p:txBody>
      </p:sp>
    </p:spTree>
    <p:extLst>
      <p:ext uri="{BB962C8B-B14F-4D97-AF65-F5344CB8AC3E}">
        <p14:creationId xmlns:p14="http://schemas.microsoft.com/office/powerpoint/2010/main" val="273146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バイナリファイルなど、ロック必須のファイルを扱う場合は、やはり</a:t>
            </a:r>
            <a:r>
              <a:rPr kumimoji="1" lang="en-US" altLang="ja-JP" dirty="0" smtClean="0"/>
              <a:t>Subversion</a:t>
            </a:r>
            <a:r>
              <a:rPr kumimoji="1" lang="ja-JP" altLang="en-US" dirty="0" smtClean="0"/>
              <a:t>の方が扱い易い。</a:t>
            </a:r>
            <a:endParaRPr kumimoji="1" lang="en-US" altLang="ja-JP" dirty="0" smtClean="0"/>
          </a:p>
          <a:p>
            <a:r>
              <a:rPr kumimoji="1" lang="ja-JP" altLang="en-US" dirty="0" smtClean="0"/>
              <a:t>こういったファイルをどうしても</a:t>
            </a:r>
            <a:r>
              <a:rPr kumimoji="1" lang="en-US" altLang="ja-JP" dirty="0" err="1" smtClean="0"/>
              <a:t>Git</a:t>
            </a:r>
            <a:r>
              <a:rPr kumimoji="1" lang="ja-JP" altLang="en-US" dirty="0" smtClean="0"/>
              <a:t>上で扱う場合は何かしらの工夫が必要。</a:t>
            </a:r>
            <a:endParaRPr kumimoji="1" lang="en-US" altLang="ja-JP" dirty="0" smtClean="0"/>
          </a:p>
          <a:p>
            <a:r>
              <a:rPr kumimoji="1" lang="ja-JP" altLang="en-US" dirty="0" smtClean="0"/>
              <a:t>考えられる工夫としては、下記のようなもの。</a:t>
            </a:r>
            <a:endParaRPr kumimoji="1" lang="en-US" altLang="ja-JP" dirty="0" smtClean="0"/>
          </a:p>
          <a:p>
            <a:r>
              <a:rPr kumimoji="1" lang="ja-JP" altLang="en-US" dirty="0" smtClean="0"/>
              <a:t>①遠隔地の拠点間で共通して変更しなければならないようなファイルは持たない。</a:t>
            </a:r>
            <a:endParaRPr kumimoji="1" lang="en-US" altLang="ja-JP" dirty="0" smtClean="0"/>
          </a:p>
          <a:p>
            <a:r>
              <a:rPr kumimoji="1" lang="ja-JP" altLang="en-US" dirty="0" smtClean="0"/>
              <a:t>②各拠点毎に、変更可能なファイルを定める。（フォルダで決めるなど、なるべく単純なルールに）</a:t>
            </a:r>
            <a:endParaRPr kumimoji="1" lang="en-US" altLang="ja-JP" dirty="0" smtClean="0"/>
          </a:p>
          <a:p>
            <a:r>
              <a:rPr kumimoji="1" lang="ja-JP" altLang="en-US" dirty="0" smtClean="0"/>
              <a:t>③</a:t>
            </a:r>
            <a:r>
              <a:rPr kumimoji="1" lang="en-US" altLang="ja-JP" dirty="0" smtClean="0"/>
              <a:t>【</a:t>
            </a:r>
            <a:r>
              <a:rPr kumimoji="1" lang="ja-JP" altLang="en-US" dirty="0" smtClean="0"/>
              <a:t>愚策</a:t>
            </a:r>
            <a:r>
              <a:rPr kumimoji="1" lang="en-US" altLang="ja-JP" dirty="0" smtClean="0"/>
              <a:t>】</a:t>
            </a:r>
            <a:r>
              <a:rPr kumimoji="1" lang="ja-JP" altLang="en-US" dirty="0" smtClean="0"/>
              <a:t>ロックの代わりに、現在編集中のファイルを、ファイルサーバー上の共有</a:t>
            </a:r>
            <a:r>
              <a:rPr kumimoji="1" lang="en-US" altLang="ja-JP" dirty="0" smtClean="0"/>
              <a:t>Excel</a:t>
            </a:r>
            <a:r>
              <a:rPr kumimoji="1" lang="ja-JP" altLang="en-US" dirty="0" smtClean="0"/>
              <a:t>に記入して宣言し、スタッフ間で編集中のファイルかどうかを確認し合うようにする。</a:t>
            </a:r>
            <a:endParaRPr kumimoji="1" lang="en-US" altLang="ja-JP" dirty="0" smtClean="0"/>
          </a:p>
          <a:p>
            <a:endParaRPr kumimoji="1" lang="en-US" altLang="ja-JP" dirty="0" smtClean="0"/>
          </a:p>
          <a:p>
            <a:r>
              <a:rPr kumimoji="1" lang="ja-JP" altLang="en-US" dirty="0" smtClean="0"/>
              <a:t>やはり</a:t>
            </a:r>
            <a:r>
              <a:rPr kumimoji="1" lang="en-US" altLang="ja-JP" dirty="0" smtClean="0"/>
              <a:t>Subversion</a:t>
            </a:r>
            <a:r>
              <a:rPr kumimoji="1" lang="ja-JP" altLang="en-US" dirty="0" smtClean="0"/>
              <a:t>に比べて</a:t>
            </a:r>
            <a:r>
              <a:rPr kumimoji="1" lang="en-US" altLang="ja-JP" dirty="0" err="1" smtClean="0"/>
              <a:t>Git</a:t>
            </a:r>
            <a:r>
              <a:rPr kumimoji="1" lang="ja-JP" altLang="en-US" dirty="0" smtClean="0"/>
              <a:t>は操作が複雑で、その分オペレーション上のトラブルが発生する懸念も高い。</a:t>
            </a:r>
            <a:endParaRPr kumimoji="1" lang="en-US" altLang="ja-JP" dirty="0" smtClean="0"/>
          </a:p>
          <a:p>
            <a:r>
              <a:rPr kumimoji="1" lang="ja-JP" altLang="en-US" dirty="0" smtClean="0"/>
              <a:t>その為、問題なく十分うまくいっている現場では、</a:t>
            </a:r>
            <a:r>
              <a:rPr kumimoji="1" lang="en-US" altLang="ja-JP" dirty="0" err="1" smtClean="0"/>
              <a:t>Git</a:t>
            </a:r>
            <a:r>
              <a:rPr kumimoji="1" lang="ja-JP" altLang="en-US" dirty="0" smtClean="0"/>
              <a:t>習得などの目的が無い限り、むやむにやり方を変える事はない。</a:t>
            </a:r>
            <a:endParaRPr kumimoji="1" lang="en-US" altLang="ja-JP" dirty="0" smtClean="0"/>
          </a:p>
          <a:p>
            <a:endParaRPr kumimoji="1" lang="en-US" altLang="ja-JP" dirty="0" smtClean="0"/>
          </a:p>
          <a:p>
            <a:r>
              <a:rPr kumimoji="1" lang="ja-JP" altLang="en-US" dirty="0" smtClean="0"/>
              <a:t>また、スタッフ全体に十分な</a:t>
            </a:r>
            <a:r>
              <a:rPr kumimoji="1" lang="en-US" altLang="ja-JP" dirty="0" err="1" smtClean="0"/>
              <a:t>Git</a:t>
            </a:r>
            <a:r>
              <a:rPr kumimoji="1" lang="ja-JP" altLang="en-US" dirty="0" err="1" smtClean="0"/>
              <a:t>の習</a:t>
            </a:r>
            <a:r>
              <a:rPr kumimoji="1" lang="ja-JP" altLang="en-US" dirty="0" smtClean="0"/>
              <a:t>得スキルを求めるのは容易ではないので、導入の際は簡潔なマニュアルを用意し、問題発生時のサポートができる体制を取るべき。</a:t>
            </a:r>
            <a:endParaRPr kumimoji="1" lang="en-US" altLang="ja-JP" dirty="0" smtClean="0"/>
          </a:p>
          <a:p>
            <a:endParaRPr kumimoji="1" lang="en-US" altLang="ja-JP" dirty="0" smtClean="0"/>
          </a:p>
          <a:p>
            <a:r>
              <a:rPr kumimoji="1" lang="ja-JP" altLang="en-US" dirty="0" smtClean="0"/>
              <a:t>スタッフのサポートについては、本来</a:t>
            </a:r>
            <a:r>
              <a:rPr kumimoji="1" lang="en-US" altLang="ja-JP" dirty="0" err="1" smtClean="0"/>
              <a:t>Git</a:t>
            </a:r>
            <a:r>
              <a:rPr kumimoji="1" lang="ja-JP" altLang="en-US" dirty="0" smtClean="0"/>
              <a:t>に限った話ではないが、本格運用に先立って、十分に</a:t>
            </a:r>
            <a:r>
              <a:rPr kumimoji="1" lang="en-US" altLang="ja-JP" dirty="0" err="1" smtClean="0"/>
              <a:t>Git</a:t>
            </a:r>
            <a:r>
              <a:rPr kumimoji="1" lang="ja-JP" altLang="en-US" dirty="0" err="1" smtClean="0"/>
              <a:t>を習</a:t>
            </a:r>
            <a:r>
              <a:rPr kumimoji="1" lang="ja-JP" altLang="en-US" dirty="0" smtClean="0"/>
              <a:t>得したスタッフが、全体の規模に合わせて数名確保できた状態にすべき。</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12</a:t>
            </a:fld>
            <a:endParaRPr kumimoji="1" lang="ja-JP" altLang="en-US"/>
          </a:p>
        </p:txBody>
      </p:sp>
    </p:spTree>
    <p:extLst>
      <p:ext uri="{BB962C8B-B14F-4D97-AF65-F5344CB8AC3E}">
        <p14:creationId xmlns:p14="http://schemas.microsoft.com/office/powerpoint/2010/main" val="20897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13</a:t>
            </a:fld>
            <a:endParaRPr kumimoji="1" lang="ja-JP" altLang="en-US"/>
          </a:p>
        </p:txBody>
      </p:sp>
    </p:spTree>
    <p:extLst>
      <p:ext uri="{BB962C8B-B14F-4D97-AF65-F5344CB8AC3E}">
        <p14:creationId xmlns:p14="http://schemas.microsoft.com/office/powerpoint/2010/main" val="191662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集中型と分散型の他、</a:t>
            </a:r>
            <a:r>
              <a:rPr kumimoji="1" lang="en-US" altLang="ja-JP" dirty="0" smtClean="0"/>
              <a:t>CVS</a:t>
            </a:r>
            <a:r>
              <a:rPr kumimoji="1" lang="ja-JP" altLang="en-US" dirty="0" smtClean="0"/>
              <a:t>の土台となった</a:t>
            </a:r>
            <a:r>
              <a:rPr kumimoji="1" lang="en-US" altLang="ja-JP" dirty="0" smtClean="0"/>
              <a:t>RCS</a:t>
            </a:r>
            <a:r>
              <a:rPr kumimoji="1" lang="ja-JP" altLang="en-US" dirty="0" smtClean="0"/>
              <a:t>（</a:t>
            </a:r>
            <a:r>
              <a:rPr kumimoji="1" lang="en-US" altLang="ja-JP" dirty="0" smtClean="0"/>
              <a:t>Revision Control System</a:t>
            </a:r>
            <a:r>
              <a:rPr kumimoji="1" lang="ja-JP" altLang="en-US" dirty="0" smtClean="0"/>
              <a:t>）のように、ローカルで個人利用するのみの、個人型のバージョン管理システムがある。</a:t>
            </a:r>
            <a:endParaRPr kumimoji="1" lang="en-US" altLang="ja-JP" dirty="0" smtClean="0"/>
          </a:p>
          <a:p>
            <a:r>
              <a:rPr kumimoji="1" lang="ja-JP" altLang="en-US" dirty="0" smtClean="0"/>
              <a:t>集中型も分散型も、いずれも多人数によるコンピュータ間でのバージョン管理をサポートする。</a:t>
            </a:r>
            <a:endParaRPr kumimoji="1" lang="en-US" altLang="ja-JP" dirty="0" smtClean="0"/>
          </a:p>
          <a:p>
            <a:endParaRPr kumimoji="1" lang="en-US" altLang="ja-JP" dirty="0" smtClean="0"/>
          </a:p>
          <a:p>
            <a:r>
              <a:rPr kumimoji="1" lang="ja-JP" altLang="en-US" dirty="0" smtClean="0"/>
              <a:t>歴史的には、</a:t>
            </a:r>
            <a:r>
              <a:rPr kumimoji="1" lang="en-US" altLang="ja-JP" dirty="0" smtClean="0"/>
              <a:t>RCS(1982)</a:t>
            </a:r>
            <a:r>
              <a:rPr kumimoji="1" lang="ja-JP" altLang="en-US" dirty="0" smtClean="0"/>
              <a:t>→</a:t>
            </a:r>
            <a:r>
              <a:rPr kumimoji="1" lang="en-US" altLang="ja-JP" dirty="0" smtClean="0"/>
              <a:t>CVS(1990)/VSS(1994)</a:t>
            </a:r>
            <a:r>
              <a:rPr kumimoji="1" lang="ja-JP" altLang="en-US" dirty="0" smtClean="0"/>
              <a:t>→</a:t>
            </a:r>
            <a:r>
              <a:rPr kumimoji="1" lang="en-US" altLang="ja-JP" dirty="0" smtClean="0"/>
              <a:t>SVN(2000)</a:t>
            </a:r>
            <a:r>
              <a:rPr kumimoji="1" lang="ja-JP" altLang="en-US" dirty="0" smtClean="0"/>
              <a:t>といった流れでユーザーが広がっていった。</a:t>
            </a:r>
            <a:endParaRPr kumimoji="1" lang="en-US" altLang="ja-JP" dirty="0" smtClean="0"/>
          </a:p>
          <a:p>
            <a:endParaRPr kumimoji="1" lang="en-US" altLang="ja-JP" dirty="0" smtClean="0"/>
          </a:p>
          <a:p>
            <a:r>
              <a:rPr kumimoji="1" lang="ja-JP" altLang="en-US" dirty="0" smtClean="0"/>
              <a:t>現在注目を浴びている分散型は、</a:t>
            </a:r>
            <a:r>
              <a:rPr kumimoji="1" lang="en-US" altLang="ja-JP" dirty="0" smtClean="0"/>
              <a:t>Linux</a:t>
            </a:r>
            <a:r>
              <a:rPr kumimoji="1" lang="ja-JP" altLang="en-US" dirty="0" smtClean="0"/>
              <a:t>の開発に使用されていた</a:t>
            </a:r>
            <a:r>
              <a:rPr kumimoji="1" lang="en-US" altLang="ja-JP" dirty="0" err="1" smtClean="0"/>
              <a:t>BitKeeper</a:t>
            </a:r>
            <a:r>
              <a:rPr kumimoji="1" lang="en-US" altLang="ja-JP" dirty="0" smtClean="0"/>
              <a:t>(1998)</a:t>
            </a:r>
            <a:r>
              <a:rPr kumimoji="1" lang="ja-JP" altLang="en-US" dirty="0" smtClean="0"/>
              <a:t>が商用ライセンスに切り替わった事を皮切りに、</a:t>
            </a:r>
            <a:r>
              <a:rPr kumimoji="1" lang="en-US" altLang="ja-JP" dirty="0" err="1" smtClean="0"/>
              <a:t>Git</a:t>
            </a:r>
            <a:r>
              <a:rPr kumimoji="1" lang="en-US" altLang="ja-JP" dirty="0" smtClean="0"/>
              <a:t>(2005)</a:t>
            </a:r>
            <a:r>
              <a:rPr kumimoji="1" lang="ja-JP" altLang="en-US" dirty="0" err="1" smtClean="0"/>
              <a:t>、</a:t>
            </a:r>
            <a:r>
              <a:rPr kumimoji="1" lang="en-US" altLang="ja-JP" dirty="0" smtClean="0"/>
              <a:t>Mercurial(2005)</a:t>
            </a:r>
            <a:r>
              <a:rPr kumimoji="1" lang="ja-JP" altLang="en-US" dirty="0" smtClean="0"/>
              <a:t>が開発された。</a:t>
            </a:r>
            <a:endParaRPr kumimoji="1" lang="en-US" altLang="ja-JP" dirty="0" smtClean="0"/>
          </a:p>
          <a:p>
            <a:r>
              <a:rPr kumimoji="1" lang="en-US" altLang="ja-JP" dirty="0" smtClean="0"/>
              <a:t>Bazaar(2005)</a:t>
            </a:r>
            <a:r>
              <a:rPr kumimoji="1" lang="ja-JP" altLang="en-US" dirty="0" smtClean="0"/>
              <a:t>もこの２製品と共に語られる事が多く、これら</a:t>
            </a:r>
            <a:r>
              <a:rPr kumimoji="1" lang="en-US" altLang="ja-JP" dirty="0" smtClean="0"/>
              <a:t>3</a:t>
            </a:r>
            <a:r>
              <a:rPr kumimoji="1" lang="ja-JP" altLang="en-US" dirty="0" smtClean="0"/>
              <a:t>製品のユーザーが多い。</a:t>
            </a:r>
            <a:endParaRPr kumimoji="1" lang="en-US" altLang="ja-JP" dirty="0" smtClean="0"/>
          </a:p>
          <a:p>
            <a:endParaRPr kumimoji="1" lang="en-US" altLang="ja-JP" dirty="0" smtClean="0"/>
          </a:p>
          <a:p>
            <a:r>
              <a:rPr kumimoji="1" lang="en-US" altLang="ja-JP" dirty="0" smtClean="0"/>
              <a:t>SCM</a:t>
            </a:r>
            <a:r>
              <a:rPr kumimoji="1" lang="ja-JP" altLang="en-US" dirty="0" smtClean="0"/>
              <a:t>ホスティングサービス「</a:t>
            </a:r>
            <a:r>
              <a:rPr kumimoji="1" lang="en-US" altLang="ja-JP" dirty="0" err="1" smtClean="0"/>
              <a:t>GitHub</a:t>
            </a:r>
            <a:r>
              <a:rPr kumimoji="1" lang="ja-JP" altLang="en-US" dirty="0" smtClean="0"/>
              <a:t>」の普及の影響などもあり、</a:t>
            </a:r>
            <a:r>
              <a:rPr kumimoji="1" lang="en-US" altLang="ja-JP" dirty="0" err="1" smtClean="0"/>
              <a:t>Git</a:t>
            </a:r>
            <a:r>
              <a:rPr kumimoji="1" lang="ja-JP" altLang="en-US" dirty="0" smtClean="0"/>
              <a:t>ユーザーが特に多く、関連ツール類も多い。</a:t>
            </a:r>
            <a:endParaRPr kumimoji="1" lang="en-US" altLang="ja-JP" dirty="0" smtClean="0"/>
          </a:p>
          <a:p>
            <a:endParaRPr kumimoji="1" lang="en-US" altLang="ja-JP" dirty="0" smtClean="0"/>
          </a:p>
          <a:p>
            <a:r>
              <a:rPr kumimoji="1" lang="ja-JP" altLang="en-US" dirty="0" smtClean="0"/>
              <a:t>「</a:t>
            </a:r>
            <a:r>
              <a:rPr kumimoji="1" lang="en-US" altLang="ja-JP" dirty="0" smtClean="0"/>
              <a:t>Mercurial</a:t>
            </a:r>
            <a:r>
              <a:rPr kumimoji="1" lang="ja-JP" altLang="en-US" dirty="0" smtClean="0"/>
              <a:t>の方が</a:t>
            </a:r>
            <a:r>
              <a:rPr kumimoji="1" lang="en-US" altLang="ja-JP" dirty="0" smtClean="0"/>
              <a:t>SVN</a:t>
            </a:r>
            <a:r>
              <a:rPr kumimoji="1" lang="ja-JP" altLang="en-US" dirty="0" smtClean="0"/>
              <a:t>に近くわかり易い」、「</a:t>
            </a:r>
            <a:r>
              <a:rPr kumimoji="1" lang="en-US" altLang="ja-JP" dirty="0" smtClean="0"/>
              <a:t>Bazaar</a:t>
            </a:r>
            <a:r>
              <a:rPr kumimoji="1" lang="ja-JP" altLang="en-US" dirty="0" smtClean="0"/>
              <a:t>が最も洗練されている」などの意見もあるが、本書は（世の時流に合わせて）</a:t>
            </a:r>
            <a:r>
              <a:rPr kumimoji="1" lang="en-US" altLang="ja-JP" dirty="0" err="1" smtClean="0"/>
              <a:t>Git</a:t>
            </a:r>
            <a:r>
              <a:rPr kumimoji="1" lang="ja-JP" altLang="en-US" dirty="0" smtClean="0"/>
              <a:t>のみを扱う。</a:t>
            </a:r>
            <a:endParaRPr kumimoji="1" lang="en-US" altLang="ja-JP" dirty="0" smtClean="0"/>
          </a:p>
          <a:p>
            <a:endParaRPr kumimoji="1" lang="en-US" altLang="ja-JP" dirty="0" smtClean="0"/>
          </a:p>
          <a:p>
            <a:r>
              <a:rPr kumimoji="1" lang="ja-JP" altLang="en-US" dirty="0" smtClean="0"/>
              <a:t>なお、「リポジトリ」とは、実際のファイルの内容やコミットした人の情報、コミットメッセージなどを含めて、世代管理するデータベースの事。</a:t>
            </a:r>
            <a:endParaRPr kumimoji="1" lang="en-US" altLang="ja-JP" dirty="0" smtClean="0"/>
          </a:p>
          <a:p>
            <a:r>
              <a:rPr kumimoji="1" lang="ja-JP" altLang="en-US" dirty="0" smtClean="0"/>
              <a:t>文中の「</a:t>
            </a:r>
            <a:r>
              <a:rPr kumimoji="1" lang="en-US" altLang="ja-JP" dirty="0" smtClean="0"/>
              <a:t>VCS</a:t>
            </a:r>
            <a:r>
              <a:rPr kumimoji="1" lang="ja-JP" altLang="en-US" dirty="0" smtClean="0"/>
              <a:t>」「</a:t>
            </a:r>
            <a:r>
              <a:rPr kumimoji="1" lang="en-US" altLang="ja-JP" dirty="0" smtClean="0"/>
              <a:t>SCM</a:t>
            </a:r>
            <a:r>
              <a:rPr kumimoji="1" lang="ja-JP" altLang="en-US" dirty="0" smtClean="0"/>
              <a:t>」という用語については次項で説明。</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2</a:t>
            </a:fld>
            <a:endParaRPr kumimoji="1" lang="ja-JP" altLang="en-US" dirty="0"/>
          </a:p>
        </p:txBody>
      </p:sp>
    </p:spTree>
    <p:extLst>
      <p:ext uri="{BB962C8B-B14F-4D97-AF65-F5344CB8AC3E}">
        <p14:creationId xmlns:p14="http://schemas.microsoft.com/office/powerpoint/2010/main" val="170710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本書で言う「</a:t>
            </a:r>
            <a:r>
              <a:rPr kumimoji="1" lang="en-US" altLang="ja-JP" dirty="0" smtClean="0"/>
              <a:t>SCM</a:t>
            </a:r>
            <a:r>
              <a:rPr kumimoji="1" lang="ja-JP" altLang="en-US" dirty="0" smtClean="0"/>
              <a:t>」は、文中にある通り、「</a:t>
            </a:r>
            <a:r>
              <a:rPr kumimoji="1" lang="en-US" altLang="ja-JP" dirty="0" smtClean="0"/>
              <a:t>Software Configuration Management</a:t>
            </a:r>
            <a:r>
              <a:rPr kumimoji="1" lang="ja-JP" altLang="en-US" dirty="0" smtClean="0"/>
              <a:t>」の意味で統一する。</a:t>
            </a:r>
            <a:endParaRPr kumimoji="1" lang="en-US" altLang="ja-JP" dirty="0" smtClean="0"/>
          </a:p>
          <a:p>
            <a:r>
              <a:rPr kumimoji="1" lang="ja-JP" altLang="en-US" dirty="0" smtClean="0"/>
              <a:t>ややこしい事に、「</a:t>
            </a:r>
            <a:r>
              <a:rPr kumimoji="1" lang="en-US" altLang="ja-JP" dirty="0" smtClean="0"/>
              <a:t>SCM</a:t>
            </a:r>
            <a:r>
              <a:rPr kumimoji="1" lang="ja-JP" altLang="en-US" dirty="0" smtClean="0"/>
              <a:t>」という用語には、「</a:t>
            </a:r>
            <a:r>
              <a:rPr kumimoji="1" lang="en-US" altLang="ja-JP" dirty="0" smtClean="0"/>
              <a:t>VCS</a:t>
            </a:r>
            <a:r>
              <a:rPr kumimoji="1" lang="ja-JP" altLang="en-US" dirty="0" smtClean="0"/>
              <a:t>」とほぼ同義語の「</a:t>
            </a:r>
            <a:r>
              <a:rPr kumimoji="1" lang="en-US" altLang="ja-JP" b="1" dirty="0" smtClean="0"/>
              <a:t>S</a:t>
            </a:r>
            <a:r>
              <a:rPr kumimoji="1" lang="en-US" altLang="ja-JP" dirty="0" smtClean="0"/>
              <a:t>ource </a:t>
            </a:r>
            <a:r>
              <a:rPr kumimoji="1" lang="en-US" altLang="ja-JP" b="1" dirty="0" smtClean="0"/>
              <a:t>C</a:t>
            </a:r>
            <a:r>
              <a:rPr kumimoji="1" lang="en-US" altLang="ja-JP" dirty="0" smtClean="0"/>
              <a:t>ode </a:t>
            </a:r>
            <a:r>
              <a:rPr kumimoji="1" lang="en-US" altLang="ja-JP" b="1" dirty="0" smtClean="0"/>
              <a:t>M</a:t>
            </a:r>
            <a:r>
              <a:rPr kumimoji="1" lang="en-US" altLang="ja-JP" dirty="0" smtClean="0"/>
              <a:t>anagement</a:t>
            </a:r>
            <a:r>
              <a:rPr kumimoji="1" lang="ja-JP" altLang="en-US" dirty="0" smtClean="0"/>
              <a:t>」や「</a:t>
            </a:r>
            <a:r>
              <a:rPr kumimoji="1" lang="en-US" altLang="ja-JP" b="1" dirty="0" smtClean="0"/>
              <a:t>S</a:t>
            </a:r>
            <a:r>
              <a:rPr kumimoji="1" lang="en-US" altLang="ja-JP" dirty="0" smtClean="0"/>
              <a:t>ource</a:t>
            </a:r>
            <a:r>
              <a:rPr kumimoji="1" lang="en-US" altLang="ja-JP" baseline="0" dirty="0" smtClean="0"/>
              <a:t> </a:t>
            </a:r>
            <a:r>
              <a:rPr kumimoji="1" lang="en-US" altLang="ja-JP" b="1" baseline="0" dirty="0" smtClean="0"/>
              <a:t>C</a:t>
            </a:r>
            <a:r>
              <a:rPr kumimoji="1" lang="en-US" altLang="ja-JP" baseline="0" dirty="0" smtClean="0"/>
              <a:t>ontrol </a:t>
            </a:r>
            <a:r>
              <a:rPr kumimoji="1" lang="en-US" altLang="ja-JP" b="1" baseline="0" dirty="0" smtClean="0"/>
              <a:t>M</a:t>
            </a:r>
            <a:r>
              <a:rPr kumimoji="1" lang="en-US" altLang="ja-JP" baseline="0" dirty="0" smtClean="0"/>
              <a:t>anagement</a:t>
            </a:r>
            <a:r>
              <a:rPr kumimoji="1" lang="ja-JP" altLang="en-US" dirty="0" smtClean="0"/>
              <a:t>」という解釈もあるが、本書ではこの意味で「</a:t>
            </a:r>
            <a:r>
              <a:rPr kumimoji="1" lang="en-US" altLang="ja-JP" dirty="0" smtClean="0"/>
              <a:t>SCM</a:t>
            </a:r>
            <a:r>
              <a:rPr kumimoji="1" lang="ja-JP" altLang="en-US" dirty="0" smtClean="0"/>
              <a:t>」という用語を用いる事はない。</a:t>
            </a:r>
            <a:endParaRPr kumimoji="1" lang="en-US" altLang="ja-JP" dirty="0" smtClean="0"/>
          </a:p>
          <a:p>
            <a:endParaRPr kumimoji="1" lang="en-US" altLang="ja-JP" dirty="0" smtClean="0"/>
          </a:p>
          <a:p>
            <a:r>
              <a:rPr kumimoji="1" lang="ja-JP" altLang="en-US" dirty="0" smtClean="0"/>
              <a:t>また、コンピューターシステムの世界では、「</a:t>
            </a:r>
            <a:r>
              <a:rPr kumimoji="1" lang="en-US" altLang="ja-JP" dirty="0" smtClean="0"/>
              <a:t>SCM</a:t>
            </a:r>
            <a:r>
              <a:rPr kumimoji="1" lang="ja-JP" altLang="en-US" dirty="0" smtClean="0"/>
              <a:t>」という用語の意味として、「</a:t>
            </a:r>
            <a:r>
              <a:rPr kumimoji="1" lang="en-US" altLang="ja-JP" b="1" dirty="0" smtClean="0"/>
              <a:t>S</a:t>
            </a:r>
            <a:r>
              <a:rPr kumimoji="1" lang="en-US" altLang="ja-JP" dirty="0" smtClean="0"/>
              <a:t>upply </a:t>
            </a:r>
            <a:r>
              <a:rPr kumimoji="1" lang="en-US" altLang="ja-JP" b="1" dirty="0" smtClean="0"/>
              <a:t>C</a:t>
            </a:r>
            <a:r>
              <a:rPr kumimoji="1" lang="en-US" altLang="ja-JP" dirty="0" smtClean="0"/>
              <a:t>hain</a:t>
            </a:r>
            <a:r>
              <a:rPr kumimoji="1" lang="en-US" altLang="ja-JP" baseline="0" dirty="0" smtClean="0"/>
              <a:t> </a:t>
            </a:r>
            <a:r>
              <a:rPr kumimoji="1" lang="en-US" altLang="ja-JP" b="1" baseline="0" dirty="0" smtClean="0"/>
              <a:t>M</a:t>
            </a:r>
            <a:r>
              <a:rPr kumimoji="1" lang="en-US" altLang="ja-JP" baseline="0" dirty="0" smtClean="0"/>
              <a:t>anagement</a:t>
            </a:r>
            <a:r>
              <a:rPr kumimoji="1" lang="ja-JP" altLang="en-US" baseline="0" dirty="0" smtClean="0"/>
              <a:t>」という、物流系のシステムで用いられる用語があるが、本書の内容とは全く関係がない。</a:t>
            </a:r>
            <a:endParaRPr kumimoji="1" lang="en-US" altLang="ja-JP" baseline="0" dirty="0" smtClean="0"/>
          </a:p>
          <a:p>
            <a:r>
              <a:rPr kumimoji="1" lang="ja-JP" altLang="en-US" dirty="0" smtClean="0"/>
              <a:t>ネットで検索すると、この用語が多くヒットするので注意。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3</a:t>
            </a:fld>
            <a:endParaRPr kumimoji="1" lang="ja-JP" altLang="en-US" dirty="0"/>
          </a:p>
        </p:txBody>
      </p:sp>
    </p:spTree>
    <p:extLst>
      <p:ext uri="{BB962C8B-B14F-4D97-AF65-F5344CB8AC3E}">
        <p14:creationId xmlns:p14="http://schemas.microsoft.com/office/powerpoint/2010/main" val="1513891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Subversion</a:t>
            </a:r>
            <a:r>
              <a:rPr kumimoji="1" lang="ja-JP" altLang="en-US" dirty="0" smtClean="0"/>
              <a:t>では、「中央リポジトリ」を唯一の共有リポジトリとして扱う。</a:t>
            </a:r>
            <a:endParaRPr kumimoji="1" lang="en-US" altLang="ja-JP" dirty="0" smtClean="0"/>
          </a:p>
          <a:p>
            <a:endParaRPr kumimoji="1" lang="en-US" altLang="ja-JP" dirty="0" smtClean="0"/>
          </a:p>
          <a:p>
            <a:r>
              <a:rPr kumimoji="1" lang="ja-JP" altLang="en-US" dirty="0" smtClean="0"/>
              <a:t>「作業ツリー」とは、実際の開発作業として直接編集するフォルダやファイルの事。</a:t>
            </a:r>
            <a:endParaRPr kumimoji="1" lang="en-US" altLang="ja-JP" dirty="0" smtClean="0"/>
          </a:p>
          <a:p>
            <a:endParaRPr kumimoji="1" lang="en-US" altLang="ja-JP" dirty="0" smtClean="0"/>
          </a:p>
          <a:p>
            <a:r>
              <a:rPr kumimoji="1" lang="ja-JP" altLang="en-US" dirty="0" smtClean="0"/>
              <a:t>③の「ファイル追加指定」操作は、リポジトリに登録するファイルとそうではないファイルを区別する為に必要。</a:t>
            </a:r>
            <a:endParaRPr kumimoji="1" lang="en-US" altLang="ja-JP" dirty="0" smtClean="0"/>
          </a:p>
          <a:p>
            <a:r>
              <a:rPr kumimoji="1" lang="ja-JP" altLang="en-US" dirty="0" smtClean="0"/>
              <a:t>通常、例えばコンパイラが生成する中間ファイルなどはリポジトリに登録せず、ソースコードのみをリポジトリに登録する。</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4</a:t>
            </a:fld>
            <a:endParaRPr kumimoji="1" lang="ja-JP" altLang="en-US" dirty="0"/>
          </a:p>
        </p:txBody>
      </p:sp>
    </p:spTree>
    <p:extLst>
      <p:ext uri="{BB962C8B-B14F-4D97-AF65-F5344CB8AC3E}">
        <p14:creationId xmlns:p14="http://schemas.microsoft.com/office/powerpoint/2010/main" val="348815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リポジトリに障害が発生すると、多くの場合、開発は全員の作業の手を止めてしまう。</a:t>
            </a:r>
            <a:endParaRPr kumimoji="1" lang="en-US" altLang="ja-JP" dirty="0" smtClean="0"/>
          </a:p>
          <a:p>
            <a:endParaRPr kumimoji="1" lang="en-US" altLang="ja-JP" dirty="0" smtClean="0"/>
          </a:p>
          <a:p>
            <a:r>
              <a:rPr kumimoji="1" lang="ja-JP" altLang="en-US" dirty="0" smtClean="0"/>
              <a:t>リポジトリの障害対策として、フックスクリプトを活用してリポジトリのレプリケーション（ミラーリング）を行ったり、毎日定時にリポジトリをダンプ出力するようにしたりといった工夫が必要。</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5</a:t>
            </a:fld>
            <a:endParaRPr kumimoji="1" lang="ja-JP" altLang="en-US" dirty="0"/>
          </a:p>
        </p:txBody>
      </p:sp>
    </p:spTree>
    <p:extLst>
      <p:ext uri="{BB962C8B-B14F-4D97-AF65-F5344CB8AC3E}">
        <p14:creationId xmlns:p14="http://schemas.microsoft.com/office/powerpoint/2010/main" val="161071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初回に行う「クローン」は、先に共有リポジトリ（中央リポジトリ）が存在している必要がある。</a:t>
            </a:r>
            <a:endParaRPr kumimoji="1" lang="en-US" altLang="ja-JP" dirty="0" smtClean="0"/>
          </a:p>
          <a:p>
            <a:r>
              <a:rPr kumimoji="1" lang="ja-JP" altLang="en-US" dirty="0" smtClean="0"/>
              <a:t>ただし、</a:t>
            </a:r>
            <a:r>
              <a:rPr kumimoji="1" lang="en-US" altLang="ja-JP" dirty="0" err="1" smtClean="0"/>
              <a:t>Git</a:t>
            </a:r>
            <a:r>
              <a:rPr kumimoji="1" lang="ja-JP" altLang="en-US" dirty="0" smtClean="0"/>
              <a:t>の場合、</a:t>
            </a:r>
            <a:r>
              <a:rPr kumimoji="1" lang="en-US" altLang="ja-JP" dirty="0" smtClean="0"/>
              <a:t>Subversion</a:t>
            </a:r>
            <a:r>
              <a:rPr kumimoji="1" lang="ja-JP" altLang="en-US" dirty="0" smtClean="0"/>
              <a:t>とは異なり、共有リポジトリが無い状態で、ローカルにリポジトリを新規作成する所から始め、後から作成した共有リポジトリに</a:t>
            </a:r>
            <a:r>
              <a:rPr kumimoji="1" lang="en-US" altLang="ja-JP" dirty="0" smtClean="0"/>
              <a:t>push</a:t>
            </a:r>
            <a:r>
              <a:rPr kumimoji="1" lang="ja-JP" altLang="en-US" dirty="0" smtClean="0"/>
              <a:t>する事が可能。</a:t>
            </a:r>
            <a:endParaRPr kumimoji="1" lang="en-US" altLang="ja-JP" dirty="0" smtClean="0"/>
          </a:p>
          <a:p>
            <a:r>
              <a:rPr kumimoji="1" lang="ja-JP" altLang="en-US" dirty="0" smtClean="0"/>
              <a:t>逆にクローンを行う場合は、ローカルリポジトリを先に作っておく必要はない。</a:t>
            </a:r>
            <a:endParaRPr kumimoji="1" lang="en-US" altLang="ja-JP" dirty="0" smtClean="0"/>
          </a:p>
          <a:p>
            <a:endParaRPr kumimoji="1" lang="en-US" altLang="ja-JP" dirty="0" smtClean="0"/>
          </a:p>
          <a:p>
            <a:r>
              <a:rPr kumimoji="1" lang="ja-JP" altLang="en-US" dirty="0" smtClean="0"/>
              <a:t>なお、共有リポジトリの作成時は、作業ツリーを持たない</a:t>
            </a:r>
            <a:r>
              <a:rPr kumimoji="1" lang="en-US" altLang="ja-JP" dirty="0" smtClean="0"/>
              <a:t>Base</a:t>
            </a:r>
            <a:r>
              <a:rPr kumimoji="1" lang="ja-JP" altLang="en-US" dirty="0" smtClean="0"/>
              <a:t>（裸）リポジトリとして作成し、ローカルリポジトリの作成時は、作業ツリーを伴うリポジトリとして作成する。</a:t>
            </a:r>
            <a:endParaRPr kumimoji="1" lang="en-US" altLang="ja-JP" dirty="0" smtClean="0"/>
          </a:p>
          <a:p>
            <a:r>
              <a:rPr kumimoji="1" lang="en-US" altLang="ja-JP" dirty="0" err="1" smtClean="0"/>
              <a:t>TortoiseGit</a:t>
            </a:r>
            <a:r>
              <a:rPr kumimoji="1" lang="ja-JP" altLang="en-US" dirty="0" smtClean="0"/>
              <a:t>の「ここにリポジトリを作成」コマンドのデフォルトは後者。</a:t>
            </a:r>
            <a:endParaRPr kumimoji="1" lang="en-US" altLang="ja-JP" dirty="0" smtClean="0"/>
          </a:p>
          <a:p>
            <a:endParaRPr kumimoji="1" lang="en-US" altLang="ja-JP" dirty="0" smtClean="0"/>
          </a:p>
          <a:p>
            <a:r>
              <a:rPr kumimoji="1" lang="ja-JP" altLang="en-US" dirty="0" smtClean="0"/>
              <a:t>ファイル追加時に使用される「インデックス」とは、コミット時にリポジトリに記録される、作業ツリーの変更内容を一時記憶する領域の事。</a:t>
            </a:r>
            <a:endParaRPr kumimoji="1" lang="en-US" altLang="ja-JP" dirty="0" smtClean="0"/>
          </a:p>
          <a:p>
            <a:r>
              <a:rPr kumimoji="1" lang="ja-JP" altLang="en-US" dirty="0" smtClean="0"/>
              <a:t>実際にはローカルリポジトリ内で管理される情報ではあるが、あくまでもコミット前の状態が記録される為、表面上リポジトリにあるように見えない。</a:t>
            </a:r>
            <a:endParaRPr kumimoji="1" lang="en-US" altLang="ja-JP" dirty="0" smtClean="0"/>
          </a:p>
          <a:p>
            <a:r>
              <a:rPr kumimoji="1" lang="ja-JP" altLang="en-US" dirty="0" smtClean="0"/>
              <a:t>（他者がこのローカルリポジトリをクローンしても、コミット前のインデックスのファイルは得られない。）</a:t>
            </a:r>
            <a:endParaRPr kumimoji="1" lang="en-US" altLang="ja-JP" dirty="0" smtClean="0"/>
          </a:p>
          <a:p>
            <a:endParaRPr kumimoji="1" lang="en-US" altLang="ja-JP" dirty="0" smtClean="0"/>
          </a:p>
          <a:p>
            <a:r>
              <a:rPr kumimoji="1" lang="ja-JP" altLang="en-US" dirty="0" smtClean="0"/>
              <a:t>なお、インデックスへのファイルの追加は、新規ファイルに限らず、変更したファイル全般に対して行う必要がある。</a:t>
            </a:r>
            <a:endParaRPr kumimoji="1" lang="en-US" altLang="ja-JP" dirty="0" smtClean="0"/>
          </a:p>
          <a:p>
            <a:r>
              <a:rPr kumimoji="1" lang="ja-JP" altLang="en-US" dirty="0" smtClean="0"/>
              <a:t>ただし、</a:t>
            </a:r>
            <a:r>
              <a:rPr kumimoji="1" lang="en-US" altLang="ja-JP" dirty="0" err="1" smtClean="0"/>
              <a:t>TortoiseGit</a:t>
            </a:r>
            <a:r>
              <a:rPr kumimoji="1" lang="ja-JP" altLang="en-US" dirty="0" smtClean="0"/>
              <a:t>のコミットコマンドや、</a:t>
            </a:r>
            <a:r>
              <a:rPr kumimoji="1" lang="en-US" altLang="ja-JP" dirty="0" err="1" smtClean="0"/>
              <a:t>git</a:t>
            </a:r>
            <a:r>
              <a:rPr kumimoji="1" lang="en-US" altLang="ja-JP" dirty="0" smtClean="0"/>
              <a:t> commit </a:t>
            </a:r>
            <a:r>
              <a:rPr kumimoji="1" lang="ja-JP" altLang="en-US" dirty="0" smtClean="0"/>
              <a:t>コマンドのオプションでは、既存のファイルの変更の場合に限り、</a:t>
            </a:r>
            <a:endParaRPr kumimoji="1" lang="en-US" altLang="ja-JP" dirty="0" smtClean="0"/>
          </a:p>
          <a:p>
            <a:r>
              <a:rPr kumimoji="1" lang="ja-JP" altLang="en-US" dirty="0" smtClean="0"/>
              <a:t>インデックスへの追加とコミットをまとめて行う事ができる。（</a:t>
            </a:r>
            <a:r>
              <a:rPr kumimoji="1" lang="en-US" altLang="ja-JP" dirty="0" smtClean="0"/>
              <a:t>Subversion</a:t>
            </a:r>
            <a:r>
              <a:rPr kumimoji="1" lang="ja-JP" altLang="en-US" dirty="0" smtClean="0"/>
              <a:t>と同様の動作になる。）</a:t>
            </a:r>
            <a:endParaRPr kumimoji="1" lang="en-US" altLang="ja-JP" dirty="0" smtClean="0"/>
          </a:p>
          <a:p>
            <a:endParaRPr kumimoji="1" lang="en-US" altLang="ja-JP" dirty="0" smtClean="0"/>
          </a:p>
          <a:p>
            <a:r>
              <a:rPr kumimoji="1" lang="ja-JP" altLang="en-US" dirty="0" smtClean="0"/>
              <a:t>このように、「インデックス」にコミット候補の記録を行うのは、</a:t>
            </a:r>
            <a:r>
              <a:rPr kumimoji="1" lang="en-US" altLang="ja-JP" dirty="0" smtClean="0"/>
              <a:t>Mercurial</a:t>
            </a:r>
            <a:r>
              <a:rPr kumimoji="1" lang="ja-JP" altLang="en-US" dirty="0" smtClean="0"/>
              <a:t>などの他の</a:t>
            </a:r>
            <a:r>
              <a:rPr kumimoji="1" lang="en-US" altLang="ja-JP" dirty="0" smtClean="0"/>
              <a:t>VCS</a:t>
            </a:r>
            <a:r>
              <a:rPr kumimoji="1" lang="ja-JP" altLang="en-US" dirty="0" smtClean="0"/>
              <a:t>にはない、</a:t>
            </a:r>
            <a:r>
              <a:rPr kumimoji="1" lang="en-US" altLang="ja-JP" dirty="0" err="1" smtClean="0"/>
              <a:t>Git</a:t>
            </a:r>
            <a:r>
              <a:rPr kumimoji="1" lang="ja-JP" altLang="en-US" dirty="0" smtClean="0"/>
              <a:t>の特徴の一つ。</a:t>
            </a:r>
            <a:endParaRPr kumimoji="1" lang="en-US" altLang="ja-JP" dirty="0" smtClean="0"/>
          </a:p>
          <a:p>
            <a:r>
              <a:rPr kumimoji="1" lang="en-US" altLang="ja-JP" dirty="0" err="1" smtClean="0"/>
              <a:t>Git</a:t>
            </a:r>
            <a:r>
              <a:rPr kumimoji="1" lang="ja-JP" altLang="en-US" dirty="0" smtClean="0"/>
              <a:t>のリポジトリの管理構造に依拠する仕組み。</a:t>
            </a:r>
            <a:endParaRPr kumimoji="1" lang="en-US" altLang="ja-JP" dirty="0" smtClean="0"/>
          </a:p>
          <a:p>
            <a:endParaRPr kumimoji="1" lang="en-US" altLang="ja-JP" dirty="0" smtClean="0"/>
          </a:p>
          <a:p>
            <a:r>
              <a:rPr kumimoji="1" lang="en-US" altLang="ja-JP" dirty="0" err="1" smtClean="0"/>
              <a:t>Git</a:t>
            </a:r>
            <a:r>
              <a:rPr kumimoji="1" lang="ja-JP" altLang="en-US" dirty="0" smtClean="0"/>
              <a:t>では、</a:t>
            </a:r>
            <a:r>
              <a:rPr kumimoji="1" lang="en-US" altLang="ja-JP" dirty="0" smtClean="0"/>
              <a:t>Subversion</a:t>
            </a:r>
            <a:r>
              <a:rPr kumimoji="1" lang="ja-JP" altLang="en-US" dirty="0" smtClean="0"/>
              <a:t>と比べてブランチを積極的に活用する開発スタイルとなる。</a:t>
            </a:r>
            <a:endParaRPr kumimoji="1" lang="en-US" altLang="ja-JP" dirty="0" smtClean="0"/>
          </a:p>
          <a:p>
            <a:r>
              <a:rPr kumimoji="1" lang="ja-JP" altLang="en-US" dirty="0" smtClean="0"/>
              <a:t>この図では、基本的な流れとして、開発者が毎回作業ブランチを作成して、リーダーの判断でマージする事を示しているが、開発者が直接マスター（本流）にソースを登録する事も可能。</a:t>
            </a:r>
            <a:endParaRPr kumimoji="1" lang="en-US" altLang="ja-JP" dirty="0" smtClean="0"/>
          </a:p>
          <a:p>
            <a:endParaRPr kumimoji="1" lang="en-US" altLang="ja-JP" dirty="0" smtClean="0"/>
          </a:p>
          <a:p>
            <a:r>
              <a:rPr kumimoji="1" lang="ja-JP" altLang="en-US" dirty="0" smtClean="0"/>
              <a:t>「作業ブランチ」と表記しているのは、</a:t>
            </a:r>
            <a:r>
              <a:rPr kumimoji="1" lang="en-US" altLang="ja-JP" dirty="0" smtClean="0"/>
              <a:t>Subversion</a:t>
            </a:r>
            <a:r>
              <a:rPr kumimoji="1" lang="ja-JP" altLang="en-US" dirty="0" smtClean="0"/>
              <a:t>におけるブランチよりもかなり意味が軽い。</a:t>
            </a:r>
            <a:endParaRPr kumimoji="1" lang="en-US" altLang="ja-JP" dirty="0" smtClean="0"/>
          </a:p>
          <a:p>
            <a:r>
              <a:rPr kumimoji="1" lang="ja-JP" altLang="en-US" dirty="0" smtClean="0"/>
              <a:t>一つの作業タスクや一つのバグ修正にあたって毎回ブランチを作成する、いわゆる「トピックブランチ」と呼ばれるブランチを指す。</a:t>
            </a:r>
            <a:endParaRPr kumimoji="1" lang="en-US" altLang="ja-JP" dirty="0" smtClean="0"/>
          </a:p>
          <a:p>
            <a:endParaRPr kumimoji="1" lang="en-US" altLang="ja-JP" dirty="0" smtClean="0"/>
          </a:p>
          <a:p>
            <a:r>
              <a:rPr kumimoji="1" lang="ja-JP" altLang="en-US" dirty="0" smtClean="0"/>
              <a:t>また、数名で一つの機能を作成している間などは、もう少し大掛かりなブランチとして、「機能ブランチ」と呼ばれるブランチを作成して、その一部のスタッフ間だけで共有して作業する。</a:t>
            </a:r>
            <a:endParaRPr kumimoji="1" lang="en-US" altLang="ja-JP" dirty="0" smtClean="0"/>
          </a:p>
          <a:p>
            <a:endParaRPr kumimoji="1" lang="en-US" altLang="ja-JP" dirty="0" smtClean="0"/>
          </a:p>
          <a:p>
            <a:r>
              <a:rPr kumimoji="1" lang="ja-JP" altLang="en-US" dirty="0" smtClean="0"/>
              <a:t>もちろん、</a:t>
            </a:r>
            <a:r>
              <a:rPr kumimoji="1" lang="en-US" altLang="ja-JP" dirty="0" smtClean="0"/>
              <a:t>Subversion</a:t>
            </a:r>
            <a:r>
              <a:rPr kumimoji="1" lang="ja-JP" altLang="en-US" dirty="0" smtClean="0"/>
              <a:t>と同じく、過去のリリースを保持しつつ、新しいリリースを開発する為の「開発ブランチ」としても用いられる。</a:t>
            </a:r>
            <a:endParaRPr kumimoji="1" lang="en-US" altLang="ja-JP" dirty="0" smtClean="0"/>
          </a:p>
          <a:p>
            <a:r>
              <a:rPr kumimoji="1" lang="ja-JP" altLang="en-US" dirty="0" smtClean="0"/>
              <a:t>長期的なブランチとしては、「開発ブランチ」、「安定ブランチ」、「メンテナンスブランチ」のように細かく分けて扱う場合もある。</a:t>
            </a:r>
            <a:endParaRPr kumimoji="1" lang="en-US" altLang="ja-JP" dirty="0" smtClean="0"/>
          </a:p>
          <a:p>
            <a:endParaRPr kumimoji="1" lang="en-US" altLang="ja-JP" dirty="0" smtClean="0"/>
          </a:p>
          <a:p>
            <a:r>
              <a:rPr kumimoji="1" lang="en-US" altLang="ja-JP" dirty="0" smtClean="0"/>
              <a:t>Subversion</a:t>
            </a:r>
            <a:r>
              <a:rPr kumimoji="1" lang="ja-JP" altLang="en-US" dirty="0" smtClean="0"/>
              <a:t>と同じく、特定のリリース状態を「タグ」として記録する事も可能。</a:t>
            </a:r>
            <a:endParaRPr kumimoji="1" lang="en-US" altLang="ja-JP" dirty="0" smtClean="0"/>
          </a:p>
          <a:p>
            <a:endParaRPr kumimoji="1" lang="en-US" altLang="ja-JP" dirty="0" smtClean="0"/>
          </a:p>
          <a:p>
            <a:r>
              <a:rPr kumimoji="1" lang="ja-JP" altLang="en-US" dirty="0" smtClean="0"/>
              <a:t>いずれのブランチも、システムの機能としての違いはなく、あくまでも作業を進行する上での約束事として使い分ける。</a:t>
            </a:r>
            <a:endParaRPr kumimoji="1" lang="en-US" altLang="ja-JP" dirty="0" smtClean="0"/>
          </a:p>
          <a:p>
            <a:endParaRPr kumimoji="1" lang="en-US" altLang="ja-JP" dirty="0" smtClean="0"/>
          </a:p>
          <a:p>
            <a:r>
              <a:rPr kumimoji="1" lang="ja-JP" altLang="en-US" dirty="0" smtClean="0"/>
              <a:t>ブランチの名称には、ブランチの種類を示す接頭辞を付ける事や、作業タスクのチケット番号／</a:t>
            </a:r>
            <a:r>
              <a:rPr kumimoji="1" lang="en-US" altLang="ja-JP" dirty="0" smtClean="0"/>
              <a:t>BTS</a:t>
            </a:r>
            <a:r>
              <a:rPr kumimoji="1" lang="ja-JP" altLang="en-US" dirty="0" smtClean="0"/>
              <a:t>の番号を入れる事、個人の名前を入れる事など、命名規則を定めて開発する。</a:t>
            </a:r>
            <a:endParaRPr kumimoji="1" lang="en-US" altLang="ja-JP" dirty="0" smtClean="0"/>
          </a:p>
          <a:p>
            <a:r>
              <a:rPr kumimoji="1" lang="ja-JP" altLang="en-US" dirty="0" smtClean="0"/>
              <a:t>（例：</a:t>
            </a:r>
            <a:r>
              <a:rPr kumimoji="1" lang="en-US" altLang="ja-JP" dirty="0" smtClean="0"/>
              <a:t>issue/</a:t>
            </a:r>
            <a:r>
              <a:rPr kumimoji="1" lang="en-US" altLang="ja-JP" dirty="0" err="1" smtClean="0"/>
              <a:t>m_itagaki</a:t>
            </a:r>
            <a:r>
              <a:rPr kumimoji="1" lang="en-US" altLang="ja-JP" dirty="0" smtClean="0"/>
              <a:t>/123,</a:t>
            </a:r>
            <a:r>
              <a:rPr kumimoji="1" lang="en-US" altLang="ja-JP" baseline="0" dirty="0" smtClean="0"/>
              <a:t> bug/</a:t>
            </a:r>
            <a:r>
              <a:rPr kumimoji="1" lang="en-US" altLang="ja-JP" baseline="0" dirty="0" err="1" smtClean="0"/>
              <a:t>m_itagaki</a:t>
            </a:r>
            <a:r>
              <a:rPr kumimoji="1" lang="en-US" altLang="ja-JP" baseline="0" dirty="0" smtClean="0"/>
              <a:t>/456, feature/23, </a:t>
            </a:r>
            <a:r>
              <a:rPr kumimoji="1" lang="en-US" altLang="ja-JP" baseline="0" dirty="0" err="1" smtClean="0"/>
              <a:t>devel</a:t>
            </a:r>
            <a:r>
              <a:rPr kumimoji="1" lang="en-US" altLang="ja-JP" baseline="0" dirty="0" smtClean="0"/>
              <a:t>/1.0, master, </a:t>
            </a:r>
            <a:r>
              <a:rPr kumimoji="1" lang="en-US" altLang="ja-JP" baseline="0" dirty="0" err="1" smtClean="0"/>
              <a:t>maint</a:t>
            </a:r>
            <a:r>
              <a:rPr kumimoji="1" lang="en-US" altLang="ja-JP" baseline="0" dirty="0" smtClean="0"/>
              <a:t>/1.1 </a:t>
            </a:r>
            <a:r>
              <a:rPr kumimoji="1" lang="ja-JP" altLang="en-US" baseline="0" dirty="0" smtClean="0"/>
              <a:t>など</a:t>
            </a:r>
            <a:r>
              <a:rPr kumimoji="1" lang="ja-JP" altLang="en-US" dirty="0" smtClean="0"/>
              <a:t>）</a:t>
            </a:r>
            <a:endParaRPr kumimoji="1" lang="en-US" altLang="ja-JP" dirty="0" smtClean="0"/>
          </a:p>
          <a:p>
            <a:endParaRPr kumimoji="1" lang="en-US" altLang="ja-JP" dirty="0" smtClean="0"/>
          </a:p>
          <a:p>
            <a:r>
              <a:rPr kumimoji="1" lang="ja-JP" altLang="en-US" dirty="0" smtClean="0"/>
              <a:t>上記のような細かいブランチを活用する事で、例えば、何かしらの新しい開発を行っている時に、数日前にコミットしたソースの修正が求められた場合などにも混乱なく対応ができる。</a:t>
            </a:r>
            <a:endParaRPr kumimoji="1" lang="en-US" altLang="ja-JP" dirty="0" smtClean="0"/>
          </a:p>
          <a:p>
            <a:endParaRPr kumimoji="1" lang="en-US" altLang="ja-JP" dirty="0" smtClean="0"/>
          </a:p>
          <a:p>
            <a:r>
              <a:rPr kumimoji="1" lang="ja-JP" altLang="en-US" dirty="0" smtClean="0"/>
              <a:t>その時作業中だったものをローカルにコミットした上で（他者に影響が出ないので中途半端な状態でコミットして良い）、修正対象のブランチに切り替えて作業を行い、終わったら中断していた作業に戻る事ができる。</a:t>
            </a:r>
            <a:endParaRPr kumimoji="1" lang="en-US" altLang="ja-JP" dirty="0" smtClean="0"/>
          </a:p>
          <a:p>
            <a:r>
              <a:rPr kumimoji="1" lang="ja-JP" altLang="en-US" dirty="0" smtClean="0"/>
              <a:t>ブランチを切り替えると、</a:t>
            </a:r>
            <a:r>
              <a:rPr kumimoji="1" lang="en-US" altLang="ja-JP" dirty="0" err="1" smtClean="0"/>
              <a:t>Git</a:t>
            </a:r>
            <a:r>
              <a:rPr kumimoji="1" lang="ja-JP" altLang="en-US" dirty="0" smtClean="0"/>
              <a:t>はソースコードの状態を適切に切り替えてくれるのが利点。しかもそれはローカルで行われるので早い。</a:t>
            </a:r>
            <a:endParaRPr kumimoji="1" lang="en-US" altLang="ja-JP" dirty="0" smtClean="0"/>
          </a:p>
          <a:p>
            <a:endParaRPr kumimoji="1" lang="en-US" altLang="ja-JP" dirty="0" smtClean="0"/>
          </a:p>
          <a:p>
            <a:r>
              <a:rPr kumimoji="1" lang="ja-JP" altLang="en-US" dirty="0" smtClean="0"/>
              <a:t>これにより、重要なビルド工程の際に、万が一に備えて大勢の開発者にビルドの結果を待って作業の手を止めてもらうといった、</a:t>
            </a:r>
            <a:r>
              <a:rPr kumimoji="1" lang="en-US" altLang="ja-JP" dirty="0" smtClean="0"/>
              <a:t>Subversion</a:t>
            </a:r>
            <a:r>
              <a:rPr kumimoji="1" lang="ja-JP" altLang="en-US" dirty="0" smtClean="0"/>
              <a:t>使用時に起こっていたワークフロー上の問題を改善できる。</a:t>
            </a:r>
            <a:endParaRPr kumimoji="1" lang="en-US" altLang="ja-JP" dirty="0" smtClean="0"/>
          </a:p>
          <a:p>
            <a:endParaRPr kumimoji="1" lang="en-US" altLang="ja-JP" dirty="0" smtClean="0"/>
          </a:p>
          <a:p>
            <a:r>
              <a:rPr kumimoji="1" lang="ja-JP" altLang="en-US" dirty="0" smtClean="0"/>
              <a:t>「プルリクエスト」や「マージリクエスト」は、直接的な声掛けで運用する事も可能だが（「一通り出来たのでマージして下さい」と依頼する）、</a:t>
            </a:r>
            <a:r>
              <a:rPr kumimoji="1" lang="en-US" altLang="ja-JP" dirty="0" err="1" smtClean="0"/>
              <a:t>GitHub</a:t>
            </a:r>
            <a:r>
              <a:rPr kumimoji="1" lang="ja-JP" altLang="en-US" dirty="0" smtClean="0"/>
              <a:t>や</a:t>
            </a:r>
            <a:r>
              <a:rPr kumimoji="1" lang="en-US" altLang="ja-JP" dirty="0" err="1" smtClean="0"/>
              <a:t>GitLab</a:t>
            </a:r>
            <a:r>
              <a:rPr kumimoji="1" lang="ja-JP" altLang="en-US" dirty="0" err="1" smtClean="0"/>
              <a:t>、</a:t>
            </a:r>
            <a:r>
              <a:rPr kumimoji="1" lang="en-US" altLang="ja-JP" dirty="0" err="1" smtClean="0"/>
              <a:t>RhodeCode</a:t>
            </a:r>
            <a:r>
              <a:rPr kumimoji="1" lang="ja-JP" altLang="en-US" dirty="0" smtClean="0"/>
              <a:t>といった、いわゆる「ホスティングサービス」を使用すると、そのような通達をシステム的な機能として実現できる。</a:t>
            </a:r>
            <a:endParaRPr kumimoji="1" lang="en-US" altLang="ja-JP" dirty="0" smtClean="0"/>
          </a:p>
          <a:p>
            <a:r>
              <a:rPr kumimoji="1" lang="ja-JP" altLang="en-US" dirty="0" smtClean="0"/>
              <a:t>このようなコミュニケーションの為の機能は、</a:t>
            </a:r>
            <a:r>
              <a:rPr kumimoji="1" lang="en-US" altLang="ja-JP" dirty="0" err="1" smtClean="0"/>
              <a:t>Git</a:t>
            </a:r>
            <a:r>
              <a:rPr kumimoji="1" lang="ja-JP" altLang="en-US" dirty="0" smtClean="0"/>
              <a:t>自身は有していない。</a:t>
            </a:r>
            <a:endParaRPr kumimoji="1" lang="en-US" altLang="ja-JP" dirty="0" smtClean="0"/>
          </a:p>
          <a:p>
            <a:endParaRPr kumimoji="1" lang="en-US" altLang="ja-JP" dirty="0" smtClean="0"/>
          </a:p>
          <a:p>
            <a:r>
              <a:rPr kumimoji="1" lang="ja-JP" altLang="en-US" dirty="0" smtClean="0"/>
              <a:t>図には描いていないが、共有リポジトリとして、</a:t>
            </a:r>
            <a:r>
              <a:rPr kumimoji="1" lang="en-US" altLang="ja-JP" dirty="0" smtClean="0"/>
              <a:t>Subversion</a:t>
            </a:r>
            <a:r>
              <a:rPr kumimoji="1" lang="ja-JP" altLang="en-US" dirty="0" smtClean="0"/>
              <a:t>のリポジトリを使用する事もできる。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6</a:t>
            </a:fld>
            <a:endParaRPr kumimoji="1" lang="ja-JP" altLang="en-US" dirty="0"/>
          </a:p>
        </p:txBody>
      </p:sp>
    </p:spTree>
    <p:extLst>
      <p:ext uri="{BB962C8B-B14F-4D97-AF65-F5344CB8AC3E}">
        <p14:creationId xmlns:p14="http://schemas.microsoft.com/office/powerpoint/2010/main" val="190247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開発ブランチでのコミットを小まめに共有リポジトリにプッシュしていると、万が一開発者不在時に途中状態のソースが必要になる事があっても、第</a:t>
            </a:r>
            <a:r>
              <a:rPr kumimoji="1" lang="en-US" altLang="ja-JP" dirty="0" smtClean="0"/>
              <a:t>3</a:t>
            </a:r>
            <a:r>
              <a:rPr kumimoji="1" lang="ja-JP" altLang="en-US" dirty="0" smtClean="0"/>
              <a:t>者が参照する事ができる。</a:t>
            </a:r>
            <a:endParaRPr kumimoji="1" lang="en-US" altLang="ja-JP" dirty="0" smtClean="0"/>
          </a:p>
          <a:p>
            <a:endParaRPr kumimoji="1" lang="en-US" altLang="ja-JP" dirty="0" smtClean="0"/>
          </a:p>
          <a:p>
            <a:r>
              <a:rPr kumimoji="1" lang="ja-JP" altLang="en-US" dirty="0" smtClean="0"/>
              <a:t>管理者や機能ブランチの開発責任者（サブグループのリーダー）に本流へのマージを依頼する体制は、頻繁にリポジトリを作成する</a:t>
            </a:r>
            <a:r>
              <a:rPr lang="ja-JP" altLang="en-US" sz="1200" dirty="0" smtClean="0"/>
              <a:t>作業ルールとする事により、システム的に実践し易くなる。</a:t>
            </a:r>
            <a:endParaRPr lang="en-US" altLang="ja-JP" sz="1200" dirty="0" smtClean="0"/>
          </a:p>
          <a:p>
            <a:r>
              <a:rPr kumimoji="1" lang="en-US" altLang="ja-JP" sz="1200" dirty="0" err="1" smtClean="0"/>
              <a:t>GitHub</a:t>
            </a:r>
            <a:r>
              <a:rPr kumimoji="1" lang="ja-JP" altLang="en-US" sz="1200" dirty="0" smtClean="0"/>
              <a:t>や</a:t>
            </a:r>
            <a:r>
              <a:rPr kumimoji="1" lang="en-US" altLang="ja-JP" sz="1200" dirty="0" err="1" smtClean="0"/>
              <a:t>RhodeCode</a:t>
            </a:r>
            <a:r>
              <a:rPr kumimoji="1" lang="ja-JP" altLang="en-US" sz="1200" dirty="0" smtClean="0"/>
              <a:t>などのホスティングサービスを利用すると、この依頼を出す際に、システムの機能として、「プルリクエスト」（「マージリクエスト」）を用いる事ができる。</a:t>
            </a:r>
            <a:endParaRPr kumimoji="1" lang="en-US" altLang="ja-JP" sz="1200" dirty="0" smtClean="0"/>
          </a:p>
          <a:p>
            <a:endParaRPr kumimoji="1" lang="en-US" altLang="ja-JP" sz="1200" dirty="0" smtClean="0"/>
          </a:p>
          <a:p>
            <a:r>
              <a:rPr kumimoji="1" lang="ja-JP" altLang="en-US" sz="1200" dirty="0" smtClean="0"/>
              <a:t>開発者は、緊急で問題に対処する際、そこまでの作業状態が中途半端でもコミットできるので、ブランチを切り替える際に面倒なマージが発生しない。</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7</a:t>
            </a:fld>
            <a:endParaRPr kumimoji="1" lang="ja-JP" altLang="en-US"/>
          </a:p>
        </p:txBody>
      </p:sp>
    </p:spTree>
    <p:extLst>
      <p:ext uri="{BB962C8B-B14F-4D97-AF65-F5344CB8AC3E}">
        <p14:creationId xmlns:p14="http://schemas.microsoft.com/office/powerpoint/2010/main" val="2827219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ja-JP" sz="1600" dirty="0" smtClean="0"/>
              <a:t>Subversion</a:t>
            </a:r>
            <a:r>
              <a:rPr lang="ja-JP" altLang="en-US" sz="1600" dirty="0" err="1" smtClean="0"/>
              <a:t>のように</a:t>
            </a:r>
            <a:r>
              <a:rPr lang="ja-JP" altLang="en-US" sz="1600" dirty="0" smtClean="0"/>
              <a:t>コミットを絶対視するシステムと異なり、一度行ったコミットをなかった事にしたり、追加・修正したファイルのコミットを漏れやコミットメッセージ・作者の間違いを後から修正したりといった事ができ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これにより、不用意にコミットログが長くなる事を防ぎ、常に重要なコミットがわかり易い状態を保つ。</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ただし、共有リポジトリへのプッシュ前のローカル作業に限定して許可するなどの運用ルールは設けた方が良いかもしれない。</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なお、</a:t>
            </a:r>
            <a:r>
              <a:rPr lang="en-US" altLang="ja-JP" sz="1600" dirty="0" smtClean="0"/>
              <a:t>Subversion</a:t>
            </a:r>
            <a:r>
              <a:rPr lang="ja-JP" altLang="en-US" sz="1600" dirty="0" smtClean="0"/>
              <a:t>でもフックスクリプトを適切に設定する事により、コミットメッセージの変更は可能になる。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オフライン状態とは、例えば、ネットワーク障害やサーバー障害が発生している時や、また、移動時にノート</a:t>
            </a:r>
            <a:r>
              <a:rPr lang="en-US" altLang="ja-JP" sz="1600" dirty="0" smtClean="0"/>
              <a:t>PC</a:t>
            </a:r>
            <a:r>
              <a:rPr lang="ja-JP" altLang="en-US" sz="1600" dirty="0" smtClean="0"/>
              <a:t>を使って開発している時など。</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完全にオフラインの状態でも作業を継続してコミットし、後々オンラインになった時に、共有リポジトリにプッシュする事ができる。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遠隔地開発では、拠点内のチームリーダーが代表して、実際の共有リポジトリに変更を</a:t>
            </a:r>
            <a:r>
              <a:rPr lang="en-US" altLang="ja-JP" sz="1600" dirty="0" smtClean="0"/>
              <a:t>push</a:t>
            </a:r>
            <a:r>
              <a:rPr lang="ja-JP" altLang="en-US" sz="1600" dirty="0" smtClean="0"/>
              <a:t>するような体制を取る。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8</a:t>
            </a:fld>
            <a:endParaRPr kumimoji="1" lang="ja-JP" altLang="en-US"/>
          </a:p>
        </p:txBody>
      </p:sp>
    </p:spTree>
    <p:extLst>
      <p:ext uri="{BB962C8B-B14F-4D97-AF65-F5344CB8AC3E}">
        <p14:creationId xmlns:p14="http://schemas.microsoft.com/office/powerpoint/2010/main" val="102510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リポジトリのバックアップとしては、例えば、実際の共有リポジトリを</a:t>
            </a:r>
            <a:r>
              <a:rPr kumimoji="1" lang="en-US" altLang="ja-JP" dirty="0" smtClean="0"/>
              <a:t>Linux</a:t>
            </a:r>
            <a:r>
              <a:rPr kumimoji="1" lang="ja-JP" altLang="en-US" dirty="0" smtClean="0"/>
              <a:t>上で扱い、</a:t>
            </a:r>
            <a:r>
              <a:rPr kumimoji="1" lang="en-US" altLang="ja-JP" dirty="0" smtClean="0"/>
              <a:t>Windows</a:t>
            </a:r>
            <a:r>
              <a:rPr kumimoji="1" lang="ja-JP" altLang="en-US" dirty="0" smtClean="0"/>
              <a:t>サーバーにバックアップを置きたいような場合は、</a:t>
            </a:r>
            <a:r>
              <a:rPr kumimoji="1" lang="en-US" altLang="ja-JP" dirty="0" smtClean="0"/>
              <a:t>Linux</a:t>
            </a:r>
            <a:r>
              <a:rPr kumimoji="1" lang="ja-JP" altLang="en-US" dirty="0" smtClean="0"/>
              <a:t>上のリポジトリでフックスクリプトを利用し（もしくは短い間隔の定期実行で）、</a:t>
            </a:r>
            <a:r>
              <a:rPr kumimoji="1" lang="en-US" altLang="ja-JP" dirty="0" smtClean="0"/>
              <a:t>Windows</a:t>
            </a:r>
            <a:r>
              <a:rPr kumimoji="1" lang="ja-JP" altLang="en-US" dirty="0" smtClean="0"/>
              <a:t>サーバー上のミラーリポジトリに逐一変更を反映するようなやり方が考えられる。</a:t>
            </a:r>
            <a:endParaRPr kumimoji="1" lang="en-US" altLang="ja-JP" dirty="0" smtClean="0"/>
          </a:p>
          <a:p>
            <a:endParaRPr kumimoji="1" lang="en-US" altLang="ja-JP" dirty="0"/>
          </a:p>
          <a:p>
            <a:r>
              <a:rPr kumimoji="1" lang="ja-JP" altLang="en-US" dirty="0" smtClean="0"/>
              <a:t>除外ファイル、ファイル属性の指定は、</a:t>
            </a:r>
            <a:r>
              <a:rPr lang="en-US" altLang="ja-JP" sz="1200" dirty="0" smtClean="0"/>
              <a:t>Subversion</a:t>
            </a:r>
            <a:r>
              <a:rPr lang="ja-JP" altLang="en-US" sz="1200" dirty="0" smtClean="0"/>
              <a:t>では、各ユーザーのローカル設定になっていた。</a:t>
            </a:r>
            <a:endParaRPr lang="en-US" altLang="ja-JP" sz="1200" dirty="0" smtClean="0"/>
          </a:p>
          <a:p>
            <a:r>
              <a:rPr kumimoji="1" lang="ja-JP" altLang="en-US" sz="1200" dirty="0" smtClean="0"/>
              <a:t>除外ファイルとは、例えば </a:t>
            </a:r>
            <a:r>
              <a:rPr kumimoji="1" lang="en-US" altLang="ja-JP" sz="1200" dirty="0" smtClean="0"/>
              <a:t>.o </a:t>
            </a:r>
            <a:r>
              <a:rPr kumimoji="1" lang="ja-JP" altLang="en-US" sz="1200" dirty="0" smtClean="0"/>
              <a:t>ファイルや </a:t>
            </a:r>
            <a:r>
              <a:rPr kumimoji="1" lang="en-US" altLang="ja-JP" sz="1200" dirty="0" smtClean="0"/>
              <a:t>.</a:t>
            </a:r>
            <a:r>
              <a:rPr kumimoji="1" lang="en-US" altLang="ja-JP" sz="1200" dirty="0" err="1" smtClean="0"/>
              <a:t>suo</a:t>
            </a:r>
            <a:r>
              <a:rPr kumimoji="1" lang="en-US" altLang="ja-JP" sz="1200" dirty="0" smtClean="0"/>
              <a:t> </a:t>
            </a:r>
            <a:r>
              <a:rPr kumimoji="1" lang="ja-JP" altLang="en-US" sz="1200" dirty="0" smtClean="0"/>
              <a:t>ファイルなどの中間ファイルを指定する。</a:t>
            </a:r>
            <a:endParaRPr kumimoji="1" lang="en-US" altLang="ja-JP" sz="1200" dirty="0" smtClean="0"/>
          </a:p>
          <a:p>
            <a:r>
              <a:rPr kumimoji="1" lang="ja-JP" altLang="en-US" sz="1200" dirty="0" smtClean="0"/>
              <a:t>ファイル属性とは、例えば </a:t>
            </a:r>
            <a:r>
              <a:rPr kumimoji="1" lang="en-US" altLang="ja-JP" sz="1200" dirty="0" smtClean="0"/>
              <a:t>.</a:t>
            </a:r>
            <a:r>
              <a:rPr kumimoji="1" lang="en-US" altLang="ja-JP" sz="1200" dirty="0" err="1" smtClean="0"/>
              <a:t>xlsx</a:t>
            </a:r>
            <a:r>
              <a:rPr kumimoji="1" lang="en-US" altLang="ja-JP" sz="1200" dirty="0" smtClean="0"/>
              <a:t> </a:t>
            </a:r>
            <a:r>
              <a:rPr kumimoji="1" lang="ja-JP" altLang="en-US" sz="1200" dirty="0" smtClean="0"/>
              <a:t>や </a:t>
            </a:r>
            <a:r>
              <a:rPr kumimoji="1" lang="en-US" altLang="ja-JP" sz="1200" dirty="0" smtClean="0"/>
              <a:t>.</a:t>
            </a:r>
            <a:r>
              <a:rPr kumimoji="1" lang="en-US" altLang="ja-JP" sz="1200" dirty="0" err="1" smtClean="0"/>
              <a:t>docx</a:t>
            </a:r>
            <a:r>
              <a:rPr kumimoji="1" lang="en-US" altLang="ja-JP" sz="1200" dirty="0" smtClean="0"/>
              <a:t> </a:t>
            </a:r>
            <a:r>
              <a:rPr kumimoji="1" lang="ja-JP" altLang="en-US" sz="1200" dirty="0" smtClean="0"/>
              <a:t>をバイナリファイルとして扱うといった指定。これにより、改行コードの変換が行われてバイナリファイルが崩れるといった問題を防ぐ事ができる。</a:t>
            </a:r>
            <a:endParaRPr kumimoji="1" lang="en-US" altLang="ja-JP" sz="1200" dirty="0" smtClean="0"/>
          </a:p>
          <a:p>
            <a:r>
              <a:rPr kumimoji="1" lang="en-US" altLang="ja-JP" sz="1200" dirty="0" err="1" smtClean="0"/>
              <a:t>Git</a:t>
            </a:r>
            <a:r>
              <a:rPr kumimoji="1" lang="ja-JP" altLang="en-US" sz="1200" dirty="0" smtClean="0"/>
              <a:t>では、これらの設定を、リポジトリの先頭ディレクトリに、</a:t>
            </a:r>
            <a:r>
              <a:rPr kumimoji="1" lang="en-US" altLang="ja-JP" sz="1200" dirty="0" smtClean="0"/>
              <a:t>.</a:t>
            </a:r>
            <a:r>
              <a:rPr kumimoji="1" lang="en-US" altLang="ja-JP" sz="1200" dirty="0" err="1" smtClean="0"/>
              <a:t>gitignore</a:t>
            </a:r>
            <a:r>
              <a:rPr kumimoji="1" lang="ja-JP" altLang="en-US" sz="1200" dirty="0" smtClean="0"/>
              <a:t>（除外ファイル設定）、</a:t>
            </a:r>
            <a:r>
              <a:rPr kumimoji="1" lang="en-US" altLang="ja-JP" sz="1200" dirty="0" smtClean="0"/>
              <a:t>.</a:t>
            </a:r>
            <a:r>
              <a:rPr kumimoji="1" lang="en-US" altLang="ja-JP" sz="1200" dirty="0" err="1" smtClean="0"/>
              <a:t>gitattributes</a:t>
            </a:r>
            <a:r>
              <a:rPr kumimoji="1" lang="ja-JP" altLang="en-US" sz="1200" dirty="0" smtClean="0"/>
              <a:t>（ファイル属性設定）を置く事により、開発者全体で設定を共有できる。</a:t>
            </a:r>
            <a:endParaRPr kumimoji="1" lang="en-US" altLang="ja-JP" sz="1200" dirty="0" smtClean="0"/>
          </a:p>
          <a:p>
            <a:r>
              <a:rPr kumimoji="1" lang="ja-JP" altLang="en-US" sz="1200" dirty="0" smtClean="0"/>
              <a:t>リポジトリ毎にファイルを置き直す必要があるが、個人個人に設定を委ねるよりは遥かに管理し易い。</a:t>
            </a:r>
            <a:endParaRPr kumimoji="1" lang="en-US" altLang="ja-JP" sz="1200" dirty="0" smtClean="0"/>
          </a:p>
          <a:p>
            <a:endParaRPr kumimoji="1" lang="en-US" altLang="ja-JP" sz="1200" dirty="0" smtClean="0"/>
          </a:p>
          <a:p>
            <a:r>
              <a:rPr kumimoji="1" lang="ja-JP" altLang="en-US" sz="1200" dirty="0" smtClean="0"/>
              <a:t>なお、</a:t>
            </a:r>
            <a:r>
              <a:rPr kumimoji="1" lang="en-US" altLang="ja-JP" sz="1200" dirty="0" smtClean="0"/>
              <a:t>Subversion</a:t>
            </a:r>
            <a:r>
              <a:rPr kumimoji="1" lang="ja-JP" altLang="en-US" sz="1200" dirty="0" smtClean="0"/>
              <a:t>でもファイルコミット時（コミット後）に属性を与えてコミットする事で属性がリポジトリに保存される。</a:t>
            </a:r>
            <a:endParaRPr kumimoji="1" lang="en-US" altLang="ja-JP" sz="1200" dirty="0" smtClean="0"/>
          </a:p>
          <a:p>
            <a:r>
              <a:rPr kumimoji="1" lang="ja-JP" altLang="en-US" sz="1200" dirty="0" smtClean="0"/>
              <a:t>また、ディレクトリに対して無視ファイルを設定してコミットする事が可能。</a:t>
            </a:r>
            <a:endParaRPr kumimoji="1" lang="en-US" altLang="ja-JP" sz="1200" dirty="0" smtClean="0"/>
          </a:p>
          <a:p>
            <a:r>
              <a:rPr kumimoji="1" lang="ja-JP" altLang="en-US" sz="1200" dirty="0" smtClean="0"/>
              <a:t>とはいえ、管理者が後追いで開発者が正しい属性でコミットしたかを確認する必要がある為、管理の手間がかかる。</a:t>
            </a:r>
            <a:endParaRPr kumimoji="1" lang="en-US" altLang="ja-JP" sz="1200" dirty="0" smtClean="0"/>
          </a:p>
          <a:p>
            <a:r>
              <a:rPr kumimoji="1" lang="en-US" altLang="ja-JP" sz="1200" dirty="0" err="1" smtClean="0"/>
              <a:t>Git</a:t>
            </a:r>
            <a:r>
              <a:rPr kumimoji="1" lang="ja-JP" altLang="en-US" sz="1200" dirty="0" smtClean="0"/>
              <a:t>の方式の方が管理し易い。</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9</a:t>
            </a:fld>
            <a:endParaRPr kumimoji="1" lang="ja-JP" altLang="en-US"/>
          </a:p>
        </p:txBody>
      </p:sp>
    </p:spTree>
    <p:extLst>
      <p:ext uri="{BB962C8B-B14F-4D97-AF65-F5344CB8AC3E}">
        <p14:creationId xmlns:p14="http://schemas.microsoft.com/office/powerpoint/2010/main" val="4175335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9139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104220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862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9017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33695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0891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2614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4549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18285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66707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421026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431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3311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30193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8081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29465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76847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66F510E-5AB8-4FBE-9312-7856B8EE696A}" type="datetimeFigureOut">
              <a:rPr kumimoji="1" lang="ja-JP" altLang="en-US" smtClean="0"/>
              <a:t>2013/7/19</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5104329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4" y="2099733"/>
            <a:ext cx="10118291" cy="2677648"/>
          </a:xfrm>
        </p:spPr>
        <p:txBody>
          <a:bodyPr/>
          <a:lstStyle/>
          <a:p>
            <a:r>
              <a:rPr kumimoji="1" lang="en-US" altLang="ja-JP" dirty="0" smtClean="0"/>
              <a:t>Subversion</a:t>
            </a:r>
            <a:r>
              <a:rPr kumimoji="1" lang="ja-JP" altLang="en-US" dirty="0" smtClean="0"/>
              <a:t>ユーザーの為の</a:t>
            </a:r>
            <a:r>
              <a:rPr kumimoji="1" lang="en-US" altLang="ja-JP" dirty="0" smtClean="0"/>
              <a:t/>
            </a:r>
            <a:br>
              <a:rPr kumimoji="1" lang="en-US" altLang="ja-JP" dirty="0" smtClean="0"/>
            </a:br>
            <a:r>
              <a:rPr kumimoji="1" lang="ja-JP" altLang="en-US" dirty="0" smtClean="0"/>
              <a:t>分散型</a:t>
            </a:r>
            <a:r>
              <a:rPr kumimoji="1" lang="en-US" altLang="ja-JP" dirty="0" smtClean="0"/>
              <a:t>SCM</a:t>
            </a:r>
            <a:r>
              <a:rPr kumimoji="1" lang="ja-JP" altLang="en-US" dirty="0" smtClean="0"/>
              <a:t>「</a:t>
            </a:r>
            <a:r>
              <a:rPr kumimoji="1" lang="en-US" altLang="ja-JP" dirty="0" err="1" smtClean="0"/>
              <a:t>Git</a:t>
            </a:r>
            <a:r>
              <a:rPr kumimoji="1" lang="ja-JP" altLang="en-US" dirty="0" smtClean="0"/>
              <a:t>」活用の勧め</a:t>
            </a:r>
            <a:endParaRPr kumimoji="1" lang="ja-JP" altLang="en-US" dirty="0"/>
          </a:p>
        </p:txBody>
      </p:sp>
      <p:sp>
        <p:nvSpPr>
          <p:cNvPr id="3" name="サブタイトル 2"/>
          <p:cNvSpPr>
            <a:spLocks noGrp="1"/>
          </p:cNvSpPr>
          <p:nvPr>
            <p:ph type="subTitle" idx="1"/>
          </p:nvPr>
        </p:nvSpPr>
        <p:spPr>
          <a:xfrm>
            <a:off x="1154955" y="4777380"/>
            <a:ext cx="10118290" cy="861420"/>
          </a:xfrm>
        </p:spPr>
        <p:txBody>
          <a:bodyPr/>
          <a:lstStyle/>
          <a:p>
            <a:pPr algn="r"/>
            <a:r>
              <a:rPr kumimoji="1" lang="en-US" altLang="ja-JP" b="1" dirty="0" smtClean="0"/>
              <a:t>2013</a:t>
            </a:r>
            <a:r>
              <a:rPr kumimoji="1" lang="ja-JP" altLang="en-US" b="1" dirty="0" smtClean="0"/>
              <a:t>年</a:t>
            </a:r>
            <a:r>
              <a:rPr kumimoji="1" lang="en-US" altLang="ja-JP" b="1" dirty="0" smtClean="0"/>
              <a:t>7</a:t>
            </a:r>
            <a:r>
              <a:rPr kumimoji="1" lang="ja-JP" altLang="en-US" b="1" dirty="0" smtClean="0"/>
              <a:t>月</a:t>
            </a:r>
            <a:r>
              <a:rPr kumimoji="1" lang="en-US" altLang="ja-JP" b="1" dirty="0" smtClean="0"/>
              <a:t>19</a:t>
            </a:r>
            <a:r>
              <a:rPr kumimoji="1" lang="ja-JP" altLang="en-US" b="1" dirty="0" smtClean="0"/>
              <a:t>日　初版</a:t>
            </a:r>
            <a:endParaRPr kumimoji="1" lang="ja-JP" altLang="en-US" b="1" dirty="0"/>
          </a:p>
        </p:txBody>
      </p:sp>
    </p:spTree>
    <p:extLst>
      <p:ext uri="{BB962C8B-B14F-4D97-AF65-F5344CB8AC3E}">
        <p14:creationId xmlns:p14="http://schemas.microsoft.com/office/powerpoint/2010/main" val="1996420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の問題点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kumimoji="1" lang="ja-JP" altLang="en-US" dirty="0" smtClean="0"/>
              <a:t>操作が複雑で覚えるべき事も多く、敷居が高い</a:t>
            </a:r>
            <a:endParaRPr kumimoji="1" lang="en-US" altLang="ja-JP" dirty="0" smtClean="0"/>
          </a:p>
          <a:p>
            <a:r>
              <a:rPr lang="en-US" altLang="ja-JP" dirty="0" smtClean="0"/>
              <a:t>Subversion</a:t>
            </a:r>
            <a:r>
              <a:rPr lang="ja-JP" altLang="en-US" dirty="0" smtClean="0"/>
              <a:t>のように、自動で採番される一貫したシンプルなリビジョン番号がない</a:t>
            </a:r>
            <a:endParaRPr lang="en-US" altLang="ja-JP" dirty="0" smtClean="0"/>
          </a:p>
          <a:p>
            <a:r>
              <a:rPr lang="en-US" altLang="ja-JP" dirty="0"/>
              <a:t>RCS, CVS, Subversion</a:t>
            </a:r>
            <a:r>
              <a:rPr lang="ja-JP" altLang="en-US" dirty="0" err="1"/>
              <a:t>のような</a:t>
            </a:r>
            <a:r>
              <a:rPr lang="ja-JP" altLang="en-US" dirty="0"/>
              <a:t>キーワード展開が出来ない</a:t>
            </a:r>
            <a:endParaRPr lang="en-US" altLang="ja-JP" dirty="0"/>
          </a:p>
          <a:p>
            <a:r>
              <a:rPr lang="ja-JP" altLang="en-US" dirty="0" smtClean="0"/>
              <a:t>ファイルロックで編集の競合を防ぐ仕組みがない</a:t>
            </a:r>
            <a:endParaRPr lang="en-US" altLang="ja-JP" dirty="0" smtClean="0"/>
          </a:p>
          <a:p>
            <a:r>
              <a:rPr lang="ja-JP" altLang="en-US" dirty="0"/>
              <a:t>空</a:t>
            </a:r>
            <a:r>
              <a:rPr lang="ja-JP" altLang="en-US" dirty="0" smtClean="0"/>
              <a:t>のフォルダを扱えない</a:t>
            </a:r>
            <a:endParaRPr lang="en-US" altLang="ja-JP" dirty="0" smtClean="0"/>
          </a:p>
          <a:p>
            <a:r>
              <a:rPr lang="ja-JP" altLang="en-US" dirty="0" smtClean="0"/>
              <a:t>ユーザーのアクセス権制御が難しい</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181487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を活用すべきケース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lang="ja-JP" altLang="en-US" dirty="0" smtClean="0"/>
              <a:t>プログラム開発（ソースコード管理）全般</a:t>
            </a:r>
            <a:endParaRPr lang="en-US" altLang="ja-JP" dirty="0" smtClean="0"/>
          </a:p>
          <a:p>
            <a:r>
              <a:rPr kumimoji="1" lang="ja-JP" altLang="en-US" dirty="0" smtClean="0"/>
              <a:t>遠隔地（拠点間）での共同開発を行う場合</a:t>
            </a:r>
            <a:endParaRPr kumimoji="1" lang="en-US" altLang="ja-JP" dirty="0" smtClean="0"/>
          </a:p>
          <a:p>
            <a:r>
              <a:rPr lang="ja-JP" altLang="en-US" dirty="0" smtClean="0"/>
              <a:t>ソーシャル</a:t>
            </a:r>
            <a:r>
              <a:rPr lang="ja-JP" altLang="en-US" dirty="0"/>
              <a:t>開発</a:t>
            </a:r>
            <a:r>
              <a:rPr lang="ja-JP" altLang="en-US" dirty="0" smtClean="0"/>
              <a:t>を行う場合</a:t>
            </a:r>
            <a:endParaRPr kumimoji="1" lang="en-US" altLang="ja-JP" dirty="0" smtClean="0"/>
          </a:p>
        </p:txBody>
      </p:sp>
    </p:spTree>
    <p:extLst>
      <p:ext uri="{BB962C8B-B14F-4D97-AF65-F5344CB8AC3E}">
        <p14:creationId xmlns:p14="http://schemas.microsoft.com/office/powerpoint/2010/main" val="299485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を活用</a:t>
            </a:r>
            <a:r>
              <a:rPr kumimoji="1" lang="ja-JP" altLang="en-US" dirty="0" smtClean="0">
                <a:solidFill>
                  <a:srgbClr val="FF0000"/>
                </a:solidFill>
              </a:rPr>
              <a:t>すべきでない</a:t>
            </a:r>
            <a:r>
              <a:rPr kumimoji="1" lang="ja-JP" altLang="en-US" dirty="0" smtClean="0"/>
              <a:t>ケース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kumimoji="1" lang="en-US" altLang="ja-JP" dirty="0" smtClean="0"/>
              <a:t>Excel</a:t>
            </a:r>
            <a:r>
              <a:rPr kumimoji="1" lang="ja-JP" altLang="en-US" dirty="0" smtClean="0"/>
              <a:t>などのバイナリファイルを複数の開発者が変更しな</a:t>
            </a:r>
            <a:r>
              <a:rPr lang="ja-JP" altLang="en-US" dirty="0" smtClean="0"/>
              <a:t>ければならない</a:t>
            </a:r>
            <a:r>
              <a:rPr kumimoji="1" lang="ja-JP" altLang="en-US" dirty="0" smtClean="0"/>
              <a:t>場合</a:t>
            </a:r>
            <a:endParaRPr kumimoji="1" lang="en-US" altLang="ja-JP" dirty="0" smtClean="0"/>
          </a:p>
          <a:p>
            <a:r>
              <a:rPr kumimoji="1" lang="ja-JP" altLang="en-US" dirty="0" smtClean="0"/>
              <a:t>既に</a:t>
            </a:r>
            <a:r>
              <a:rPr kumimoji="1" lang="en-US" altLang="ja-JP" dirty="0" smtClean="0"/>
              <a:t>Subversion</a:t>
            </a:r>
            <a:r>
              <a:rPr kumimoji="1" lang="ja-JP" altLang="en-US" dirty="0" smtClean="0"/>
              <a:t>等を使用していて、前述のような問題が出ていない現場の場合</a:t>
            </a:r>
            <a:endParaRPr kumimoji="1" lang="en-US" altLang="ja-JP" dirty="0" smtClean="0"/>
          </a:p>
          <a:p>
            <a:r>
              <a:rPr kumimoji="1" lang="ja-JP" altLang="en-US" dirty="0" smtClean="0"/>
              <a:t>多くのスタッフに対して、なるべく簡潔化した操作マニュアルを提示できない場合</a:t>
            </a:r>
            <a:endParaRPr kumimoji="1" lang="en-US" altLang="ja-JP" dirty="0" smtClean="0"/>
          </a:p>
          <a:p>
            <a:r>
              <a:rPr kumimoji="1" lang="ja-JP" altLang="en-US" dirty="0" smtClean="0"/>
              <a:t>問題発生時に十分スタッフのサポートができる体制が取れない場合</a:t>
            </a:r>
            <a:endParaRPr kumimoji="1" lang="en-US" altLang="ja-JP" dirty="0" smtClean="0"/>
          </a:p>
          <a:p>
            <a:pPr lvl="1"/>
            <a:endParaRPr kumimoji="1" lang="ja-JP" altLang="en-US" dirty="0"/>
          </a:p>
        </p:txBody>
      </p:sp>
    </p:spTree>
    <p:extLst>
      <p:ext uri="{BB962C8B-B14F-4D97-AF65-F5344CB8AC3E}">
        <p14:creationId xmlns:p14="http://schemas.microsoft.com/office/powerpoint/2010/main" val="233574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以上</a:t>
            </a:r>
            <a:endParaRPr kumimoji="1" lang="ja-JP" altLang="en-US" dirty="0"/>
          </a:p>
        </p:txBody>
      </p:sp>
      <p:sp>
        <p:nvSpPr>
          <p:cNvPr id="6" name="サブタイトル 2"/>
          <p:cNvSpPr>
            <a:spLocks noGrp="1"/>
          </p:cNvSpPr>
          <p:nvPr>
            <p:ph type="subTitle" idx="1"/>
          </p:nvPr>
        </p:nvSpPr>
        <p:spPr>
          <a:xfrm>
            <a:off x="1154955" y="4777380"/>
            <a:ext cx="10118290" cy="861420"/>
          </a:xfrm>
        </p:spPr>
        <p:txBody>
          <a:bodyPr/>
          <a:lstStyle/>
          <a:p>
            <a:pPr algn="r"/>
            <a:r>
              <a:rPr lang="en-US" altLang="ja-JP" dirty="0"/>
              <a:t>Subversion</a:t>
            </a:r>
            <a:r>
              <a:rPr lang="ja-JP" altLang="en-US" dirty="0"/>
              <a:t>ユーザーの為の</a:t>
            </a:r>
            <a:r>
              <a:rPr lang="en-US" altLang="ja-JP" dirty="0"/>
              <a:t/>
            </a:r>
            <a:br>
              <a:rPr lang="en-US" altLang="ja-JP" dirty="0"/>
            </a:br>
            <a:r>
              <a:rPr lang="ja-JP" altLang="en-US" dirty="0"/>
              <a:t>分散型</a:t>
            </a:r>
            <a:r>
              <a:rPr lang="en-US" altLang="ja-JP" dirty="0"/>
              <a:t>SCM</a:t>
            </a:r>
            <a:r>
              <a:rPr lang="ja-JP" altLang="en-US" dirty="0"/>
              <a:t>「</a:t>
            </a:r>
            <a:r>
              <a:rPr lang="en-US" altLang="ja-JP" dirty="0" err="1"/>
              <a:t>Git</a:t>
            </a:r>
            <a:r>
              <a:rPr lang="ja-JP" altLang="en-US" dirty="0"/>
              <a:t>」活用の勧め</a:t>
            </a:r>
            <a:endParaRPr kumimoji="1" lang="ja-JP" altLang="en-US" b="1" dirty="0"/>
          </a:p>
        </p:txBody>
      </p:sp>
    </p:spTree>
    <p:extLst>
      <p:ext uri="{BB962C8B-B14F-4D97-AF65-F5344CB8AC3E}">
        <p14:creationId xmlns:p14="http://schemas.microsoft.com/office/powerpoint/2010/main" val="21974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3" y="973668"/>
            <a:ext cx="9255139" cy="706964"/>
          </a:xfrm>
        </p:spPr>
        <p:txBody>
          <a:bodyPr/>
          <a:lstStyle/>
          <a:p>
            <a:r>
              <a:rPr lang="ja-JP" altLang="en-US" dirty="0" smtClean="0"/>
              <a:t>基礎知識①：リポジトリの</a:t>
            </a:r>
            <a:r>
              <a:rPr kumimoji="1" lang="ja-JP" altLang="en-US" dirty="0" smtClean="0"/>
              <a:t>集中型と分散型</a:t>
            </a:r>
            <a:endParaRPr kumimoji="1" lang="ja-JP" altLang="en-US" dirty="0"/>
          </a:p>
        </p:txBody>
      </p:sp>
      <p:sp>
        <p:nvSpPr>
          <p:cNvPr id="3" name="コンテンツ プレースホルダー 2"/>
          <p:cNvSpPr>
            <a:spLocks noGrp="1"/>
          </p:cNvSpPr>
          <p:nvPr>
            <p:ph idx="1"/>
          </p:nvPr>
        </p:nvSpPr>
        <p:spPr>
          <a:xfrm>
            <a:off x="518348" y="2395156"/>
            <a:ext cx="5252865" cy="4109816"/>
          </a:xfrm>
        </p:spPr>
        <p:txBody>
          <a:bodyPr>
            <a:normAutofit fontScale="85000" lnSpcReduction="20000"/>
          </a:bodyPr>
          <a:lstStyle/>
          <a:p>
            <a:r>
              <a:rPr kumimoji="1" lang="ja-JP" altLang="en-US" b="1" u="sng" dirty="0" smtClean="0"/>
              <a:t>集中型（</a:t>
            </a:r>
            <a:r>
              <a:rPr kumimoji="1" lang="en-US" altLang="ja-JP" b="1" u="sng" dirty="0" smtClean="0"/>
              <a:t>C/S</a:t>
            </a:r>
            <a:r>
              <a:rPr kumimoji="1" lang="ja-JP" altLang="en-US" b="1" u="sng" dirty="0" smtClean="0"/>
              <a:t>型）</a:t>
            </a:r>
            <a:endParaRPr kumimoji="1" lang="en-US" altLang="ja-JP" b="1" u="sng" dirty="0" smtClean="0"/>
          </a:p>
          <a:p>
            <a:pPr lvl="1">
              <a:buFont typeface="Wingdings" panose="05000000000000000000" pitchFamily="2" charset="2"/>
              <a:buChar char="l"/>
            </a:pPr>
            <a:r>
              <a:rPr lang="ja-JP" altLang="en-US" dirty="0" smtClean="0"/>
              <a:t>開発者チーム全体が一つの中央リポジトリを共通利用するタイプ。</a:t>
            </a:r>
            <a:endParaRPr lang="en-US" altLang="ja-JP" dirty="0" smtClean="0"/>
          </a:p>
          <a:p>
            <a:pPr marL="719138" lvl="1" indent="-261938">
              <a:buFont typeface="Wingdings" panose="05000000000000000000" pitchFamily="2" charset="2"/>
              <a:buChar char="l"/>
            </a:pPr>
            <a:r>
              <a:rPr lang="ja-JP" altLang="en-US" dirty="0">
                <a:solidFill>
                  <a:srgbClr val="0070C0"/>
                </a:solidFill>
              </a:rPr>
              <a:t>主</a:t>
            </a:r>
            <a:r>
              <a:rPr lang="ja-JP" altLang="en-US" dirty="0" smtClean="0">
                <a:solidFill>
                  <a:srgbClr val="0070C0"/>
                </a:solidFill>
              </a:rPr>
              <a:t>な該当</a:t>
            </a:r>
            <a:r>
              <a:rPr lang="en-US" altLang="ja-JP" dirty="0" smtClean="0">
                <a:solidFill>
                  <a:srgbClr val="0070C0"/>
                </a:solidFill>
              </a:rPr>
              <a:t>VCS</a:t>
            </a:r>
            <a:r>
              <a:rPr lang="ja-JP" altLang="en-US" dirty="0" smtClean="0">
                <a:solidFill>
                  <a:srgbClr val="0070C0"/>
                </a:solidFill>
              </a:rPr>
              <a:t>：</a:t>
            </a:r>
            <a:endParaRPr lang="en-US" altLang="ja-JP" dirty="0" smtClean="0">
              <a:solidFill>
                <a:srgbClr val="0070C0"/>
              </a:solidFill>
            </a:endParaRPr>
          </a:p>
          <a:p>
            <a:pPr marL="1079500" lvl="1" indent="0">
              <a:buNone/>
            </a:pPr>
            <a:r>
              <a:rPr lang="en-US" altLang="ja-JP" b="1" dirty="0" smtClean="0">
                <a:solidFill>
                  <a:srgbClr val="0070C0"/>
                </a:solidFill>
              </a:rPr>
              <a:t>SVN</a:t>
            </a:r>
            <a:r>
              <a:rPr lang="en-US" altLang="ja-JP" dirty="0" smtClean="0">
                <a:solidFill>
                  <a:srgbClr val="0070C0"/>
                </a:solidFill>
              </a:rPr>
              <a:t>(</a:t>
            </a:r>
            <a:r>
              <a:rPr lang="en-US" altLang="ja-JP" b="1" dirty="0" smtClean="0">
                <a:solidFill>
                  <a:srgbClr val="0070C0"/>
                </a:solidFill>
              </a:rPr>
              <a:t>S</a:t>
            </a:r>
            <a:r>
              <a:rPr lang="en-US" altLang="ja-JP" dirty="0" smtClean="0">
                <a:solidFill>
                  <a:srgbClr val="0070C0"/>
                </a:solidFill>
              </a:rPr>
              <a:t>ub</a:t>
            </a:r>
            <a:r>
              <a:rPr lang="en-US" altLang="ja-JP" b="1" dirty="0" smtClean="0">
                <a:solidFill>
                  <a:srgbClr val="0070C0"/>
                </a:solidFill>
              </a:rPr>
              <a:t>v</a:t>
            </a:r>
            <a:r>
              <a:rPr lang="en-US" altLang="ja-JP" dirty="0" smtClean="0">
                <a:solidFill>
                  <a:srgbClr val="0070C0"/>
                </a:solidFill>
              </a:rPr>
              <a:t>ersio</a:t>
            </a:r>
            <a:r>
              <a:rPr lang="en-US" altLang="ja-JP" b="1" dirty="0" smtClean="0">
                <a:solidFill>
                  <a:srgbClr val="0070C0"/>
                </a:solidFill>
              </a:rPr>
              <a:t>n</a:t>
            </a:r>
            <a:r>
              <a:rPr lang="en-US" altLang="ja-JP" dirty="0" smtClean="0">
                <a:solidFill>
                  <a:srgbClr val="0070C0"/>
                </a:solidFill>
              </a:rPr>
              <a:t>), </a:t>
            </a:r>
            <a:r>
              <a:rPr lang="en-US" altLang="ja-JP" b="1" dirty="0" smtClean="0">
                <a:solidFill>
                  <a:srgbClr val="0070C0"/>
                </a:solidFill>
              </a:rPr>
              <a:t>CVS</a:t>
            </a:r>
            <a:r>
              <a:rPr lang="en-US" altLang="ja-JP" dirty="0">
                <a:solidFill>
                  <a:srgbClr val="0070C0"/>
                </a:solidFill>
              </a:rPr>
              <a:t>(</a:t>
            </a:r>
            <a:r>
              <a:rPr lang="en-US" altLang="ja-JP" b="1" dirty="0" smtClean="0">
                <a:solidFill>
                  <a:srgbClr val="0070C0"/>
                </a:solidFill>
              </a:rPr>
              <a:t>C</a:t>
            </a:r>
            <a:r>
              <a:rPr lang="en-US" altLang="ja-JP" dirty="0" smtClean="0">
                <a:solidFill>
                  <a:srgbClr val="0070C0"/>
                </a:solidFill>
              </a:rPr>
              <a:t>oncurrent </a:t>
            </a:r>
            <a:r>
              <a:rPr lang="en-US" altLang="ja-JP" b="1" dirty="0" smtClean="0">
                <a:solidFill>
                  <a:srgbClr val="0070C0"/>
                </a:solidFill>
              </a:rPr>
              <a:t>V</a:t>
            </a:r>
            <a:r>
              <a:rPr lang="en-US" altLang="ja-JP" dirty="0" smtClean="0">
                <a:solidFill>
                  <a:srgbClr val="0070C0"/>
                </a:solidFill>
              </a:rPr>
              <a:t>ersions </a:t>
            </a:r>
            <a:r>
              <a:rPr lang="en-US" altLang="ja-JP" b="1" dirty="0" smtClean="0">
                <a:solidFill>
                  <a:srgbClr val="0070C0"/>
                </a:solidFill>
              </a:rPr>
              <a:t>S</a:t>
            </a:r>
            <a:r>
              <a:rPr lang="en-US" altLang="ja-JP" dirty="0" smtClean="0">
                <a:solidFill>
                  <a:srgbClr val="0070C0"/>
                </a:solidFill>
              </a:rPr>
              <a:t>ystem), </a:t>
            </a:r>
            <a:r>
              <a:rPr lang="en-US" altLang="ja-JP" b="1" dirty="0" smtClean="0">
                <a:solidFill>
                  <a:srgbClr val="0070C0"/>
                </a:solidFill>
              </a:rPr>
              <a:t>VSS</a:t>
            </a:r>
            <a:r>
              <a:rPr lang="en-US" altLang="ja-JP" dirty="0" smtClean="0">
                <a:solidFill>
                  <a:srgbClr val="0070C0"/>
                </a:solidFill>
              </a:rPr>
              <a:t>(Microsoft </a:t>
            </a:r>
            <a:r>
              <a:rPr lang="en-US" altLang="ja-JP" b="1" dirty="0" smtClean="0">
                <a:solidFill>
                  <a:srgbClr val="0070C0"/>
                </a:solidFill>
              </a:rPr>
              <a:t>V</a:t>
            </a:r>
            <a:r>
              <a:rPr lang="en-US" altLang="ja-JP" dirty="0" smtClean="0">
                <a:solidFill>
                  <a:srgbClr val="0070C0"/>
                </a:solidFill>
              </a:rPr>
              <a:t>isual </a:t>
            </a:r>
            <a:r>
              <a:rPr lang="en-US" altLang="ja-JP" b="1" dirty="0" smtClean="0">
                <a:solidFill>
                  <a:srgbClr val="0070C0"/>
                </a:solidFill>
              </a:rPr>
              <a:t>S</a:t>
            </a:r>
            <a:r>
              <a:rPr lang="en-US" altLang="ja-JP" dirty="0" smtClean="0">
                <a:solidFill>
                  <a:srgbClr val="0070C0"/>
                </a:solidFill>
              </a:rPr>
              <a:t>ource </a:t>
            </a:r>
            <a:r>
              <a:rPr lang="en-US" altLang="ja-JP" b="1" dirty="0" smtClean="0">
                <a:solidFill>
                  <a:srgbClr val="0070C0"/>
                </a:solidFill>
              </a:rPr>
              <a:t>S</a:t>
            </a:r>
            <a:r>
              <a:rPr lang="en-US" altLang="ja-JP" dirty="0" smtClean="0">
                <a:solidFill>
                  <a:srgbClr val="0070C0"/>
                </a:solidFill>
              </a:rPr>
              <a:t>afe), </a:t>
            </a:r>
            <a:r>
              <a:rPr lang="en-US" altLang="ja-JP" b="1" dirty="0" smtClean="0">
                <a:solidFill>
                  <a:srgbClr val="0070C0"/>
                </a:solidFill>
              </a:rPr>
              <a:t>TFS</a:t>
            </a:r>
            <a:r>
              <a:rPr lang="en-US" altLang="ja-JP" dirty="0" smtClean="0">
                <a:solidFill>
                  <a:srgbClr val="0070C0"/>
                </a:solidFill>
              </a:rPr>
              <a:t>(Microsoft Visual Studio </a:t>
            </a:r>
            <a:r>
              <a:rPr lang="en-US" altLang="ja-JP" b="1" dirty="0" smtClean="0">
                <a:solidFill>
                  <a:srgbClr val="0070C0"/>
                </a:solidFill>
              </a:rPr>
              <a:t>T</a:t>
            </a:r>
            <a:r>
              <a:rPr lang="en-US" altLang="ja-JP" dirty="0" smtClean="0">
                <a:solidFill>
                  <a:srgbClr val="0070C0"/>
                </a:solidFill>
              </a:rPr>
              <a:t>eam </a:t>
            </a:r>
            <a:r>
              <a:rPr lang="en-US" altLang="ja-JP" b="1" dirty="0" smtClean="0">
                <a:solidFill>
                  <a:srgbClr val="0070C0"/>
                </a:solidFill>
              </a:rPr>
              <a:t>F</a:t>
            </a:r>
            <a:r>
              <a:rPr lang="en-US" altLang="ja-JP" dirty="0" smtClean="0">
                <a:solidFill>
                  <a:srgbClr val="0070C0"/>
                </a:solidFill>
              </a:rPr>
              <a:t>oundation </a:t>
            </a:r>
            <a:r>
              <a:rPr lang="en-US" altLang="ja-JP" b="1" dirty="0" smtClean="0">
                <a:solidFill>
                  <a:srgbClr val="0070C0"/>
                </a:solidFill>
              </a:rPr>
              <a:t>S</a:t>
            </a:r>
            <a:r>
              <a:rPr lang="en-US" altLang="ja-JP" dirty="0" smtClean="0">
                <a:solidFill>
                  <a:srgbClr val="0070C0"/>
                </a:solidFill>
              </a:rPr>
              <a:t>erver), Perforce, Alien Brain </a:t>
            </a:r>
            <a:r>
              <a:rPr lang="ja-JP" altLang="en-US" dirty="0" smtClean="0">
                <a:solidFill>
                  <a:srgbClr val="0070C0"/>
                </a:solidFill>
              </a:rPr>
              <a:t>など</a:t>
            </a:r>
            <a:endParaRPr lang="en-US" altLang="ja-JP" dirty="0" smtClean="0">
              <a:solidFill>
                <a:srgbClr val="0070C0"/>
              </a:solidFill>
            </a:endParaRPr>
          </a:p>
          <a:p>
            <a:pPr marL="1079500" lvl="1" indent="0">
              <a:buNone/>
            </a:pPr>
            <a:endParaRPr lang="en-US" altLang="ja-JP" dirty="0"/>
          </a:p>
          <a:p>
            <a:r>
              <a:rPr kumimoji="1" lang="ja-JP" altLang="en-US" b="1" u="sng" dirty="0" smtClean="0"/>
              <a:t>分散型</a:t>
            </a:r>
            <a:endParaRPr kumimoji="1" lang="en-US" altLang="ja-JP" b="1" u="sng" dirty="0" smtClean="0"/>
          </a:p>
          <a:p>
            <a:pPr lvl="1">
              <a:buFont typeface="Wingdings" panose="05000000000000000000" pitchFamily="2" charset="2"/>
              <a:buChar char="l"/>
            </a:pPr>
            <a:r>
              <a:rPr kumimoji="1" lang="ja-JP" altLang="en-US" dirty="0" smtClean="0"/>
              <a:t>各開発者がそれぞれローカルリポジトリを持ち、中央リポジトリやそのミラーリポジトリなどの多数のリポジトリを同期を取りながら利用するタイプ。</a:t>
            </a:r>
            <a:endParaRPr kumimoji="1" lang="en-US" altLang="ja-JP" dirty="0" smtClean="0"/>
          </a:p>
          <a:p>
            <a:pPr lvl="1">
              <a:buFont typeface="Wingdings" panose="05000000000000000000" pitchFamily="2" charset="2"/>
              <a:buChar char="l"/>
            </a:pPr>
            <a:r>
              <a:rPr kumimoji="1" lang="ja-JP" altLang="en-US" dirty="0" smtClean="0">
                <a:solidFill>
                  <a:srgbClr val="0070C0"/>
                </a:solidFill>
              </a:rPr>
              <a:t>主な該当</a:t>
            </a:r>
            <a:r>
              <a:rPr kumimoji="1" lang="en-US" altLang="ja-JP" dirty="0" smtClean="0">
                <a:solidFill>
                  <a:srgbClr val="0070C0"/>
                </a:solidFill>
              </a:rPr>
              <a:t>VCS</a:t>
            </a:r>
            <a:r>
              <a:rPr kumimoji="1" lang="ja-JP" altLang="en-US" dirty="0" smtClean="0">
                <a:solidFill>
                  <a:srgbClr val="0070C0"/>
                </a:solidFill>
              </a:rPr>
              <a:t>：</a:t>
            </a:r>
            <a:endParaRPr kumimoji="1" lang="en-US" altLang="ja-JP" dirty="0" smtClean="0">
              <a:solidFill>
                <a:srgbClr val="0070C0"/>
              </a:solidFill>
            </a:endParaRPr>
          </a:p>
          <a:p>
            <a:pPr marL="1079500" lvl="1" indent="0">
              <a:buNone/>
            </a:pPr>
            <a:r>
              <a:rPr kumimoji="1" lang="en-US" altLang="ja-JP" b="1" dirty="0" err="1" smtClean="0">
                <a:solidFill>
                  <a:srgbClr val="0070C0"/>
                </a:solidFill>
              </a:rPr>
              <a:t>Git</a:t>
            </a:r>
            <a:r>
              <a:rPr kumimoji="1" lang="en-US" altLang="ja-JP" dirty="0" smtClean="0">
                <a:solidFill>
                  <a:srgbClr val="0070C0"/>
                </a:solidFill>
              </a:rPr>
              <a:t>(</a:t>
            </a:r>
            <a:r>
              <a:rPr kumimoji="1" lang="ja-JP" altLang="en-US" dirty="0" smtClean="0">
                <a:solidFill>
                  <a:srgbClr val="0070C0"/>
                </a:solidFill>
              </a:rPr>
              <a:t>ギット</a:t>
            </a:r>
            <a:r>
              <a:rPr kumimoji="1" lang="en-US" altLang="ja-JP" dirty="0" smtClean="0">
                <a:solidFill>
                  <a:srgbClr val="0070C0"/>
                </a:solidFill>
              </a:rPr>
              <a:t>), </a:t>
            </a:r>
            <a:r>
              <a:rPr kumimoji="1" lang="en-US" altLang="ja-JP" b="1" dirty="0" smtClean="0">
                <a:solidFill>
                  <a:srgbClr val="0070C0"/>
                </a:solidFill>
              </a:rPr>
              <a:t>Mercurial</a:t>
            </a:r>
            <a:r>
              <a:rPr kumimoji="1" lang="en-US" altLang="ja-JP" dirty="0" smtClean="0">
                <a:solidFill>
                  <a:srgbClr val="0070C0"/>
                </a:solidFill>
              </a:rPr>
              <a:t>(</a:t>
            </a:r>
            <a:r>
              <a:rPr kumimoji="1" lang="ja-JP" altLang="en-US" dirty="0" smtClean="0">
                <a:solidFill>
                  <a:srgbClr val="0070C0"/>
                </a:solidFill>
              </a:rPr>
              <a:t>マーキュリアル</a:t>
            </a:r>
            <a:r>
              <a:rPr kumimoji="1" lang="en-US" altLang="ja-JP" dirty="0" smtClean="0">
                <a:solidFill>
                  <a:srgbClr val="0070C0"/>
                </a:solidFill>
              </a:rPr>
              <a:t>), </a:t>
            </a:r>
            <a:r>
              <a:rPr kumimoji="1" lang="en-US" altLang="ja-JP" b="1" dirty="0" smtClean="0">
                <a:solidFill>
                  <a:srgbClr val="0070C0"/>
                </a:solidFill>
              </a:rPr>
              <a:t>Bazaar</a:t>
            </a:r>
            <a:r>
              <a:rPr kumimoji="1" lang="en-US" altLang="ja-JP" dirty="0" smtClean="0">
                <a:solidFill>
                  <a:srgbClr val="0070C0"/>
                </a:solidFill>
              </a:rPr>
              <a:t>(</a:t>
            </a:r>
            <a:r>
              <a:rPr kumimoji="1" lang="ja-JP" altLang="en-US" dirty="0" smtClean="0">
                <a:solidFill>
                  <a:srgbClr val="0070C0"/>
                </a:solidFill>
              </a:rPr>
              <a:t>バザー</a:t>
            </a:r>
            <a:r>
              <a:rPr kumimoji="1" lang="en-US" altLang="ja-JP" dirty="0" smtClean="0">
                <a:solidFill>
                  <a:srgbClr val="0070C0"/>
                </a:solidFill>
              </a:rPr>
              <a:t>), </a:t>
            </a:r>
            <a:r>
              <a:rPr kumimoji="1" lang="en-US" altLang="ja-JP" dirty="0" err="1" smtClean="0">
                <a:solidFill>
                  <a:srgbClr val="0070C0"/>
                </a:solidFill>
              </a:rPr>
              <a:t>BitKeeper</a:t>
            </a:r>
            <a:r>
              <a:rPr kumimoji="1" lang="en-US" altLang="ja-JP" dirty="0" smtClean="0">
                <a:solidFill>
                  <a:srgbClr val="0070C0"/>
                </a:solidFill>
              </a:rPr>
              <a:t> </a:t>
            </a:r>
            <a:r>
              <a:rPr kumimoji="1" lang="ja-JP" altLang="en-US" dirty="0" smtClean="0">
                <a:solidFill>
                  <a:srgbClr val="0070C0"/>
                </a:solidFill>
              </a:rPr>
              <a:t>など</a:t>
            </a:r>
            <a:endParaRPr kumimoji="1" lang="ja-JP" altLang="en-US" dirty="0">
              <a:solidFill>
                <a:srgbClr val="0070C0"/>
              </a:solidFill>
            </a:endParaRPr>
          </a:p>
        </p:txBody>
      </p:sp>
      <p:cxnSp>
        <p:nvCxnSpPr>
          <p:cNvPr id="5" name="直線コネクタ 4"/>
          <p:cNvCxnSpPr>
            <a:stCxn id="3" idx="1"/>
          </p:cNvCxnSpPr>
          <p:nvPr/>
        </p:nvCxnSpPr>
        <p:spPr>
          <a:xfrm flipV="1">
            <a:off x="518348" y="4437089"/>
            <a:ext cx="11144000" cy="129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グループ化 19"/>
          <p:cNvGrpSpPr/>
          <p:nvPr/>
        </p:nvGrpSpPr>
        <p:grpSpPr>
          <a:xfrm>
            <a:off x="6505732" y="2279520"/>
            <a:ext cx="5358984" cy="2086506"/>
            <a:chOff x="6505732" y="2279520"/>
            <a:chExt cx="5358984" cy="2086506"/>
          </a:xfrm>
        </p:grpSpPr>
        <p:sp>
          <p:nvSpPr>
            <p:cNvPr id="8" name="円柱 7"/>
            <p:cNvSpPr/>
            <p:nvPr/>
          </p:nvSpPr>
          <p:spPr>
            <a:xfrm>
              <a:off x="8289558" y="2279520"/>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スマイル 9"/>
            <p:cNvSpPr/>
            <p:nvPr/>
          </p:nvSpPr>
          <p:spPr>
            <a:xfrm>
              <a:off x="6996654" y="3317933"/>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マイル 10"/>
            <p:cNvSpPr/>
            <p:nvPr/>
          </p:nvSpPr>
          <p:spPr>
            <a:xfrm>
              <a:off x="9691142" y="3382296"/>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右矢印 11"/>
            <p:cNvSpPr/>
            <p:nvPr/>
          </p:nvSpPr>
          <p:spPr>
            <a:xfrm rot="19686409">
              <a:off x="7588354" y="2983649"/>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左右矢印 12"/>
            <p:cNvSpPr/>
            <p:nvPr/>
          </p:nvSpPr>
          <p:spPr>
            <a:xfrm rot="2711086">
              <a:off x="9005150" y="3025211"/>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左右矢印 13"/>
            <p:cNvSpPr/>
            <p:nvPr/>
          </p:nvSpPr>
          <p:spPr>
            <a:xfrm rot="5400000">
              <a:off x="8289559" y="3202414"/>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スマイル 14"/>
            <p:cNvSpPr/>
            <p:nvPr/>
          </p:nvSpPr>
          <p:spPr>
            <a:xfrm>
              <a:off x="8343898" y="3766420"/>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9080995" y="2460657"/>
              <a:ext cx="1573968" cy="307777"/>
            </a:xfrm>
            <a:prstGeom prst="rect">
              <a:avLst/>
            </a:prstGeom>
            <a:noFill/>
          </p:spPr>
          <p:txBody>
            <a:bodyPr wrap="square" rtlCol="0">
              <a:spAutoFit/>
            </a:bodyPr>
            <a:lstStyle/>
            <a:p>
              <a:r>
                <a:rPr kumimoji="1" lang="ja-JP" altLang="en-US" sz="1400" dirty="0" smtClean="0"/>
                <a:t>中央リポジトリ</a:t>
              </a:r>
              <a:endParaRPr kumimoji="1" lang="ja-JP" altLang="en-US" sz="1400" dirty="0"/>
            </a:p>
          </p:txBody>
        </p:sp>
        <p:sp>
          <p:nvSpPr>
            <p:cNvPr id="17" name="テキスト ボックス 16"/>
            <p:cNvSpPr txBox="1"/>
            <p:nvPr/>
          </p:nvSpPr>
          <p:spPr>
            <a:xfrm>
              <a:off x="6505732" y="3932459"/>
              <a:ext cx="1573968" cy="307777"/>
            </a:xfrm>
            <a:prstGeom prst="rect">
              <a:avLst/>
            </a:prstGeom>
            <a:noFill/>
          </p:spPr>
          <p:txBody>
            <a:bodyPr wrap="square" rtlCol="0">
              <a:spAutoFit/>
            </a:bodyPr>
            <a:lstStyle/>
            <a:p>
              <a:pPr algn="ctr"/>
              <a:r>
                <a:rPr kumimoji="1" lang="ja-JP" altLang="en-US" sz="1400" dirty="0" smtClean="0"/>
                <a:t>開発者</a:t>
              </a:r>
              <a:endParaRPr kumimoji="1" lang="ja-JP" altLang="en-US" sz="1400" dirty="0"/>
            </a:p>
          </p:txBody>
        </p:sp>
        <p:sp>
          <p:nvSpPr>
            <p:cNvPr id="18" name="テキスト ボックス 17"/>
            <p:cNvSpPr txBox="1"/>
            <p:nvPr/>
          </p:nvSpPr>
          <p:spPr>
            <a:xfrm>
              <a:off x="8943504" y="3990768"/>
              <a:ext cx="1573968" cy="307777"/>
            </a:xfrm>
            <a:prstGeom prst="rect">
              <a:avLst/>
            </a:prstGeom>
            <a:noFill/>
          </p:spPr>
          <p:txBody>
            <a:bodyPr wrap="square" rtlCol="0">
              <a:spAutoFit/>
            </a:bodyPr>
            <a:lstStyle/>
            <a:p>
              <a:r>
                <a:rPr kumimoji="1" lang="ja-JP" altLang="en-US" sz="1400" dirty="0" smtClean="0"/>
                <a:t>開発者</a:t>
              </a:r>
              <a:endParaRPr kumimoji="1" lang="ja-JP" altLang="en-US" sz="1400" dirty="0"/>
            </a:p>
          </p:txBody>
        </p:sp>
        <p:sp>
          <p:nvSpPr>
            <p:cNvPr id="19" name="テキスト ボックス 18"/>
            <p:cNvSpPr txBox="1"/>
            <p:nvPr/>
          </p:nvSpPr>
          <p:spPr>
            <a:xfrm>
              <a:off x="10290748" y="3542281"/>
              <a:ext cx="1573968" cy="307777"/>
            </a:xfrm>
            <a:prstGeom prst="rect">
              <a:avLst/>
            </a:prstGeom>
            <a:noFill/>
          </p:spPr>
          <p:txBody>
            <a:bodyPr wrap="square" rtlCol="0">
              <a:spAutoFit/>
            </a:bodyPr>
            <a:lstStyle/>
            <a:p>
              <a:r>
                <a:rPr kumimoji="1" lang="ja-JP" altLang="en-US" sz="1400" dirty="0" smtClean="0"/>
                <a:t>開発者</a:t>
              </a:r>
              <a:endParaRPr kumimoji="1" lang="ja-JP" altLang="en-US" sz="1400" dirty="0"/>
            </a:p>
          </p:txBody>
        </p:sp>
      </p:grpSp>
      <p:grpSp>
        <p:nvGrpSpPr>
          <p:cNvPr id="43" name="グループ化 42"/>
          <p:cNvGrpSpPr/>
          <p:nvPr/>
        </p:nvGrpSpPr>
        <p:grpSpPr>
          <a:xfrm>
            <a:off x="5563317" y="4503247"/>
            <a:ext cx="6503765" cy="2358474"/>
            <a:chOff x="5991448" y="4533074"/>
            <a:chExt cx="6503765" cy="2358474"/>
          </a:xfrm>
        </p:grpSpPr>
        <p:sp>
          <p:nvSpPr>
            <p:cNvPr id="38" name="左右矢印 37"/>
            <p:cNvSpPr/>
            <p:nvPr/>
          </p:nvSpPr>
          <p:spPr>
            <a:xfrm rot="8448151">
              <a:off x="8730271" y="5414781"/>
              <a:ext cx="2037180"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2" name="円柱 21"/>
            <p:cNvSpPr/>
            <p:nvPr/>
          </p:nvSpPr>
          <p:spPr>
            <a:xfrm>
              <a:off x="8289558" y="4604801"/>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3" name="スマイル 22"/>
            <p:cNvSpPr/>
            <p:nvPr/>
          </p:nvSpPr>
          <p:spPr>
            <a:xfrm>
              <a:off x="6697218" y="558312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マイル 23"/>
            <p:cNvSpPr/>
            <p:nvPr/>
          </p:nvSpPr>
          <p:spPr>
            <a:xfrm>
              <a:off x="9869293" y="5869106"/>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左右矢印 24"/>
            <p:cNvSpPr/>
            <p:nvPr/>
          </p:nvSpPr>
          <p:spPr>
            <a:xfrm rot="20234518">
              <a:off x="7294246" y="5260413"/>
              <a:ext cx="925937"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左右矢印 25"/>
            <p:cNvSpPr/>
            <p:nvPr/>
          </p:nvSpPr>
          <p:spPr>
            <a:xfrm rot="2711086">
              <a:off x="8956362" y="5467742"/>
              <a:ext cx="1038854"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左右矢印 26"/>
            <p:cNvSpPr/>
            <p:nvPr/>
          </p:nvSpPr>
          <p:spPr>
            <a:xfrm rot="5400000">
              <a:off x="8289559" y="5527695"/>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スマイル 27"/>
            <p:cNvSpPr/>
            <p:nvPr/>
          </p:nvSpPr>
          <p:spPr>
            <a:xfrm>
              <a:off x="8343898" y="6091701"/>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0788207" y="5265728"/>
              <a:ext cx="1707006" cy="307777"/>
            </a:xfrm>
            <a:prstGeom prst="rect">
              <a:avLst/>
            </a:prstGeom>
            <a:noFill/>
          </p:spPr>
          <p:txBody>
            <a:bodyPr wrap="square" rtlCol="0">
              <a:spAutoFit/>
            </a:bodyPr>
            <a:lstStyle/>
            <a:p>
              <a:r>
                <a:rPr kumimoji="1" lang="ja-JP" altLang="en-US" sz="1400" dirty="0" smtClean="0"/>
                <a:t>ミラーリポジトリ</a:t>
              </a:r>
              <a:endParaRPr kumimoji="1" lang="ja-JP" altLang="en-US" sz="1400" dirty="0"/>
            </a:p>
          </p:txBody>
        </p:sp>
        <p:sp>
          <p:nvSpPr>
            <p:cNvPr id="30" name="テキスト ボックス 29"/>
            <p:cNvSpPr txBox="1"/>
            <p:nvPr/>
          </p:nvSpPr>
          <p:spPr>
            <a:xfrm>
              <a:off x="5991448" y="6354908"/>
              <a:ext cx="1424028" cy="461665"/>
            </a:xfrm>
            <a:prstGeom prst="rect">
              <a:avLst/>
            </a:prstGeom>
            <a:noFill/>
          </p:spPr>
          <p:txBody>
            <a:bodyPr wrap="square" rtlCol="0">
              <a:spAutoFit/>
            </a:bodyPr>
            <a:lstStyle/>
            <a:p>
              <a:pPr algn="ctr"/>
              <a:r>
                <a:rPr kumimoji="1" lang="ja-JP" altLang="en-US" sz="1200" dirty="0" smtClean="0"/>
                <a:t>開発者</a:t>
              </a:r>
              <a:r>
                <a:rPr kumimoji="1" lang="en-US" altLang="ja-JP" sz="1200" dirty="0" smtClean="0"/>
                <a:t>&amp;</a:t>
              </a:r>
              <a:r>
                <a:rPr kumimoji="1" lang="ja-JP" altLang="en-US" sz="1200" dirty="0" smtClean="0"/>
                <a:t>ローカル</a:t>
              </a:r>
              <a:r>
                <a:rPr lang="ja-JP" altLang="en-US" sz="1200" dirty="0" smtClean="0"/>
                <a:t>リポジトリ</a:t>
              </a:r>
              <a:endParaRPr kumimoji="1" lang="en-US" altLang="ja-JP" sz="1200" dirty="0" smtClean="0"/>
            </a:p>
          </p:txBody>
        </p:sp>
        <p:sp>
          <p:nvSpPr>
            <p:cNvPr id="31" name="テキスト ボックス 30"/>
            <p:cNvSpPr txBox="1"/>
            <p:nvPr/>
          </p:nvSpPr>
          <p:spPr>
            <a:xfrm>
              <a:off x="9123139" y="6614549"/>
              <a:ext cx="2591873" cy="276999"/>
            </a:xfrm>
            <a:prstGeom prst="rect">
              <a:avLst/>
            </a:prstGeom>
            <a:noFill/>
          </p:spPr>
          <p:txBody>
            <a:bodyPr wrap="square" rtlCol="0">
              <a:spAutoFit/>
            </a:bodyPr>
            <a:lstStyle/>
            <a:p>
              <a:r>
                <a:rPr kumimoji="1" lang="ja-JP" altLang="en-US" sz="1200" dirty="0" smtClean="0"/>
                <a:t>開発者</a:t>
              </a:r>
              <a:r>
                <a:rPr lang="en-US" altLang="ja-JP" sz="1200" dirty="0" smtClean="0"/>
                <a:t>&amp;</a:t>
              </a:r>
              <a:r>
                <a:rPr lang="ja-JP" altLang="en-US" sz="1200" dirty="0" smtClean="0"/>
                <a:t>ローカルリポジトリ</a:t>
              </a:r>
              <a:endParaRPr kumimoji="1" lang="ja-JP" altLang="en-US" sz="1200" dirty="0"/>
            </a:p>
          </p:txBody>
        </p:sp>
        <p:sp>
          <p:nvSpPr>
            <p:cNvPr id="32" name="テキスト ボックス 31"/>
            <p:cNvSpPr txBox="1"/>
            <p:nvPr/>
          </p:nvSpPr>
          <p:spPr>
            <a:xfrm>
              <a:off x="10702919" y="5918949"/>
              <a:ext cx="1417680" cy="461665"/>
            </a:xfrm>
            <a:prstGeom prst="rect">
              <a:avLst/>
            </a:prstGeom>
            <a:noFill/>
          </p:spPr>
          <p:txBody>
            <a:bodyPr wrap="square" rtlCol="0">
              <a:spAutoFit/>
            </a:bodyPr>
            <a:lstStyle/>
            <a:p>
              <a:r>
                <a:rPr kumimoji="1" lang="ja-JP" altLang="en-US" sz="1200" dirty="0" smtClean="0"/>
                <a:t>開発者</a:t>
              </a:r>
              <a:r>
                <a:rPr lang="en-US" altLang="ja-JP" sz="1200" dirty="0" smtClean="0"/>
                <a:t>&amp;</a:t>
              </a:r>
              <a:r>
                <a:rPr lang="ja-JP" altLang="en-US" sz="1200" dirty="0" smtClean="0"/>
                <a:t>ローカルリポジトリ</a:t>
              </a:r>
              <a:endParaRPr kumimoji="1" lang="ja-JP" altLang="en-US" sz="1200" dirty="0"/>
            </a:p>
          </p:txBody>
        </p:sp>
        <p:sp>
          <p:nvSpPr>
            <p:cNvPr id="33" name="円柱 32"/>
            <p:cNvSpPr/>
            <p:nvPr/>
          </p:nvSpPr>
          <p:spPr>
            <a:xfrm>
              <a:off x="10624561" y="453307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4" name="円柱 33"/>
            <p:cNvSpPr/>
            <p:nvPr/>
          </p:nvSpPr>
          <p:spPr>
            <a:xfrm>
              <a:off x="10366504" y="6182730"/>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5" name="円柱 34"/>
            <p:cNvSpPr/>
            <p:nvPr/>
          </p:nvSpPr>
          <p:spPr>
            <a:xfrm>
              <a:off x="8793612" y="6430069"/>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6" name="円柱 35"/>
            <p:cNvSpPr/>
            <p:nvPr/>
          </p:nvSpPr>
          <p:spPr>
            <a:xfrm>
              <a:off x="7000189" y="5988294"/>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左右矢印 36"/>
            <p:cNvSpPr/>
            <p:nvPr/>
          </p:nvSpPr>
          <p:spPr>
            <a:xfrm rot="7167377">
              <a:off x="10222312" y="5441522"/>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9" name="左右矢印 38"/>
            <p:cNvSpPr/>
            <p:nvPr/>
          </p:nvSpPr>
          <p:spPr>
            <a:xfrm rot="552170">
              <a:off x="7438745" y="6168147"/>
              <a:ext cx="827797"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0" name="左右矢印 39"/>
            <p:cNvSpPr/>
            <p:nvPr/>
          </p:nvSpPr>
          <p:spPr>
            <a:xfrm rot="10800000">
              <a:off x="9046518" y="4606976"/>
              <a:ext cx="1486529" cy="308651"/>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1" name="左右矢印 40"/>
            <p:cNvSpPr/>
            <p:nvPr/>
          </p:nvSpPr>
          <p:spPr>
            <a:xfrm rot="20338981">
              <a:off x="9213420" y="6229943"/>
              <a:ext cx="650580"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6717323" y="4684546"/>
              <a:ext cx="1573968" cy="307777"/>
            </a:xfrm>
            <a:prstGeom prst="rect">
              <a:avLst/>
            </a:prstGeom>
            <a:noFill/>
          </p:spPr>
          <p:txBody>
            <a:bodyPr wrap="square" rtlCol="0">
              <a:spAutoFit/>
            </a:bodyPr>
            <a:lstStyle/>
            <a:p>
              <a:pPr algn="r"/>
              <a:r>
                <a:rPr lang="ja-JP" altLang="en-US" sz="1400" dirty="0"/>
                <a:t>中央</a:t>
              </a:r>
              <a:r>
                <a:rPr kumimoji="1" lang="ja-JP" altLang="en-US" sz="1400" dirty="0" smtClean="0"/>
                <a:t>リポジトリ</a:t>
              </a:r>
              <a:endParaRPr kumimoji="1" lang="ja-JP" altLang="en-US" sz="1400" dirty="0"/>
            </a:p>
          </p:txBody>
        </p:sp>
      </p:grpSp>
    </p:spTree>
    <p:extLst>
      <p:ext uri="{BB962C8B-B14F-4D97-AF65-F5344CB8AC3E}">
        <p14:creationId xmlns:p14="http://schemas.microsoft.com/office/powerpoint/2010/main" val="259950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基礎知識②：</a:t>
            </a:r>
            <a:r>
              <a:rPr kumimoji="1" lang="en-US" altLang="ja-JP" dirty="0" smtClean="0"/>
              <a:t>VCS</a:t>
            </a:r>
            <a:r>
              <a:rPr kumimoji="1" lang="ja-JP" altLang="en-US" dirty="0" smtClean="0"/>
              <a:t>と</a:t>
            </a:r>
            <a:r>
              <a:rPr kumimoji="1" lang="en-US" altLang="ja-JP" dirty="0" smtClean="0"/>
              <a:t>SCM</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lnSpcReduction="10000"/>
          </a:bodyPr>
          <a:lstStyle/>
          <a:p>
            <a:r>
              <a:rPr kumimoji="1" lang="en-US" altLang="ja-JP" b="1" u="sng" dirty="0" smtClean="0"/>
              <a:t>VCS</a:t>
            </a:r>
          </a:p>
          <a:p>
            <a:pPr lvl="1">
              <a:buFont typeface="Wingdings" panose="05000000000000000000" pitchFamily="2" charset="2"/>
              <a:buChar char="l"/>
            </a:pPr>
            <a:r>
              <a:rPr lang="en-US" altLang="ja-JP" b="1" dirty="0"/>
              <a:t>V</a:t>
            </a:r>
            <a:r>
              <a:rPr lang="en-US" altLang="ja-JP" dirty="0"/>
              <a:t>ersion </a:t>
            </a:r>
            <a:r>
              <a:rPr lang="en-US" altLang="ja-JP" b="1" dirty="0"/>
              <a:t>C</a:t>
            </a:r>
            <a:r>
              <a:rPr lang="en-US" altLang="ja-JP" dirty="0"/>
              <a:t>ontrol </a:t>
            </a:r>
            <a:r>
              <a:rPr lang="en-US" altLang="ja-JP" b="1" dirty="0" smtClean="0"/>
              <a:t>S</a:t>
            </a:r>
            <a:r>
              <a:rPr lang="en-US" altLang="ja-JP" dirty="0" smtClean="0"/>
              <a:t>ystem</a:t>
            </a:r>
            <a:r>
              <a:rPr lang="ja-JP" altLang="en-US" dirty="0"/>
              <a:t> </a:t>
            </a:r>
            <a:r>
              <a:rPr lang="en-US" altLang="ja-JP" dirty="0" smtClean="0"/>
              <a:t>= </a:t>
            </a:r>
            <a:r>
              <a:rPr lang="ja-JP" altLang="en-US" dirty="0" smtClean="0"/>
              <a:t>バージョン管理システム</a:t>
            </a:r>
            <a:endParaRPr lang="en-US" altLang="ja-JP" dirty="0" smtClean="0"/>
          </a:p>
          <a:p>
            <a:pPr lvl="2">
              <a:buFont typeface="Wingdings" panose="05000000000000000000" pitchFamily="2" charset="2"/>
              <a:buChar char="Ø"/>
            </a:pPr>
            <a:r>
              <a:rPr lang="en-US" altLang="ja-JP" dirty="0" err="1" smtClean="0"/>
              <a:t>Git</a:t>
            </a:r>
            <a:r>
              <a:rPr lang="ja-JP" altLang="en-US" dirty="0" smtClean="0"/>
              <a:t>や</a:t>
            </a:r>
            <a:r>
              <a:rPr lang="en-US" altLang="ja-JP" dirty="0" smtClean="0"/>
              <a:t>SVN</a:t>
            </a:r>
            <a:r>
              <a:rPr lang="ja-JP" altLang="en-US" dirty="0" smtClean="0"/>
              <a:t>などの、バージョン管理を行うシステムそのものを指す。</a:t>
            </a:r>
            <a:endParaRPr lang="en-US" altLang="ja-JP" dirty="0" smtClean="0"/>
          </a:p>
          <a:p>
            <a:pPr>
              <a:buFont typeface="Wingdings" panose="05000000000000000000" pitchFamily="2" charset="2"/>
              <a:buChar char="Ø"/>
            </a:pPr>
            <a:endParaRPr lang="en-US" altLang="ja-JP" dirty="0"/>
          </a:p>
          <a:p>
            <a:r>
              <a:rPr lang="en-US" altLang="ja-JP" b="1" u="sng" dirty="0" smtClean="0"/>
              <a:t>SCM</a:t>
            </a:r>
          </a:p>
          <a:p>
            <a:pPr lvl="1">
              <a:buFont typeface="Wingdings" panose="05000000000000000000" pitchFamily="2" charset="2"/>
              <a:buChar char="l"/>
            </a:pPr>
            <a:r>
              <a:rPr lang="en-US" altLang="ja-JP" b="1" dirty="0"/>
              <a:t>S</a:t>
            </a:r>
            <a:r>
              <a:rPr lang="en-US" altLang="ja-JP" dirty="0"/>
              <a:t>oftware </a:t>
            </a:r>
            <a:r>
              <a:rPr lang="en-US" altLang="ja-JP" b="1" dirty="0"/>
              <a:t>C</a:t>
            </a:r>
            <a:r>
              <a:rPr lang="en-US" altLang="ja-JP" dirty="0"/>
              <a:t>onfiguration </a:t>
            </a:r>
            <a:r>
              <a:rPr lang="en-US" altLang="ja-JP" b="1" dirty="0" smtClean="0"/>
              <a:t>M</a:t>
            </a:r>
            <a:r>
              <a:rPr lang="en-US" altLang="ja-JP" dirty="0" smtClean="0"/>
              <a:t>anagement = </a:t>
            </a:r>
            <a:r>
              <a:rPr lang="ja-JP" altLang="en-US" dirty="0" smtClean="0"/>
              <a:t>ソフトウェア構成管理</a:t>
            </a:r>
            <a:endParaRPr kumimoji="1" lang="en-US" altLang="ja-JP" dirty="0" smtClean="0"/>
          </a:p>
          <a:p>
            <a:pPr lvl="2">
              <a:buFont typeface="Wingdings" panose="05000000000000000000" pitchFamily="2" charset="2"/>
              <a:buChar char="Ø"/>
            </a:pPr>
            <a:r>
              <a:rPr kumimoji="1" lang="en-US" altLang="ja-JP" dirty="0" smtClean="0"/>
              <a:t>VCS</a:t>
            </a:r>
            <a:r>
              <a:rPr kumimoji="1" lang="ja-JP" altLang="en-US" dirty="0" smtClean="0"/>
              <a:t>のみならず、開発プロセスとその為の環境を含んだものを意味する。</a:t>
            </a:r>
            <a:endParaRPr kumimoji="1" lang="en-US" altLang="ja-JP" dirty="0" smtClean="0"/>
          </a:p>
          <a:p>
            <a:pPr lvl="2">
              <a:buFont typeface="Wingdings" panose="05000000000000000000" pitchFamily="2" charset="2"/>
              <a:buChar char="Ø"/>
            </a:pPr>
            <a:r>
              <a:rPr kumimoji="1" lang="ja-JP" altLang="en-US" dirty="0" smtClean="0"/>
              <a:t>タスク管理、</a:t>
            </a:r>
            <a:r>
              <a:rPr kumimoji="1" lang="en-US" altLang="ja-JP" dirty="0" smtClean="0"/>
              <a:t>BTS</a:t>
            </a:r>
            <a:r>
              <a:rPr kumimoji="1" lang="ja-JP" altLang="en-US" dirty="0" smtClean="0"/>
              <a:t>（</a:t>
            </a:r>
            <a:r>
              <a:rPr kumimoji="1" lang="en-US" altLang="ja-JP" dirty="0" smtClean="0"/>
              <a:t>Bug Tracking System = </a:t>
            </a:r>
            <a:r>
              <a:rPr kumimoji="1" lang="ja-JP" altLang="en-US" dirty="0" smtClean="0"/>
              <a:t>バグ追跡システム）、</a:t>
            </a:r>
            <a:r>
              <a:rPr kumimoji="1" lang="en-US" altLang="ja-JP" dirty="0" smtClean="0"/>
              <a:t>CI</a:t>
            </a:r>
            <a:r>
              <a:rPr kumimoji="1" lang="ja-JP" altLang="en-US" dirty="0" smtClean="0"/>
              <a:t>（</a:t>
            </a:r>
            <a:r>
              <a:rPr kumimoji="1" lang="en-US" altLang="ja-JP" dirty="0" smtClean="0"/>
              <a:t>Continuous Integration = </a:t>
            </a:r>
            <a:r>
              <a:rPr kumimoji="1" lang="ja-JP" altLang="en-US" dirty="0" smtClean="0"/>
              <a:t>継続的インテグレーション </a:t>
            </a:r>
            <a:r>
              <a:rPr kumimoji="1" lang="en-US" altLang="ja-JP" dirty="0" smtClean="0"/>
              <a:t>= </a:t>
            </a:r>
            <a:r>
              <a:rPr kumimoji="1" lang="ja-JP" altLang="en-US" dirty="0" smtClean="0"/>
              <a:t>自動ビルド、自動テストなど）、プルリクエスト／マージリクエスト、コードレビューといった、</a:t>
            </a:r>
            <a:r>
              <a:rPr kumimoji="1" lang="en-US" altLang="ja-JP" dirty="0" smtClean="0"/>
              <a:t>VCS</a:t>
            </a:r>
            <a:r>
              <a:rPr kumimoji="1" lang="ja-JP" altLang="en-US" dirty="0" smtClean="0"/>
              <a:t>以外の機能を含めている。</a:t>
            </a:r>
            <a:endParaRPr kumimoji="1" lang="en-US" altLang="ja-JP" dirty="0" smtClean="0"/>
          </a:p>
          <a:p>
            <a:pPr lvl="2">
              <a:buFont typeface="Wingdings" panose="05000000000000000000" pitchFamily="2" charset="2"/>
              <a:buChar char="Ø"/>
            </a:pPr>
            <a:r>
              <a:rPr lang="en-US" altLang="ja-JP" dirty="0" smtClean="0"/>
              <a:t>VCS</a:t>
            </a:r>
            <a:r>
              <a:rPr lang="ja-JP" altLang="en-US" dirty="0" smtClean="0"/>
              <a:t>と連携する</a:t>
            </a:r>
            <a:r>
              <a:rPr kumimoji="1" lang="ja-JP" altLang="en-US" dirty="0" smtClean="0"/>
              <a:t>主な製品としては、</a:t>
            </a:r>
            <a:r>
              <a:rPr kumimoji="1" lang="en-US" altLang="ja-JP" dirty="0" smtClean="0"/>
              <a:t>Track</a:t>
            </a:r>
            <a:r>
              <a:rPr kumimoji="1" lang="ja-JP" altLang="en-US" dirty="0" err="1" smtClean="0"/>
              <a:t>、</a:t>
            </a:r>
            <a:r>
              <a:rPr kumimoji="1" lang="en-US" altLang="ja-JP" dirty="0" err="1" smtClean="0"/>
              <a:t>Redmine</a:t>
            </a:r>
            <a:r>
              <a:rPr kumimoji="1" lang="ja-JP" altLang="en-US" dirty="0" err="1" smtClean="0"/>
              <a:t>、</a:t>
            </a:r>
            <a:r>
              <a:rPr kumimoji="1" lang="en-US" altLang="ja-JP" dirty="0" smtClean="0"/>
              <a:t>Jenkins</a:t>
            </a:r>
            <a:r>
              <a:rPr kumimoji="1" lang="ja-JP" altLang="en-US" dirty="0" smtClean="0"/>
              <a:t>（</a:t>
            </a:r>
            <a:r>
              <a:rPr kumimoji="1" lang="en-US" altLang="ja-JP" dirty="0" smtClean="0"/>
              <a:t>Hudson</a:t>
            </a:r>
            <a:r>
              <a:rPr kumimoji="1" lang="ja-JP" altLang="en-US" dirty="0" smtClean="0"/>
              <a:t>）などが</a:t>
            </a:r>
            <a:r>
              <a:rPr lang="ja-JP" altLang="en-US" dirty="0"/>
              <a:t>、</a:t>
            </a:r>
            <a:r>
              <a:rPr kumimoji="1" lang="ja-JP" altLang="en-US" dirty="0" smtClean="0"/>
              <a:t>特に有名な物として挙げられる。</a:t>
            </a:r>
            <a:endParaRPr kumimoji="1" lang="en-US" altLang="ja-JP" dirty="0" smtClean="0"/>
          </a:p>
          <a:p>
            <a:pPr lvl="2">
              <a:buFont typeface="Wingdings" panose="05000000000000000000" pitchFamily="2" charset="2"/>
              <a:buChar char="Ø"/>
            </a:pPr>
            <a:r>
              <a:rPr lang="en-US" altLang="ja-JP" dirty="0" err="1" smtClean="0"/>
              <a:t>GitHub</a:t>
            </a:r>
            <a:r>
              <a:rPr lang="ja-JP" altLang="en-US" dirty="0" smtClean="0"/>
              <a:t>のように、</a:t>
            </a:r>
            <a:r>
              <a:rPr lang="en-US" altLang="ja-JP" dirty="0" smtClean="0"/>
              <a:t>VCS</a:t>
            </a:r>
            <a:r>
              <a:rPr lang="ja-JP" altLang="en-US" dirty="0" smtClean="0"/>
              <a:t>と一体となったタスク（</a:t>
            </a:r>
            <a:r>
              <a:rPr lang="en-US" altLang="ja-JP" dirty="0" smtClean="0"/>
              <a:t>Issue</a:t>
            </a:r>
            <a:r>
              <a:rPr lang="ja-JP" altLang="en-US" dirty="0" smtClean="0"/>
              <a:t>）管理、プルリクエストなどの機能を備えたホスティングサービスもある。</a:t>
            </a:r>
            <a:endParaRPr lang="en-US" altLang="ja-JP" dirty="0" smtClean="0"/>
          </a:p>
        </p:txBody>
      </p:sp>
      <p:cxnSp>
        <p:nvCxnSpPr>
          <p:cNvPr id="4" name="直線コネクタ 3"/>
          <p:cNvCxnSpPr/>
          <p:nvPr/>
        </p:nvCxnSpPr>
        <p:spPr>
          <a:xfrm flipV="1">
            <a:off x="518348" y="3582649"/>
            <a:ext cx="11144000" cy="129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20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245370" y="3399637"/>
            <a:ext cx="4091127" cy="2358991"/>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Subversion</a:t>
            </a:r>
            <a:r>
              <a:rPr kumimoji="1" lang="ja-JP" altLang="en-US" dirty="0" smtClean="0"/>
              <a:t>のワークフロー</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952947" y="309983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306052" y="5450851"/>
            <a:ext cx="1573968" cy="307777"/>
          </a:xfrm>
          <a:prstGeom prst="rect">
            <a:avLst/>
          </a:prstGeom>
          <a:noFill/>
        </p:spPr>
        <p:txBody>
          <a:bodyPr wrap="square" rtlCol="0">
            <a:spAutoFit/>
          </a:bodyPr>
          <a:lstStyle/>
          <a:p>
            <a:pPr algn="ctr"/>
            <a:r>
              <a:rPr kumimoji="1" lang="ja-JP" altLang="en-US" sz="1400" dirty="0" smtClean="0"/>
              <a:t>中央リポジトリ</a:t>
            </a:r>
            <a:endParaRPr kumimoji="1" lang="ja-JP" altLang="en-US" sz="1400" dirty="0"/>
          </a:p>
        </p:txBody>
      </p:sp>
      <p:sp>
        <p:nvSpPr>
          <p:cNvPr id="13" name="テキスト ボックス 12"/>
          <p:cNvSpPr txBox="1"/>
          <p:nvPr/>
        </p:nvSpPr>
        <p:spPr>
          <a:xfrm>
            <a:off x="1483681" y="5438266"/>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6" name="U ターン矢印 15"/>
          <p:cNvSpPr/>
          <p:nvPr/>
        </p:nvSpPr>
        <p:spPr>
          <a:xfrm flipH="1">
            <a:off x="4028597" y="3038820"/>
            <a:ext cx="6014812"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17" name="フローチャート: 複数書類 16"/>
          <p:cNvSpPr/>
          <p:nvPr/>
        </p:nvSpPr>
        <p:spPr>
          <a:xfrm>
            <a:off x="3672478" y="4481372"/>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911066" y="5220130"/>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4290950" y="2599729"/>
            <a:ext cx="4778471"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en-US" altLang="ja-JP" sz="1400" b="1" dirty="0" smtClean="0">
                <a:solidFill>
                  <a:srgbClr val="0070C0"/>
                </a:solidFill>
              </a:rPr>
              <a:t>【</a:t>
            </a:r>
            <a:r>
              <a:rPr kumimoji="1" lang="ja-JP" altLang="en-US" sz="1400" b="1" dirty="0" smtClean="0">
                <a:solidFill>
                  <a:srgbClr val="0070C0"/>
                </a:solidFill>
              </a:rPr>
              <a:t>初回のみ</a:t>
            </a:r>
            <a:r>
              <a:rPr kumimoji="1" lang="en-US" altLang="ja-JP" sz="1400" b="1" dirty="0" smtClean="0">
                <a:solidFill>
                  <a:srgbClr val="0070C0"/>
                </a:solidFill>
              </a:rPr>
              <a:t>】</a:t>
            </a:r>
            <a:r>
              <a:rPr kumimoji="1" lang="ja-JP" altLang="en-US" sz="1400" b="1" dirty="0" smtClean="0">
                <a:solidFill>
                  <a:srgbClr val="0070C0"/>
                </a:solidFill>
              </a:rPr>
              <a:t>チェックアウト（作業ツリーを作成）</a:t>
            </a:r>
            <a:endParaRPr kumimoji="1" lang="ja-JP" altLang="en-US" sz="1400" b="1" dirty="0">
              <a:solidFill>
                <a:srgbClr val="0070C0"/>
              </a:solidFill>
            </a:endParaRPr>
          </a:p>
        </p:txBody>
      </p:sp>
      <p:sp>
        <p:nvSpPr>
          <p:cNvPr id="21" name="テキスト ボックス 20"/>
          <p:cNvSpPr txBox="1"/>
          <p:nvPr/>
        </p:nvSpPr>
        <p:spPr>
          <a:xfrm>
            <a:off x="760216" y="2797147"/>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2" name="右矢印 21"/>
          <p:cNvSpPr/>
          <p:nvPr/>
        </p:nvSpPr>
        <p:spPr>
          <a:xfrm rot="1591815">
            <a:off x="1544153" y="3936764"/>
            <a:ext cx="2156052" cy="2673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rot="1468145">
            <a:off x="1571818" y="3757160"/>
            <a:ext cx="2582040"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開発（ファイル編集）</a:t>
            </a:r>
            <a:endParaRPr kumimoji="1" lang="ja-JP" altLang="en-US" sz="1400" b="1" dirty="0">
              <a:solidFill>
                <a:srgbClr val="0070C0"/>
              </a:solidFill>
            </a:endParaRPr>
          </a:p>
        </p:txBody>
      </p:sp>
      <p:sp>
        <p:nvSpPr>
          <p:cNvPr id="24" name="右矢印 23"/>
          <p:cNvSpPr/>
          <p:nvPr/>
        </p:nvSpPr>
        <p:spPr>
          <a:xfrm rot="1591815">
            <a:off x="1378981" y="4230851"/>
            <a:ext cx="2318339" cy="2297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rot="1597567">
            <a:off x="1027178" y="4415904"/>
            <a:ext cx="2751325" cy="523220"/>
          </a:xfrm>
          <a:prstGeom prst="rect">
            <a:avLst/>
          </a:prstGeom>
          <a:noFill/>
        </p:spPr>
        <p:txBody>
          <a:bodyPr wrap="square" rtlCol="0">
            <a:spAutoFit/>
          </a:bodyPr>
          <a:lstStyle/>
          <a:p>
            <a:pPr algn="ctr"/>
            <a:r>
              <a:rPr lang="ja-JP" altLang="en-US" sz="1400" b="1" dirty="0" smtClean="0">
                <a:solidFill>
                  <a:srgbClr val="FF0000"/>
                </a:solidFill>
              </a:rPr>
              <a:t>③</a:t>
            </a:r>
            <a:r>
              <a:rPr lang="en-US" altLang="ja-JP" sz="1400" b="1" dirty="0" smtClean="0">
                <a:solidFill>
                  <a:srgbClr val="0070C0"/>
                </a:solidFill>
              </a:rPr>
              <a:t>【</a:t>
            </a:r>
            <a:r>
              <a:rPr lang="ja-JP" altLang="en-US" sz="1400" b="1" dirty="0" smtClean="0">
                <a:solidFill>
                  <a:srgbClr val="0070C0"/>
                </a:solidFill>
              </a:rPr>
              <a:t>新規ファイル作成時のみ</a:t>
            </a:r>
            <a:r>
              <a:rPr lang="en-US" altLang="ja-JP" sz="1400" b="1" dirty="0" smtClean="0">
                <a:solidFill>
                  <a:srgbClr val="0070C0"/>
                </a:solidFill>
              </a:rPr>
              <a:t>】</a:t>
            </a:r>
            <a:r>
              <a:rPr lang="ja-JP" altLang="en-US" sz="1400" b="1" dirty="0" smtClean="0">
                <a:solidFill>
                  <a:srgbClr val="0070C0"/>
                </a:solidFill>
              </a:rPr>
              <a:t>ファイル追加指定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307777"/>
          </a:xfrm>
          <a:prstGeom prst="rect">
            <a:avLst/>
          </a:prstGeom>
          <a:noFill/>
        </p:spPr>
        <p:txBody>
          <a:bodyPr wrap="square" rtlCol="0">
            <a:spAutoFit/>
          </a:bodyPr>
          <a:lstStyle/>
          <a:p>
            <a:pPr algn="ctr"/>
            <a:r>
              <a:rPr lang="ja-JP" altLang="en-US" sz="1400" b="1" dirty="0">
                <a:solidFill>
                  <a:srgbClr val="FF0000"/>
                </a:solidFill>
              </a:rPr>
              <a:t>⑤</a:t>
            </a:r>
            <a:r>
              <a:rPr lang="ja-JP" altLang="en-US" sz="1400" b="1" dirty="0" smtClean="0">
                <a:solidFill>
                  <a:srgbClr val="0070C0"/>
                </a:solidFill>
              </a:rPr>
              <a:t>コミット（変更したファイルの登録）</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213423" y="4162380"/>
            <a:ext cx="4138114" cy="307777"/>
          </a:xfrm>
          <a:prstGeom prst="rect">
            <a:avLst/>
          </a:prstGeom>
          <a:noFill/>
        </p:spPr>
        <p:txBody>
          <a:bodyPr wrap="square" rtlCol="0">
            <a:spAutoFit/>
          </a:bodyPr>
          <a:lstStyle/>
          <a:p>
            <a:pPr algn="ctr"/>
            <a:r>
              <a:rPr lang="ja-JP" altLang="en-US" sz="1400" b="1" dirty="0" smtClean="0">
                <a:solidFill>
                  <a:srgbClr val="FF0000"/>
                </a:solidFill>
              </a:rPr>
              <a:t>④</a:t>
            </a:r>
            <a:r>
              <a:rPr lang="ja-JP" altLang="en-US" sz="1400" b="1" dirty="0" smtClean="0">
                <a:solidFill>
                  <a:srgbClr val="0070C0"/>
                </a:solidFill>
              </a:rPr>
              <a:t>アップデート（他者のコミットの取り込み）</a:t>
            </a:r>
            <a:endParaRPr kumimoji="1" lang="ja-JP" altLang="en-US" sz="1400" b="1" dirty="0">
              <a:solidFill>
                <a:srgbClr val="0070C0"/>
              </a:solidFill>
            </a:endParaRPr>
          </a:p>
        </p:txBody>
      </p:sp>
    </p:spTree>
    <p:extLst>
      <p:ext uri="{BB962C8B-B14F-4D97-AF65-F5344CB8AC3E}">
        <p14:creationId xmlns:p14="http://schemas.microsoft.com/office/powerpoint/2010/main" val="642874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245370" y="3399637"/>
            <a:ext cx="4091127" cy="2358991"/>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Subversion</a:t>
            </a:r>
            <a:r>
              <a:rPr kumimoji="1" lang="ja-JP" altLang="en-US" dirty="0" smtClean="0"/>
              <a:t>の問題点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952947" y="309983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56425" y="5351586"/>
            <a:ext cx="1573968" cy="307777"/>
          </a:xfrm>
          <a:prstGeom prst="rect">
            <a:avLst/>
          </a:prstGeom>
          <a:noFill/>
        </p:spPr>
        <p:txBody>
          <a:bodyPr wrap="square" rtlCol="0">
            <a:spAutoFit/>
          </a:bodyPr>
          <a:lstStyle/>
          <a:p>
            <a:pPr algn="ctr"/>
            <a:r>
              <a:rPr kumimoji="1" lang="ja-JP" altLang="en-US" sz="1400" dirty="0" smtClean="0"/>
              <a:t>中央リポジトリ</a:t>
            </a:r>
            <a:endParaRPr kumimoji="1" lang="ja-JP" altLang="en-US" sz="1400" dirty="0"/>
          </a:p>
        </p:txBody>
      </p:sp>
      <p:sp>
        <p:nvSpPr>
          <p:cNvPr id="13" name="テキスト ボックス 12"/>
          <p:cNvSpPr txBox="1"/>
          <p:nvPr/>
        </p:nvSpPr>
        <p:spPr>
          <a:xfrm>
            <a:off x="1483681" y="5438266"/>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6" name="U ターン矢印 15"/>
          <p:cNvSpPr/>
          <p:nvPr/>
        </p:nvSpPr>
        <p:spPr>
          <a:xfrm flipH="1">
            <a:off x="4028597" y="3038820"/>
            <a:ext cx="6014812"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17" name="フローチャート: 複数書類 16"/>
          <p:cNvSpPr/>
          <p:nvPr/>
        </p:nvSpPr>
        <p:spPr>
          <a:xfrm>
            <a:off x="3672478" y="4481372"/>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911066" y="5220130"/>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4290950" y="2599729"/>
            <a:ext cx="4778471"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ja-JP" altLang="en-US" sz="1400" b="1" dirty="0" smtClean="0">
                <a:solidFill>
                  <a:srgbClr val="0070C0"/>
                </a:solidFill>
              </a:rPr>
              <a:t>チェックアウト</a:t>
            </a:r>
            <a:endParaRPr kumimoji="1" lang="ja-JP" altLang="en-US" sz="1400" b="1" dirty="0">
              <a:solidFill>
                <a:srgbClr val="0070C0"/>
              </a:solidFill>
            </a:endParaRPr>
          </a:p>
        </p:txBody>
      </p:sp>
      <p:sp>
        <p:nvSpPr>
          <p:cNvPr id="21" name="テキスト ボックス 20"/>
          <p:cNvSpPr txBox="1"/>
          <p:nvPr/>
        </p:nvSpPr>
        <p:spPr>
          <a:xfrm>
            <a:off x="760216" y="2797147"/>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2" name="右矢印 21"/>
          <p:cNvSpPr/>
          <p:nvPr/>
        </p:nvSpPr>
        <p:spPr>
          <a:xfrm rot="1591815">
            <a:off x="1544153" y="3936764"/>
            <a:ext cx="2156052" cy="2673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rot="1468145">
            <a:off x="1571818" y="3757160"/>
            <a:ext cx="2582040"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開発</a:t>
            </a:r>
            <a:endParaRPr kumimoji="1" lang="ja-JP" altLang="en-US" sz="1400" b="1" dirty="0">
              <a:solidFill>
                <a:srgbClr val="0070C0"/>
              </a:solidFill>
            </a:endParaRPr>
          </a:p>
        </p:txBody>
      </p:sp>
      <p:sp>
        <p:nvSpPr>
          <p:cNvPr id="24" name="右矢印 23"/>
          <p:cNvSpPr/>
          <p:nvPr/>
        </p:nvSpPr>
        <p:spPr>
          <a:xfrm rot="1591815">
            <a:off x="1378981" y="4230851"/>
            <a:ext cx="2318339" cy="2297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rot="1597567">
            <a:off x="1027178" y="4523625"/>
            <a:ext cx="2751325" cy="307777"/>
          </a:xfrm>
          <a:prstGeom prst="rect">
            <a:avLst/>
          </a:prstGeom>
          <a:noFill/>
        </p:spPr>
        <p:txBody>
          <a:bodyPr wrap="square" rtlCol="0">
            <a:spAutoFit/>
          </a:bodyPr>
          <a:lstStyle/>
          <a:p>
            <a:pPr algn="ctr"/>
            <a:r>
              <a:rPr lang="ja-JP" altLang="en-US" sz="1400" b="1" dirty="0" smtClean="0">
                <a:solidFill>
                  <a:srgbClr val="FF0000"/>
                </a:solidFill>
              </a:rPr>
              <a:t>③</a:t>
            </a:r>
            <a:r>
              <a:rPr lang="ja-JP" altLang="en-US" sz="1400" b="1" dirty="0" smtClean="0">
                <a:solidFill>
                  <a:srgbClr val="0070C0"/>
                </a:solidFill>
              </a:rPr>
              <a:t>ファイル追加指定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307777"/>
          </a:xfrm>
          <a:prstGeom prst="rect">
            <a:avLst/>
          </a:prstGeom>
          <a:noFill/>
        </p:spPr>
        <p:txBody>
          <a:bodyPr wrap="square" rtlCol="0">
            <a:spAutoFit/>
          </a:bodyPr>
          <a:lstStyle/>
          <a:p>
            <a:pPr algn="ctr"/>
            <a:r>
              <a:rPr lang="ja-JP" altLang="en-US" sz="1400" b="1" dirty="0">
                <a:solidFill>
                  <a:srgbClr val="FF0000"/>
                </a:solidFill>
              </a:rPr>
              <a:t>⑤</a:t>
            </a:r>
            <a:r>
              <a:rPr lang="ja-JP" altLang="en-US" sz="1400" b="1" dirty="0" smtClean="0">
                <a:solidFill>
                  <a:srgbClr val="0070C0"/>
                </a:solidFill>
              </a:rPr>
              <a:t>コミット</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4162380"/>
            <a:ext cx="3825491" cy="307777"/>
          </a:xfrm>
          <a:prstGeom prst="rect">
            <a:avLst/>
          </a:prstGeom>
          <a:noFill/>
        </p:spPr>
        <p:txBody>
          <a:bodyPr wrap="square" rtlCol="0">
            <a:spAutoFit/>
          </a:bodyPr>
          <a:lstStyle/>
          <a:p>
            <a:pPr algn="ctr"/>
            <a:r>
              <a:rPr lang="ja-JP" altLang="en-US" sz="1400" b="1" dirty="0" smtClean="0">
                <a:solidFill>
                  <a:srgbClr val="FF0000"/>
                </a:solidFill>
              </a:rPr>
              <a:t>④</a:t>
            </a:r>
            <a:r>
              <a:rPr lang="ja-JP" altLang="en-US" sz="1400" b="1" dirty="0" smtClean="0">
                <a:solidFill>
                  <a:srgbClr val="0070C0"/>
                </a:solidFill>
              </a:rPr>
              <a:t>アップデート</a:t>
            </a:r>
            <a:endParaRPr kumimoji="1" lang="ja-JP" altLang="en-US" sz="1400" b="1" dirty="0">
              <a:solidFill>
                <a:srgbClr val="0070C0"/>
              </a:solidFill>
            </a:endParaRPr>
          </a:p>
        </p:txBody>
      </p:sp>
      <p:sp>
        <p:nvSpPr>
          <p:cNvPr id="30" name="爆発 2 29"/>
          <p:cNvSpPr/>
          <p:nvPr/>
        </p:nvSpPr>
        <p:spPr>
          <a:xfrm>
            <a:off x="4353385" y="5243826"/>
            <a:ext cx="4658927"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開発者自身の判断でコミットが行われ、即時全体に影響が出る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2" name="爆発 2 31"/>
          <p:cNvSpPr/>
          <p:nvPr/>
        </p:nvSpPr>
        <p:spPr>
          <a:xfrm>
            <a:off x="7671815" y="5438266"/>
            <a:ext cx="4706912"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安易なコミットが許されず、時として何日間も変更をローカルに溜め込んでしまう。</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3" name="爆発 2 32"/>
          <p:cNvSpPr/>
          <p:nvPr/>
        </p:nvSpPr>
        <p:spPr>
          <a:xfrm>
            <a:off x="7002951" y="2281091"/>
            <a:ext cx="4822096"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リポジトリに障害が発生すると、致命的に全体に影響が出て、復旧にも時間がかかる。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4" name="爆発 2 33"/>
          <p:cNvSpPr/>
          <p:nvPr/>
        </p:nvSpPr>
        <p:spPr>
          <a:xfrm>
            <a:off x="1097638" y="1767977"/>
            <a:ext cx="5592683"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重要なビルドを行っている際、緊急修正に応じる事ができるように、大勢の作業の手を止める事がある。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5" name="爆発 2 34"/>
          <p:cNvSpPr/>
          <p:nvPr/>
        </p:nvSpPr>
        <p:spPr>
          <a:xfrm>
            <a:off x="-674556" y="5459409"/>
            <a:ext cx="6000174"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開発者各自の設定の違いから、バイナリファイル属性の指定やコミット禁止ファイルなどの扱いが徹底されない</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714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644577" y="3399637"/>
            <a:ext cx="4691920" cy="3088768"/>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err="1" smtClean="0"/>
              <a:t>Git</a:t>
            </a:r>
            <a:r>
              <a:rPr kumimoji="1" lang="ja-JP" altLang="en-US" dirty="0" smtClean="0"/>
              <a:t>のワークフロー</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518348" y="3083928"/>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306052" y="5450851"/>
            <a:ext cx="1573968" cy="307777"/>
          </a:xfrm>
          <a:prstGeom prst="rect">
            <a:avLst/>
          </a:prstGeom>
          <a:noFill/>
        </p:spPr>
        <p:txBody>
          <a:bodyPr wrap="square" rtlCol="0">
            <a:spAutoFit/>
          </a:bodyPr>
          <a:lstStyle/>
          <a:p>
            <a:pPr algn="ctr"/>
            <a:r>
              <a:rPr kumimoji="1" lang="ja-JP" altLang="en-US" sz="1400" dirty="0" smtClean="0"/>
              <a:t>共有リポジトリ</a:t>
            </a:r>
            <a:endParaRPr kumimoji="1" lang="ja-JP" altLang="en-US" sz="1400" dirty="0"/>
          </a:p>
        </p:txBody>
      </p:sp>
      <p:sp>
        <p:nvSpPr>
          <p:cNvPr id="13" name="テキスト ボックス 12"/>
          <p:cNvSpPr txBox="1"/>
          <p:nvPr/>
        </p:nvSpPr>
        <p:spPr>
          <a:xfrm>
            <a:off x="815943" y="6221387"/>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7" name="フローチャート: 複数書類 16"/>
          <p:cNvSpPr/>
          <p:nvPr/>
        </p:nvSpPr>
        <p:spPr>
          <a:xfrm>
            <a:off x="1466580" y="4512104"/>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42758" y="5220913"/>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3418565" y="2705345"/>
            <a:ext cx="6520740"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en-US" altLang="ja-JP" sz="1400" b="1" dirty="0" smtClean="0">
                <a:solidFill>
                  <a:srgbClr val="0070C0"/>
                </a:solidFill>
              </a:rPr>
              <a:t>【</a:t>
            </a:r>
            <a:r>
              <a:rPr kumimoji="1" lang="ja-JP" altLang="en-US" sz="1400" b="1" dirty="0" smtClean="0">
                <a:solidFill>
                  <a:srgbClr val="0070C0"/>
                </a:solidFill>
              </a:rPr>
              <a:t>初回のみ</a:t>
            </a:r>
            <a:r>
              <a:rPr kumimoji="1" lang="en-US" altLang="ja-JP" sz="1400" b="1" dirty="0" smtClean="0">
                <a:solidFill>
                  <a:srgbClr val="0070C0"/>
                </a:solidFill>
              </a:rPr>
              <a:t>】</a:t>
            </a:r>
            <a:r>
              <a:rPr kumimoji="1" lang="ja-JP" altLang="en-US" sz="1400" b="1" dirty="0" smtClean="0">
                <a:solidFill>
                  <a:srgbClr val="0070C0"/>
                </a:solidFill>
              </a:rPr>
              <a:t>クローン（ローカルリポジトリと作業ツリーを作成）</a:t>
            </a:r>
            <a:endParaRPr kumimoji="1" lang="ja-JP" altLang="en-US" sz="1400" b="1" dirty="0">
              <a:solidFill>
                <a:srgbClr val="0070C0"/>
              </a:solidFill>
            </a:endParaRPr>
          </a:p>
        </p:txBody>
      </p:sp>
      <p:sp>
        <p:nvSpPr>
          <p:cNvPr id="21" name="テキスト ボックス 20"/>
          <p:cNvSpPr txBox="1"/>
          <p:nvPr/>
        </p:nvSpPr>
        <p:spPr>
          <a:xfrm>
            <a:off x="325617" y="2824804"/>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3" name="テキスト ボックス 22"/>
          <p:cNvSpPr txBox="1"/>
          <p:nvPr/>
        </p:nvSpPr>
        <p:spPr>
          <a:xfrm rot="3102958">
            <a:off x="806931" y="3673079"/>
            <a:ext cx="1718430" cy="523220"/>
          </a:xfrm>
          <a:prstGeom prst="rect">
            <a:avLst/>
          </a:prstGeom>
          <a:noFill/>
        </p:spPr>
        <p:txBody>
          <a:bodyPr wrap="square" rtlCol="0">
            <a:spAutoFit/>
          </a:bodyPr>
          <a:lstStyle/>
          <a:p>
            <a:pPr algn="ctr"/>
            <a:r>
              <a:rPr lang="ja-JP" altLang="en-US" sz="1400" b="1" dirty="0">
                <a:solidFill>
                  <a:srgbClr val="FF0000"/>
                </a:solidFill>
              </a:rPr>
              <a:t>③</a:t>
            </a:r>
            <a:r>
              <a:rPr lang="ja-JP" altLang="en-US" sz="1400" b="1" dirty="0" smtClean="0">
                <a:solidFill>
                  <a:srgbClr val="0070C0"/>
                </a:solidFill>
              </a:rPr>
              <a:t>開発</a:t>
            </a:r>
            <a:endParaRPr lang="en-US" altLang="ja-JP" sz="1400" b="1" dirty="0" smtClean="0">
              <a:solidFill>
                <a:srgbClr val="0070C0"/>
              </a:solidFill>
            </a:endParaRPr>
          </a:p>
          <a:p>
            <a:pPr algn="ctr"/>
            <a:r>
              <a:rPr lang="ja-JP" altLang="en-US" sz="1400" b="1" dirty="0" smtClean="0">
                <a:solidFill>
                  <a:srgbClr val="0070C0"/>
                </a:solidFill>
              </a:rPr>
              <a:t>（ファイル編集）</a:t>
            </a:r>
            <a:endParaRPr kumimoji="1" lang="ja-JP" altLang="en-US" sz="1400" b="1" dirty="0">
              <a:solidFill>
                <a:srgbClr val="0070C0"/>
              </a:solidFill>
            </a:endParaRPr>
          </a:p>
        </p:txBody>
      </p:sp>
      <p:sp>
        <p:nvSpPr>
          <p:cNvPr id="25" name="テキスト ボックス 24"/>
          <p:cNvSpPr txBox="1"/>
          <p:nvPr/>
        </p:nvSpPr>
        <p:spPr>
          <a:xfrm>
            <a:off x="673626" y="5438814"/>
            <a:ext cx="1084492" cy="523220"/>
          </a:xfrm>
          <a:prstGeom prst="rect">
            <a:avLst/>
          </a:prstGeom>
          <a:noFill/>
        </p:spPr>
        <p:txBody>
          <a:bodyPr wrap="square" rtlCol="0">
            <a:spAutoFit/>
          </a:bodyPr>
          <a:lstStyle/>
          <a:p>
            <a:pPr algn="r"/>
            <a:r>
              <a:rPr lang="ja-JP" altLang="en-US" sz="1400" b="1" dirty="0">
                <a:solidFill>
                  <a:srgbClr val="FF0000"/>
                </a:solidFill>
              </a:rPr>
              <a:t>④</a:t>
            </a:r>
            <a:r>
              <a:rPr lang="ja-JP" altLang="en-US" sz="1400" b="1" dirty="0" smtClean="0">
                <a:solidFill>
                  <a:srgbClr val="0070C0"/>
                </a:solidFill>
              </a:rPr>
              <a:t>ファイル</a:t>
            </a:r>
            <a:endParaRPr lang="en-US" altLang="ja-JP" sz="1400" b="1" dirty="0" smtClean="0">
              <a:solidFill>
                <a:srgbClr val="0070C0"/>
              </a:solidFill>
            </a:endParaRPr>
          </a:p>
          <a:p>
            <a:pPr algn="r"/>
            <a:r>
              <a:rPr lang="ja-JP" altLang="en-US" sz="1400" b="1" dirty="0" smtClean="0">
                <a:solidFill>
                  <a:srgbClr val="0070C0"/>
                </a:solidFill>
              </a:rPr>
              <a:t>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523220"/>
          </a:xfrm>
          <a:prstGeom prst="rect">
            <a:avLst/>
          </a:prstGeom>
          <a:noFill/>
        </p:spPr>
        <p:txBody>
          <a:bodyPr wrap="square" rtlCol="0">
            <a:spAutoFit/>
          </a:bodyPr>
          <a:lstStyle/>
          <a:p>
            <a:pPr algn="ctr"/>
            <a:r>
              <a:rPr lang="ja-JP" altLang="en-US" sz="1400" b="1" dirty="0" smtClean="0">
                <a:solidFill>
                  <a:srgbClr val="FF0000"/>
                </a:solidFill>
              </a:rPr>
              <a:t>⑦</a:t>
            </a:r>
            <a:r>
              <a:rPr lang="ja-JP" altLang="en-US" sz="1400" b="1" dirty="0" smtClean="0">
                <a:solidFill>
                  <a:srgbClr val="0070C0"/>
                </a:solidFill>
              </a:rPr>
              <a:t>プッシュ</a:t>
            </a:r>
            <a:endParaRPr lang="en-US" altLang="ja-JP" sz="1400" b="1" dirty="0" smtClean="0">
              <a:solidFill>
                <a:srgbClr val="0070C0"/>
              </a:solidFill>
            </a:endParaRPr>
          </a:p>
          <a:p>
            <a:pPr algn="ctr"/>
            <a:r>
              <a:rPr lang="ja-JP" altLang="en-US" sz="1400" b="1" dirty="0" smtClean="0">
                <a:solidFill>
                  <a:srgbClr val="0070C0"/>
                </a:solidFill>
              </a:rPr>
              <a:t>（ローカルのコミットを提出）</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3954918"/>
            <a:ext cx="3825491" cy="523220"/>
          </a:xfrm>
          <a:prstGeom prst="rect">
            <a:avLst/>
          </a:prstGeom>
          <a:noFill/>
        </p:spPr>
        <p:txBody>
          <a:bodyPr wrap="square" rtlCol="0">
            <a:spAutoFit/>
          </a:bodyPr>
          <a:lstStyle/>
          <a:p>
            <a:pPr algn="ctr"/>
            <a:r>
              <a:rPr lang="ja-JP" altLang="en-US" sz="1400" b="1" dirty="0" smtClean="0">
                <a:solidFill>
                  <a:srgbClr val="FF0000"/>
                </a:solidFill>
              </a:rPr>
              <a:t>⑤</a:t>
            </a:r>
            <a:r>
              <a:rPr lang="ja-JP" altLang="en-US" sz="1400" b="1" dirty="0" smtClean="0">
                <a:solidFill>
                  <a:srgbClr val="0070C0"/>
                </a:solidFill>
              </a:rPr>
              <a:t>プル／フェッチ／リベース</a:t>
            </a:r>
            <a:endParaRPr lang="en-US" altLang="ja-JP" sz="1400" b="1" dirty="0" smtClean="0">
              <a:solidFill>
                <a:srgbClr val="0070C0"/>
              </a:solidFill>
            </a:endParaRPr>
          </a:p>
          <a:p>
            <a:pPr algn="ctr"/>
            <a:r>
              <a:rPr lang="ja-JP" altLang="en-US" sz="1400" b="1" dirty="0" smtClean="0">
                <a:solidFill>
                  <a:srgbClr val="0070C0"/>
                </a:solidFill>
              </a:rPr>
              <a:t>（他者のコミットの取り込み）</a:t>
            </a:r>
            <a:endParaRPr kumimoji="1" lang="ja-JP" altLang="en-US" sz="1400" b="1" dirty="0">
              <a:solidFill>
                <a:srgbClr val="0070C0"/>
              </a:solidFill>
            </a:endParaRPr>
          </a:p>
        </p:txBody>
      </p:sp>
      <p:sp>
        <p:nvSpPr>
          <p:cNvPr id="30" name="右矢印 29"/>
          <p:cNvSpPr/>
          <p:nvPr/>
        </p:nvSpPr>
        <p:spPr>
          <a:xfrm>
            <a:off x="4854957" y="5929331"/>
            <a:ext cx="4496579" cy="30142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088562" y="6223036"/>
            <a:ext cx="3924366" cy="523220"/>
          </a:xfrm>
          <a:prstGeom prst="rect">
            <a:avLst/>
          </a:prstGeom>
          <a:noFill/>
        </p:spPr>
        <p:txBody>
          <a:bodyPr wrap="square" rtlCol="0">
            <a:spAutoFit/>
          </a:bodyPr>
          <a:lstStyle/>
          <a:p>
            <a:pPr algn="ctr"/>
            <a:r>
              <a:rPr lang="ja-JP" altLang="en-US" sz="1400" b="1" dirty="0" smtClean="0">
                <a:solidFill>
                  <a:srgbClr val="FF0000"/>
                </a:solidFill>
              </a:rPr>
              <a:t>⑧</a:t>
            </a:r>
            <a:r>
              <a:rPr lang="ja-JP" altLang="en-US" sz="1400" b="1" dirty="0" smtClean="0">
                <a:solidFill>
                  <a:srgbClr val="0070C0"/>
                </a:solidFill>
              </a:rPr>
              <a:t>プルリクエスト／マージリクエスト</a:t>
            </a:r>
            <a:endParaRPr lang="en-US" altLang="ja-JP" sz="1400" b="1" dirty="0" smtClean="0">
              <a:solidFill>
                <a:srgbClr val="0070C0"/>
              </a:solidFill>
            </a:endParaRPr>
          </a:p>
          <a:p>
            <a:pPr algn="ctr"/>
            <a:r>
              <a:rPr lang="ja-JP" altLang="en-US" sz="1400" b="1" dirty="0" smtClean="0">
                <a:solidFill>
                  <a:srgbClr val="0070C0"/>
                </a:solidFill>
              </a:rPr>
              <a:t>（作業ブランチのマージ要求）</a:t>
            </a:r>
            <a:endParaRPr kumimoji="1" lang="ja-JP" altLang="en-US" sz="1400" b="1" dirty="0">
              <a:solidFill>
                <a:srgbClr val="0070C0"/>
              </a:solidFill>
            </a:endParaRPr>
          </a:p>
        </p:txBody>
      </p:sp>
      <p:sp>
        <p:nvSpPr>
          <p:cNvPr id="32" name="テキスト ボックス 31"/>
          <p:cNvSpPr txBox="1"/>
          <p:nvPr/>
        </p:nvSpPr>
        <p:spPr>
          <a:xfrm>
            <a:off x="3099878" y="5061504"/>
            <a:ext cx="1103892" cy="307777"/>
          </a:xfrm>
          <a:prstGeom prst="rect">
            <a:avLst/>
          </a:prstGeom>
          <a:noFill/>
        </p:spPr>
        <p:txBody>
          <a:bodyPr wrap="square" rtlCol="0">
            <a:spAutoFit/>
          </a:bodyPr>
          <a:lstStyle/>
          <a:p>
            <a:pPr algn="ctr"/>
            <a:r>
              <a:rPr lang="ja-JP" altLang="en-US" sz="1400" b="1" dirty="0" smtClean="0">
                <a:solidFill>
                  <a:srgbClr val="FF0000"/>
                </a:solidFill>
              </a:rPr>
              <a:t>⑥</a:t>
            </a:r>
            <a:r>
              <a:rPr lang="ja-JP" altLang="en-US" sz="1400" b="1" dirty="0" smtClean="0">
                <a:solidFill>
                  <a:srgbClr val="0070C0"/>
                </a:solidFill>
              </a:rPr>
              <a:t>コミット</a:t>
            </a:r>
            <a:endParaRPr kumimoji="1" lang="ja-JP" altLang="en-US" sz="1400" b="1" dirty="0">
              <a:solidFill>
                <a:srgbClr val="0070C0"/>
              </a:solidFill>
            </a:endParaRPr>
          </a:p>
        </p:txBody>
      </p:sp>
      <p:sp>
        <p:nvSpPr>
          <p:cNvPr id="33" name="テキスト ボックス 32"/>
          <p:cNvSpPr txBox="1"/>
          <p:nvPr/>
        </p:nvSpPr>
        <p:spPr>
          <a:xfrm rot="1447634">
            <a:off x="2392910" y="3888667"/>
            <a:ext cx="1980667"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作業ブランチ作成</a:t>
            </a:r>
            <a:endParaRPr kumimoji="1" lang="ja-JP" altLang="en-US" sz="1400" b="1" dirty="0">
              <a:solidFill>
                <a:srgbClr val="0070C0"/>
              </a:solidFill>
            </a:endParaRPr>
          </a:p>
        </p:txBody>
      </p:sp>
      <p:sp>
        <p:nvSpPr>
          <p:cNvPr id="34" name="円柱 33"/>
          <p:cNvSpPr/>
          <p:nvPr/>
        </p:nvSpPr>
        <p:spPr>
          <a:xfrm>
            <a:off x="4163558" y="4457316"/>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3799122" y="5225233"/>
            <a:ext cx="1476514" cy="523220"/>
          </a:xfrm>
          <a:prstGeom prst="rect">
            <a:avLst/>
          </a:prstGeom>
          <a:noFill/>
        </p:spPr>
        <p:txBody>
          <a:bodyPr wrap="square" rtlCol="0">
            <a:spAutoFit/>
          </a:bodyPr>
          <a:lstStyle/>
          <a:p>
            <a:pPr algn="ctr"/>
            <a:r>
              <a:rPr kumimoji="1" lang="ja-JP" altLang="en-US" sz="1400" dirty="0" smtClean="0"/>
              <a:t>ローカル</a:t>
            </a:r>
            <a:endParaRPr kumimoji="1" lang="en-US" altLang="ja-JP" sz="1400" dirty="0" smtClean="0"/>
          </a:p>
          <a:p>
            <a:pPr algn="ctr"/>
            <a:r>
              <a:rPr kumimoji="1" lang="ja-JP" altLang="en-US" sz="1400" dirty="0" smtClean="0"/>
              <a:t>リポジトリ</a:t>
            </a:r>
            <a:endParaRPr kumimoji="1" lang="ja-JP" altLang="en-US" sz="1400" dirty="0"/>
          </a:p>
        </p:txBody>
      </p:sp>
      <p:sp>
        <p:nvSpPr>
          <p:cNvPr id="36" name="U ターン矢印 35"/>
          <p:cNvSpPr/>
          <p:nvPr/>
        </p:nvSpPr>
        <p:spPr>
          <a:xfrm flipH="1">
            <a:off x="2132686" y="3038295"/>
            <a:ext cx="7890207" cy="1517617"/>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22" name="右矢印 21"/>
          <p:cNvSpPr/>
          <p:nvPr/>
        </p:nvSpPr>
        <p:spPr>
          <a:xfrm rot="1425506">
            <a:off x="1103472" y="3815757"/>
            <a:ext cx="3137371" cy="24160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7" name="右矢印 36"/>
          <p:cNvSpPr/>
          <p:nvPr/>
        </p:nvSpPr>
        <p:spPr>
          <a:xfrm rot="3157318">
            <a:off x="853210" y="3930467"/>
            <a:ext cx="960322" cy="2436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8" name="フローチャート: 複数書類 37"/>
          <p:cNvSpPr/>
          <p:nvPr/>
        </p:nvSpPr>
        <p:spPr>
          <a:xfrm>
            <a:off x="2455941" y="5554265"/>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2358825" y="6180628"/>
            <a:ext cx="1573968" cy="307777"/>
          </a:xfrm>
          <a:prstGeom prst="rect">
            <a:avLst/>
          </a:prstGeom>
          <a:noFill/>
        </p:spPr>
        <p:txBody>
          <a:bodyPr wrap="square" rtlCol="0">
            <a:spAutoFit/>
          </a:bodyPr>
          <a:lstStyle/>
          <a:p>
            <a:r>
              <a:rPr lang="ja-JP" altLang="en-US" sz="1400" dirty="0"/>
              <a:t>インデックス</a:t>
            </a:r>
            <a:endParaRPr kumimoji="1" lang="ja-JP" altLang="en-US" sz="1400" dirty="0"/>
          </a:p>
        </p:txBody>
      </p:sp>
      <p:sp>
        <p:nvSpPr>
          <p:cNvPr id="7" name="曲折矢印 6"/>
          <p:cNvSpPr/>
          <p:nvPr/>
        </p:nvSpPr>
        <p:spPr>
          <a:xfrm flipV="1">
            <a:off x="1761854" y="5485736"/>
            <a:ext cx="540324" cy="522344"/>
          </a:xfrm>
          <a:prstGeom prst="bentArrow">
            <a:avLst>
              <a:gd name="adj1" fmla="val 18730"/>
              <a:gd name="adj2" fmla="val 25639"/>
              <a:gd name="adj3" fmla="val 25000"/>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1" name="曲折矢印 40"/>
          <p:cNvSpPr/>
          <p:nvPr/>
        </p:nvSpPr>
        <p:spPr>
          <a:xfrm>
            <a:off x="2981903" y="4748092"/>
            <a:ext cx="1062975" cy="737644"/>
          </a:xfrm>
          <a:prstGeom prst="bentArrow">
            <a:avLst>
              <a:gd name="adj1" fmla="val 18730"/>
              <a:gd name="adj2" fmla="val 25639"/>
              <a:gd name="adj3" fmla="val 25000"/>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2" name="スマイル 41"/>
          <p:cNvSpPr/>
          <p:nvPr/>
        </p:nvSpPr>
        <p:spPr>
          <a:xfrm>
            <a:off x="9398723" y="5847067"/>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9939305" y="6300486"/>
            <a:ext cx="1751125" cy="523220"/>
          </a:xfrm>
          <a:prstGeom prst="rect">
            <a:avLst/>
          </a:prstGeom>
          <a:noFill/>
        </p:spPr>
        <p:txBody>
          <a:bodyPr wrap="square" rtlCol="0">
            <a:spAutoFit/>
          </a:bodyPr>
          <a:lstStyle/>
          <a:p>
            <a:r>
              <a:rPr kumimoji="1" lang="ja-JP" altLang="en-US" sz="1400" dirty="0" smtClean="0"/>
              <a:t>開発</a:t>
            </a:r>
            <a:r>
              <a:rPr lang="ja-JP" altLang="en-US" sz="1400" dirty="0" smtClean="0"/>
              <a:t>責者／グループ</a:t>
            </a:r>
            <a:r>
              <a:rPr kumimoji="1" lang="ja-JP" altLang="en-US" sz="1400" dirty="0" smtClean="0"/>
              <a:t>リーダー</a:t>
            </a:r>
            <a:endParaRPr lang="en-US" altLang="ja-JP" sz="1400" dirty="0" smtClean="0"/>
          </a:p>
        </p:txBody>
      </p:sp>
      <p:sp>
        <p:nvSpPr>
          <p:cNvPr id="8" name="U ターン矢印 7"/>
          <p:cNvSpPr/>
          <p:nvPr/>
        </p:nvSpPr>
        <p:spPr>
          <a:xfrm rot="5400000" flipH="1">
            <a:off x="10075117" y="4763696"/>
            <a:ext cx="1354596" cy="1323388"/>
          </a:xfrm>
          <a:prstGeom prst="uturnArrow">
            <a:avLst>
              <a:gd name="adj1" fmla="val 11984"/>
              <a:gd name="adj2" fmla="val 14553"/>
              <a:gd name="adj3" fmla="val 20469"/>
              <a:gd name="adj4" fmla="val 43750"/>
              <a:gd name="adj5" fmla="val 8292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p:cNvSpPr txBox="1"/>
          <p:nvPr/>
        </p:nvSpPr>
        <p:spPr>
          <a:xfrm>
            <a:off x="10453424" y="3973010"/>
            <a:ext cx="1394595" cy="954107"/>
          </a:xfrm>
          <a:prstGeom prst="rect">
            <a:avLst/>
          </a:prstGeom>
          <a:noFill/>
        </p:spPr>
        <p:txBody>
          <a:bodyPr wrap="square" rtlCol="0">
            <a:spAutoFit/>
          </a:bodyPr>
          <a:lstStyle/>
          <a:p>
            <a:pPr algn="ctr"/>
            <a:r>
              <a:rPr lang="ja-JP" altLang="en-US" sz="1400" b="1" dirty="0">
                <a:solidFill>
                  <a:srgbClr val="FF0000"/>
                </a:solidFill>
              </a:rPr>
              <a:t>⑨</a:t>
            </a:r>
            <a:r>
              <a:rPr lang="ja-JP" altLang="en-US" sz="1400" b="1" dirty="0" smtClean="0">
                <a:solidFill>
                  <a:srgbClr val="0070C0"/>
                </a:solidFill>
              </a:rPr>
              <a:t>マージ</a:t>
            </a:r>
            <a:endParaRPr lang="en-US" altLang="ja-JP" sz="1400" b="1" dirty="0" smtClean="0">
              <a:solidFill>
                <a:srgbClr val="0070C0"/>
              </a:solidFill>
            </a:endParaRPr>
          </a:p>
          <a:p>
            <a:pPr algn="ctr"/>
            <a:r>
              <a:rPr lang="ja-JP" altLang="en-US" sz="1400" b="1" dirty="0" smtClean="0">
                <a:solidFill>
                  <a:srgbClr val="0070C0"/>
                </a:solidFill>
              </a:rPr>
              <a:t>（開発者の作業ブランチの採用決定）</a:t>
            </a:r>
            <a:endParaRPr kumimoji="1" lang="ja-JP" altLang="en-US" sz="1400" b="1" dirty="0">
              <a:solidFill>
                <a:srgbClr val="0070C0"/>
              </a:solidFill>
            </a:endParaRPr>
          </a:p>
        </p:txBody>
      </p:sp>
      <p:sp>
        <p:nvSpPr>
          <p:cNvPr id="16" name="U ターン矢印 15"/>
          <p:cNvSpPr/>
          <p:nvPr/>
        </p:nvSpPr>
        <p:spPr>
          <a:xfrm flipH="1">
            <a:off x="4180855" y="3038820"/>
            <a:ext cx="5862553"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0616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の利点①</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kumimoji="1" lang="ja-JP" altLang="en-US" b="1" u="sng" dirty="0" smtClean="0"/>
              <a:t>頻繁なコミットが可能</a:t>
            </a:r>
            <a:endParaRPr kumimoji="1" lang="en-US" altLang="ja-JP" b="1" u="sng" dirty="0" smtClean="0"/>
          </a:p>
          <a:p>
            <a:pPr lvl="1">
              <a:buFont typeface="Wingdings" panose="05000000000000000000" pitchFamily="2" charset="2"/>
              <a:buChar char="l"/>
            </a:pPr>
            <a:r>
              <a:rPr lang="ja-JP" altLang="en-US" dirty="0"/>
              <a:t>不安定</a:t>
            </a:r>
            <a:r>
              <a:rPr lang="ja-JP" altLang="en-US" dirty="0" smtClean="0"/>
              <a:t>なソースコードをコミットしても他者に影響が出ないので、ビルドが通らないような状態でも、小まめにコミットできる。</a:t>
            </a:r>
            <a:endParaRPr lang="en-US" altLang="ja-JP" dirty="0" smtClean="0"/>
          </a:p>
          <a:p>
            <a:pPr lvl="1">
              <a:buFont typeface="Wingdings" panose="05000000000000000000" pitchFamily="2" charset="2"/>
              <a:buChar char="l"/>
            </a:pPr>
            <a:r>
              <a:rPr lang="ja-JP" altLang="en-US" dirty="0" smtClean="0"/>
              <a:t>開発ブランチを用いる事により、共有リポジトリにプッシュしても安全。</a:t>
            </a:r>
            <a:endParaRPr lang="en-US" altLang="ja-JP" dirty="0" smtClean="0"/>
          </a:p>
          <a:p>
            <a:r>
              <a:rPr lang="ja-JP" altLang="en-US" b="1" u="sng" dirty="0" smtClean="0"/>
              <a:t>管理者を通したワークフローの健全化</a:t>
            </a:r>
            <a:endParaRPr lang="en-US" altLang="ja-JP" b="1" u="sng" dirty="0" smtClean="0"/>
          </a:p>
          <a:p>
            <a:pPr marL="742950" lvl="2" indent="-342900">
              <a:buFont typeface="Wingdings" panose="05000000000000000000" pitchFamily="2" charset="2"/>
              <a:buChar char="l"/>
            </a:pPr>
            <a:r>
              <a:rPr lang="ja-JP" altLang="en-US" sz="1600" dirty="0"/>
              <a:t>開発</a:t>
            </a:r>
            <a:r>
              <a:rPr lang="ja-JP" altLang="en-US" sz="1600" dirty="0" smtClean="0"/>
              <a:t>ブランチのマージを管理者に委ねる事により、開発者自身以外の判断で正規のシステムへの組み込みを判断する事や、事前のコードレビューなどを行えるようにする。</a:t>
            </a:r>
            <a:endParaRPr lang="en-US" altLang="ja-JP" sz="1600" dirty="0"/>
          </a:p>
          <a:p>
            <a:r>
              <a:rPr lang="ja-JP" altLang="en-US" b="1" u="sng" dirty="0" smtClean="0"/>
              <a:t>開発者の作業の手を止めない／問題発生時はすぐに対処</a:t>
            </a:r>
            <a:endParaRPr lang="en-US" altLang="ja-JP" b="1" u="sng" dirty="0" smtClean="0"/>
          </a:p>
          <a:p>
            <a:pPr marL="800100" lvl="3" indent="-342900">
              <a:buFont typeface="Wingdings" panose="05000000000000000000" pitchFamily="2" charset="2"/>
              <a:buChar char="l"/>
            </a:pPr>
            <a:r>
              <a:rPr lang="ja-JP" altLang="en-US" sz="1600" dirty="0" smtClean="0"/>
              <a:t>作業ブランチにより、本流に影響を与えないワークフローの為、重要なビルドを行っている最中も個人の作業を継続できる。</a:t>
            </a:r>
            <a:endParaRPr lang="en-US" altLang="ja-JP" sz="1600" dirty="0" smtClean="0"/>
          </a:p>
          <a:p>
            <a:pPr marL="800100" lvl="3" indent="-342900">
              <a:buFont typeface="Wingdings" panose="05000000000000000000" pitchFamily="2" charset="2"/>
              <a:buChar char="l"/>
            </a:pPr>
            <a:r>
              <a:rPr lang="ja-JP" altLang="en-US" sz="1600" dirty="0"/>
              <a:t>問題</a:t>
            </a:r>
            <a:r>
              <a:rPr lang="ja-JP" altLang="en-US" sz="1600" dirty="0" smtClean="0"/>
              <a:t>が発生したら、その時点の作業ブランチを一旦コミットし、本流に切り替えて、問題点の対処を行える。</a:t>
            </a:r>
            <a:endParaRPr lang="en-US" altLang="ja-JP" sz="1600" dirty="0"/>
          </a:p>
        </p:txBody>
      </p:sp>
    </p:spTree>
    <p:extLst>
      <p:ext uri="{BB962C8B-B14F-4D97-AF65-F5344CB8AC3E}">
        <p14:creationId xmlns:p14="http://schemas.microsoft.com/office/powerpoint/2010/main" val="1048339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の利点②</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lang="ja-JP" altLang="en-US" b="1" u="sng" dirty="0" smtClean="0"/>
              <a:t>コミットのキャンセル・再コミット</a:t>
            </a:r>
            <a:endParaRPr lang="en-US" altLang="ja-JP" b="1" u="sng" dirty="0" smtClean="0"/>
          </a:p>
          <a:p>
            <a:pPr marL="742950" lvl="2" indent="-342900">
              <a:buFont typeface="Wingdings" panose="05000000000000000000" pitchFamily="2" charset="2"/>
              <a:buChar char="l"/>
            </a:pPr>
            <a:r>
              <a:rPr lang="en-US" altLang="ja-JP" sz="1600" dirty="0" smtClean="0"/>
              <a:t>Subversion</a:t>
            </a:r>
            <a:r>
              <a:rPr lang="ja-JP" altLang="en-US" sz="1600" dirty="0" smtClean="0"/>
              <a:t>などと異なり、一度コミットした内容を修正して再コミットできる。</a:t>
            </a:r>
            <a:endParaRPr lang="en-US" altLang="ja-JP" sz="1600" dirty="0" smtClean="0"/>
          </a:p>
          <a:p>
            <a:pPr marL="342900" lvl="1" indent="-342900"/>
            <a:r>
              <a:rPr kumimoji="1" lang="ja-JP" altLang="en-US" sz="1800" b="1" u="sng" dirty="0" smtClean="0"/>
              <a:t>オフライン開発</a:t>
            </a:r>
            <a:endParaRPr kumimoji="1" lang="en-US" altLang="ja-JP" sz="1800" b="1" u="sng" dirty="0" smtClean="0"/>
          </a:p>
          <a:p>
            <a:pPr marL="742950" lvl="2" indent="-342900">
              <a:buFont typeface="Wingdings" panose="05000000000000000000" pitchFamily="2" charset="2"/>
              <a:buChar char="l"/>
            </a:pPr>
            <a:r>
              <a:rPr lang="ja-JP" altLang="en-US" sz="1600" dirty="0" smtClean="0"/>
              <a:t>ローカルリポジトリへのコミットは、共有リポジトリがなくても可能な為、オフライン状態でも作業を継続できる。</a:t>
            </a:r>
            <a:endParaRPr lang="en-US" altLang="ja-JP" sz="1600" dirty="0" smtClean="0"/>
          </a:p>
          <a:p>
            <a:r>
              <a:rPr kumimoji="1" lang="ja-JP" altLang="en-US" b="1" u="sng" dirty="0" smtClean="0"/>
              <a:t>遠隔地開発</a:t>
            </a:r>
            <a:endParaRPr kumimoji="1" lang="en-US" altLang="ja-JP" b="1" u="sng" dirty="0" smtClean="0"/>
          </a:p>
          <a:p>
            <a:pPr lvl="1">
              <a:buFont typeface="Wingdings" panose="05000000000000000000" pitchFamily="2" charset="2"/>
              <a:buChar char="l"/>
            </a:pPr>
            <a:r>
              <a:rPr lang="ja-JP" altLang="en-US" dirty="0" smtClean="0"/>
              <a:t>遠隔地の拠点に専用の共有リポジトリ（ミラーリポジトリ）を設置して、拠点内のチームで完結する作業体制を取る事ができる。</a:t>
            </a:r>
            <a:endParaRPr lang="en-US" altLang="ja-JP" dirty="0"/>
          </a:p>
        </p:txBody>
      </p:sp>
    </p:spTree>
    <p:extLst>
      <p:ext uri="{BB962C8B-B14F-4D97-AF65-F5344CB8AC3E}">
        <p14:creationId xmlns:p14="http://schemas.microsoft.com/office/powerpoint/2010/main" val="24974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の利点③</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lang="ja-JP" altLang="en-US" b="1" u="sng" dirty="0" smtClean="0"/>
              <a:t>リポジトリのバックアップ</a:t>
            </a:r>
            <a:endParaRPr lang="en-US" altLang="ja-JP" b="1" u="sng" dirty="0" smtClean="0"/>
          </a:p>
          <a:p>
            <a:pPr lvl="1">
              <a:buFont typeface="Wingdings" panose="05000000000000000000" pitchFamily="2" charset="2"/>
              <a:buChar char="l"/>
            </a:pPr>
            <a:r>
              <a:rPr lang="ja-JP" altLang="en-US" dirty="0"/>
              <a:t>バックアップ</a:t>
            </a:r>
            <a:r>
              <a:rPr lang="ja-JP" altLang="en-US" dirty="0" smtClean="0"/>
              <a:t>の為の特別な仕組みを用意しなくても、リポジトリのコピーがあちこちのローカルにあるので、普及しやすい。</a:t>
            </a:r>
            <a:endParaRPr lang="en-US" altLang="ja-JP" dirty="0" smtClean="0"/>
          </a:p>
          <a:p>
            <a:r>
              <a:rPr kumimoji="1" lang="ja-JP" altLang="en-US" b="1" u="sng" dirty="0" smtClean="0"/>
              <a:t>コミット除外ファイル、ファイル属性をリポジトリに記録して共有</a:t>
            </a:r>
            <a:endParaRPr kumimoji="1" lang="en-US" altLang="ja-JP" b="1" u="sng" dirty="0" smtClean="0"/>
          </a:p>
          <a:p>
            <a:pPr marL="742950" lvl="2" indent="-342900">
              <a:buFont typeface="Wingdings" panose="05000000000000000000" pitchFamily="2" charset="2"/>
              <a:buChar char="l"/>
            </a:pPr>
            <a:r>
              <a:rPr lang="ja-JP" altLang="en-US" sz="1600" dirty="0" smtClean="0"/>
              <a:t>リポジトリの先頭ディレクトリに特定のファイル名でそれらを定義できる為、ユーザーごとにファイルの扱いが異なるといった問題を防ぐ事ができる。</a:t>
            </a:r>
            <a:endParaRPr lang="en-US" altLang="ja-JP" sz="1600" dirty="0"/>
          </a:p>
          <a:p>
            <a:endParaRPr kumimoji="1" lang="ja-JP" altLang="en-US" b="1" u="sng" dirty="0"/>
          </a:p>
        </p:txBody>
      </p:sp>
    </p:spTree>
    <p:extLst>
      <p:ext uri="{BB962C8B-B14F-4D97-AF65-F5344CB8AC3E}">
        <p14:creationId xmlns:p14="http://schemas.microsoft.com/office/powerpoint/2010/main" val="95748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オレンジ">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523</TotalTime>
  <Words>4074</Words>
  <Application>Microsoft Office PowerPoint</Application>
  <PresentationFormat>ワイド画面</PresentationFormat>
  <Paragraphs>285</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ＭＳ Ｐゴシック</vt:lpstr>
      <vt:lpstr>メイリオ</vt:lpstr>
      <vt:lpstr>Arial</vt:lpstr>
      <vt:lpstr>Calibri</vt:lpstr>
      <vt:lpstr>Century Gothic</vt:lpstr>
      <vt:lpstr>Wingdings</vt:lpstr>
      <vt:lpstr>Wingdings 3</vt:lpstr>
      <vt:lpstr>イオン ボードルーム</vt:lpstr>
      <vt:lpstr>Subversionユーザーの為の 分散型SCM「Git」活用の勧め</vt:lpstr>
      <vt:lpstr>基礎知識①：リポジトリの集中型と分散型</vt:lpstr>
      <vt:lpstr>基礎知識②：VCSとSCM</vt:lpstr>
      <vt:lpstr>Subversionのワークフロー</vt:lpstr>
      <vt:lpstr>Subversionの問題点</vt:lpstr>
      <vt:lpstr>Gitのワークフロー</vt:lpstr>
      <vt:lpstr>Gitの利点①</vt:lpstr>
      <vt:lpstr>Gitの利点②</vt:lpstr>
      <vt:lpstr>Gitの利点③</vt:lpstr>
      <vt:lpstr>Gitの問題点</vt:lpstr>
      <vt:lpstr>Gitを活用すべきケース</vt:lpstr>
      <vt:lpstr>Gitを活用すべきでないケース</vt:lpstr>
      <vt:lpstr>以上</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板垣衛</dc:creator>
  <cp:lastModifiedBy>板垣衛</cp:lastModifiedBy>
  <cp:revision>154</cp:revision>
  <cp:lastPrinted>2013-06-21T01:13:45Z</cp:lastPrinted>
  <dcterms:created xsi:type="dcterms:W3CDTF">2013-06-17T18:14:22Z</dcterms:created>
  <dcterms:modified xsi:type="dcterms:W3CDTF">2013-07-18T19:26:27Z</dcterms:modified>
</cp:coreProperties>
</file>