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0" r:id="rId5"/>
    <p:sldId id="257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oki Inagaki" initials="NI" lastIdx="1" clrIdx="0">
    <p:extLst>
      <p:ext uri="{19B8F6BF-5375-455C-9EA6-DF929625EA0E}">
        <p15:presenceInfo xmlns:p15="http://schemas.microsoft.com/office/powerpoint/2012/main" userId="32fc7fe0cc2dd5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CAA2B-3338-2C27-A064-C2787298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E6C5CE-359F-E508-4EBD-E0D911984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E97DE-9BCA-C39F-FCD0-2A585263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83F5C-CB9C-E1BE-8E7A-53DA13C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DF930-78E6-EB0C-DF07-0052251D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01BFE-554B-626A-8FE3-B1B35A8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0A408A-8F66-E65C-8506-61C5B111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8C640E-3774-ECAD-1664-29AD52B9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4F00D-63CA-CC51-4DD0-B0374E54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536DD1-7060-6293-2C32-47B36AEE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41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A6863E-E35D-9C8D-0419-0FC5A2258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5BA728-8BFC-1FE1-628D-2D7CE56AE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949C0-24F8-6DAE-AEAF-992FB37E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9B771-B784-D834-B325-BDCD0733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F6B7D-F99C-67BA-7700-1532B554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6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940D8-FD4E-620C-6713-EA4E9DE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03B48E-1334-B4A8-04EE-71915CFE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B60C00-68F8-A97A-CCD5-383F895F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F570B4-1549-B594-7EC7-105B588E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EA25B-BAD2-58D8-AC85-985973D4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1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81FCC-8930-7F17-3C90-46A9ACCD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E5B89-6C1B-947B-2027-1632C1C65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E6983-0727-0832-5F0C-10F414B4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C2B89-D92F-D12E-4832-4A71D466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2AEBC-04B5-BD3C-0A0A-9BB10EE0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18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C9F5A-3865-C163-DB12-3A77F56C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B527E-5F2C-F023-1C44-C724DFE5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FA4595-89CD-FF21-39EE-57CCCDA49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6F3DCE-09CA-AD47-88A2-5715A5CF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162FAD-36EA-1EE3-F82F-D7970CD2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E05E58-6678-C416-EE46-8992C6BB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3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14533-4D28-D5F4-544D-97832196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81D9CE-BF25-E8A2-83A8-21AD3613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3E181F-4660-DDDB-C6F2-22B31183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D7D524-3CFB-740C-8316-69EFBADD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5004BE-DC0A-DA74-17A7-42FA53BBA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93DF05-6080-E05F-ECE5-ADF3C23C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35E334-0C4C-0312-BBD0-A3AB0A5E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9BC6F5-A5ED-A73A-D4A7-D8294EB7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1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263AD-08B8-42EB-D17F-9419AA29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D38C77-3BC2-77BC-BC93-2A176C46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BF8212-E702-CAAB-4FF6-0CEB4B81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BEBAF6-D058-1904-DA6C-46C1179C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96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3C33B-5FA0-FC31-AF9E-9FD064BD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C6BBBB-F88B-B2F7-9F34-EDF6469E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1AC7AA-4838-8084-E30E-5665F916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45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BBB3E-26AD-D6C0-86DE-DB15F760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EC81F-D5F1-35C9-9E31-5007E113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777CE8-F6D2-F0C1-8AD3-D8E9184AB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419460-6ABA-86A2-BACA-E093575D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13F47F-2937-C90B-2024-FCE36C94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D868DE-9E71-20E5-86D5-BB30FA21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01FB0-B386-3839-6CD6-5ECD8070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33AA1F-DC1C-325E-F386-72296B14F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B99295-DB11-DFB3-9C3B-93440B711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1DF4C-547F-73DE-B285-8057A260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67466-7A1A-36DA-655B-FAC00AC8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C07DA2-4B0B-B623-4C44-D7809F6B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44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4A94ED-8BD5-9642-E72F-52174099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C81366-8C7B-CCDB-2737-5F157097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6F7447-B546-8544-DA91-058798F72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ABA0-567F-4F20-B378-F1C94AECB17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2C3E5-AC06-8112-7EF8-C65A5702A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98B0F-A5DB-8828-D171-EA13AA77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420D-1D9C-4D53-A4C7-1997CE0F2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-and-career-net.com/%E3%80%90%E3%82%B5%E3%83%B3%E3%83%97%E3%83%AB%E6%9C%89%E3%80%91%E5%88%86%E3%81%8B%E3%82%8A%E3%82%84%E3%81%99%E3%81%84%E6%A5%AD%E5%8B%99%E3%83%95%E3%83%AD%E3%83%BC%E5%9B%B3%E3%81%AE%E6%9B%B8%E3%81%8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5703F-5AB8-E252-1BA8-4C8F4BB72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2C01A6-813E-811B-D86E-3AF6003E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8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CBD01-FF90-BB10-A76E-FAAEDD1B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882D07-993D-9F9E-14D0-984B402E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57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6611-7C95-199A-F950-17DB714FE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D8000-DC10-4378-419B-FABB4B6B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業務改革</a:t>
            </a:r>
            <a:r>
              <a:rPr kumimoji="1" lang="en-US" altLang="ja-JP" dirty="0"/>
              <a:t>DX</a:t>
            </a:r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5B5C876-5CE0-62F1-15F3-0E091DED399B}"/>
              </a:ext>
            </a:extLst>
          </p:cNvPr>
          <p:cNvGrpSpPr/>
          <p:nvPr/>
        </p:nvGrpSpPr>
        <p:grpSpPr>
          <a:xfrm>
            <a:off x="672353" y="1580029"/>
            <a:ext cx="10506634" cy="4325472"/>
            <a:chOff x="591671" y="2433918"/>
            <a:chExt cx="10506634" cy="4325472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01F889E-4DD2-97B2-A29C-56F9E4E93066}"/>
                </a:ext>
              </a:extLst>
            </p:cNvPr>
            <p:cNvSpPr/>
            <p:nvPr/>
          </p:nvSpPr>
          <p:spPr>
            <a:xfrm>
              <a:off x="591671" y="2433918"/>
              <a:ext cx="1714500" cy="8740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chemeClr val="tx1"/>
                  </a:solidFill>
                </a:rPr>
                <a:t>CX/EX</a:t>
              </a:r>
              <a:endParaRPr kumimoji="1" lang="ja-JP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1E5FE17-158B-86B5-8272-3AF090886647}"/>
                </a:ext>
              </a:extLst>
            </p:cNvPr>
            <p:cNvSpPr/>
            <p:nvPr/>
          </p:nvSpPr>
          <p:spPr>
            <a:xfrm>
              <a:off x="591671" y="3502962"/>
              <a:ext cx="1714500" cy="8740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200" b="1" dirty="0">
                  <a:solidFill>
                    <a:schemeClr val="tx1"/>
                  </a:solidFill>
                </a:rPr>
                <a:t>お金の流れ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8AE4014F-C22B-28E5-507D-0509F77B466E}"/>
                </a:ext>
              </a:extLst>
            </p:cNvPr>
            <p:cNvSpPr/>
            <p:nvPr/>
          </p:nvSpPr>
          <p:spPr>
            <a:xfrm>
              <a:off x="591671" y="4572006"/>
              <a:ext cx="1714500" cy="8740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200" b="1" dirty="0">
                  <a:solidFill>
                    <a:schemeClr val="tx1"/>
                  </a:solidFill>
                </a:rPr>
                <a:t>業界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B1F42214-868C-5883-7E75-2CB7898D5A52}"/>
                </a:ext>
              </a:extLst>
            </p:cNvPr>
            <p:cNvSpPr/>
            <p:nvPr/>
          </p:nvSpPr>
          <p:spPr>
            <a:xfrm>
              <a:off x="2660277" y="2433918"/>
              <a:ext cx="2073088" cy="8740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変化なし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E7FF3C9B-098C-818A-F93F-BBFBF3D5CF24}"/>
                </a:ext>
              </a:extLst>
            </p:cNvPr>
            <p:cNvSpPr/>
            <p:nvPr/>
          </p:nvSpPr>
          <p:spPr>
            <a:xfrm>
              <a:off x="4823011" y="2433918"/>
              <a:ext cx="6174442" cy="8740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向上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DB35A8D-373F-FCD0-61AA-58C3BF597F2E}"/>
                </a:ext>
              </a:extLst>
            </p:cNvPr>
            <p:cNvSpPr/>
            <p:nvPr/>
          </p:nvSpPr>
          <p:spPr>
            <a:xfrm>
              <a:off x="4823011" y="3507443"/>
              <a:ext cx="2073088" cy="8740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変えない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192565-B1D1-40FE-68E4-3FFA51A7DB9A}"/>
                </a:ext>
              </a:extLst>
            </p:cNvPr>
            <p:cNvSpPr/>
            <p:nvPr/>
          </p:nvSpPr>
          <p:spPr>
            <a:xfrm>
              <a:off x="7052981" y="3502962"/>
              <a:ext cx="3944472" cy="8740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変える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7C0D7DBE-0574-0A83-528E-C3494A897504}"/>
                </a:ext>
              </a:extLst>
            </p:cNvPr>
            <p:cNvSpPr/>
            <p:nvPr/>
          </p:nvSpPr>
          <p:spPr>
            <a:xfrm>
              <a:off x="7052981" y="4572006"/>
              <a:ext cx="1907240" cy="8740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既存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15A3402-E605-64F0-853B-C89575673715}"/>
                </a:ext>
              </a:extLst>
            </p:cNvPr>
            <p:cNvSpPr/>
            <p:nvPr/>
          </p:nvSpPr>
          <p:spPr>
            <a:xfrm>
              <a:off x="9191065" y="4572006"/>
              <a:ext cx="1907240" cy="8740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新規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5FFD6E1A-4699-118D-0525-70C3114251F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696821" y="3307976"/>
              <a:ext cx="0" cy="25078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AF3DAE1-D74C-72BE-6845-453676210BF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859555" y="4381501"/>
              <a:ext cx="0" cy="1434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316224F-362A-BB52-FA6B-A4E024A6317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8006601" y="5446064"/>
              <a:ext cx="0" cy="394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826FF31-EF6F-B73C-9C19-D4593357815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0144685" y="5446064"/>
              <a:ext cx="0" cy="389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82450554-45FB-6ECD-C620-7F4C8AB25F73}"/>
                </a:ext>
              </a:extLst>
            </p:cNvPr>
            <p:cNvSpPr/>
            <p:nvPr/>
          </p:nvSpPr>
          <p:spPr>
            <a:xfrm>
              <a:off x="4894729" y="5885332"/>
              <a:ext cx="2073088" cy="8740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600" b="1" dirty="0">
                  <a:solidFill>
                    <a:schemeClr val="tx1"/>
                  </a:solidFill>
                </a:rPr>
                <a:t>事業改革</a:t>
              </a:r>
              <a:r>
                <a:rPr kumimoji="1" lang="en-US" altLang="ja-JP" sz="2600" b="1" dirty="0">
                  <a:solidFill>
                    <a:schemeClr val="tx1"/>
                  </a:solidFill>
                </a:rPr>
                <a:t>DX</a:t>
              </a:r>
              <a:endParaRPr kumimoji="1" lang="ja-JP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F5A81BBE-2110-D027-FF39-DBCE6F59B2FB}"/>
                </a:ext>
              </a:extLst>
            </p:cNvPr>
            <p:cNvSpPr/>
            <p:nvPr/>
          </p:nvSpPr>
          <p:spPr>
            <a:xfrm>
              <a:off x="7053541" y="5885332"/>
              <a:ext cx="1907240" cy="8740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事業改革</a:t>
              </a:r>
              <a:r>
                <a:rPr lang="en-US" altLang="ja-JP" sz="2000" b="1" dirty="0">
                  <a:solidFill>
                    <a:schemeClr val="tx1"/>
                  </a:solidFill>
                </a:rPr>
                <a:t>DX</a:t>
              </a: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（既存業界）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CB63237C-E394-8B20-8A8C-5A34BED2B6CB}"/>
                </a:ext>
              </a:extLst>
            </p:cNvPr>
            <p:cNvSpPr/>
            <p:nvPr/>
          </p:nvSpPr>
          <p:spPr>
            <a:xfrm>
              <a:off x="9191065" y="5885332"/>
              <a:ext cx="1907240" cy="8740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事業改革</a:t>
              </a:r>
              <a:r>
                <a:rPr lang="en-US" altLang="ja-JP" sz="2000" b="1" dirty="0">
                  <a:solidFill>
                    <a:schemeClr val="tx1"/>
                  </a:solidFill>
                </a:rPr>
                <a:t>DX</a:t>
              </a: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（新規業界）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9FD6B7-DF44-7F93-90C8-FB6B96F4D61A}"/>
              </a:ext>
            </a:extLst>
          </p:cNvPr>
          <p:cNvSpPr txBox="1"/>
          <p:nvPr/>
        </p:nvSpPr>
        <p:spPr>
          <a:xfrm>
            <a:off x="2486585" y="5052973"/>
            <a:ext cx="258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デジタル化</a:t>
            </a:r>
            <a:endParaRPr kumimoji="1" lang="en-US" altLang="ja-JP" sz="2400" b="1" dirty="0"/>
          </a:p>
          <a:p>
            <a:pPr algn="ctr"/>
            <a:r>
              <a:rPr lang="ja-JP" altLang="en-US" sz="2400" b="1" dirty="0"/>
              <a:t>（</a:t>
            </a:r>
            <a:r>
              <a:rPr lang="en-US" altLang="ja-JP" sz="2400" b="1" dirty="0"/>
              <a:t>DX</a:t>
            </a:r>
            <a:r>
              <a:rPr lang="ja-JP" altLang="en-US" sz="2400" b="1" dirty="0"/>
              <a:t>ではない）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947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674FA91-D452-C7BA-EE97-7900CCEAF6CC}"/>
              </a:ext>
            </a:extLst>
          </p:cNvPr>
          <p:cNvGrpSpPr/>
          <p:nvPr/>
        </p:nvGrpSpPr>
        <p:grpSpPr>
          <a:xfrm>
            <a:off x="611842" y="2168553"/>
            <a:ext cx="13001905" cy="4469658"/>
            <a:chOff x="759759" y="1287771"/>
            <a:chExt cx="13001905" cy="446965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E0F26097-BBE8-9D84-378B-593B163C7991}"/>
                </a:ext>
              </a:extLst>
            </p:cNvPr>
            <p:cNvSpPr/>
            <p:nvPr/>
          </p:nvSpPr>
          <p:spPr>
            <a:xfrm>
              <a:off x="759759" y="3294530"/>
              <a:ext cx="2030506" cy="1109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日報の入力が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面倒</a:t>
              </a: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5E41FA91-EFC1-4AC2-D74D-4490FEFE95FE}"/>
                </a:ext>
              </a:extLst>
            </p:cNvPr>
            <p:cNvSpPr/>
            <p:nvPr/>
          </p:nvSpPr>
          <p:spPr>
            <a:xfrm>
              <a:off x="3675530" y="1943278"/>
              <a:ext cx="2030506" cy="1109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業務時間が圧迫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F0109A94-C91A-B650-5D6B-E351860F3070}"/>
                </a:ext>
              </a:extLst>
            </p:cNvPr>
            <p:cNvSpPr/>
            <p:nvPr/>
          </p:nvSpPr>
          <p:spPr>
            <a:xfrm>
              <a:off x="3675530" y="3294530"/>
              <a:ext cx="2030506" cy="1109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面倒なので適当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E4996CE7-1EDD-9248-CAAA-24E859458AFF}"/>
                </a:ext>
              </a:extLst>
            </p:cNvPr>
            <p:cNvSpPr/>
            <p:nvPr/>
          </p:nvSpPr>
          <p:spPr>
            <a:xfrm>
              <a:off x="3675530" y="4648047"/>
              <a:ext cx="2030506" cy="1109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日報書くために残業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7E9752-E355-B729-6BF5-D52A07096DC4}"/>
                </a:ext>
              </a:extLst>
            </p:cNvPr>
            <p:cNvSpPr/>
            <p:nvPr/>
          </p:nvSpPr>
          <p:spPr>
            <a:xfrm>
              <a:off x="6591301" y="1943278"/>
              <a:ext cx="2030506" cy="1109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製造に時間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かかる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563D18E-F50D-A26D-9590-4CF7C64F0040}"/>
                </a:ext>
              </a:extLst>
            </p:cNvPr>
            <p:cNvSpPr/>
            <p:nvPr/>
          </p:nvSpPr>
          <p:spPr>
            <a:xfrm>
              <a:off x="6591301" y="4648047"/>
              <a:ext cx="2030506" cy="1109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面倒なので適当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2E97803-C041-D387-F913-73EE520C7CDD}"/>
                </a:ext>
              </a:extLst>
            </p:cNvPr>
            <p:cNvSpPr/>
            <p:nvPr/>
          </p:nvSpPr>
          <p:spPr>
            <a:xfrm>
              <a:off x="6591301" y="3294530"/>
              <a:ext cx="2030506" cy="1109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顧客がいったことを覚えてない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7EB966C7-6FFA-B49C-1335-7ABCFA51377B}"/>
                </a:ext>
              </a:extLst>
            </p:cNvPr>
            <p:cNvSpPr/>
            <p:nvPr/>
          </p:nvSpPr>
          <p:spPr>
            <a:xfrm>
              <a:off x="9507071" y="1943278"/>
              <a:ext cx="2279274" cy="110938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他社よりも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納期が遅い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7E66BEE-2255-6493-E616-0DF351260601}"/>
                </a:ext>
              </a:extLst>
            </p:cNvPr>
            <p:cNvSpPr/>
            <p:nvPr/>
          </p:nvSpPr>
          <p:spPr>
            <a:xfrm>
              <a:off x="9507071" y="3294529"/>
              <a:ext cx="2279275" cy="110938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失注する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A4E6AEE-BA7C-B431-FD57-511C26F95474}"/>
                </a:ext>
              </a:extLst>
            </p:cNvPr>
            <p:cNvSpPr/>
            <p:nvPr/>
          </p:nvSpPr>
          <p:spPr>
            <a:xfrm>
              <a:off x="9507072" y="4645780"/>
              <a:ext cx="2279274" cy="110938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離職率が高い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C288E4C9-4784-FA51-D021-C4951FE8D387}"/>
                </a:ext>
              </a:extLst>
            </p:cNvPr>
            <p:cNvSpPr/>
            <p:nvPr/>
          </p:nvSpPr>
          <p:spPr>
            <a:xfrm>
              <a:off x="3000935" y="3492873"/>
              <a:ext cx="571500" cy="71269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A3DF3AC4-4B77-6D08-0CB9-E1DEF2206B7D}"/>
                </a:ext>
              </a:extLst>
            </p:cNvPr>
            <p:cNvSpPr/>
            <p:nvPr/>
          </p:nvSpPr>
          <p:spPr>
            <a:xfrm>
              <a:off x="5862918" y="3492873"/>
              <a:ext cx="571500" cy="71269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55CCAC7E-377A-47AB-2FA6-4E8020408E3F}"/>
                </a:ext>
              </a:extLst>
            </p:cNvPr>
            <p:cNvSpPr/>
            <p:nvPr/>
          </p:nvSpPr>
          <p:spPr>
            <a:xfrm>
              <a:off x="8778689" y="3492872"/>
              <a:ext cx="571500" cy="71269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CC7D9D0-E6C4-95BA-4A30-C1D5FBE06508}"/>
                </a:ext>
              </a:extLst>
            </p:cNvPr>
            <p:cNvSpPr txBox="1"/>
            <p:nvPr/>
          </p:nvSpPr>
          <p:spPr>
            <a:xfrm>
              <a:off x="2724150" y="2995795"/>
              <a:ext cx="1125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だから？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B9CD735-3B51-763F-6C7D-543DA361FC0E}"/>
                </a:ext>
              </a:extLst>
            </p:cNvPr>
            <p:cNvSpPr txBox="1"/>
            <p:nvPr/>
          </p:nvSpPr>
          <p:spPr>
            <a:xfrm>
              <a:off x="5586133" y="2984217"/>
              <a:ext cx="1125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だから？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B788A96-A6BF-6DEC-30FE-643F72FC024B}"/>
                </a:ext>
              </a:extLst>
            </p:cNvPr>
            <p:cNvSpPr txBox="1"/>
            <p:nvPr/>
          </p:nvSpPr>
          <p:spPr>
            <a:xfrm>
              <a:off x="8461563" y="3052660"/>
              <a:ext cx="1125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だから？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844581B-4722-D3C4-C548-B2196CB7F023}"/>
                </a:ext>
              </a:extLst>
            </p:cNvPr>
            <p:cNvSpPr txBox="1"/>
            <p:nvPr/>
          </p:nvSpPr>
          <p:spPr>
            <a:xfrm>
              <a:off x="7599269" y="2603564"/>
              <a:ext cx="60948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</a:rPr>
                <a:t>（ので早くしたい）</a:t>
              </a:r>
              <a:endParaRPr kumimoji="1" lang="ja-JP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BD1E115-C9E9-2DBA-8831-2D047FBDC796}"/>
                </a:ext>
              </a:extLst>
            </p:cNvPr>
            <p:cNvSpPr txBox="1"/>
            <p:nvPr/>
          </p:nvSpPr>
          <p:spPr>
            <a:xfrm>
              <a:off x="9064439" y="3891606"/>
              <a:ext cx="31707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</a:rPr>
                <a:t>（ので提案の質を高めたい）</a:t>
              </a:r>
              <a:endParaRPr kumimoji="1" lang="ja-JP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533202B-9BC1-97E4-C808-4A652605008B}"/>
                </a:ext>
              </a:extLst>
            </p:cNvPr>
            <p:cNvSpPr txBox="1"/>
            <p:nvPr/>
          </p:nvSpPr>
          <p:spPr>
            <a:xfrm>
              <a:off x="9128874" y="5304316"/>
              <a:ext cx="31707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</a:rPr>
                <a:t>（ので下げたい）</a:t>
              </a:r>
              <a:endParaRPr kumimoji="1" lang="ja-JP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B819CA5-8692-3263-4552-957440B0CC57}"/>
                </a:ext>
              </a:extLst>
            </p:cNvPr>
            <p:cNvSpPr txBox="1"/>
            <p:nvPr/>
          </p:nvSpPr>
          <p:spPr>
            <a:xfrm>
              <a:off x="7666786" y="1287771"/>
              <a:ext cx="60948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本質的な課題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/>
                <a:t>（</a:t>
              </a:r>
              <a:r>
                <a:rPr lang="en-US" altLang="ja-JP" b="1" dirty="0"/>
                <a:t>DX</a:t>
              </a:r>
              <a:r>
                <a:rPr lang="ja-JP" altLang="en-US" b="1" dirty="0"/>
                <a:t>の目的）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750BBA82-157B-0EA9-0231-FB5884DBDC56}"/>
                </a:ext>
              </a:extLst>
            </p:cNvPr>
            <p:cNvSpPr/>
            <p:nvPr/>
          </p:nvSpPr>
          <p:spPr>
            <a:xfrm>
              <a:off x="11255188" y="1788459"/>
              <a:ext cx="786653" cy="476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CX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A856BA8-C2F9-1667-5E5D-EB4BD773C617}"/>
                </a:ext>
              </a:extLst>
            </p:cNvPr>
            <p:cNvSpPr/>
            <p:nvPr/>
          </p:nvSpPr>
          <p:spPr>
            <a:xfrm>
              <a:off x="11255188" y="3111506"/>
              <a:ext cx="786653" cy="476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CX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7CF75B73-5697-0F61-D3D7-A4DFBDA05DB6}"/>
                </a:ext>
              </a:extLst>
            </p:cNvPr>
            <p:cNvSpPr/>
            <p:nvPr/>
          </p:nvSpPr>
          <p:spPr>
            <a:xfrm>
              <a:off x="11255187" y="4469996"/>
              <a:ext cx="786653" cy="47601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E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X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9B9A9CD9-018B-32EF-353E-C1B5CA92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 dirty="0"/>
              <a:t>目的を探す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515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F29A1-6C5F-006E-9BF4-9FFAB8C2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会社全体で考える</a:t>
            </a:r>
          </a:p>
        </p:txBody>
      </p:sp>
    </p:spTree>
    <p:extLst>
      <p:ext uri="{BB962C8B-B14F-4D97-AF65-F5344CB8AC3E}">
        <p14:creationId xmlns:p14="http://schemas.microsoft.com/office/powerpoint/2010/main" val="205356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AD8E7-504A-2BBA-E99F-72A57E6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リーンキャンバス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7BF29-E9CD-480C-66AB-2C01F19E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から引っ張ってくる</a:t>
            </a:r>
          </a:p>
        </p:txBody>
      </p:sp>
    </p:spTree>
    <p:extLst>
      <p:ext uri="{BB962C8B-B14F-4D97-AF65-F5344CB8AC3E}">
        <p14:creationId xmlns:p14="http://schemas.microsoft.com/office/powerpoint/2010/main" val="106327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D8C8E-90B0-B11B-2F37-F9CD4045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提案が難しい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99908E-B624-7E3A-6184-581D03E9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昨今の</a:t>
            </a:r>
            <a:r>
              <a:rPr kumimoji="1" lang="ja-JP" altLang="en-US" dirty="0">
                <a:solidFill>
                  <a:srgbClr val="FF0000"/>
                </a:solidFill>
              </a:rPr>
              <a:t>人材不足</a:t>
            </a:r>
            <a:r>
              <a:rPr kumimoji="1" lang="ja-JP" altLang="en-US" dirty="0"/>
              <a:t>を背景に、多くの企業で問い合わせチャットボットの導入が進んでいる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コールセンターへの問い合わせ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件</a:t>
            </a:r>
            <a:r>
              <a:rPr kumimoji="1" lang="en-US" altLang="ja-JP" dirty="0"/>
              <a:t>/</a:t>
            </a:r>
            <a:r>
              <a:rPr kumimoji="1" lang="ja-JP" altLang="en-US" dirty="0"/>
              <a:t>日のうち、</a:t>
            </a:r>
            <a:r>
              <a:rPr kumimoji="1" lang="en-US" altLang="ja-JP" dirty="0"/>
              <a:t>7</a:t>
            </a:r>
            <a:r>
              <a:rPr kumimoji="1" lang="ja-JP" altLang="en-US" dirty="0"/>
              <a:t>割が製品仕様の質問であり、これらの問い合わせを全てチャットに移行すれば、年間およそ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億円のコスト削減</a:t>
            </a:r>
            <a:r>
              <a:rPr kumimoji="1" lang="ja-JP" altLang="en-US" dirty="0"/>
              <a:t>が可能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まずはトライアル版のチャットボットを導入して</a:t>
            </a:r>
            <a:r>
              <a:rPr kumimoji="1" lang="ja-JP" altLang="en-US" dirty="0">
                <a:solidFill>
                  <a:srgbClr val="FF0000"/>
                </a:solidFill>
              </a:rPr>
              <a:t>効果検証</a:t>
            </a:r>
            <a:r>
              <a:rPr kumimoji="1" lang="ja-JP" altLang="en-US" dirty="0"/>
              <a:t>を行うべく、投資のご判断をいただきたい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54B67C-ECB1-2C3A-B72F-909C132074DE}"/>
              </a:ext>
            </a:extLst>
          </p:cNvPr>
          <p:cNvGrpSpPr/>
          <p:nvPr/>
        </p:nvGrpSpPr>
        <p:grpSpPr>
          <a:xfrm>
            <a:off x="2266210" y="934571"/>
            <a:ext cx="2292343" cy="700530"/>
            <a:chOff x="1273369" y="2272713"/>
            <a:chExt cx="2292343" cy="700530"/>
          </a:xfrm>
        </p:grpSpPr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6B85EF73-BA9A-E4DA-2C07-26C5D15A9BCE}"/>
                </a:ext>
              </a:extLst>
            </p:cNvPr>
            <p:cNvSpPr/>
            <p:nvPr/>
          </p:nvSpPr>
          <p:spPr>
            <a:xfrm>
              <a:off x="1273369" y="2272713"/>
              <a:ext cx="2292343" cy="700530"/>
            </a:xfrm>
            <a:prstGeom prst="wedgeRoundRectCallout">
              <a:avLst>
                <a:gd name="adj1" fmla="val -20142"/>
                <a:gd name="adj2" fmla="val 7377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B5F90B3-39B7-24DA-F8EE-64C32494AF86}"/>
                </a:ext>
              </a:extLst>
            </p:cNvPr>
            <p:cNvSpPr txBox="1"/>
            <p:nvPr/>
          </p:nvSpPr>
          <p:spPr>
            <a:xfrm>
              <a:off x="1301285" y="240087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うちもそうなの？</a:t>
              </a:r>
            </a:p>
          </p:txBody>
        </p:sp>
      </p:grp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E264657-468B-8832-EC38-8C4136F2692A}"/>
              </a:ext>
            </a:extLst>
          </p:cNvPr>
          <p:cNvSpPr/>
          <p:nvPr/>
        </p:nvSpPr>
        <p:spPr>
          <a:xfrm>
            <a:off x="8987498" y="4132730"/>
            <a:ext cx="2292343" cy="700530"/>
          </a:xfrm>
          <a:prstGeom prst="wedgeRoundRectCallout">
            <a:avLst>
              <a:gd name="adj1" fmla="val -71763"/>
              <a:gd name="adj2" fmla="val -1836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本当？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CAD5DE9-0DAA-AF33-1764-CAAB6D6F70B3}"/>
              </a:ext>
            </a:extLst>
          </p:cNvPr>
          <p:cNvSpPr/>
          <p:nvPr/>
        </p:nvSpPr>
        <p:spPr>
          <a:xfrm>
            <a:off x="8554951" y="5961635"/>
            <a:ext cx="2292343" cy="700530"/>
          </a:xfrm>
          <a:prstGeom prst="wedgeRoundRectCallout">
            <a:avLst>
              <a:gd name="adj1" fmla="val -8703"/>
              <a:gd name="adj2" fmla="val -740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効果出るの？</a:t>
            </a:r>
          </a:p>
        </p:txBody>
      </p:sp>
    </p:spTree>
    <p:extLst>
      <p:ext uri="{BB962C8B-B14F-4D97-AF65-F5344CB8AC3E}">
        <p14:creationId xmlns:p14="http://schemas.microsoft.com/office/powerpoint/2010/main" val="388518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C2138-A043-BD6D-9104-55348A6BE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F8656-5AA3-BC45-B961-9CC7D417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43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3</a:t>
            </a:r>
            <a:r>
              <a:rPr kumimoji="1" lang="ja-JP" altLang="en-US" b="1" dirty="0"/>
              <a:t>ステップ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1A98C55-3CF7-6CD4-FD11-5CFC3260E509}"/>
              </a:ext>
            </a:extLst>
          </p:cNvPr>
          <p:cNvSpPr/>
          <p:nvPr/>
        </p:nvSpPr>
        <p:spPr>
          <a:xfrm>
            <a:off x="1075765" y="6051176"/>
            <a:ext cx="10152529" cy="4773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4CD4C1-9D9D-89D7-3E26-3C41A495B45D}"/>
              </a:ext>
            </a:extLst>
          </p:cNvPr>
          <p:cNvSpPr/>
          <p:nvPr/>
        </p:nvSpPr>
        <p:spPr>
          <a:xfrm>
            <a:off x="4182036" y="6051176"/>
            <a:ext cx="2770094" cy="4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DX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のロードマップ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B93336A-CFC3-41C8-1000-83EEAFF5FB55}"/>
              </a:ext>
            </a:extLst>
          </p:cNvPr>
          <p:cNvGrpSpPr/>
          <p:nvPr/>
        </p:nvGrpSpPr>
        <p:grpSpPr>
          <a:xfrm>
            <a:off x="1273369" y="5237629"/>
            <a:ext cx="1929653" cy="726142"/>
            <a:chOff x="1714500" y="5237629"/>
            <a:chExt cx="1929653" cy="726142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3C45E3-329E-0CA8-CCAF-84938802CC44}"/>
                </a:ext>
              </a:extLst>
            </p:cNvPr>
            <p:cNvSpPr/>
            <p:nvPr/>
          </p:nvSpPr>
          <p:spPr>
            <a:xfrm>
              <a:off x="1714500" y="5237629"/>
              <a:ext cx="1929653" cy="7261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46FA2AC-9496-17D0-A62F-528AB2B251A8}"/>
                </a:ext>
              </a:extLst>
            </p:cNvPr>
            <p:cNvSpPr txBox="1"/>
            <p:nvPr/>
          </p:nvSpPr>
          <p:spPr>
            <a:xfrm>
              <a:off x="1895297" y="5407309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生産性の</a:t>
              </a:r>
              <a:r>
                <a:rPr kumimoji="1" lang="en-US" altLang="ja-JP" sz="2000" b="1" dirty="0"/>
                <a:t>DX</a:t>
              </a:r>
              <a:endParaRPr kumimoji="1" lang="ja-JP" altLang="en-US" sz="2000" b="1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570FF86-633C-5295-305B-A04F6FF45488}"/>
              </a:ext>
            </a:extLst>
          </p:cNvPr>
          <p:cNvGrpSpPr/>
          <p:nvPr/>
        </p:nvGrpSpPr>
        <p:grpSpPr>
          <a:xfrm>
            <a:off x="8347999" y="4118041"/>
            <a:ext cx="1929653" cy="726142"/>
            <a:chOff x="1714500" y="5237629"/>
            <a:chExt cx="1929653" cy="72614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3C90AB29-F61A-1962-A48E-79362A54F746}"/>
                </a:ext>
              </a:extLst>
            </p:cNvPr>
            <p:cNvSpPr/>
            <p:nvPr/>
          </p:nvSpPr>
          <p:spPr>
            <a:xfrm>
              <a:off x="1714500" y="5237629"/>
              <a:ext cx="1929653" cy="7261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A87-ACD5-59E7-831D-FE59A01710E1}"/>
                </a:ext>
              </a:extLst>
            </p:cNvPr>
            <p:cNvSpPr txBox="1"/>
            <p:nvPr/>
          </p:nvSpPr>
          <p:spPr>
            <a:xfrm>
              <a:off x="1767057" y="5400645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事業改革の</a:t>
              </a:r>
              <a:r>
                <a:rPr kumimoji="1" lang="en-US" altLang="ja-JP" sz="2000" b="1" dirty="0"/>
                <a:t>DX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C723BB5-E2D0-4A48-0BB5-A3FA9A17C682}"/>
              </a:ext>
            </a:extLst>
          </p:cNvPr>
          <p:cNvGrpSpPr/>
          <p:nvPr/>
        </p:nvGrpSpPr>
        <p:grpSpPr>
          <a:xfrm>
            <a:off x="4810684" y="4681167"/>
            <a:ext cx="1929653" cy="726142"/>
            <a:chOff x="1714500" y="5237629"/>
            <a:chExt cx="1929653" cy="72614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F0768C1-5181-8AF9-B5D2-036CA0DDDC71}"/>
                </a:ext>
              </a:extLst>
            </p:cNvPr>
            <p:cNvSpPr/>
            <p:nvPr/>
          </p:nvSpPr>
          <p:spPr>
            <a:xfrm>
              <a:off x="1714500" y="5237629"/>
              <a:ext cx="1929653" cy="7261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93C1E99-6441-2D37-DF58-1E493C1F72E8}"/>
                </a:ext>
              </a:extLst>
            </p:cNvPr>
            <p:cNvSpPr txBox="1"/>
            <p:nvPr/>
          </p:nvSpPr>
          <p:spPr>
            <a:xfrm>
              <a:off x="1767057" y="5400645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b="1" dirty="0"/>
                <a:t>顧客理解</a:t>
              </a:r>
              <a:r>
                <a:rPr kumimoji="1" lang="ja-JP" altLang="en-US" sz="2000" b="1" dirty="0"/>
                <a:t>の</a:t>
              </a:r>
              <a:r>
                <a:rPr kumimoji="1" lang="en-US" altLang="ja-JP" sz="2000" b="1" dirty="0"/>
                <a:t>DX</a:t>
              </a:r>
              <a:endParaRPr kumimoji="1" lang="ja-JP" altLang="en-US" sz="2000" b="1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6C20691-3CCA-D055-2724-DCBA9FC3A73F}"/>
              </a:ext>
            </a:extLst>
          </p:cNvPr>
          <p:cNvGrpSpPr/>
          <p:nvPr/>
        </p:nvGrpSpPr>
        <p:grpSpPr>
          <a:xfrm>
            <a:off x="976009" y="2699523"/>
            <a:ext cx="10003515" cy="1465261"/>
            <a:chOff x="1192687" y="3669261"/>
            <a:chExt cx="9615052" cy="1483528"/>
          </a:xfrm>
        </p:grpSpPr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85AD591C-E10C-96FA-09B9-73EC6C4AE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687" y="4407832"/>
              <a:ext cx="6249789" cy="744957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A48DBCF-AFA0-DE74-CB1A-92F91FA66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8614" y="3669261"/>
              <a:ext cx="6409125" cy="742677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0C210B-43FB-C666-6E34-621F89D61C25}"/>
              </a:ext>
            </a:extLst>
          </p:cNvPr>
          <p:cNvSpPr txBox="1"/>
          <p:nvPr/>
        </p:nvSpPr>
        <p:spPr>
          <a:xfrm>
            <a:off x="1482563" y="354145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ステップ</a:t>
            </a:r>
            <a:r>
              <a:rPr kumimoji="1" lang="en-US" altLang="ja-JP" sz="2800" b="1" dirty="0"/>
              <a:t>1</a:t>
            </a:r>
            <a:endParaRPr kumimoji="1" lang="ja-JP" altLang="en-US" sz="28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10DD6A-127D-B29D-1639-9ED05F6D5834}"/>
              </a:ext>
            </a:extLst>
          </p:cNvPr>
          <p:cNvSpPr txBox="1"/>
          <p:nvPr/>
        </p:nvSpPr>
        <p:spPr>
          <a:xfrm>
            <a:off x="4764580" y="2811808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ステップ</a:t>
            </a:r>
            <a:r>
              <a:rPr kumimoji="1" lang="en-US" altLang="ja-JP" sz="2800" b="1" dirty="0"/>
              <a:t>2</a:t>
            </a:r>
            <a:endParaRPr kumimoji="1" lang="ja-JP" altLang="en-US" sz="28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B81CA4-50D7-B272-77A6-5E52E76B236B}"/>
              </a:ext>
            </a:extLst>
          </p:cNvPr>
          <p:cNvSpPr txBox="1"/>
          <p:nvPr/>
        </p:nvSpPr>
        <p:spPr>
          <a:xfrm>
            <a:off x="8278157" y="2122717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ステップ</a:t>
            </a:r>
            <a:r>
              <a:rPr lang="en-US" altLang="ja-JP" sz="2800" b="1" dirty="0"/>
              <a:t>3</a:t>
            </a:r>
            <a:endParaRPr kumimoji="1" lang="ja-JP" altLang="en-US" sz="2800" b="1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1073B16-FF47-5490-38DA-3A241F9A5FAB}"/>
              </a:ext>
            </a:extLst>
          </p:cNvPr>
          <p:cNvGrpSpPr/>
          <p:nvPr/>
        </p:nvGrpSpPr>
        <p:grpSpPr>
          <a:xfrm>
            <a:off x="4605883" y="1627803"/>
            <a:ext cx="1946457" cy="954064"/>
            <a:chOff x="1273369" y="2019179"/>
            <a:chExt cx="1946457" cy="954064"/>
          </a:xfrm>
        </p:grpSpPr>
        <p:sp>
          <p:nvSpPr>
            <p:cNvPr id="26" name="吹き出し: 角を丸めた四角形 25">
              <a:extLst>
                <a:ext uri="{FF2B5EF4-FFF2-40B4-BE49-F238E27FC236}">
                  <a16:creationId xmlns:a16="http://schemas.microsoft.com/office/drawing/2014/main" id="{E7865E61-4665-8AE4-6ADF-EECBF267ACE5}"/>
                </a:ext>
              </a:extLst>
            </p:cNvPr>
            <p:cNvSpPr/>
            <p:nvPr/>
          </p:nvSpPr>
          <p:spPr>
            <a:xfrm>
              <a:off x="1273369" y="2019179"/>
              <a:ext cx="1946457" cy="954064"/>
            </a:xfrm>
            <a:prstGeom prst="wedgeRoundRectCallout">
              <a:avLst>
                <a:gd name="adj1" fmla="val -20142"/>
                <a:gd name="adj2" fmla="val 7377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681C0F4-F8A0-3104-CC94-5D8AF4D998AB}"/>
                </a:ext>
              </a:extLst>
            </p:cNvPr>
            <p:cNvSpPr txBox="1"/>
            <p:nvPr/>
          </p:nvSpPr>
          <p:spPr>
            <a:xfrm>
              <a:off x="1424096" y="2361639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ROI</a:t>
              </a:r>
              <a:r>
                <a:rPr kumimoji="1" lang="ja-JP" altLang="en-US" sz="2000" b="1" dirty="0"/>
                <a:t>を目指す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9F6ABDD-83E6-5D3B-C0AC-5D46E9FC025D}"/>
              </a:ext>
            </a:extLst>
          </p:cNvPr>
          <p:cNvGrpSpPr/>
          <p:nvPr/>
        </p:nvGrpSpPr>
        <p:grpSpPr>
          <a:xfrm>
            <a:off x="1454166" y="2365319"/>
            <a:ext cx="1980029" cy="954064"/>
            <a:chOff x="1273369" y="2019179"/>
            <a:chExt cx="1980029" cy="954064"/>
          </a:xfrm>
        </p:grpSpPr>
        <p:sp>
          <p:nvSpPr>
            <p:cNvPr id="31" name="吹き出し: 角を丸めた四角形 30">
              <a:extLst>
                <a:ext uri="{FF2B5EF4-FFF2-40B4-BE49-F238E27FC236}">
                  <a16:creationId xmlns:a16="http://schemas.microsoft.com/office/drawing/2014/main" id="{3DB56074-42D4-58A9-8029-3298A8B52170}"/>
                </a:ext>
              </a:extLst>
            </p:cNvPr>
            <p:cNvSpPr/>
            <p:nvPr/>
          </p:nvSpPr>
          <p:spPr>
            <a:xfrm>
              <a:off x="1273369" y="2019179"/>
              <a:ext cx="1946457" cy="954064"/>
            </a:xfrm>
            <a:prstGeom prst="wedgeRoundRectCallout">
              <a:avLst>
                <a:gd name="adj1" fmla="val -20142"/>
                <a:gd name="adj2" fmla="val 7377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A572869-A610-CC0F-A0FE-1E9121A4F1EB}"/>
                </a:ext>
              </a:extLst>
            </p:cNvPr>
            <p:cNvSpPr txBox="1"/>
            <p:nvPr/>
          </p:nvSpPr>
          <p:spPr>
            <a:xfrm>
              <a:off x="1273369" y="2143734"/>
              <a:ext cx="19800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CX</a:t>
              </a:r>
              <a:r>
                <a:rPr kumimoji="1" lang="ja-JP" altLang="en-US" sz="2000" b="1" dirty="0"/>
                <a:t>・</a:t>
              </a:r>
              <a:r>
                <a:rPr lang="en-US" altLang="ja-JP" sz="2000" b="1" dirty="0"/>
                <a:t>EX</a:t>
              </a:r>
              <a:r>
                <a:rPr lang="ja-JP" altLang="en-US" sz="2000" b="1" dirty="0"/>
                <a:t>が向上</a:t>
              </a:r>
              <a:endParaRPr lang="en-US" altLang="ja-JP" sz="2000" b="1" dirty="0"/>
            </a:p>
            <a:p>
              <a:r>
                <a:rPr lang="ja-JP" altLang="en-US" sz="2000" b="1" dirty="0"/>
                <a:t>することを確認</a:t>
              </a:r>
              <a:endParaRPr kumimoji="1" lang="ja-JP" altLang="en-US" sz="2000" b="1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C85933E-75F3-E0AF-73FA-E13B4589C14F}"/>
              </a:ext>
            </a:extLst>
          </p:cNvPr>
          <p:cNvGrpSpPr/>
          <p:nvPr/>
        </p:nvGrpSpPr>
        <p:grpSpPr>
          <a:xfrm>
            <a:off x="8153032" y="911358"/>
            <a:ext cx="1946457" cy="954064"/>
            <a:chOff x="1465880" y="2307633"/>
            <a:chExt cx="1946457" cy="954064"/>
          </a:xfrm>
        </p:grpSpPr>
        <p:sp>
          <p:nvSpPr>
            <p:cNvPr id="34" name="吹き出し: 角を丸めた四角形 33">
              <a:extLst>
                <a:ext uri="{FF2B5EF4-FFF2-40B4-BE49-F238E27FC236}">
                  <a16:creationId xmlns:a16="http://schemas.microsoft.com/office/drawing/2014/main" id="{8786EFAB-F900-5EB6-017D-8E27B5E9E3F7}"/>
                </a:ext>
              </a:extLst>
            </p:cNvPr>
            <p:cNvSpPr/>
            <p:nvPr/>
          </p:nvSpPr>
          <p:spPr>
            <a:xfrm>
              <a:off x="1465880" y="2307633"/>
              <a:ext cx="1946457" cy="954064"/>
            </a:xfrm>
            <a:prstGeom prst="wedgeRoundRectCallout">
              <a:avLst>
                <a:gd name="adj1" fmla="val -20142"/>
                <a:gd name="adj2" fmla="val 7377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817F0E49-0201-BDFD-143C-E7CD8A63F671}"/>
                </a:ext>
              </a:extLst>
            </p:cNvPr>
            <p:cNvSpPr txBox="1"/>
            <p:nvPr/>
          </p:nvSpPr>
          <p:spPr>
            <a:xfrm>
              <a:off x="1526839" y="2603937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DX</a:t>
              </a:r>
              <a:r>
                <a:rPr kumimoji="1" lang="ja-JP" altLang="en-US" sz="2000" b="1" dirty="0"/>
                <a:t>で目指す姿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1FEC8E-968B-7635-6722-1D91BBDCD321}"/>
              </a:ext>
            </a:extLst>
          </p:cNvPr>
          <p:cNvSpPr txBox="1"/>
          <p:nvPr/>
        </p:nvSpPr>
        <p:spPr>
          <a:xfrm>
            <a:off x="1273369" y="417333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チャットボットで</a:t>
            </a:r>
            <a:endParaRPr kumimoji="1" lang="en-US" altLang="ja-JP" sz="2000" b="1" dirty="0"/>
          </a:p>
          <a:p>
            <a:r>
              <a:rPr lang="ja-JP" altLang="en-US" sz="2000" b="1" dirty="0"/>
              <a:t>・機会損失削減</a:t>
            </a:r>
            <a:endParaRPr lang="en-US" altLang="ja-JP" sz="2000" b="1" dirty="0"/>
          </a:p>
          <a:p>
            <a:r>
              <a:rPr kumimoji="1" lang="ja-JP" altLang="en-US" sz="2000" b="1" dirty="0"/>
              <a:t>・顧客接点を増やす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098E91-E681-C5EF-8BC4-69B78EE73D73}"/>
              </a:ext>
            </a:extLst>
          </p:cNvPr>
          <p:cNvSpPr txBox="1"/>
          <p:nvPr/>
        </p:nvSpPr>
        <p:spPr>
          <a:xfrm>
            <a:off x="4472348" y="3534854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・機会損失をゼロに</a:t>
            </a:r>
            <a:endParaRPr kumimoji="1" lang="en-US" altLang="ja-JP" sz="2000" b="1" dirty="0"/>
          </a:p>
          <a:p>
            <a:r>
              <a:rPr lang="ja-JP" altLang="en-US" sz="2000" b="1" dirty="0"/>
              <a:t>・デジタルチャネルの</a:t>
            </a:r>
            <a:endParaRPr lang="en-US" altLang="ja-JP" sz="2000" b="1" dirty="0"/>
          </a:p>
          <a:p>
            <a:r>
              <a:rPr lang="ja-JP" altLang="en-US" sz="2000" b="1" dirty="0"/>
              <a:t>データ活用で販売を拡大</a:t>
            </a:r>
            <a:endParaRPr kumimoji="1" lang="ja-JP" altLang="en-US" sz="20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371BB5D-1D2D-0A21-EB48-48186696DBD4}"/>
              </a:ext>
            </a:extLst>
          </p:cNvPr>
          <p:cNvSpPr txBox="1"/>
          <p:nvPr/>
        </p:nvSpPr>
        <p:spPr>
          <a:xfrm>
            <a:off x="7803255" y="300402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・収集した顧客データ</a:t>
            </a:r>
            <a:endParaRPr kumimoji="1" lang="en-US" altLang="ja-JP" sz="2000" b="1" dirty="0"/>
          </a:p>
          <a:p>
            <a:r>
              <a:rPr kumimoji="1" lang="ja-JP" altLang="en-US" sz="2000" b="1" dirty="0"/>
              <a:t>をもとに、</a:t>
            </a:r>
            <a:r>
              <a:rPr lang="ja-JP" altLang="en-US" sz="2000" b="1" dirty="0"/>
              <a:t>既存事業の枠を</a:t>
            </a:r>
            <a:endParaRPr lang="en-US" altLang="ja-JP" sz="2000" b="1" dirty="0"/>
          </a:p>
          <a:p>
            <a:r>
              <a:rPr lang="ja-JP" altLang="en-US" sz="2000" b="1" dirty="0"/>
              <a:t>超えた新しいサービス提供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397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0F5BB-4DC3-2BBF-C8C5-D247BA31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59402-F0C7-7827-1F15-8010D6C2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28C5A62-D369-03FB-DF02-9BF48148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94" y="2877671"/>
            <a:ext cx="5701965" cy="3536576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6A9028A-3F06-DDBF-C0C2-E2CB83E4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こんな感じ（</a:t>
            </a:r>
            <a:r>
              <a:rPr lang="en-US" altLang="ja-JP" dirty="0">
                <a:hlinkClick r:id="rId3"/>
              </a:rPr>
              <a:t>【</a:t>
            </a:r>
            <a:r>
              <a:rPr lang="ja-JP" altLang="en-US" dirty="0">
                <a:hlinkClick r:id="rId3"/>
              </a:rPr>
              <a:t>サンプルあり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分かりやすい業務フロー図の書き方・作り方のコツ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719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5412-32B4-0C10-5D4B-AAB940932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CA7EB-DB1B-42FB-2B99-31CF1592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0F83DAE-5FCE-5EBB-84EC-8403056A32CD}"/>
              </a:ext>
            </a:extLst>
          </p:cNvPr>
          <p:cNvGrpSpPr/>
          <p:nvPr/>
        </p:nvGrpSpPr>
        <p:grpSpPr>
          <a:xfrm>
            <a:off x="934572" y="2141871"/>
            <a:ext cx="10468534" cy="4351004"/>
            <a:chOff x="934572" y="2141871"/>
            <a:chExt cx="10468534" cy="4351004"/>
          </a:xfrm>
        </p:grpSpPr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E71F4B5-8049-BEDA-9062-81BFDC3FECCB}"/>
                </a:ext>
              </a:extLst>
            </p:cNvPr>
            <p:cNvCxnSpPr>
              <a:cxnSpLocks/>
            </p:cNvCxnSpPr>
            <p:nvPr/>
          </p:nvCxnSpPr>
          <p:spPr>
            <a:xfrm>
              <a:off x="2548217" y="2141871"/>
              <a:ext cx="3547783" cy="43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9502DA92-E25C-EEEC-5402-0E3C17C36FA1}"/>
                </a:ext>
              </a:extLst>
            </p:cNvPr>
            <p:cNvSpPr/>
            <p:nvPr/>
          </p:nvSpPr>
          <p:spPr>
            <a:xfrm>
              <a:off x="934572" y="2542068"/>
              <a:ext cx="1976718" cy="8269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要件定義</a:t>
              </a: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555B6301-8D67-EBB6-107E-857008E51B5F}"/>
                </a:ext>
              </a:extLst>
            </p:cNvPr>
            <p:cNvSpPr/>
            <p:nvPr/>
          </p:nvSpPr>
          <p:spPr>
            <a:xfrm>
              <a:off x="2985248" y="5335537"/>
              <a:ext cx="1976718" cy="8269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開発</a:t>
              </a: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D0A5A9D-EAD4-88C9-AA1E-2D6341028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172875"/>
              <a:ext cx="3541059" cy="43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0B09DC4C-9AFA-D02E-0D50-2E20D91980CD}"/>
                </a:ext>
              </a:extLst>
            </p:cNvPr>
            <p:cNvSpPr/>
            <p:nvPr/>
          </p:nvSpPr>
          <p:spPr>
            <a:xfrm>
              <a:off x="9280710" y="2542068"/>
              <a:ext cx="2122396" cy="8269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受入テスト</a:t>
              </a: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5875AC31-742E-EF1D-4345-E5A0BF4BB4C4}"/>
                </a:ext>
              </a:extLst>
            </p:cNvPr>
            <p:cNvSpPr/>
            <p:nvPr/>
          </p:nvSpPr>
          <p:spPr>
            <a:xfrm>
              <a:off x="7474324" y="5335537"/>
              <a:ext cx="1976718" cy="8269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</a:rPr>
                <a:t>単体テスト</a:t>
              </a:r>
              <a:endParaRPr kumimoji="1" lang="en-US" altLang="ja-JP" sz="2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</a:rPr>
                <a:t>総合テスト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1E2774DC-541C-05BD-C037-F01CD9C0E203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2911290" y="2955565"/>
              <a:ext cx="63694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50C10AD5-58D8-70EF-48FA-E0DA3879910B}"/>
                </a:ext>
              </a:extLst>
            </p:cNvPr>
            <p:cNvGrpSpPr/>
            <p:nvPr/>
          </p:nvGrpSpPr>
          <p:grpSpPr>
            <a:xfrm>
              <a:off x="2011459" y="3938802"/>
              <a:ext cx="8314758" cy="826994"/>
              <a:chOff x="1633819" y="3829945"/>
              <a:chExt cx="8314758" cy="826994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2553C975-ECC0-CA50-740F-E40254EC1741}"/>
                  </a:ext>
                </a:extLst>
              </p:cNvPr>
              <p:cNvSpPr/>
              <p:nvPr/>
            </p:nvSpPr>
            <p:spPr>
              <a:xfrm>
                <a:off x="7826182" y="3829945"/>
                <a:ext cx="2122395" cy="8269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総合テスト</a:t>
                </a:r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AF9E905-25E1-4EE2-CA70-09968B07980D}"/>
                  </a:ext>
                </a:extLst>
              </p:cNvPr>
              <p:cNvSpPr/>
              <p:nvPr/>
            </p:nvSpPr>
            <p:spPr>
              <a:xfrm>
                <a:off x="1633819" y="3829945"/>
                <a:ext cx="1976718" cy="8269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設計</a:t>
                </a:r>
              </a:p>
            </p:txBody>
          </p: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EDDDFBFC-4996-5EEF-144F-4E4AF5B5AC7A}"/>
                  </a:ext>
                </a:extLst>
              </p:cNvPr>
              <p:cNvCxnSpPr>
                <a:cxnSpLocks/>
                <a:stCxn id="18" idx="3"/>
                <a:endCxn id="17" idx="1"/>
              </p:cNvCxnSpPr>
              <p:nvPr/>
            </p:nvCxnSpPr>
            <p:spPr>
              <a:xfrm>
                <a:off x="3610537" y="4243442"/>
                <a:ext cx="42156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CF5ADA5E-727D-3296-3579-E3D1829DADBE}"/>
                </a:ext>
              </a:extLst>
            </p:cNvPr>
            <p:cNvCxnSpPr>
              <a:cxnSpLocks/>
              <a:stCxn id="16" idx="3"/>
              <a:endCxn id="23" idx="1"/>
            </p:cNvCxnSpPr>
            <p:nvPr/>
          </p:nvCxnSpPr>
          <p:spPr>
            <a:xfrm>
              <a:off x="4961966" y="5749034"/>
              <a:ext cx="25123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84B4892D-1F4C-C00C-3639-967462DC74A8}"/>
                </a:ext>
              </a:extLst>
            </p:cNvPr>
            <p:cNvSpPr txBox="1"/>
            <p:nvPr/>
          </p:nvSpPr>
          <p:spPr>
            <a:xfrm>
              <a:off x="4330448" y="2194775"/>
              <a:ext cx="3775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b="1" dirty="0"/>
                <a:t>プロジェクト計画通り</a:t>
              </a:r>
              <a:r>
                <a:rPr kumimoji="1" lang="ja-JP" altLang="en-US" sz="2000" dirty="0"/>
                <a:t>に</a:t>
              </a:r>
              <a:endParaRPr kumimoji="1" lang="en-US" altLang="ja-JP" sz="2000" dirty="0"/>
            </a:p>
            <a:p>
              <a:pPr algn="ctr"/>
              <a:r>
                <a:rPr kumimoji="1" lang="ja-JP" altLang="en-US" sz="2000" dirty="0"/>
                <a:t>要件定義されていることを確認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F2E6A2E-16EA-B254-9809-B686BF0060B1}"/>
                </a:ext>
              </a:extLst>
            </p:cNvPr>
            <p:cNvSpPr txBox="1"/>
            <p:nvPr/>
          </p:nvSpPr>
          <p:spPr>
            <a:xfrm>
              <a:off x="4593163" y="3584859"/>
              <a:ext cx="3262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b="1" dirty="0"/>
                <a:t>要件定義通り</a:t>
              </a:r>
              <a:r>
                <a:rPr kumimoji="1" lang="ja-JP" altLang="en-US" sz="2000" dirty="0"/>
                <a:t>に</a:t>
              </a:r>
              <a:endParaRPr kumimoji="1" lang="en-US" altLang="ja-JP" sz="2000" dirty="0"/>
            </a:p>
            <a:p>
              <a:pPr algn="ctr"/>
              <a:r>
                <a:rPr kumimoji="1" lang="ja-JP" altLang="en-US" sz="2000" dirty="0"/>
                <a:t>設計されていることを確認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BC5868E-1160-FD74-ACC8-7E75CBC0D3B9}"/>
                </a:ext>
              </a:extLst>
            </p:cNvPr>
            <p:cNvSpPr txBox="1"/>
            <p:nvPr/>
          </p:nvSpPr>
          <p:spPr>
            <a:xfrm>
              <a:off x="4749412" y="4895954"/>
              <a:ext cx="29602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設計通り</a:t>
              </a:r>
              <a:r>
                <a:rPr kumimoji="1" lang="ja-JP" altLang="en-US" dirty="0"/>
                <a:t>に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実装されていることを確認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78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369</Words>
  <Application>Microsoft Office PowerPoint</Application>
  <PresentationFormat>ワイド画面</PresentationFormat>
  <Paragraphs>91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業務改革DX</vt:lpstr>
      <vt:lpstr>目的を探す</vt:lpstr>
      <vt:lpstr>会社全体で考える</vt:lpstr>
      <vt:lpstr>リーンキャンバス</vt:lpstr>
      <vt:lpstr>提案が難しい</vt:lpstr>
      <vt:lpstr>3ステップ</vt:lpstr>
      <vt:lpstr>業務フロー図</vt:lpstr>
      <vt:lpstr>テスト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Naoki Inagaki</dc:creator>
  <cp:lastModifiedBy>Naoki Inagaki</cp:lastModifiedBy>
  <cp:revision>7</cp:revision>
  <dcterms:created xsi:type="dcterms:W3CDTF">2024-11-28T12:49:51Z</dcterms:created>
  <dcterms:modified xsi:type="dcterms:W3CDTF">2024-11-28T14:15:34Z</dcterms:modified>
</cp:coreProperties>
</file>