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89" r:id="rId3"/>
    <p:sldId id="284" r:id="rId4"/>
    <p:sldId id="257" r:id="rId5"/>
    <p:sldId id="270" r:id="rId6"/>
    <p:sldId id="285" r:id="rId7"/>
    <p:sldId id="259" r:id="rId8"/>
    <p:sldId id="265" r:id="rId9"/>
    <p:sldId id="271" r:id="rId10"/>
    <p:sldId id="266" r:id="rId11"/>
    <p:sldId id="267" r:id="rId12"/>
    <p:sldId id="272" r:id="rId13"/>
    <p:sldId id="268" r:id="rId14"/>
    <p:sldId id="286" r:id="rId15"/>
    <p:sldId id="260" r:id="rId16"/>
    <p:sldId id="261" r:id="rId17"/>
    <p:sldId id="282" r:id="rId18"/>
    <p:sldId id="279" r:id="rId19"/>
    <p:sldId id="287" r:id="rId20"/>
    <p:sldId id="262" r:id="rId21"/>
    <p:sldId id="283" r:id="rId22"/>
    <p:sldId id="275" r:id="rId23"/>
    <p:sldId id="276" r:id="rId24"/>
    <p:sldId id="263" r:id="rId25"/>
    <p:sldId id="278" r:id="rId26"/>
    <p:sldId id="274" r:id="rId27"/>
    <p:sldId id="277"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82746" autoAdjust="0"/>
  </p:normalViewPr>
  <p:slideViewPr>
    <p:cSldViewPr snapToGrid="0">
      <p:cViewPr varScale="1">
        <p:scale>
          <a:sx n="59" d="100"/>
          <a:sy n="59" d="100"/>
        </p:scale>
        <p:origin x="102" y="8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9654DB-CC88-4735-939C-8DAB489D4219}" type="datetimeFigureOut">
              <a:rPr kumimoji="1" lang="ja-JP" altLang="en-US" smtClean="0"/>
              <a:t>2025/1/5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0C7656-F56E-47E3-8C9D-654F6AD98862}" type="slidenum">
              <a:rPr kumimoji="1" lang="ja-JP" altLang="en-US" smtClean="0"/>
              <a:t>‹#›</a:t>
            </a:fld>
            <a:endParaRPr kumimoji="1" lang="ja-JP" altLang="en-US"/>
          </a:p>
        </p:txBody>
      </p:sp>
    </p:spTree>
    <p:extLst>
      <p:ext uri="{BB962C8B-B14F-4D97-AF65-F5344CB8AC3E}">
        <p14:creationId xmlns:p14="http://schemas.microsoft.com/office/powerpoint/2010/main" val="40343160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この市況コメント生成のための</a:t>
            </a:r>
            <a:r>
              <a:rPr kumimoji="1" lang="en-US" altLang="ja-JP" dirty="0"/>
              <a:t>messages</a:t>
            </a:r>
            <a:r>
              <a:rPr kumimoji="1" lang="ja-JP" altLang="en-US" dirty="0"/>
              <a:t>は、</a:t>
            </a:r>
            <a:r>
              <a:rPr kumimoji="1" lang="en-US" altLang="ja-JP" dirty="0" err="1"/>
              <a:t>zero,few</a:t>
            </a:r>
            <a:r>
              <a:rPr kumimoji="1" lang="ja-JP" altLang="en-US" dirty="0"/>
              <a:t>のどっち？</a:t>
            </a:r>
          </a:p>
        </p:txBody>
      </p:sp>
      <p:sp>
        <p:nvSpPr>
          <p:cNvPr id="4" name="スライド番号プレースホルダー 3"/>
          <p:cNvSpPr>
            <a:spLocks noGrp="1"/>
          </p:cNvSpPr>
          <p:nvPr>
            <p:ph type="sldNum" sz="quarter" idx="5"/>
          </p:nvPr>
        </p:nvSpPr>
        <p:spPr/>
        <p:txBody>
          <a:bodyPr/>
          <a:lstStyle/>
          <a:p>
            <a:fld id="{D10C7656-F56E-47E3-8C9D-654F6AD98862}" type="slidenum">
              <a:rPr kumimoji="1" lang="ja-JP" altLang="en-US" smtClean="0"/>
              <a:t>13</a:t>
            </a:fld>
            <a:endParaRPr kumimoji="1" lang="ja-JP" altLang="en-US"/>
          </a:p>
        </p:txBody>
      </p:sp>
    </p:spTree>
    <p:extLst>
      <p:ext uri="{BB962C8B-B14F-4D97-AF65-F5344CB8AC3E}">
        <p14:creationId xmlns:p14="http://schemas.microsoft.com/office/powerpoint/2010/main" val="3985891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実際はどの期間の出力を行っているの？</a:t>
            </a:r>
          </a:p>
        </p:txBody>
      </p:sp>
      <p:sp>
        <p:nvSpPr>
          <p:cNvPr id="4" name="スライド番号プレースホルダー 3"/>
          <p:cNvSpPr>
            <a:spLocks noGrp="1"/>
          </p:cNvSpPr>
          <p:nvPr>
            <p:ph type="sldNum" sz="quarter" idx="5"/>
          </p:nvPr>
        </p:nvSpPr>
        <p:spPr/>
        <p:txBody>
          <a:bodyPr/>
          <a:lstStyle/>
          <a:p>
            <a:fld id="{D10C7656-F56E-47E3-8C9D-654F6AD98862}" type="slidenum">
              <a:rPr kumimoji="1" lang="ja-JP" altLang="en-US" smtClean="0"/>
              <a:t>15</a:t>
            </a:fld>
            <a:endParaRPr kumimoji="1" lang="ja-JP" altLang="en-US"/>
          </a:p>
        </p:txBody>
      </p:sp>
    </p:spTree>
    <p:extLst>
      <p:ext uri="{BB962C8B-B14F-4D97-AF65-F5344CB8AC3E}">
        <p14:creationId xmlns:p14="http://schemas.microsoft.com/office/powerpoint/2010/main" val="2866043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10C7656-F56E-47E3-8C9D-654F6AD98862}" type="slidenum">
              <a:rPr kumimoji="1" lang="ja-JP" altLang="en-US" smtClean="0"/>
              <a:t>16</a:t>
            </a:fld>
            <a:endParaRPr kumimoji="1" lang="ja-JP" altLang="en-US"/>
          </a:p>
        </p:txBody>
      </p:sp>
    </p:spTree>
    <p:extLst>
      <p:ext uri="{BB962C8B-B14F-4D97-AF65-F5344CB8AC3E}">
        <p14:creationId xmlns:p14="http://schemas.microsoft.com/office/powerpoint/2010/main" val="2190604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適合率と再現率は自動生成したものがどれくらい正しいかを測るための指標なので、正解がわからない人手作成間は意味がない</a:t>
            </a:r>
          </a:p>
        </p:txBody>
      </p:sp>
      <p:sp>
        <p:nvSpPr>
          <p:cNvPr id="4" name="スライド番号プレースホルダー 3"/>
          <p:cNvSpPr>
            <a:spLocks noGrp="1"/>
          </p:cNvSpPr>
          <p:nvPr>
            <p:ph type="sldNum" sz="quarter" idx="5"/>
          </p:nvPr>
        </p:nvSpPr>
        <p:spPr/>
        <p:txBody>
          <a:bodyPr/>
          <a:lstStyle/>
          <a:p>
            <a:fld id="{D10C7656-F56E-47E3-8C9D-654F6AD98862}" type="slidenum">
              <a:rPr kumimoji="1" lang="ja-JP" altLang="en-US" smtClean="0"/>
              <a:t>20</a:t>
            </a:fld>
            <a:endParaRPr kumimoji="1" lang="ja-JP" altLang="en-US"/>
          </a:p>
        </p:txBody>
      </p:sp>
    </p:spTree>
    <p:extLst>
      <p:ext uri="{BB962C8B-B14F-4D97-AF65-F5344CB8AC3E}">
        <p14:creationId xmlns:p14="http://schemas.microsoft.com/office/powerpoint/2010/main" val="439439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382F7-ECE5-4E46-6426-F461ABC5601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2BAFBA1-0047-5B94-1D8F-99F31212246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2CCF3AD-4B29-99B5-941C-A22AD048121F}"/>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FB628D87-C242-87B4-18A5-A92D9ED5F8ED}"/>
              </a:ext>
            </a:extLst>
          </p:cNvPr>
          <p:cNvSpPr>
            <a:spLocks noGrp="1"/>
          </p:cNvSpPr>
          <p:nvPr>
            <p:ph type="sldNum" sz="quarter" idx="5"/>
          </p:nvPr>
        </p:nvSpPr>
        <p:spPr/>
        <p:txBody>
          <a:bodyPr/>
          <a:lstStyle/>
          <a:p>
            <a:fld id="{D10C7656-F56E-47E3-8C9D-654F6AD98862}" type="slidenum">
              <a:rPr kumimoji="1" lang="ja-JP" altLang="en-US" smtClean="0"/>
              <a:t>21</a:t>
            </a:fld>
            <a:endParaRPr kumimoji="1" lang="ja-JP" altLang="en-US"/>
          </a:p>
        </p:txBody>
      </p:sp>
    </p:spTree>
    <p:extLst>
      <p:ext uri="{BB962C8B-B14F-4D97-AF65-F5344CB8AC3E}">
        <p14:creationId xmlns:p14="http://schemas.microsoft.com/office/powerpoint/2010/main" val="4085265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10C7656-F56E-47E3-8C9D-654F6AD98862}" type="slidenum">
              <a:rPr kumimoji="1" lang="ja-JP" altLang="en-US" smtClean="0"/>
              <a:t>23</a:t>
            </a:fld>
            <a:endParaRPr kumimoji="1" lang="ja-JP" altLang="en-US"/>
          </a:p>
        </p:txBody>
      </p:sp>
    </p:spTree>
    <p:extLst>
      <p:ext uri="{BB962C8B-B14F-4D97-AF65-F5344CB8AC3E}">
        <p14:creationId xmlns:p14="http://schemas.microsoft.com/office/powerpoint/2010/main" val="1364614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720557-46B5-004E-E74F-A98C6819689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E099631-7A5E-6922-BF2A-987DA1C704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B109243-22E2-A0DE-7015-E66499A7CEE0}"/>
              </a:ext>
            </a:extLst>
          </p:cNvPr>
          <p:cNvSpPr>
            <a:spLocks noGrp="1"/>
          </p:cNvSpPr>
          <p:nvPr>
            <p:ph type="dt" sz="half" idx="10"/>
          </p:nvPr>
        </p:nvSpPr>
        <p:spPr/>
        <p:txBody>
          <a:bodyPr/>
          <a:lstStyle/>
          <a:p>
            <a:fld id="{A26668D5-C135-4E06-9EFF-5648B2C0B537}" type="datetimeFigureOut">
              <a:rPr kumimoji="1" lang="ja-JP" altLang="en-US" smtClean="0"/>
              <a:t>2025/1/4</a:t>
            </a:fld>
            <a:endParaRPr kumimoji="1" lang="ja-JP" altLang="en-US"/>
          </a:p>
        </p:txBody>
      </p:sp>
      <p:sp>
        <p:nvSpPr>
          <p:cNvPr id="5" name="フッター プレースホルダー 4">
            <a:extLst>
              <a:ext uri="{FF2B5EF4-FFF2-40B4-BE49-F238E27FC236}">
                <a16:creationId xmlns:a16="http://schemas.microsoft.com/office/drawing/2014/main" id="{0976136F-6F7F-141E-C63C-7225F34D5DA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0B7595-F648-B451-FF8C-798F9277B476}"/>
              </a:ext>
            </a:extLst>
          </p:cNvPr>
          <p:cNvSpPr>
            <a:spLocks noGrp="1"/>
          </p:cNvSpPr>
          <p:nvPr>
            <p:ph type="sldNum" sz="quarter" idx="12"/>
          </p:nvPr>
        </p:nvSpPr>
        <p:spPr/>
        <p:txBody>
          <a:bodyPr/>
          <a:lstStyle/>
          <a:p>
            <a:fld id="{0C7FEF0E-D124-40BF-8F6B-7C68E8124B18}" type="slidenum">
              <a:rPr kumimoji="1" lang="ja-JP" altLang="en-US" smtClean="0"/>
              <a:t>‹#›</a:t>
            </a:fld>
            <a:endParaRPr kumimoji="1" lang="ja-JP" altLang="en-US"/>
          </a:p>
        </p:txBody>
      </p:sp>
    </p:spTree>
    <p:extLst>
      <p:ext uri="{BB962C8B-B14F-4D97-AF65-F5344CB8AC3E}">
        <p14:creationId xmlns:p14="http://schemas.microsoft.com/office/powerpoint/2010/main" val="1789648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DA7E6B-76A3-8486-0FFC-18DB56C8BFC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1083063-9E8C-8535-E2CD-19E336F0EE7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A17AC89-9341-1A30-E696-22CA925ED4F0}"/>
              </a:ext>
            </a:extLst>
          </p:cNvPr>
          <p:cNvSpPr>
            <a:spLocks noGrp="1"/>
          </p:cNvSpPr>
          <p:nvPr>
            <p:ph type="dt" sz="half" idx="10"/>
          </p:nvPr>
        </p:nvSpPr>
        <p:spPr/>
        <p:txBody>
          <a:bodyPr/>
          <a:lstStyle/>
          <a:p>
            <a:fld id="{A26668D5-C135-4E06-9EFF-5648B2C0B537}" type="datetimeFigureOut">
              <a:rPr kumimoji="1" lang="ja-JP" altLang="en-US" smtClean="0"/>
              <a:t>2025/1/4</a:t>
            </a:fld>
            <a:endParaRPr kumimoji="1" lang="ja-JP" altLang="en-US"/>
          </a:p>
        </p:txBody>
      </p:sp>
      <p:sp>
        <p:nvSpPr>
          <p:cNvPr id="5" name="フッター プレースホルダー 4">
            <a:extLst>
              <a:ext uri="{FF2B5EF4-FFF2-40B4-BE49-F238E27FC236}">
                <a16:creationId xmlns:a16="http://schemas.microsoft.com/office/drawing/2014/main" id="{CDC0EB93-973E-F2E7-5176-CF81EDC8608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2E2A6D-6DC8-364F-9852-FC0383D7C881}"/>
              </a:ext>
            </a:extLst>
          </p:cNvPr>
          <p:cNvSpPr>
            <a:spLocks noGrp="1"/>
          </p:cNvSpPr>
          <p:nvPr>
            <p:ph type="sldNum" sz="quarter" idx="12"/>
          </p:nvPr>
        </p:nvSpPr>
        <p:spPr/>
        <p:txBody>
          <a:bodyPr/>
          <a:lstStyle/>
          <a:p>
            <a:fld id="{0C7FEF0E-D124-40BF-8F6B-7C68E8124B18}" type="slidenum">
              <a:rPr kumimoji="1" lang="ja-JP" altLang="en-US" smtClean="0"/>
              <a:t>‹#›</a:t>
            </a:fld>
            <a:endParaRPr kumimoji="1" lang="ja-JP" altLang="en-US"/>
          </a:p>
        </p:txBody>
      </p:sp>
    </p:spTree>
    <p:extLst>
      <p:ext uri="{BB962C8B-B14F-4D97-AF65-F5344CB8AC3E}">
        <p14:creationId xmlns:p14="http://schemas.microsoft.com/office/powerpoint/2010/main" val="2825399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C8610A-6C58-331B-3A06-FF664B77502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A87F9EA-3C40-23E6-20AB-EAE6798E1EA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EFC847C-B79D-70DA-B731-08E39456501F}"/>
              </a:ext>
            </a:extLst>
          </p:cNvPr>
          <p:cNvSpPr>
            <a:spLocks noGrp="1"/>
          </p:cNvSpPr>
          <p:nvPr>
            <p:ph type="dt" sz="half" idx="10"/>
          </p:nvPr>
        </p:nvSpPr>
        <p:spPr/>
        <p:txBody>
          <a:bodyPr/>
          <a:lstStyle/>
          <a:p>
            <a:fld id="{A26668D5-C135-4E06-9EFF-5648B2C0B537}" type="datetimeFigureOut">
              <a:rPr kumimoji="1" lang="ja-JP" altLang="en-US" smtClean="0"/>
              <a:t>2025/1/4</a:t>
            </a:fld>
            <a:endParaRPr kumimoji="1" lang="ja-JP" altLang="en-US"/>
          </a:p>
        </p:txBody>
      </p:sp>
      <p:sp>
        <p:nvSpPr>
          <p:cNvPr id="5" name="フッター プレースホルダー 4">
            <a:extLst>
              <a:ext uri="{FF2B5EF4-FFF2-40B4-BE49-F238E27FC236}">
                <a16:creationId xmlns:a16="http://schemas.microsoft.com/office/drawing/2014/main" id="{FC522B7D-2305-4C84-59EC-B43CFDE79D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97D19C-B482-575C-0C0C-DCCD9537F8A3}"/>
              </a:ext>
            </a:extLst>
          </p:cNvPr>
          <p:cNvSpPr>
            <a:spLocks noGrp="1"/>
          </p:cNvSpPr>
          <p:nvPr>
            <p:ph type="sldNum" sz="quarter" idx="12"/>
          </p:nvPr>
        </p:nvSpPr>
        <p:spPr/>
        <p:txBody>
          <a:bodyPr/>
          <a:lstStyle/>
          <a:p>
            <a:fld id="{0C7FEF0E-D124-40BF-8F6B-7C68E8124B18}" type="slidenum">
              <a:rPr kumimoji="1" lang="ja-JP" altLang="en-US" smtClean="0"/>
              <a:t>‹#›</a:t>
            </a:fld>
            <a:endParaRPr kumimoji="1" lang="ja-JP" altLang="en-US"/>
          </a:p>
        </p:txBody>
      </p:sp>
    </p:spTree>
    <p:extLst>
      <p:ext uri="{BB962C8B-B14F-4D97-AF65-F5344CB8AC3E}">
        <p14:creationId xmlns:p14="http://schemas.microsoft.com/office/powerpoint/2010/main" val="26309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0D0F1D-E8FF-A4A7-2BDE-6D5B0E29942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D061D2-2F61-B161-C8F4-84432F63544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3EBAD33-CC1F-2A90-4047-A9EE8AE63AB0}"/>
              </a:ext>
            </a:extLst>
          </p:cNvPr>
          <p:cNvSpPr>
            <a:spLocks noGrp="1"/>
          </p:cNvSpPr>
          <p:nvPr>
            <p:ph type="dt" sz="half" idx="10"/>
          </p:nvPr>
        </p:nvSpPr>
        <p:spPr/>
        <p:txBody>
          <a:bodyPr/>
          <a:lstStyle/>
          <a:p>
            <a:fld id="{A26668D5-C135-4E06-9EFF-5648B2C0B537}" type="datetimeFigureOut">
              <a:rPr kumimoji="1" lang="ja-JP" altLang="en-US" smtClean="0"/>
              <a:t>2025/1/4</a:t>
            </a:fld>
            <a:endParaRPr kumimoji="1" lang="ja-JP" altLang="en-US"/>
          </a:p>
        </p:txBody>
      </p:sp>
      <p:sp>
        <p:nvSpPr>
          <p:cNvPr id="5" name="フッター プレースホルダー 4">
            <a:extLst>
              <a:ext uri="{FF2B5EF4-FFF2-40B4-BE49-F238E27FC236}">
                <a16:creationId xmlns:a16="http://schemas.microsoft.com/office/drawing/2014/main" id="{0A726C44-600F-C2C9-EA0E-8EDB9C9317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3698431-9F47-8763-E5DB-B57119057201}"/>
              </a:ext>
            </a:extLst>
          </p:cNvPr>
          <p:cNvSpPr>
            <a:spLocks noGrp="1"/>
          </p:cNvSpPr>
          <p:nvPr>
            <p:ph type="sldNum" sz="quarter" idx="12"/>
          </p:nvPr>
        </p:nvSpPr>
        <p:spPr/>
        <p:txBody>
          <a:bodyPr/>
          <a:lstStyle/>
          <a:p>
            <a:fld id="{0C7FEF0E-D124-40BF-8F6B-7C68E8124B18}" type="slidenum">
              <a:rPr kumimoji="1" lang="ja-JP" altLang="en-US" smtClean="0"/>
              <a:t>‹#›</a:t>
            </a:fld>
            <a:endParaRPr kumimoji="1" lang="ja-JP" altLang="en-US"/>
          </a:p>
        </p:txBody>
      </p:sp>
    </p:spTree>
    <p:extLst>
      <p:ext uri="{BB962C8B-B14F-4D97-AF65-F5344CB8AC3E}">
        <p14:creationId xmlns:p14="http://schemas.microsoft.com/office/powerpoint/2010/main" val="598671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F40161-CE55-B52F-ADC7-5F14FB8AE23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D8B771A-25C7-FCC4-9561-0B7BDE7EE4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8991017-DE14-DBBB-CC05-E3C07FECD245}"/>
              </a:ext>
            </a:extLst>
          </p:cNvPr>
          <p:cNvSpPr>
            <a:spLocks noGrp="1"/>
          </p:cNvSpPr>
          <p:nvPr>
            <p:ph type="dt" sz="half" idx="10"/>
          </p:nvPr>
        </p:nvSpPr>
        <p:spPr/>
        <p:txBody>
          <a:bodyPr/>
          <a:lstStyle/>
          <a:p>
            <a:fld id="{A26668D5-C135-4E06-9EFF-5648B2C0B537}" type="datetimeFigureOut">
              <a:rPr kumimoji="1" lang="ja-JP" altLang="en-US" smtClean="0"/>
              <a:t>2025/1/4</a:t>
            </a:fld>
            <a:endParaRPr kumimoji="1" lang="ja-JP" altLang="en-US"/>
          </a:p>
        </p:txBody>
      </p:sp>
      <p:sp>
        <p:nvSpPr>
          <p:cNvPr id="5" name="フッター プレースホルダー 4">
            <a:extLst>
              <a:ext uri="{FF2B5EF4-FFF2-40B4-BE49-F238E27FC236}">
                <a16:creationId xmlns:a16="http://schemas.microsoft.com/office/drawing/2014/main" id="{CCDCEA01-3822-2D86-030E-0EAFC3CB74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F5FC6E-7191-E382-8FBF-8635B938AC12}"/>
              </a:ext>
            </a:extLst>
          </p:cNvPr>
          <p:cNvSpPr>
            <a:spLocks noGrp="1"/>
          </p:cNvSpPr>
          <p:nvPr>
            <p:ph type="sldNum" sz="quarter" idx="12"/>
          </p:nvPr>
        </p:nvSpPr>
        <p:spPr/>
        <p:txBody>
          <a:bodyPr/>
          <a:lstStyle/>
          <a:p>
            <a:fld id="{0C7FEF0E-D124-40BF-8F6B-7C68E8124B18}" type="slidenum">
              <a:rPr kumimoji="1" lang="ja-JP" altLang="en-US" smtClean="0"/>
              <a:t>‹#›</a:t>
            </a:fld>
            <a:endParaRPr kumimoji="1" lang="ja-JP" altLang="en-US"/>
          </a:p>
        </p:txBody>
      </p:sp>
    </p:spTree>
    <p:extLst>
      <p:ext uri="{BB962C8B-B14F-4D97-AF65-F5344CB8AC3E}">
        <p14:creationId xmlns:p14="http://schemas.microsoft.com/office/powerpoint/2010/main" val="231339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12E69F-93AA-8E1D-6090-E03F43FE281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D27AE3C-3F92-5D72-2E68-8AA2007F006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97009F3-9FEF-6DBB-B0BA-678459FF70E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613514B-F40F-0B09-0BAE-5DD3B495724C}"/>
              </a:ext>
            </a:extLst>
          </p:cNvPr>
          <p:cNvSpPr>
            <a:spLocks noGrp="1"/>
          </p:cNvSpPr>
          <p:nvPr>
            <p:ph type="dt" sz="half" idx="10"/>
          </p:nvPr>
        </p:nvSpPr>
        <p:spPr/>
        <p:txBody>
          <a:bodyPr/>
          <a:lstStyle/>
          <a:p>
            <a:fld id="{A26668D5-C135-4E06-9EFF-5648B2C0B537}" type="datetimeFigureOut">
              <a:rPr kumimoji="1" lang="ja-JP" altLang="en-US" smtClean="0"/>
              <a:t>2025/1/4</a:t>
            </a:fld>
            <a:endParaRPr kumimoji="1" lang="ja-JP" altLang="en-US"/>
          </a:p>
        </p:txBody>
      </p:sp>
      <p:sp>
        <p:nvSpPr>
          <p:cNvPr id="6" name="フッター プレースホルダー 5">
            <a:extLst>
              <a:ext uri="{FF2B5EF4-FFF2-40B4-BE49-F238E27FC236}">
                <a16:creationId xmlns:a16="http://schemas.microsoft.com/office/drawing/2014/main" id="{3EB40979-DE22-64CE-5631-D2A889FDBA1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61D236F-9FBD-370A-68FE-0749779CF2CD}"/>
              </a:ext>
            </a:extLst>
          </p:cNvPr>
          <p:cNvSpPr>
            <a:spLocks noGrp="1"/>
          </p:cNvSpPr>
          <p:nvPr>
            <p:ph type="sldNum" sz="quarter" idx="12"/>
          </p:nvPr>
        </p:nvSpPr>
        <p:spPr/>
        <p:txBody>
          <a:bodyPr/>
          <a:lstStyle/>
          <a:p>
            <a:fld id="{0C7FEF0E-D124-40BF-8F6B-7C68E8124B18}" type="slidenum">
              <a:rPr kumimoji="1" lang="ja-JP" altLang="en-US" smtClean="0"/>
              <a:t>‹#›</a:t>
            </a:fld>
            <a:endParaRPr kumimoji="1" lang="ja-JP" altLang="en-US"/>
          </a:p>
        </p:txBody>
      </p:sp>
    </p:spTree>
    <p:extLst>
      <p:ext uri="{BB962C8B-B14F-4D97-AF65-F5344CB8AC3E}">
        <p14:creationId xmlns:p14="http://schemas.microsoft.com/office/powerpoint/2010/main" val="4021168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735CE-2775-3B03-EDB2-FFE3356DF5C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DC8544D-86CA-F6E5-CFD2-1D4F6EC5EC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47E3135-1189-0AB8-0993-80A7632D21A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7F31F0A-979E-5338-41A0-5AC37156C6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248ED13-44D6-C6CD-619F-0375FA97212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3FB1865-0099-86C3-1BEB-5591AFEC1198}"/>
              </a:ext>
            </a:extLst>
          </p:cNvPr>
          <p:cNvSpPr>
            <a:spLocks noGrp="1"/>
          </p:cNvSpPr>
          <p:nvPr>
            <p:ph type="dt" sz="half" idx="10"/>
          </p:nvPr>
        </p:nvSpPr>
        <p:spPr/>
        <p:txBody>
          <a:bodyPr/>
          <a:lstStyle/>
          <a:p>
            <a:fld id="{A26668D5-C135-4E06-9EFF-5648B2C0B537}" type="datetimeFigureOut">
              <a:rPr kumimoji="1" lang="ja-JP" altLang="en-US" smtClean="0"/>
              <a:t>2025/1/4</a:t>
            </a:fld>
            <a:endParaRPr kumimoji="1" lang="ja-JP" altLang="en-US"/>
          </a:p>
        </p:txBody>
      </p:sp>
      <p:sp>
        <p:nvSpPr>
          <p:cNvPr id="8" name="フッター プレースホルダー 7">
            <a:extLst>
              <a:ext uri="{FF2B5EF4-FFF2-40B4-BE49-F238E27FC236}">
                <a16:creationId xmlns:a16="http://schemas.microsoft.com/office/drawing/2014/main" id="{227AC77D-4C56-2FA3-0C87-01F20D9A5BD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EFDB3AF-17BC-FB70-7A92-D50624EB44A9}"/>
              </a:ext>
            </a:extLst>
          </p:cNvPr>
          <p:cNvSpPr>
            <a:spLocks noGrp="1"/>
          </p:cNvSpPr>
          <p:nvPr>
            <p:ph type="sldNum" sz="quarter" idx="12"/>
          </p:nvPr>
        </p:nvSpPr>
        <p:spPr/>
        <p:txBody>
          <a:bodyPr/>
          <a:lstStyle/>
          <a:p>
            <a:fld id="{0C7FEF0E-D124-40BF-8F6B-7C68E8124B18}" type="slidenum">
              <a:rPr kumimoji="1" lang="ja-JP" altLang="en-US" smtClean="0"/>
              <a:t>‹#›</a:t>
            </a:fld>
            <a:endParaRPr kumimoji="1" lang="ja-JP" altLang="en-US"/>
          </a:p>
        </p:txBody>
      </p:sp>
    </p:spTree>
    <p:extLst>
      <p:ext uri="{BB962C8B-B14F-4D97-AF65-F5344CB8AC3E}">
        <p14:creationId xmlns:p14="http://schemas.microsoft.com/office/powerpoint/2010/main" val="2450370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405560-7B81-3E89-DB34-DC02F0B93C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F3D1238-85CD-0642-BC80-8364497EF509}"/>
              </a:ext>
            </a:extLst>
          </p:cNvPr>
          <p:cNvSpPr>
            <a:spLocks noGrp="1"/>
          </p:cNvSpPr>
          <p:nvPr>
            <p:ph type="dt" sz="half" idx="10"/>
          </p:nvPr>
        </p:nvSpPr>
        <p:spPr/>
        <p:txBody>
          <a:bodyPr/>
          <a:lstStyle/>
          <a:p>
            <a:fld id="{A26668D5-C135-4E06-9EFF-5648B2C0B537}" type="datetimeFigureOut">
              <a:rPr kumimoji="1" lang="ja-JP" altLang="en-US" smtClean="0"/>
              <a:t>2025/1/4</a:t>
            </a:fld>
            <a:endParaRPr kumimoji="1" lang="ja-JP" altLang="en-US"/>
          </a:p>
        </p:txBody>
      </p:sp>
      <p:sp>
        <p:nvSpPr>
          <p:cNvPr id="4" name="フッター プレースホルダー 3">
            <a:extLst>
              <a:ext uri="{FF2B5EF4-FFF2-40B4-BE49-F238E27FC236}">
                <a16:creationId xmlns:a16="http://schemas.microsoft.com/office/drawing/2014/main" id="{BF73B740-931B-3A88-CDDB-C356F51ECAE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AADF5D7-9023-C297-FD76-853A636FE72C}"/>
              </a:ext>
            </a:extLst>
          </p:cNvPr>
          <p:cNvSpPr>
            <a:spLocks noGrp="1"/>
          </p:cNvSpPr>
          <p:nvPr>
            <p:ph type="sldNum" sz="quarter" idx="12"/>
          </p:nvPr>
        </p:nvSpPr>
        <p:spPr/>
        <p:txBody>
          <a:bodyPr/>
          <a:lstStyle/>
          <a:p>
            <a:fld id="{0C7FEF0E-D124-40BF-8F6B-7C68E8124B18}" type="slidenum">
              <a:rPr kumimoji="1" lang="ja-JP" altLang="en-US" smtClean="0"/>
              <a:t>‹#›</a:t>
            </a:fld>
            <a:endParaRPr kumimoji="1" lang="ja-JP" altLang="en-US"/>
          </a:p>
        </p:txBody>
      </p:sp>
    </p:spTree>
    <p:extLst>
      <p:ext uri="{BB962C8B-B14F-4D97-AF65-F5344CB8AC3E}">
        <p14:creationId xmlns:p14="http://schemas.microsoft.com/office/powerpoint/2010/main" val="257340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CD4C63B-1ECF-68EC-F88D-973DA2B5A388}"/>
              </a:ext>
            </a:extLst>
          </p:cNvPr>
          <p:cNvSpPr>
            <a:spLocks noGrp="1"/>
          </p:cNvSpPr>
          <p:nvPr>
            <p:ph type="dt" sz="half" idx="10"/>
          </p:nvPr>
        </p:nvSpPr>
        <p:spPr/>
        <p:txBody>
          <a:bodyPr/>
          <a:lstStyle/>
          <a:p>
            <a:fld id="{A26668D5-C135-4E06-9EFF-5648B2C0B537}" type="datetimeFigureOut">
              <a:rPr kumimoji="1" lang="ja-JP" altLang="en-US" smtClean="0"/>
              <a:t>2025/1/4</a:t>
            </a:fld>
            <a:endParaRPr kumimoji="1" lang="ja-JP" altLang="en-US"/>
          </a:p>
        </p:txBody>
      </p:sp>
      <p:sp>
        <p:nvSpPr>
          <p:cNvPr id="3" name="フッター プレースホルダー 2">
            <a:extLst>
              <a:ext uri="{FF2B5EF4-FFF2-40B4-BE49-F238E27FC236}">
                <a16:creationId xmlns:a16="http://schemas.microsoft.com/office/drawing/2014/main" id="{01F5D5D4-97A9-ACBB-D55A-BF6FE4713F7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E9FFB52-8E58-021B-3CF4-424FAE731E8D}"/>
              </a:ext>
            </a:extLst>
          </p:cNvPr>
          <p:cNvSpPr>
            <a:spLocks noGrp="1"/>
          </p:cNvSpPr>
          <p:nvPr>
            <p:ph type="sldNum" sz="quarter" idx="12"/>
          </p:nvPr>
        </p:nvSpPr>
        <p:spPr/>
        <p:txBody>
          <a:bodyPr/>
          <a:lstStyle/>
          <a:p>
            <a:fld id="{0C7FEF0E-D124-40BF-8F6B-7C68E8124B18}" type="slidenum">
              <a:rPr kumimoji="1" lang="ja-JP" altLang="en-US" smtClean="0"/>
              <a:t>‹#›</a:t>
            </a:fld>
            <a:endParaRPr kumimoji="1" lang="ja-JP" altLang="en-US"/>
          </a:p>
        </p:txBody>
      </p:sp>
    </p:spTree>
    <p:extLst>
      <p:ext uri="{BB962C8B-B14F-4D97-AF65-F5344CB8AC3E}">
        <p14:creationId xmlns:p14="http://schemas.microsoft.com/office/powerpoint/2010/main" val="229889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C39350-83CC-158C-D34B-9F6E76EB0E5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5567B1-7F49-DC61-B733-CD57DF2E37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BDD7DEA-F462-CECB-87AC-34F3090E6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97F3F49-07D1-A135-F288-2ECF300CBA8E}"/>
              </a:ext>
            </a:extLst>
          </p:cNvPr>
          <p:cNvSpPr>
            <a:spLocks noGrp="1"/>
          </p:cNvSpPr>
          <p:nvPr>
            <p:ph type="dt" sz="half" idx="10"/>
          </p:nvPr>
        </p:nvSpPr>
        <p:spPr/>
        <p:txBody>
          <a:bodyPr/>
          <a:lstStyle/>
          <a:p>
            <a:fld id="{A26668D5-C135-4E06-9EFF-5648B2C0B537}" type="datetimeFigureOut">
              <a:rPr kumimoji="1" lang="ja-JP" altLang="en-US" smtClean="0"/>
              <a:t>2025/1/4</a:t>
            </a:fld>
            <a:endParaRPr kumimoji="1" lang="ja-JP" altLang="en-US"/>
          </a:p>
        </p:txBody>
      </p:sp>
      <p:sp>
        <p:nvSpPr>
          <p:cNvPr id="6" name="フッター プレースホルダー 5">
            <a:extLst>
              <a:ext uri="{FF2B5EF4-FFF2-40B4-BE49-F238E27FC236}">
                <a16:creationId xmlns:a16="http://schemas.microsoft.com/office/drawing/2014/main" id="{D2A29737-44BB-FEE1-C10A-E6BDB383B47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7073B61-BDCF-F779-35D7-7893309B7D30}"/>
              </a:ext>
            </a:extLst>
          </p:cNvPr>
          <p:cNvSpPr>
            <a:spLocks noGrp="1"/>
          </p:cNvSpPr>
          <p:nvPr>
            <p:ph type="sldNum" sz="quarter" idx="12"/>
          </p:nvPr>
        </p:nvSpPr>
        <p:spPr/>
        <p:txBody>
          <a:bodyPr/>
          <a:lstStyle/>
          <a:p>
            <a:fld id="{0C7FEF0E-D124-40BF-8F6B-7C68E8124B18}" type="slidenum">
              <a:rPr kumimoji="1" lang="ja-JP" altLang="en-US" smtClean="0"/>
              <a:t>‹#›</a:t>
            </a:fld>
            <a:endParaRPr kumimoji="1" lang="ja-JP" altLang="en-US"/>
          </a:p>
        </p:txBody>
      </p:sp>
    </p:spTree>
    <p:extLst>
      <p:ext uri="{BB962C8B-B14F-4D97-AF65-F5344CB8AC3E}">
        <p14:creationId xmlns:p14="http://schemas.microsoft.com/office/powerpoint/2010/main" val="2970208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F82CAA-4899-889A-1B06-4597040561C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70BCFF2-824F-414D-C660-5B5543EC6F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32E558C-E876-E6E3-13EA-2B0FED26DB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D16E34F-5725-A7A9-2A24-77CC570692F3}"/>
              </a:ext>
            </a:extLst>
          </p:cNvPr>
          <p:cNvSpPr>
            <a:spLocks noGrp="1"/>
          </p:cNvSpPr>
          <p:nvPr>
            <p:ph type="dt" sz="half" idx="10"/>
          </p:nvPr>
        </p:nvSpPr>
        <p:spPr/>
        <p:txBody>
          <a:bodyPr/>
          <a:lstStyle/>
          <a:p>
            <a:fld id="{A26668D5-C135-4E06-9EFF-5648B2C0B537}" type="datetimeFigureOut">
              <a:rPr kumimoji="1" lang="ja-JP" altLang="en-US" smtClean="0"/>
              <a:t>2025/1/4</a:t>
            </a:fld>
            <a:endParaRPr kumimoji="1" lang="ja-JP" altLang="en-US"/>
          </a:p>
        </p:txBody>
      </p:sp>
      <p:sp>
        <p:nvSpPr>
          <p:cNvPr id="6" name="フッター プレースホルダー 5">
            <a:extLst>
              <a:ext uri="{FF2B5EF4-FFF2-40B4-BE49-F238E27FC236}">
                <a16:creationId xmlns:a16="http://schemas.microsoft.com/office/drawing/2014/main" id="{72618B56-1475-8FC0-7F32-8D4801FA10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6E18033-AF64-4FAE-5B8B-F287FE8FAF53}"/>
              </a:ext>
            </a:extLst>
          </p:cNvPr>
          <p:cNvSpPr>
            <a:spLocks noGrp="1"/>
          </p:cNvSpPr>
          <p:nvPr>
            <p:ph type="sldNum" sz="quarter" idx="12"/>
          </p:nvPr>
        </p:nvSpPr>
        <p:spPr/>
        <p:txBody>
          <a:bodyPr/>
          <a:lstStyle/>
          <a:p>
            <a:fld id="{0C7FEF0E-D124-40BF-8F6B-7C68E8124B18}" type="slidenum">
              <a:rPr kumimoji="1" lang="ja-JP" altLang="en-US" smtClean="0"/>
              <a:t>‹#›</a:t>
            </a:fld>
            <a:endParaRPr kumimoji="1" lang="ja-JP" altLang="en-US"/>
          </a:p>
        </p:txBody>
      </p:sp>
    </p:spTree>
    <p:extLst>
      <p:ext uri="{BB962C8B-B14F-4D97-AF65-F5344CB8AC3E}">
        <p14:creationId xmlns:p14="http://schemas.microsoft.com/office/powerpoint/2010/main" val="2663320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826E048-07C0-9C9B-DA7A-C89D28CA0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C12452-3206-4D70-09D2-3CB38E7372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79473BC-1643-D383-439E-5B4D63412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668D5-C135-4E06-9EFF-5648B2C0B537}" type="datetimeFigureOut">
              <a:rPr kumimoji="1" lang="ja-JP" altLang="en-US" smtClean="0"/>
              <a:t>2025/1/4</a:t>
            </a:fld>
            <a:endParaRPr kumimoji="1" lang="ja-JP" altLang="en-US"/>
          </a:p>
        </p:txBody>
      </p:sp>
      <p:sp>
        <p:nvSpPr>
          <p:cNvPr id="5" name="フッター プレースホルダー 4">
            <a:extLst>
              <a:ext uri="{FF2B5EF4-FFF2-40B4-BE49-F238E27FC236}">
                <a16:creationId xmlns:a16="http://schemas.microsoft.com/office/drawing/2014/main" id="{0F0E4969-826A-FB57-E88A-6141722F6B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CAAB389-A4A7-E732-081A-B7E97F2C7D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7FEF0E-D124-40BF-8F6B-7C68E8124B18}" type="slidenum">
              <a:rPr kumimoji="1" lang="ja-JP" altLang="en-US" smtClean="0"/>
              <a:t>‹#›</a:t>
            </a:fld>
            <a:endParaRPr kumimoji="1" lang="ja-JP" altLang="en-US"/>
          </a:p>
        </p:txBody>
      </p:sp>
    </p:spTree>
    <p:extLst>
      <p:ext uri="{BB962C8B-B14F-4D97-AF65-F5344CB8AC3E}">
        <p14:creationId xmlns:p14="http://schemas.microsoft.com/office/powerpoint/2010/main" val="1662842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13A407-CAA6-64FF-ED82-32AC39EFF8A1}"/>
              </a:ext>
            </a:extLst>
          </p:cNvPr>
          <p:cNvSpPr>
            <a:spLocks noGrp="1"/>
          </p:cNvSpPr>
          <p:nvPr>
            <p:ph type="ctrTitle"/>
          </p:nvPr>
        </p:nvSpPr>
        <p:spPr/>
        <p:txBody>
          <a:bodyPr/>
          <a:lstStyle/>
          <a:p>
            <a:r>
              <a:rPr kumimoji="1" lang="ja-JP" altLang="en-US" dirty="0"/>
              <a:t>技術調査</a:t>
            </a:r>
            <a:r>
              <a:rPr kumimoji="1" lang="en-US" altLang="ja-JP" dirty="0"/>
              <a:t>+</a:t>
            </a:r>
            <a:r>
              <a:rPr kumimoji="1" lang="ja-JP" altLang="en-US" dirty="0"/>
              <a:t>自己紹介</a:t>
            </a:r>
          </a:p>
        </p:txBody>
      </p:sp>
      <p:sp>
        <p:nvSpPr>
          <p:cNvPr id="3" name="字幕 2">
            <a:extLst>
              <a:ext uri="{FF2B5EF4-FFF2-40B4-BE49-F238E27FC236}">
                <a16:creationId xmlns:a16="http://schemas.microsoft.com/office/drawing/2014/main" id="{058F939E-904C-697F-F6C6-F4A4B6A981FB}"/>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273112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4BC27-34D8-91AB-DB03-98FAD151EF0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00D612-CFF2-C72B-084B-377354E46AA1}"/>
              </a:ext>
            </a:extLst>
          </p:cNvPr>
          <p:cNvSpPr>
            <a:spLocks noGrp="1"/>
          </p:cNvSpPr>
          <p:nvPr>
            <p:ph type="title"/>
          </p:nvPr>
        </p:nvSpPr>
        <p:spPr/>
        <p:txBody>
          <a:bodyPr/>
          <a:lstStyle/>
          <a:p>
            <a:r>
              <a:rPr lang="en-US" altLang="ja-JP" dirty="0"/>
              <a:t>Step3. </a:t>
            </a:r>
            <a:r>
              <a:rPr lang="ja-JP" altLang="en-US" dirty="0"/>
              <a:t>変動要因の要約</a:t>
            </a:r>
            <a:endParaRPr kumimoji="1" lang="ja-JP" altLang="en-US" dirty="0"/>
          </a:p>
        </p:txBody>
      </p:sp>
      <p:sp>
        <p:nvSpPr>
          <p:cNvPr id="3" name="コンテンツ プレースホルダー 2">
            <a:extLst>
              <a:ext uri="{FF2B5EF4-FFF2-40B4-BE49-F238E27FC236}">
                <a16:creationId xmlns:a16="http://schemas.microsoft.com/office/drawing/2014/main" id="{11BAA07B-D4D7-1357-C7BF-BE7AF978EB25}"/>
              </a:ext>
            </a:extLst>
          </p:cNvPr>
          <p:cNvSpPr>
            <a:spLocks noGrp="1"/>
          </p:cNvSpPr>
          <p:nvPr>
            <p:ph idx="1"/>
          </p:nvPr>
        </p:nvSpPr>
        <p:spPr/>
        <p:txBody>
          <a:bodyPr/>
          <a:lstStyle/>
          <a:p>
            <a:r>
              <a:rPr lang="en-US" altLang="ja-JP" dirty="0"/>
              <a:t>gpt-</a:t>
            </a:r>
            <a:r>
              <a:rPr kumimoji="1" lang="en-US" altLang="ja-JP" dirty="0"/>
              <a:t>3.5</a:t>
            </a:r>
            <a:r>
              <a:rPr kumimoji="1" lang="ja-JP" altLang="en-US" dirty="0"/>
              <a:t>は</a:t>
            </a:r>
            <a:r>
              <a:rPr kumimoji="1" lang="en-US" altLang="ja-JP" dirty="0"/>
              <a:t>16000</a:t>
            </a:r>
            <a:r>
              <a:rPr kumimoji="1" lang="ja-JP" altLang="en-US" dirty="0"/>
              <a:t>トークンという制限</a:t>
            </a:r>
            <a:endParaRPr kumimoji="1" lang="en-US" altLang="ja-JP" dirty="0"/>
          </a:p>
          <a:p>
            <a:pPr lvl="1">
              <a:buFont typeface="Wingdings" panose="05000000000000000000" pitchFamily="2" charset="2"/>
              <a:buChar char="Ø"/>
            </a:pPr>
            <a:r>
              <a:rPr lang="ja-JP" altLang="en-US" dirty="0"/>
              <a:t>ニュース記事テキストをそのまま結合したものを入力とするのは困難</a:t>
            </a:r>
            <a:endParaRPr lang="en-US" altLang="ja-JP" dirty="0"/>
          </a:p>
          <a:p>
            <a:pPr lvl="1">
              <a:buFont typeface="Wingdings" panose="05000000000000000000" pitchFamily="2" charset="2"/>
              <a:buChar char="Ø"/>
            </a:pPr>
            <a:r>
              <a:rPr kumimoji="1" lang="ja-JP" altLang="en-US" dirty="0"/>
              <a:t>入力記事を要約する必要あり</a:t>
            </a:r>
            <a:endParaRPr kumimoji="1" lang="en-US" altLang="ja-JP" dirty="0"/>
          </a:p>
          <a:p>
            <a:r>
              <a:rPr lang="ja-JP" altLang="en-US" dirty="0"/>
              <a:t>方法</a:t>
            </a:r>
            <a:endParaRPr lang="en-US" altLang="ja-JP" dirty="0"/>
          </a:p>
          <a:p>
            <a:pPr marL="914400" lvl="1" indent="-457200">
              <a:buFont typeface="+mj-lt"/>
              <a:buAutoNum type="arabicPeriod"/>
            </a:pPr>
            <a:r>
              <a:rPr kumimoji="1" lang="ja-JP" altLang="en-US" dirty="0"/>
              <a:t>抽出したニュース記事を</a:t>
            </a:r>
            <a:r>
              <a:rPr kumimoji="1" lang="en-US" altLang="ja-JP" dirty="0"/>
              <a:t>ChatGPT</a:t>
            </a:r>
            <a:r>
              <a:rPr kumimoji="1" lang="ja-JP" altLang="en-US" dirty="0"/>
              <a:t>に入力し、要約を実行</a:t>
            </a:r>
            <a:endParaRPr kumimoji="1" lang="en-US" altLang="ja-JP" dirty="0"/>
          </a:p>
          <a:p>
            <a:pPr marL="914400" lvl="1" indent="-457200">
              <a:buFont typeface="+mj-lt"/>
              <a:buAutoNum type="arabicPeriod"/>
            </a:pPr>
            <a:r>
              <a:rPr lang="ja-JP" altLang="en-US" dirty="0"/>
              <a:t>上旬、中旬、下旬ごとにニュース記事から変動要因を要約</a:t>
            </a:r>
            <a:endParaRPr kumimoji="1" lang="ja-JP" altLang="en-US" dirty="0"/>
          </a:p>
        </p:txBody>
      </p:sp>
      <p:cxnSp>
        <p:nvCxnSpPr>
          <p:cNvPr id="4" name="直線コネクタ 3">
            <a:extLst>
              <a:ext uri="{FF2B5EF4-FFF2-40B4-BE49-F238E27FC236}">
                <a16:creationId xmlns:a16="http://schemas.microsoft.com/office/drawing/2014/main" id="{FA0CFBA8-531B-D694-C658-1C0DAEC3A4BB}"/>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CEB4163E-1EAC-8CAA-3AE1-EEE30C86D6C3}"/>
              </a:ext>
            </a:extLst>
          </p:cNvPr>
          <p:cNvPicPr>
            <a:picLocks noChangeAspect="1"/>
          </p:cNvPicPr>
          <p:nvPr/>
        </p:nvPicPr>
        <p:blipFill>
          <a:blip r:embed="rId2"/>
          <a:stretch>
            <a:fillRect/>
          </a:stretch>
        </p:blipFill>
        <p:spPr>
          <a:xfrm>
            <a:off x="3002975" y="4354286"/>
            <a:ext cx="5231494" cy="2503714"/>
          </a:xfrm>
          <a:prstGeom prst="rect">
            <a:avLst/>
          </a:prstGeom>
        </p:spPr>
      </p:pic>
    </p:spTree>
    <p:extLst>
      <p:ext uri="{BB962C8B-B14F-4D97-AF65-F5344CB8AC3E}">
        <p14:creationId xmlns:p14="http://schemas.microsoft.com/office/powerpoint/2010/main" val="470744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83E39-F381-75FE-C105-80D26BADFF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F1E1FD6-A9C9-6160-6DB2-3BBA8C2AB33F}"/>
              </a:ext>
            </a:extLst>
          </p:cNvPr>
          <p:cNvSpPr>
            <a:spLocks noGrp="1"/>
          </p:cNvSpPr>
          <p:nvPr>
            <p:ph type="title"/>
          </p:nvPr>
        </p:nvSpPr>
        <p:spPr/>
        <p:txBody>
          <a:bodyPr>
            <a:normAutofit/>
          </a:bodyPr>
          <a:lstStyle/>
          <a:p>
            <a:r>
              <a:rPr lang="en-US" altLang="ja-JP" dirty="0"/>
              <a:t>Step4. </a:t>
            </a:r>
            <a:r>
              <a:rPr lang="ja-JP" altLang="en-US" dirty="0"/>
              <a:t>市況コメントの生成</a:t>
            </a:r>
            <a:endParaRPr kumimoji="1" lang="ja-JP" altLang="en-US" dirty="0"/>
          </a:p>
        </p:txBody>
      </p:sp>
      <p:sp>
        <p:nvSpPr>
          <p:cNvPr id="3" name="コンテンツ プレースホルダー 2">
            <a:extLst>
              <a:ext uri="{FF2B5EF4-FFF2-40B4-BE49-F238E27FC236}">
                <a16:creationId xmlns:a16="http://schemas.microsoft.com/office/drawing/2014/main" id="{E8904343-48C6-9B7E-EF87-D41492DB5B3E}"/>
              </a:ext>
            </a:extLst>
          </p:cNvPr>
          <p:cNvSpPr>
            <a:spLocks noGrp="1"/>
          </p:cNvSpPr>
          <p:nvPr>
            <p:ph idx="1"/>
          </p:nvPr>
        </p:nvSpPr>
        <p:spPr>
          <a:xfrm>
            <a:off x="838199" y="1825625"/>
            <a:ext cx="10894255" cy="4351338"/>
          </a:xfrm>
        </p:spPr>
        <p:txBody>
          <a:bodyPr/>
          <a:lstStyle/>
          <a:p>
            <a:r>
              <a:rPr kumimoji="1" lang="ja-JP" altLang="en-US" dirty="0"/>
              <a:t>月次リターンと</a:t>
            </a:r>
            <a:r>
              <a:rPr kumimoji="1" lang="en-US" altLang="ja-JP" dirty="0"/>
              <a:t>step3</a:t>
            </a:r>
            <a:r>
              <a:rPr kumimoji="1" lang="ja-JP" altLang="en-US" dirty="0"/>
              <a:t>の変動要因の要約を使用し、コメント生成</a:t>
            </a:r>
            <a:endParaRPr kumimoji="1" lang="en-US" altLang="ja-JP" dirty="0"/>
          </a:p>
          <a:p>
            <a:pPr marL="0" indent="0">
              <a:buNone/>
            </a:pPr>
            <a:endParaRPr lang="en-US" altLang="ja-JP" dirty="0"/>
          </a:p>
          <a:p>
            <a:r>
              <a:rPr kumimoji="1" lang="ja-JP" altLang="en-US" dirty="0"/>
              <a:t>生成方法</a:t>
            </a:r>
            <a:endParaRPr kumimoji="1" lang="en-US" altLang="ja-JP" dirty="0"/>
          </a:p>
          <a:p>
            <a:pPr lvl="1">
              <a:buFont typeface="Wingdings" panose="05000000000000000000" pitchFamily="2" charset="2"/>
              <a:buChar char="Ø"/>
            </a:pPr>
            <a:r>
              <a:rPr lang="en-US" altLang="ja-JP" dirty="0"/>
              <a:t>Zero-shot learning</a:t>
            </a:r>
          </a:p>
          <a:p>
            <a:pPr lvl="2">
              <a:buFont typeface="Wingdings" panose="05000000000000000000" pitchFamily="2" charset="2"/>
              <a:buChar char="ü"/>
            </a:pPr>
            <a:r>
              <a:rPr lang="ja-JP" altLang="en-US" dirty="0"/>
              <a:t>直接要約された情報を入力とし、コメント生成</a:t>
            </a:r>
            <a:endParaRPr kumimoji="1" lang="en-US" altLang="ja-JP" dirty="0"/>
          </a:p>
          <a:p>
            <a:pPr lvl="1">
              <a:buFont typeface="Wingdings" panose="05000000000000000000" pitchFamily="2" charset="2"/>
              <a:buChar char="Ø"/>
            </a:pPr>
            <a:r>
              <a:rPr lang="en-US" altLang="ja-JP" dirty="0"/>
              <a:t>Few-shot learning</a:t>
            </a:r>
          </a:p>
          <a:p>
            <a:pPr lvl="2">
              <a:buFont typeface="Wingdings" panose="05000000000000000000" pitchFamily="2" charset="2"/>
              <a:buChar char="ü"/>
            </a:pPr>
            <a:r>
              <a:rPr kumimoji="1" lang="ja-JP" altLang="en-US" dirty="0"/>
              <a:t>過去の市況コメントを参考にしながら新たなコメントを生成</a:t>
            </a:r>
          </a:p>
        </p:txBody>
      </p:sp>
      <p:cxnSp>
        <p:nvCxnSpPr>
          <p:cNvPr id="4" name="直線コネクタ 3">
            <a:extLst>
              <a:ext uri="{FF2B5EF4-FFF2-40B4-BE49-F238E27FC236}">
                <a16:creationId xmlns:a16="http://schemas.microsoft.com/office/drawing/2014/main" id="{452DCF70-86B9-B5FC-86D2-775E5944B15C}"/>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1581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FD443-CE12-F357-6300-141A465D943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BEB93AE-0C8A-9954-E22E-32EDF9508588}"/>
              </a:ext>
            </a:extLst>
          </p:cNvPr>
          <p:cNvSpPr>
            <a:spLocks noGrp="1"/>
          </p:cNvSpPr>
          <p:nvPr>
            <p:ph type="title"/>
          </p:nvPr>
        </p:nvSpPr>
        <p:spPr/>
        <p:txBody>
          <a:bodyPr/>
          <a:lstStyle/>
          <a:p>
            <a:r>
              <a:rPr lang="en-US" altLang="ja-JP" dirty="0"/>
              <a:t>Step4. </a:t>
            </a:r>
            <a:r>
              <a:rPr lang="ja-JP" altLang="en-US" dirty="0"/>
              <a:t>市況コメントの生成</a:t>
            </a:r>
            <a:endParaRPr kumimoji="1" lang="ja-JP" altLang="en-US" dirty="0"/>
          </a:p>
        </p:txBody>
      </p:sp>
      <p:sp>
        <p:nvSpPr>
          <p:cNvPr id="3" name="コンテンツ プレースホルダー 2">
            <a:extLst>
              <a:ext uri="{FF2B5EF4-FFF2-40B4-BE49-F238E27FC236}">
                <a16:creationId xmlns:a16="http://schemas.microsoft.com/office/drawing/2014/main" id="{41C1085A-9E19-9886-4DCE-4D35F1C673C0}"/>
              </a:ext>
            </a:extLst>
          </p:cNvPr>
          <p:cNvSpPr>
            <a:spLocks noGrp="1"/>
          </p:cNvSpPr>
          <p:nvPr>
            <p:ph idx="1"/>
          </p:nvPr>
        </p:nvSpPr>
        <p:spPr>
          <a:xfrm>
            <a:off x="838200" y="1825625"/>
            <a:ext cx="4409049" cy="4351338"/>
          </a:xfrm>
        </p:spPr>
        <p:txBody>
          <a:bodyPr/>
          <a:lstStyle/>
          <a:p>
            <a:r>
              <a:rPr kumimoji="1" lang="en-US" altLang="ja-JP" dirty="0"/>
              <a:t>Zero-shot learning</a:t>
            </a:r>
            <a:endParaRPr kumimoji="1" lang="ja-JP" altLang="en-US" dirty="0"/>
          </a:p>
        </p:txBody>
      </p:sp>
      <p:cxnSp>
        <p:nvCxnSpPr>
          <p:cNvPr id="4" name="直線コネクタ 3">
            <a:extLst>
              <a:ext uri="{FF2B5EF4-FFF2-40B4-BE49-F238E27FC236}">
                <a16:creationId xmlns:a16="http://schemas.microsoft.com/office/drawing/2014/main" id="{880E5D55-3444-8CD9-C311-64ACD62962F8}"/>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783E1F6E-6F7E-5444-5BE2-44ED22BA9C76}"/>
              </a:ext>
            </a:extLst>
          </p:cNvPr>
          <p:cNvPicPr>
            <a:picLocks noChangeAspect="1"/>
          </p:cNvPicPr>
          <p:nvPr/>
        </p:nvPicPr>
        <p:blipFill>
          <a:blip r:embed="rId2"/>
          <a:srcRect l="2563" t="446" r="1883"/>
          <a:stretch/>
        </p:blipFill>
        <p:spPr>
          <a:xfrm>
            <a:off x="1189566" y="2277864"/>
            <a:ext cx="4057683" cy="4461374"/>
          </a:xfrm>
          <a:prstGeom prst="rect">
            <a:avLst/>
          </a:prstGeom>
        </p:spPr>
      </p:pic>
      <p:pic>
        <p:nvPicPr>
          <p:cNvPr id="7" name="図 6">
            <a:extLst>
              <a:ext uri="{FF2B5EF4-FFF2-40B4-BE49-F238E27FC236}">
                <a16:creationId xmlns:a16="http://schemas.microsoft.com/office/drawing/2014/main" id="{E42223C3-2372-3D76-7433-41657DB2FA04}"/>
              </a:ext>
            </a:extLst>
          </p:cNvPr>
          <p:cNvPicPr>
            <a:picLocks noChangeAspect="1"/>
          </p:cNvPicPr>
          <p:nvPr/>
        </p:nvPicPr>
        <p:blipFill>
          <a:blip r:embed="rId3"/>
          <a:srcRect l="3572" t="1734" r="2942"/>
          <a:stretch/>
        </p:blipFill>
        <p:spPr>
          <a:xfrm>
            <a:off x="6344529" y="2146967"/>
            <a:ext cx="4261334" cy="4711034"/>
          </a:xfrm>
          <a:prstGeom prst="rect">
            <a:avLst/>
          </a:prstGeom>
        </p:spPr>
      </p:pic>
      <p:sp>
        <p:nvSpPr>
          <p:cNvPr id="8" name="コンテンツ プレースホルダー 2">
            <a:extLst>
              <a:ext uri="{FF2B5EF4-FFF2-40B4-BE49-F238E27FC236}">
                <a16:creationId xmlns:a16="http://schemas.microsoft.com/office/drawing/2014/main" id="{3BC77166-B5D4-B1A1-D274-601F607CAAD4}"/>
              </a:ext>
            </a:extLst>
          </p:cNvPr>
          <p:cNvSpPr txBox="1">
            <a:spLocks/>
          </p:cNvSpPr>
          <p:nvPr/>
        </p:nvSpPr>
        <p:spPr>
          <a:xfrm>
            <a:off x="6083526" y="1825575"/>
            <a:ext cx="41368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Few-shot learning</a:t>
            </a:r>
            <a:endParaRPr lang="ja-JP" altLang="en-US" dirty="0"/>
          </a:p>
        </p:txBody>
      </p:sp>
    </p:spTree>
    <p:extLst>
      <p:ext uri="{BB962C8B-B14F-4D97-AF65-F5344CB8AC3E}">
        <p14:creationId xmlns:p14="http://schemas.microsoft.com/office/powerpoint/2010/main" val="410965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A2543-D780-0FBB-6599-698F6D501E8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FA60D26-3C8E-54F6-96B2-87CF1AC18CC5}"/>
              </a:ext>
            </a:extLst>
          </p:cNvPr>
          <p:cNvSpPr>
            <a:spLocks noGrp="1"/>
          </p:cNvSpPr>
          <p:nvPr>
            <p:ph type="title"/>
          </p:nvPr>
        </p:nvSpPr>
        <p:spPr/>
        <p:txBody>
          <a:bodyPr/>
          <a:lstStyle/>
          <a:p>
            <a:r>
              <a:rPr lang="en-US" altLang="ja-JP" dirty="0"/>
              <a:t>Step5. </a:t>
            </a:r>
            <a:r>
              <a:rPr lang="ja-JP" altLang="en-US" dirty="0"/>
              <a:t>見通しコメントの生成</a:t>
            </a:r>
            <a:endParaRPr kumimoji="1" lang="ja-JP" altLang="en-US" dirty="0"/>
          </a:p>
        </p:txBody>
      </p:sp>
      <p:sp>
        <p:nvSpPr>
          <p:cNvPr id="3" name="コンテンツ プレースホルダー 2">
            <a:extLst>
              <a:ext uri="{FF2B5EF4-FFF2-40B4-BE49-F238E27FC236}">
                <a16:creationId xmlns:a16="http://schemas.microsoft.com/office/drawing/2014/main" id="{85D2C563-A172-4A62-F00E-027DD49F72E6}"/>
              </a:ext>
            </a:extLst>
          </p:cNvPr>
          <p:cNvSpPr>
            <a:spLocks noGrp="1"/>
          </p:cNvSpPr>
          <p:nvPr>
            <p:ph idx="1"/>
          </p:nvPr>
        </p:nvSpPr>
        <p:spPr>
          <a:xfrm>
            <a:off x="838199" y="1825625"/>
            <a:ext cx="10878519" cy="4351338"/>
          </a:xfrm>
        </p:spPr>
        <p:txBody>
          <a:bodyPr/>
          <a:lstStyle/>
          <a:p>
            <a:r>
              <a:rPr kumimoji="1" lang="en-US" altLang="ja-JP" dirty="0"/>
              <a:t>Step4</a:t>
            </a:r>
            <a:r>
              <a:rPr lang="ja-JP" altLang="en-US" dirty="0"/>
              <a:t>の</a:t>
            </a:r>
            <a:r>
              <a:rPr kumimoji="1" lang="ja-JP" altLang="en-US" dirty="0"/>
              <a:t>「</a:t>
            </a:r>
            <a:r>
              <a:rPr kumimoji="1" lang="en-US" altLang="ja-JP" dirty="0"/>
              <a:t>messages</a:t>
            </a:r>
            <a:r>
              <a:rPr kumimoji="1" lang="ja-JP" altLang="en-US" dirty="0"/>
              <a:t>」を使用し、以下の</a:t>
            </a:r>
            <a:r>
              <a:rPr kumimoji="1" lang="en-US" altLang="ja-JP" dirty="0"/>
              <a:t>3</a:t>
            </a:r>
            <a:r>
              <a:rPr kumimoji="1" lang="ja-JP" altLang="en-US" dirty="0"/>
              <a:t>パターンの見通し作成</a:t>
            </a:r>
            <a:endParaRPr kumimoji="1" lang="en-US" altLang="ja-JP" dirty="0"/>
          </a:p>
          <a:p>
            <a:pPr lvl="1">
              <a:buFont typeface="Wingdings" panose="05000000000000000000" pitchFamily="2" charset="2"/>
              <a:buChar char="Ø"/>
            </a:pPr>
            <a:r>
              <a:rPr lang="ja-JP" altLang="en-US" dirty="0"/>
              <a:t>楽観的な見通し</a:t>
            </a:r>
            <a:endParaRPr lang="en-US" altLang="ja-JP" dirty="0"/>
          </a:p>
          <a:p>
            <a:pPr lvl="1">
              <a:buFont typeface="Wingdings" panose="05000000000000000000" pitchFamily="2" charset="2"/>
              <a:buChar char="Ø"/>
            </a:pPr>
            <a:r>
              <a:rPr kumimoji="1" lang="ja-JP" altLang="en-US" dirty="0"/>
              <a:t>中立的な見通し</a:t>
            </a:r>
            <a:endParaRPr kumimoji="1" lang="en-US" altLang="ja-JP" dirty="0"/>
          </a:p>
          <a:p>
            <a:pPr lvl="1">
              <a:buFont typeface="Wingdings" panose="05000000000000000000" pitchFamily="2" charset="2"/>
              <a:buChar char="Ø"/>
            </a:pPr>
            <a:r>
              <a:rPr lang="ja-JP" altLang="en-US" dirty="0"/>
              <a:t>悲観的な見通し</a:t>
            </a:r>
            <a:endParaRPr kumimoji="1" lang="en-US" altLang="ja-JP" dirty="0"/>
          </a:p>
          <a:p>
            <a:endParaRPr kumimoji="1" lang="ja-JP" altLang="en-US" dirty="0"/>
          </a:p>
        </p:txBody>
      </p:sp>
      <p:cxnSp>
        <p:nvCxnSpPr>
          <p:cNvPr id="4" name="直線コネクタ 3">
            <a:extLst>
              <a:ext uri="{FF2B5EF4-FFF2-40B4-BE49-F238E27FC236}">
                <a16:creationId xmlns:a16="http://schemas.microsoft.com/office/drawing/2014/main" id="{17FB4750-41B0-87FE-117D-39A9086EA489}"/>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EC9945A0-6AC9-5409-2724-395BA195E70D}"/>
              </a:ext>
            </a:extLst>
          </p:cNvPr>
          <p:cNvPicPr>
            <a:picLocks noChangeAspect="1"/>
          </p:cNvPicPr>
          <p:nvPr/>
        </p:nvPicPr>
        <p:blipFill>
          <a:blip r:embed="rId3"/>
          <a:srcRect l="2019" t="2614" r="1855" b="2479"/>
          <a:stretch/>
        </p:blipFill>
        <p:spPr>
          <a:xfrm>
            <a:off x="2912012" y="3429000"/>
            <a:ext cx="5838092" cy="3156254"/>
          </a:xfrm>
          <a:prstGeom prst="rect">
            <a:avLst/>
          </a:prstGeom>
        </p:spPr>
      </p:pic>
    </p:spTree>
    <p:extLst>
      <p:ext uri="{BB962C8B-B14F-4D97-AF65-F5344CB8AC3E}">
        <p14:creationId xmlns:p14="http://schemas.microsoft.com/office/powerpoint/2010/main" val="2174974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FCAD7-2C72-1331-CE06-BE27654B98F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648BE1C-2CA8-7DBC-399D-161FAF8E0EAE}"/>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ED0C4CA3-3A81-C509-7D40-B37E393B5C9E}"/>
              </a:ext>
            </a:extLst>
          </p:cNvPr>
          <p:cNvSpPr>
            <a:spLocks noGrp="1"/>
          </p:cNvSpPr>
          <p:nvPr>
            <p:ph idx="1"/>
          </p:nvPr>
        </p:nvSpPr>
        <p:spPr>
          <a:xfrm>
            <a:off x="838200" y="1825625"/>
            <a:ext cx="10515600" cy="4667250"/>
          </a:xfrm>
        </p:spPr>
        <p:txBody>
          <a:bodyPr>
            <a:normAutofit/>
          </a:bodyPr>
          <a:lstStyle/>
          <a:p>
            <a:r>
              <a:rPr kumimoji="1" lang="ja-JP" altLang="en-US" dirty="0"/>
              <a:t>背景</a:t>
            </a:r>
            <a:endParaRPr kumimoji="1" lang="en-US" altLang="ja-JP" dirty="0"/>
          </a:p>
          <a:p>
            <a:endParaRPr lang="en-US" altLang="ja-JP" dirty="0"/>
          </a:p>
          <a:p>
            <a:r>
              <a:rPr lang="ja-JP" altLang="en-US" dirty="0"/>
              <a:t>手法</a:t>
            </a:r>
            <a:endParaRPr lang="en-US" altLang="ja-JP" dirty="0"/>
          </a:p>
          <a:p>
            <a:endParaRPr kumimoji="1" lang="en-US" altLang="ja-JP" dirty="0"/>
          </a:p>
          <a:p>
            <a:r>
              <a:rPr lang="ja-JP" altLang="en-US" dirty="0"/>
              <a:t>分析設定</a:t>
            </a:r>
            <a:endParaRPr lang="en-US" altLang="ja-JP" dirty="0"/>
          </a:p>
          <a:p>
            <a:endParaRPr kumimoji="1" lang="en-US" altLang="ja-JP" dirty="0"/>
          </a:p>
          <a:p>
            <a:r>
              <a:rPr lang="ja-JP" altLang="en-US" dirty="0"/>
              <a:t>分析結果</a:t>
            </a:r>
            <a:endParaRPr lang="en-US" altLang="ja-JP" dirty="0"/>
          </a:p>
        </p:txBody>
      </p:sp>
      <p:cxnSp>
        <p:nvCxnSpPr>
          <p:cNvPr id="4" name="直線コネクタ 3">
            <a:extLst>
              <a:ext uri="{FF2B5EF4-FFF2-40B4-BE49-F238E27FC236}">
                <a16:creationId xmlns:a16="http://schemas.microsoft.com/office/drawing/2014/main" id="{C2F96CD3-EF85-5340-C8B8-B9E8E1F22AD9}"/>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F171768D-11CA-8388-3C16-04168BE9149C}"/>
              </a:ext>
            </a:extLst>
          </p:cNvPr>
          <p:cNvSpPr/>
          <p:nvPr/>
        </p:nvSpPr>
        <p:spPr>
          <a:xfrm>
            <a:off x="1009859" y="4293912"/>
            <a:ext cx="1620000" cy="36000"/>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72748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13845-EEE1-B18C-C522-A2A6EB9AC93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1CA232-B626-8B60-4DBB-300C962F06E4}"/>
              </a:ext>
            </a:extLst>
          </p:cNvPr>
          <p:cNvSpPr>
            <a:spLocks noGrp="1"/>
          </p:cNvSpPr>
          <p:nvPr>
            <p:ph type="title"/>
          </p:nvPr>
        </p:nvSpPr>
        <p:spPr/>
        <p:txBody>
          <a:bodyPr/>
          <a:lstStyle/>
          <a:p>
            <a:r>
              <a:rPr kumimoji="1" lang="ja-JP" altLang="en-US" dirty="0"/>
              <a:t>データセット</a:t>
            </a:r>
          </a:p>
        </p:txBody>
      </p:sp>
      <p:sp>
        <p:nvSpPr>
          <p:cNvPr id="3" name="コンテンツ プレースホルダー 2">
            <a:extLst>
              <a:ext uri="{FF2B5EF4-FFF2-40B4-BE49-F238E27FC236}">
                <a16:creationId xmlns:a16="http://schemas.microsoft.com/office/drawing/2014/main" id="{8E71A038-A418-299F-FEDD-BF6489777F18}"/>
              </a:ext>
            </a:extLst>
          </p:cNvPr>
          <p:cNvSpPr>
            <a:spLocks noGrp="1"/>
          </p:cNvSpPr>
          <p:nvPr>
            <p:ph idx="1"/>
          </p:nvPr>
        </p:nvSpPr>
        <p:spPr>
          <a:xfrm>
            <a:off x="838200" y="1825625"/>
            <a:ext cx="11353800" cy="4912800"/>
          </a:xfrm>
        </p:spPr>
        <p:txBody>
          <a:bodyPr>
            <a:normAutofit lnSpcReduction="10000"/>
          </a:bodyPr>
          <a:lstStyle/>
          <a:p>
            <a:r>
              <a:rPr kumimoji="1" lang="ja-JP" altLang="en-US" dirty="0"/>
              <a:t>時系列データ</a:t>
            </a:r>
            <a:r>
              <a:rPr kumimoji="1" lang="ja-JP" altLang="en-US" sz="2000" dirty="0"/>
              <a:t>（右図）</a:t>
            </a:r>
            <a:endParaRPr kumimoji="1" lang="en-US" altLang="ja-JP" sz="2000" dirty="0"/>
          </a:p>
          <a:p>
            <a:pPr lvl="1">
              <a:buFont typeface="Wingdings" panose="05000000000000000000" pitchFamily="2" charset="2"/>
              <a:buChar char="Ø"/>
            </a:pPr>
            <a:r>
              <a:rPr lang="en-US" altLang="ja-JP" dirty="0" err="1"/>
              <a:t>Refinitice</a:t>
            </a:r>
            <a:r>
              <a:rPr lang="en-US" altLang="ja-JP" dirty="0"/>
              <a:t> </a:t>
            </a:r>
            <a:r>
              <a:rPr lang="en-US" altLang="ja-JP" dirty="0" err="1"/>
              <a:t>Datastream</a:t>
            </a:r>
            <a:r>
              <a:rPr lang="ja-JP" altLang="en-US" dirty="0"/>
              <a:t>から取得</a:t>
            </a:r>
            <a:endParaRPr lang="en-US" altLang="ja-JP" dirty="0"/>
          </a:p>
          <a:p>
            <a:pPr marL="457200" lvl="1" indent="0">
              <a:buNone/>
            </a:pPr>
            <a:endParaRPr lang="en-US" altLang="ja-JP" dirty="0"/>
          </a:p>
          <a:p>
            <a:r>
              <a:rPr kumimoji="1" lang="ja-JP" altLang="en-US" dirty="0"/>
              <a:t>ニュース記事</a:t>
            </a:r>
            <a:endParaRPr lang="en-US" altLang="ja-JP" dirty="0"/>
          </a:p>
          <a:p>
            <a:pPr lvl="1">
              <a:buFont typeface="Wingdings" panose="05000000000000000000" pitchFamily="2" charset="2"/>
              <a:buChar char="Ø"/>
            </a:pPr>
            <a:r>
              <a:rPr lang="ja-JP" altLang="en-US" dirty="0"/>
              <a:t>期間</a:t>
            </a:r>
            <a:r>
              <a:rPr lang="en-US" altLang="ja-JP" dirty="0"/>
              <a:t>	 </a:t>
            </a:r>
            <a:r>
              <a:rPr lang="ja-JP" altLang="en-US" dirty="0"/>
              <a:t>：</a:t>
            </a:r>
            <a:r>
              <a:rPr lang="en-US" altLang="ja-JP" dirty="0"/>
              <a:t>2022</a:t>
            </a:r>
            <a:r>
              <a:rPr lang="ja-JP" altLang="en-US" dirty="0"/>
              <a:t>年</a:t>
            </a:r>
            <a:r>
              <a:rPr lang="en-US" altLang="ja-JP" dirty="0"/>
              <a:t>1</a:t>
            </a:r>
            <a:r>
              <a:rPr lang="ja-JP" altLang="en-US" dirty="0"/>
              <a:t>月</a:t>
            </a:r>
            <a:r>
              <a:rPr lang="en-US" altLang="ja-JP" dirty="0"/>
              <a:t>1</a:t>
            </a:r>
            <a:r>
              <a:rPr lang="ja-JP" altLang="en-US" dirty="0"/>
              <a:t>日～</a:t>
            </a:r>
            <a:r>
              <a:rPr lang="en-US" altLang="ja-JP" dirty="0"/>
              <a:t>2023</a:t>
            </a:r>
            <a:r>
              <a:rPr lang="ja-JP" altLang="en-US" dirty="0"/>
              <a:t>年</a:t>
            </a:r>
            <a:r>
              <a:rPr lang="en-US" altLang="ja-JP" dirty="0"/>
              <a:t>9</a:t>
            </a:r>
            <a:r>
              <a:rPr lang="ja-JP" altLang="en-US" dirty="0"/>
              <a:t>月</a:t>
            </a:r>
            <a:r>
              <a:rPr lang="en-US" altLang="ja-JP" dirty="0"/>
              <a:t>30</a:t>
            </a:r>
            <a:r>
              <a:rPr lang="ja-JP" altLang="en-US" dirty="0"/>
              <a:t>日</a:t>
            </a:r>
            <a:endParaRPr lang="en-US" altLang="ja-JP" dirty="0"/>
          </a:p>
          <a:p>
            <a:pPr lvl="1">
              <a:buFont typeface="Wingdings" panose="05000000000000000000" pitchFamily="2" charset="2"/>
              <a:buChar char="Ø"/>
            </a:pPr>
            <a:r>
              <a:rPr kumimoji="1" lang="ja-JP" altLang="en-US" dirty="0"/>
              <a:t>元データ：ロイターニュース記事</a:t>
            </a:r>
            <a:endParaRPr kumimoji="1" lang="en-US" altLang="ja-JP" dirty="0"/>
          </a:p>
          <a:p>
            <a:pPr lvl="1">
              <a:buFont typeface="Wingdings" panose="05000000000000000000" pitchFamily="2" charset="2"/>
              <a:buChar char="Ø"/>
            </a:pPr>
            <a:r>
              <a:rPr lang="ja-JP" altLang="en-US" dirty="0"/>
              <a:t>件数</a:t>
            </a:r>
            <a:r>
              <a:rPr lang="en-US" altLang="ja-JP" dirty="0"/>
              <a:t>	 </a:t>
            </a:r>
            <a:r>
              <a:rPr lang="ja-JP" altLang="en-US" dirty="0"/>
              <a:t>：市場サマリー</a:t>
            </a:r>
            <a:r>
              <a:rPr lang="en-US" altLang="ja-JP" dirty="0"/>
              <a:t>or </a:t>
            </a:r>
            <a:r>
              <a:rPr lang="ja-JP" altLang="en-US" dirty="0"/>
              <a:t>マーケットサマリーを含む記事</a:t>
            </a:r>
            <a:r>
              <a:rPr lang="en-US" altLang="ja-JP" dirty="0"/>
              <a:t>990</a:t>
            </a:r>
            <a:r>
              <a:rPr lang="ja-JP" altLang="en-US" dirty="0"/>
              <a:t>件</a:t>
            </a:r>
            <a:endParaRPr lang="en-US" altLang="ja-JP" dirty="0"/>
          </a:p>
          <a:p>
            <a:pPr marL="457200" lvl="1" indent="0">
              <a:buNone/>
            </a:pPr>
            <a:endParaRPr kumimoji="1" lang="en-US" altLang="ja-JP" dirty="0"/>
          </a:p>
          <a:p>
            <a:r>
              <a:rPr lang="ja-JP" altLang="en-US" dirty="0"/>
              <a:t>市況コメント、見通しコメント</a:t>
            </a:r>
            <a:endParaRPr lang="en-US" altLang="ja-JP" dirty="0"/>
          </a:p>
          <a:p>
            <a:pPr lvl="1">
              <a:buFont typeface="Wingdings" panose="05000000000000000000" pitchFamily="2" charset="2"/>
              <a:buChar char="Ø"/>
            </a:pPr>
            <a:r>
              <a:rPr kumimoji="1" lang="ja-JP" altLang="en-US" dirty="0"/>
              <a:t>期間：</a:t>
            </a:r>
            <a:r>
              <a:rPr kumimoji="1" lang="en-US" altLang="ja-JP" dirty="0"/>
              <a:t>2023</a:t>
            </a:r>
            <a:r>
              <a:rPr kumimoji="1" lang="ja-JP" altLang="en-US" dirty="0"/>
              <a:t>年</a:t>
            </a:r>
            <a:r>
              <a:rPr kumimoji="1" lang="en-US" altLang="ja-JP" dirty="0"/>
              <a:t>4</a:t>
            </a:r>
            <a:r>
              <a:rPr kumimoji="1" lang="ja-JP" altLang="en-US" dirty="0"/>
              <a:t>月～</a:t>
            </a:r>
            <a:r>
              <a:rPr kumimoji="1" lang="en-US" altLang="ja-JP" dirty="0"/>
              <a:t>2023</a:t>
            </a:r>
            <a:r>
              <a:rPr kumimoji="1" lang="ja-JP" altLang="en-US" dirty="0"/>
              <a:t>年</a:t>
            </a:r>
            <a:r>
              <a:rPr lang="en-US" altLang="ja-JP" dirty="0"/>
              <a:t>9</a:t>
            </a:r>
            <a:r>
              <a:rPr lang="ja-JP" altLang="en-US" dirty="0"/>
              <a:t>月</a:t>
            </a:r>
            <a:endParaRPr lang="en-US" altLang="ja-JP" dirty="0"/>
          </a:p>
          <a:p>
            <a:pPr lvl="1">
              <a:buFont typeface="Wingdings" panose="05000000000000000000" pitchFamily="2" charset="2"/>
              <a:buChar char="Ø"/>
            </a:pPr>
            <a:r>
              <a:rPr kumimoji="1" lang="ja-JP" altLang="en-US" dirty="0"/>
              <a:t>資料</a:t>
            </a:r>
            <a:r>
              <a:rPr lang="ja-JP" altLang="en-US" dirty="0"/>
              <a:t>：各資産運用会社の月次投信ディスクロージャー資料</a:t>
            </a:r>
            <a:endParaRPr lang="en-US" altLang="ja-JP" dirty="0"/>
          </a:p>
          <a:p>
            <a:pPr lvl="1">
              <a:buFont typeface="Wingdings" panose="05000000000000000000" pitchFamily="2" charset="2"/>
              <a:buChar char="Ø"/>
            </a:pPr>
            <a:r>
              <a:rPr kumimoji="1" lang="ja-JP" altLang="en-US" dirty="0"/>
              <a:t>評価：各市場ごと</a:t>
            </a:r>
            <a:r>
              <a:rPr kumimoji="1" lang="en-US" altLang="ja-JP" dirty="0"/>
              <a:t>3</a:t>
            </a:r>
            <a:r>
              <a:rPr kumimoji="1" lang="ja-JP" altLang="en-US" dirty="0"/>
              <a:t>ファンド、合計</a:t>
            </a:r>
            <a:r>
              <a:rPr kumimoji="1" lang="en-US" altLang="ja-JP" dirty="0"/>
              <a:t>12</a:t>
            </a:r>
            <a:r>
              <a:rPr kumimoji="1" lang="ja-JP" altLang="en-US" dirty="0"/>
              <a:t>ファンドのデータを使用</a:t>
            </a:r>
            <a:endParaRPr kumimoji="1" lang="en-US" altLang="ja-JP" dirty="0"/>
          </a:p>
        </p:txBody>
      </p:sp>
      <p:cxnSp>
        <p:nvCxnSpPr>
          <p:cNvPr id="4" name="直線コネクタ 3">
            <a:extLst>
              <a:ext uri="{FF2B5EF4-FFF2-40B4-BE49-F238E27FC236}">
                <a16:creationId xmlns:a16="http://schemas.microsoft.com/office/drawing/2014/main" id="{DCB5AC0A-DCAA-737D-E727-4D4A12D21D3D}"/>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1091615C-3953-E346-92B5-3535E3C8AAC3}"/>
              </a:ext>
            </a:extLst>
          </p:cNvPr>
          <p:cNvPicPr>
            <a:picLocks noChangeAspect="1"/>
          </p:cNvPicPr>
          <p:nvPr/>
        </p:nvPicPr>
        <p:blipFill>
          <a:blip r:embed="rId3"/>
          <a:srcRect l="1832" r="1377" b="3680"/>
          <a:stretch/>
        </p:blipFill>
        <p:spPr>
          <a:xfrm>
            <a:off x="7280895" y="1719899"/>
            <a:ext cx="4479696" cy="1473467"/>
          </a:xfrm>
          <a:prstGeom prst="rect">
            <a:avLst/>
          </a:prstGeom>
          <a:ln>
            <a:solidFill>
              <a:schemeClr val="tx1"/>
            </a:solidFill>
          </a:ln>
        </p:spPr>
      </p:pic>
    </p:spTree>
    <p:extLst>
      <p:ext uri="{BB962C8B-B14F-4D97-AF65-F5344CB8AC3E}">
        <p14:creationId xmlns:p14="http://schemas.microsoft.com/office/powerpoint/2010/main" val="2311605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D3E19-22FF-60E1-9374-6E8607B1BEC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665755-8CE9-42A8-CEC1-9970C3D9DA60}"/>
              </a:ext>
            </a:extLst>
          </p:cNvPr>
          <p:cNvSpPr>
            <a:spLocks noGrp="1"/>
          </p:cNvSpPr>
          <p:nvPr>
            <p:ph type="title"/>
          </p:nvPr>
        </p:nvSpPr>
        <p:spPr/>
        <p:txBody>
          <a:bodyPr/>
          <a:lstStyle/>
          <a:p>
            <a:r>
              <a:rPr kumimoji="1" lang="ja-JP" altLang="en-US" dirty="0"/>
              <a:t>精度評価指標（市況コメント）</a:t>
            </a:r>
          </a:p>
        </p:txBody>
      </p:sp>
      <p:sp>
        <p:nvSpPr>
          <p:cNvPr id="3" name="コンテンツ プレースホルダー 2">
            <a:extLst>
              <a:ext uri="{FF2B5EF4-FFF2-40B4-BE49-F238E27FC236}">
                <a16:creationId xmlns:a16="http://schemas.microsoft.com/office/drawing/2014/main" id="{88A7D3B8-F371-6EC3-9B6B-C60782D9D6F8}"/>
              </a:ext>
            </a:extLst>
          </p:cNvPr>
          <p:cNvSpPr>
            <a:spLocks noGrp="1"/>
          </p:cNvSpPr>
          <p:nvPr>
            <p:ph idx="1"/>
          </p:nvPr>
        </p:nvSpPr>
        <p:spPr>
          <a:xfrm>
            <a:off x="838200" y="1825625"/>
            <a:ext cx="10515600" cy="5163004"/>
          </a:xfrm>
        </p:spPr>
        <p:txBody>
          <a:bodyPr>
            <a:normAutofit/>
          </a:bodyPr>
          <a:lstStyle/>
          <a:p>
            <a:r>
              <a:rPr lang="ja-JP" altLang="en-US" dirty="0"/>
              <a:t>定性評価</a:t>
            </a:r>
            <a:endParaRPr lang="en-US" altLang="ja-JP" dirty="0"/>
          </a:p>
          <a:p>
            <a:pPr lvl="1">
              <a:buFont typeface="Wingdings" panose="05000000000000000000" pitchFamily="2" charset="2"/>
              <a:buChar char="Ø"/>
            </a:pPr>
            <a:r>
              <a:rPr lang="ja-JP" altLang="en-US" dirty="0"/>
              <a:t>実際の市況コメントと自動生成されたコメントにトピックを付与</a:t>
            </a:r>
            <a:endParaRPr lang="en-US" altLang="ja-JP" dirty="0"/>
          </a:p>
          <a:p>
            <a:pPr lvl="1">
              <a:buFont typeface="Wingdings" panose="05000000000000000000" pitchFamily="2" charset="2"/>
              <a:buChar char="Ø"/>
            </a:pPr>
            <a:r>
              <a:rPr lang="ja-JP" altLang="en-US" dirty="0"/>
              <a:t>以下</a:t>
            </a:r>
            <a:r>
              <a:rPr kumimoji="1" lang="ja-JP" altLang="en-US" dirty="0"/>
              <a:t>の評価指標を使用</a:t>
            </a:r>
            <a:endParaRPr kumimoji="1" lang="en-US" altLang="ja-JP" dirty="0"/>
          </a:p>
          <a:p>
            <a:pPr lvl="1">
              <a:buFont typeface="Wingdings" panose="05000000000000000000" pitchFamily="2" charset="2"/>
              <a:buChar char="Ø"/>
            </a:pPr>
            <a:endParaRPr kumimoji="1" lang="en-US" altLang="ja-JP" dirty="0"/>
          </a:p>
          <a:p>
            <a:pPr marL="457200" lvl="1" indent="0">
              <a:buNone/>
            </a:pPr>
            <a:endParaRPr kumimoji="1" lang="en-US" altLang="ja-JP" dirty="0"/>
          </a:p>
          <a:p>
            <a:pPr lvl="1"/>
            <a:endParaRPr kumimoji="1" lang="en-US" altLang="ja-JP" dirty="0"/>
          </a:p>
          <a:p>
            <a:r>
              <a:rPr lang="ja-JP" altLang="en-US" dirty="0"/>
              <a:t>定量評価</a:t>
            </a:r>
            <a:endParaRPr lang="en-US" altLang="ja-JP" dirty="0"/>
          </a:p>
          <a:p>
            <a:pPr lvl="1">
              <a:buFont typeface="Wingdings" panose="05000000000000000000" pitchFamily="2" charset="2"/>
              <a:buChar char="Ø"/>
            </a:pPr>
            <a:r>
              <a:rPr kumimoji="1" lang="ja-JP" altLang="en-US" dirty="0"/>
              <a:t>コサイン類似度</a:t>
            </a:r>
            <a:endParaRPr kumimoji="1" lang="en-US" altLang="ja-JP" sz="1600" dirty="0"/>
          </a:p>
          <a:p>
            <a:pPr lvl="2">
              <a:buFont typeface="Wingdings" panose="05000000000000000000" pitchFamily="2" charset="2"/>
              <a:buChar char="ü"/>
            </a:pPr>
            <a:r>
              <a:rPr lang="en-US" altLang="ja-JP" dirty="0"/>
              <a:t>2</a:t>
            </a:r>
            <a:r>
              <a:rPr lang="ja-JP" altLang="en-US" dirty="0"/>
              <a:t>つのテキスト全体の類似性を測る指標（範囲：</a:t>
            </a:r>
            <a:r>
              <a:rPr lang="en-US" altLang="ja-JP" dirty="0"/>
              <a:t>[-1,1]</a:t>
            </a:r>
            <a:r>
              <a:rPr lang="ja-JP" altLang="en-US" dirty="0"/>
              <a:t>）</a:t>
            </a:r>
            <a:endParaRPr kumimoji="1" lang="en-US" altLang="ja-JP" sz="1600" dirty="0"/>
          </a:p>
          <a:p>
            <a:pPr lvl="1">
              <a:buFont typeface="Wingdings" panose="05000000000000000000" pitchFamily="2" charset="2"/>
              <a:buChar char="Ø"/>
            </a:pPr>
            <a:r>
              <a:rPr lang="en-US" altLang="ja-JP" dirty="0"/>
              <a:t>BERT Score</a:t>
            </a:r>
            <a:endParaRPr lang="en-US" altLang="ja-JP" sz="1600" dirty="0"/>
          </a:p>
          <a:p>
            <a:pPr lvl="2">
              <a:buFont typeface="Wingdings" panose="05000000000000000000" pitchFamily="2" charset="2"/>
              <a:buChar char="ü"/>
            </a:pPr>
            <a:r>
              <a:rPr lang="ja-JP" altLang="en-US" dirty="0"/>
              <a:t>テキスト間の意味的類似性を測る指標（範囲：</a:t>
            </a:r>
            <a:r>
              <a:rPr lang="en-US" altLang="ja-JP" dirty="0"/>
              <a:t>[-1,1]</a:t>
            </a:r>
            <a:r>
              <a:rPr lang="ja-JP" altLang="en-US" dirty="0"/>
              <a:t>）</a:t>
            </a:r>
            <a:endParaRPr lang="en-US" altLang="ja-JP" dirty="0"/>
          </a:p>
          <a:p>
            <a:pPr lvl="2">
              <a:buFont typeface="Wingdings" panose="05000000000000000000" pitchFamily="2" charset="2"/>
              <a:buChar char="ü"/>
            </a:pPr>
            <a:r>
              <a:rPr kumimoji="1" lang="ja-JP" altLang="en-US" dirty="0"/>
              <a:t>コサイン類似度より詳細なトークンレベルの類似性を評価</a:t>
            </a:r>
            <a:endParaRPr kumimoji="1" lang="en-US" altLang="ja-JP" dirty="0"/>
          </a:p>
          <a:p>
            <a:endParaRPr lang="en-US" altLang="ja-JP" dirty="0"/>
          </a:p>
        </p:txBody>
      </p:sp>
      <p:cxnSp>
        <p:nvCxnSpPr>
          <p:cNvPr id="4" name="直線コネクタ 3">
            <a:extLst>
              <a:ext uri="{FF2B5EF4-FFF2-40B4-BE49-F238E27FC236}">
                <a16:creationId xmlns:a16="http://schemas.microsoft.com/office/drawing/2014/main" id="{5EEC8970-BC85-1B82-7B7E-8EF722D984A6}"/>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06985DEA-0ABF-9D86-724E-0F5E07015863}"/>
              </a:ext>
            </a:extLst>
          </p:cNvPr>
          <p:cNvPicPr>
            <a:picLocks noChangeAspect="1"/>
          </p:cNvPicPr>
          <p:nvPr/>
        </p:nvPicPr>
        <p:blipFill>
          <a:blip r:embed="rId3"/>
          <a:srcRect l="851" t="26710" r="882" b="4533"/>
          <a:stretch/>
        </p:blipFill>
        <p:spPr>
          <a:xfrm>
            <a:off x="2628944" y="3111123"/>
            <a:ext cx="6934111" cy="808643"/>
          </a:xfrm>
          <a:prstGeom prst="rect">
            <a:avLst/>
          </a:prstGeom>
          <a:ln>
            <a:solidFill>
              <a:schemeClr val="tx1"/>
            </a:solidFill>
          </a:ln>
        </p:spPr>
      </p:pic>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8043F3AC-55AD-E866-03CA-98ECB34B19B1}"/>
                  </a:ext>
                </a:extLst>
              </p:cNvPr>
              <p:cNvSpPr txBox="1"/>
              <p:nvPr/>
            </p:nvSpPr>
            <p:spPr>
              <a:xfrm>
                <a:off x="1422257" y="3919766"/>
                <a:ext cx="10769743" cy="369332"/>
              </a:xfrm>
              <a:prstGeom prst="rect">
                <a:avLst/>
              </a:prstGeom>
              <a:noFill/>
            </p:spPr>
            <p:txBody>
              <a:bodyPr wrap="none" rtlCol="0">
                <a:spAutoFit/>
              </a:bodyPr>
              <a:lstStyle/>
              <a:p>
                <a14:m>
                  <m:oMath xmlns:m="http://schemas.openxmlformats.org/officeDocument/2006/math">
                    <m:r>
                      <a:rPr kumimoji="1" lang="en-US" altLang="ja-JP" i="1" dirty="0" smtClean="0">
                        <a:latin typeface="Cambria Math" panose="02040503050406030204" pitchFamily="18" charset="0"/>
                      </a:rPr>
                      <m:t>𝐴</m:t>
                    </m:r>
                    <m:r>
                      <a:rPr kumimoji="1" lang="en-US" altLang="ja-JP" i="1" dirty="0" smtClean="0">
                        <a:latin typeface="Cambria Math" panose="02040503050406030204" pitchFamily="18" charset="0"/>
                      </a:rPr>
                      <m:t>:</m:t>
                    </m:r>
                  </m:oMath>
                </a14:m>
                <a:r>
                  <a:rPr kumimoji="1" lang="ja-JP" altLang="en-US" dirty="0"/>
                  <a:t>生成した市況コメントに含まれるトピックの集合</a:t>
                </a:r>
                <a:r>
                  <a:rPr lang="ja-JP" altLang="en-US" dirty="0"/>
                  <a:t>、</a:t>
                </a:r>
                <a14:m>
                  <m:oMath xmlns:m="http://schemas.openxmlformats.org/officeDocument/2006/math">
                    <m:r>
                      <a:rPr lang="en-US" altLang="ja-JP" i="1" dirty="0" smtClean="0">
                        <a:latin typeface="Cambria Math" panose="02040503050406030204" pitchFamily="18" charset="0"/>
                      </a:rPr>
                      <m:t>𝐵</m:t>
                    </m:r>
                    <m:r>
                      <a:rPr lang="en-US" altLang="ja-JP" i="1" dirty="0" smtClean="0">
                        <a:latin typeface="Cambria Math" panose="02040503050406030204" pitchFamily="18" charset="0"/>
                      </a:rPr>
                      <m:t>:</m:t>
                    </m:r>
                  </m:oMath>
                </a14:m>
                <a:r>
                  <a:rPr lang="ja-JP" altLang="en-US" dirty="0"/>
                  <a:t>実際の市況コメントに含まれるトピックの集合</a:t>
                </a:r>
                <a:endParaRPr kumimoji="1" lang="ja-JP" altLang="en-US" dirty="0"/>
              </a:p>
            </p:txBody>
          </p:sp>
        </mc:Choice>
        <mc:Fallback>
          <p:sp>
            <p:nvSpPr>
              <p:cNvPr id="7" name="テキスト ボックス 6">
                <a:extLst>
                  <a:ext uri="{FF2B5EF4-FFF2-40B4-BE49-F238E27FC236}">
                    <a16:creationId xmlns:a16="http://schemas.microsoft.com/office/drawing/2014/main" id="{8043F3AC-55AD-E866-03CA-98ECB34B19B1}"/>
                  </a:ext>
                </a:extLst>
              </p:cNvPr>
              <p:cNvSpPr txBox="1">
                <a:spLocks noRot="1" noChangeAspect="1" noMove="1" noResize="1" noEditPoints="1" noAdjustHandles="1" noChangeArrowheads="1" noChangeShapeType="1" noTextEdit="1"/>
              </p:cNvSpPr>
              <p:nvPr/>
            </p:nvSpPr>
            <p:spPr>
              <a:xfrm>
                <a:off x="1422257" y="3919766"/>
                <a:ext cx="10769743" cy="369332"/>
              </a:xfrm>
              <a:prstGeom prst="rect">
                <a:avLst/>
              </a:prstGeom>
              <a:blipFill>
                <a:blip r:embed="rId4"/>
                <a:stretch>
                  <a:fillRect t="-6557" b="-262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5263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64B82-1965-AFF7-79BF-3DF879DFEB0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4DB336D-090F-3FD8-353A-FC702DADC9C7}"/>
              </a:ext>
            </a:extLst>
          </p:cNvPr>
          <p:cNvSpPr>
            <a:spLocks noGrp="1"/>
          </p:cNvSpPr>
          <p:nvPr>
            <p:ph type="title"/>
          </p:nvPr>
        </p:nvSpPr>
        <p:spPr>
          <a:xfrm>
            <a:off x="838199" y="365125"/>
            <a:ext cx="10770031" cy="1325563"/>
          </a:xfrm>
        </p:spPr>
        <p:txBody>
          <a:bodyPr/>
          <a:lstStyle/>
          <a:p>
            <a:r>
              <a:rPr kumimoji="1" lang="en-US" altLang="ja-JP" dirty="0" err="1"/>
              <a:t>Hallusination</a:t>
            </a:r>
            <a:r>
              <a:rPr kumimoji="1" lang="ja-JP" altLang="en-US" dirty="0"/>
              <a:t>の影響評価（市況コメント）</a:t>
            </a:r>
          </a:p>
        </p:txBody>
      </p:sp>
      <p:cxnSp>
        <p:nvCxnSpPr>
          <p:cNvPr id="4" name="直線コネクタ 3">
            <a:extLst>
              <a:ext uri="{FF2B5EF4-FFF2-40B4-BE49-F238E27FC236}">
                <a16:creationId xmlns:a16="http://schemas.microsoft.com/office/drawing/2014/main" id="{310973D6-242F-E13D-3B34-7451F46D2C7D}"/>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コンテンツ プレースホルダー 2">
            <a:extLst>
              <a:ext uri="{FF2B5EF4-FFF2-40B4-BE49-F238E27FC236}">
                <a16:creationId xmlns:a16="http://schemas.microsoft.com/office/drawing/2014/main" id="{B03EBDA3-C3C0-4918-A2A5-B484FF972443}"/>
              </a:ext>
            </a:extLst>
          </p:cNvPr>
          <p:cNvSpPr>
            <a:spLocks noGrp="1"/>
          </p:cNvSpPr>
          <p:nvPr>
            <p:ph idx="1"/>
          </p:nvPr>
        </p:nvSpPr>
        <p:spPr>
          <a:xfrm>
            <a:off x="838200" y="1825625"/>
            <a:ext cx="10515600" cy="4351338"/>
          </a:xfrm>
        </p:spPr>
        <p:txBody>
          <a:bodyPr/>
          <a:lstStyle/>
          <a:p>
            <a:r>
              <a:rPr kumimoji="1" lang="ja-JP" altLang="en-US" dirty="0"/>
              <a:t>市況コメント</a:t>
            </a:r>
            <a:r>
              <a:rPr lang="ja-JP" altLang="en-US" dirty="0"/>
              <a:t>に対して行う</a:t>
            </a:r>
            <a:endParaRPr lang="en-US" altLang="ja-JP" dirty="0"/>
          </a:p>
          <a:p>
            <a:pPr lvl="1">
              <a:buFont typeface="Wingdings" panose="05000000000000000000" pitchFamily="2" charset="2"/>
              <a:buChar char="Ø"/>
            </a:pPr>
            <a:r>
              <a:rPr kumimoji="1" lang="ja-JP" altLang="en-US" dirty="0"/>
              <a:t>各トピックを以下のように人手で分類</a:t>
            </a:r>
          </a:p>
        </p:txBody>
      </p:sp>
      <p:pic>
        <p:nvPicPr>
          <p:cNvPr id="12" name="図 11">
            <a:extLst>
              <a:ext uri="{FF2B5EF4-FFF2-40B4-BE49-F238E27FC236}">
                <a16:creationId xmlns:a16="http://schemas.microsoft.com/office/drawing/2014/main" id="{190E9D92-B3B6-BB83-0800-A9DA32BC917A}"/>
              </a:ext>
            </a:extLst>
          </p:cNvPr>
          <p:cNvPicPr>
            <a:picLocks noChangeAspect="1"/>
          </p:cNvPicPr>
          <p:nvPr/>
        </p:nvPicPr>
        <p:blipFill>
          <a:blip r:embed="rId2"/>
          <a:stretch>
            <a:fillRect/>
          </a:stretch>
        </p:blipFill>
        <p:spPr>
          <a:xfrm>
            <a:off x="1604528" y="3297125"/>
            <a:ext cx="7771945" cy="2879838"/>
          </a:xfrm>
          <a:prstGeom prst="rect">
            <a:avLst/>
          </a:prstGeom>
          <a:ln>
            <a:solidFill>
              <a:schemeClr val="tx1"/>
            </a:solidFill>
          </a:ln>
        </p:spPr>
      </p:pic>
    </p:spTree>
    <p:extLst>
      <p:ext uri="{BB962C8B-B14F-4D97-AF65-F5344CB8AC3E}">
        <p14:creationId xmlns:p14="http://schemas.microsoft.com/office/powerpoint/2010/main" val="1461165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77CED-8552-0208-656A-DD144D3C958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B40699C-1367-8EF1-0F80-D5BEEA4D4CCE}"/>
              </a:ext>
            </a:extLst>
          </p:cNvPr>
          <p:cNvSpPr>
            <a:spLocks noGrp="1"/>
          </p:cNvSpPr>
          <p:nvPr>
            <p:ph type="title"/>
          </p:nvPr>
        </p:nvSpPr>
        <p:spPr/>
        <p:txBody>
          <a:bodyPr/>
          <a:lstStyle/>
          <a:p>
            <a:r>
              <a:rPr kumimoji="1" lang="ja-JP" altLang="en-US" dirty="0"/>
              <a:t>精度評価指標（見通しコメント）</a:t>
            </a:r>
          </a:p>
        </p:txBody>
      </p:sp>
      <p:sp>
        <p:nvSpPr>
          <p:cNvPr id="3" name="コンテンツ プレースホルダー 2">
            <a:extLst>
              <a:ext uri="{FF2B5EF4-FFF2-40B4-BE49-F238E27FC236}">
                <a16:creationId xmlns:a16="http://schemas.microsoft.com/office/drawing/2014/main" id="{F63910D3-AD3F-8490-FE2A-60FF424C0468}"/>
              </a:ext>
            </a:extLst>
          </p:cNvPr>
          <p:cNvSpPr>
            <a:spLocks noGrp="1"/>
          </p:cNvSpPr>
          <p:nvPr>
            <p:ph idx="1"/>
          </p:nvPr>
        </p:nvSpPr>
        <p:spPr>
          <a:xfrm>
            <a:off x="838200" y="1825625"/>
            <a:ext cx="11353800" cy="4351338"/>
          </a:xfrm>
        </p:spPr>
        <p:txBody>
          <a:bodyPr/>
          <a:lstStyle/>
          <a:p>
            <a:r>
              <a:rPr lang="ja-JP" altLang="en-US" dirty="0"/>
              <a:t>「自動生成コメント」と「実際の見通しコメント」の識別テスト</a:t>
            </a:r>
            <a:endParaRPr lang="en-US" altLang="ja-JP" dirty="0"/>
          </a:p>
          <a:p>
            <a:pPr lvl="1">
              <a:buFont typeface="Wingdings" panose="05000000000000000000" pitchFamily="2" charset="2"/>
              <a:buChar char="Ø"/>
            </a:pPr>
            <a:r>
              <a:rPr lang="ja-JP" altLang="en-US" dirty="0"/>
              <a:t>実際の見通しコメント</a:t>
            </a:r>
            <a:r>
              <a:rPr lang="en-US" altLang="ja-JP" dirty="0"/>
              <a:t>2</a:t>
            </a:r>
            <a:r>
              <a:rPr lang="ja-JP" altLang="en-US" dirty="0"/>
              <a:t>問、自動生成コメント</a:t>
            </a:r>
            <a:r>
              <a:rPr lang="en-US" altLang="ja-JP" dirty="0"/>
              <a:t>2</a:t>
            </a:r>
            <a:r>
              <a:rPr lang="ja-JP" altLang="en-US" dirty="0"/>
              <a:t>問</a:t>
            </a:r>
            <a:endParaRPr lang="en-US" altLang="ja-JP" dirty="0"/>
          </a:p>
          <a:p>
            <a:r>
              <a:rPr lang="ja-JP" altLang="en-US" dirty="0"/>
              <a:t>方法</a:t>
            </a:r>
            <a:endParaRPr lang="en-US" altLang="ja-JP" dirty="0"/>
          </a:p>
          <a:p>
            <a:pPr lvl="1">
              <a:buFont typeface="Wingdings" panose="05000000000000000000" pitchFamily="2" charset="2"/>
              <a:buChar char="Ø"/>
            </a:pPr>
            <a:r>
              <a:rPr lang="ja-JP" altLang="en-US" dirty="0"/>
              <a:t>「楽観的」、「中立的」、「悲観的」な見通しから</a:t>
            </a:r>
            <a:r>
              <a:rPr lang="en-US" altLang="ja-JP" dirty="0"/>
              <a:t>1</a:t>
            </a:r>
            <a:r>
              <a:rPr lang="ja-JP" altLang="en-US" dirty="0"/>
              <a:t>つ抽出</a:t>
            </a:r>
            <a:endParaRPr lang="en-US" altLang="ja-JP" dirty="0"/>
          </a:p>
          <a:p>
            <a:pPr lvl="1">
              <a:buFont typeface="Wingdings" panose="05000000000000000000" pitchFamily="2" charset="2"/>
              <a:buChar char="Ø"/>
            </a:pPr>
            <a:r>
              <a:rPr lang="ja-JP" altLang="en-US" dirty="0"/>
              <a:t>社員</a:t>
            </a:r>
            <a:r>
              <a:rPr lang="en-US" altLang="ja-JP" sz="2000" dirty="0"/>
              <a:t>(</a:t>
            </a:r>
            <a:r>
              <a:rPr lang="ja-JP" altLang="en-US" sz="2000" dirty="0"/>
              <a:t>運用部社員と若手社員、各</a:t>
            </a:r>
            <a:r>
              <a:rPr lang="en-US" altLang="ja-JP" sz="2000" dirty="0"/>
              <a:t>6</a:t>
            </a:r>
            <a:r>
              <a:rPr lang="ja-JP" altLang="en-US" sz="2000" dirty="0"/>
              <a:t>名</a:t>
            </a:r>
            <a:r>
              <a:rPr lang="en-US" altLang="ja-JP" sz="2000" dirty="0"/>
              <a:t>)</a:t>
            </a:r>
            <a:r>
              <a:rPr lang="ja-JP" altLang="en-US" dirty="0"/>
              <a:t>が実際のものか自動生成されたものか判別</a:t>
            </a:r>
            <a:endParaRPr lang="en-US" altLang="ja-JP" dirty="0"/>
          </a:p>
          <a:p>
            <a:pPr lvl="1"/>
            <a:endParaRPr lang="en-US" altLang="ja-JP" dirty="0"/>
          </a:p>
          <a:p>
            <a:endParaRPr kumimoji="1" lang="ja-JP" altLang="en-US" dirty="0"/>
          </a:p>
        </p:txBody>
      </p:sp>
      <p:cxnSp>
        <p:nvCxnSpPr>
          <p:cNvPr id="4" name="直線コネクタ 3">
            <a:extLst>
              <a:ext uri="{FF2B5EF4-FFF2-40B4-BE49-F238E27FC236}">
                <a16:creationId xmlns:a16="http://schemas.microsoft.com/office/drawing/2014/main" id="{CBF7CAEB-E8F1-2492-FC82-B3283EA96B4B}"/>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2190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1C7CA-A7AB-6390-A41B-C84C8C1B7CC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38C1EAC-4BAB-2263-B3C9-2FAD4D172EB3}"/>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09A3975C-8FC2-6C77-1BA5-6FF770738698}"/>
              </a:ext>
            </a:extLst>
          </p:cNvPr>
          <p:cNvSpPr>
            <a:spLocks noGrp="1"/>
          </p:cNvSpPr>
          <p:nvPr>
            <p:ph idx="1"/>
          </p:nvPr>
        </p:nvSpPr>
        <p:spPr>
          <a:xfrm>
            <a:off x="838200" y="1825625"/>
            <a:ext cx="10515600" cy="4667250"/>
          </a:xfrm>
        </p:spPr>
        <p:txBody>
          <a:bodyPr>
            <a:normAutofit/>
          </a:bodyPr>
          <a:lstStyle/>
          <a:p>
            <a:r>
              <a:rPr kumimoji="1" lang="ja-JP" altLang="en-US" dirty="0"/>
              <a:t>背景</a:t>
            </a:r>
            <a:endParaRPr kumimoji="1" lang="en-US" altLang="ja-JP" dirty="0"/>
          </a:p>
          <a:p>
            <a:endParaRPr lang="en-US" altLang="ja-JP" dirty="0"/>
          </a:p>
          <a:p>
            <a:r>
              <a:rPr lang="ja-JP" altLang="en-US" dirty="0"/>
              <a:t>手法</a:t>
            </a:r>
            <a:endParaRPr lang="en-US" altLang="ja-JP" dirty="0"/>
          </a:p>
          <a:p>
            <a:endParaRPr kumimoji="1" lang="en-US" altLang="ja-JP" dirty="0"/>
          </a:p>
          <a:p>
            <a:r>
              <a:rPr lang="ja-JP" altLang="en-US" dirty="0"/>
              <a:t>分析設定</a:t>
            </a:r>
            <a:endParaRPr lang="en-US" altLang="ja-JP" dirty="0"/>
          </a:p>
          <a:p>
            <a:endParaRPr kumimoji="1" lang="en-US" altLang="ja-JP" dirty="0"/>
          </a:p>
          <a:p>
            <a:r>
              <a:rPr lang="ja-JP" altLang="en-US" dirty="0"/>
              <a:t>分析結果</a:t>
            </a:r>
            <a:endParaRPr lang="en-US" altLang="ja-JP" dirty="0"/>
          </a:p>
        </p:txBody>
      </p:sp>
      <p:cxnSp>
        <p:nvCxnSpPr>
          <p:cNvPr id="4" name="直線コネクタ 3">
            <a:extLst>
              <a:ext uri="{FF2B5EF4-FFF2-40B4-BE49-F238E27FC236}">
                <a16:creationId xmlns:a16="http://schemas.microsoft.com/office/drawing/2014/main" id="{576893E3-4475-35D8-48EE-63D72774B603}"/>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102E28CC-F26D-E164-480C-9773267A0929}"/>
              </a:ext>
            </a:extLst>
          </p:cNvPr>
          <p:cNvSpPr/>
          <p:nvPr/>
        </p:nvSpPr>
        <p:spPr>
          <a:xfrm>
            <a:off x="979714" y="5273040"/>
            <a:ext cx="1620000" cy="36000"/>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25151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09102-56C9-9E2A-8B01-7C0B3A0EB36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B1D8B32-867B-766F-51EB-3811DE427627}"/>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166FF472-B00D-BEF7-9664-579809DBBE74}"/>
              </a:ext>
            </a:extLst>
          </p:cNvPr>
          <p:cNvSpPr>
            <a:spLocks noGrp="1"/>
          </p:cNvSpPr>
          <p:nvPr>
            <p:ph idx="1"/>
          </p:nvPr>
        </p:nvSpPr>
        <p:spPr>
          <a:xfrm>
            <a:off x="838200" y="1825625"/>
            <a:ext cx="10515600" cy="4667250"/>
          </a:xfrm>
        </p:spPr>
        <p:txBody>
          <a:bodyPr>
            <a:normAutofit/>
          </a:bodyPr>
          <a:lstStyle/>
          <a:p>
            <a:r>
              <a:rPr kumimoji="1" lang="ja-JP" altLang="en-US" dirty="0"/>
              <a:t>背景</a:t>
            </a:r>
            <a:endParaRPr kumimoji="1" lang="en-US" altLang="ja-JP" dirty="0"/>
          </a:p>
          <a:p>
            <a:endParaRPr lang="en-US" altLang="ja-JP" dirty="0"/>
          </a:p>
          <a:p>
            <a:r>
              <a:rPr lang="ja-JP" altLang="en-US" dirty="0"/>
              <a:t>手法</a:t>
            </a:r>
            <a:endParaRPr lang="en-US" altLang="ja-JP" dirty="0"/>
          </a:p>
          <a:p>
            <a:endParaRPr kumimoji="1" lang="en-US" altLang="ja-JP" dirty="0"/>
          </a:p>
          <a:p>
            <a:r>
              <a:rPr lang="ja-JP" altLang="en-US" dirty="0"/>
              <a:t>分析設定</a:t>
            </a:r>
            <a:endParaRPr lang="en-US" altLang="ja-JP" dirty="0"/>
          </a:p>
          <a:p>
            <a:endParaRPr kumimoji="1" lang="en-US" altLang="ja-JP" dirty="0"/>
          </a:p>
          <a:p>
            <a:r>
              <a:rPr lang="ja-JP" altLang="en-US" dirty="0"/>
              <a:t>分析結果</a:t>
            </a:r>
            <a:endParaRPr lang="en-US" altLang="ja-JP" dirty="0"/>
          </a:p>
        </p:txBody>
      </p:sp>
      <p:cxnSp>
        <p:nvCxnSpPr>
          <p:cNvPr id="4" name="直線コネクタ 3">
            <a:extLst>
              <a:ext uri="{FF2B5EF4-FFF2-40B4-BE49-F238E27FC236}">
                <a16:creationId xmlns:a16="http://schemas.microsoft.com/office/drawing/2014/main" id="{3C6BDF77-C553-85F6-CFEA-06E87F8F7BDA}"/>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921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20937-517A-EBE0-93F9-1B04B8038A2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EA0390-7D76-DD49-F082-60B67805CAC6}"/>
              </a:ext>
            </a:extLst>
          </p:cNvPr>
          <p:cNvSpPr>
            <a:spLocks noGrp="1"/>
          </p:cNvSpPr>
          <p:nvPr>
            <p:ph type="title"/>
          </p:nvPr>
        </p:nvSpPr>
        <p:spPr/>
        <p:txBody>
          <a:bodyPr/>
          <a:lstStyle/>
          <a:p>
            <a:r>
              <a:rPr kumimoji="1" lang="ja-JP" altLang="en-US" dirty="0"/>
              <a:t>結果：定性（市況コメント）</a:t>
            </a:r>
          </a:p>
        </p:txBody>
      </p:sp>
      <p:sp>
        <p:nvSpPr>
          <p:cNvPr id="3" name="コンテンツ プレースホルダー 2">
            <a:extLst>
              <a:ext uri="{FF2B5EF4-FFF2-40B4-BE49-F238E27FC236}">
                <a16:creationId xmlns:a16="http://schemas.microsoft.com/office/drawing/2014/main" id="{1287C771-1292-09AF-900E-2FA5BE6055AA}"/>
              </a:ext>
            </a:extLst>
          </p:cNvPr>
          <p:cNvSpPr>
            <a:spLocks noGrp="1"/>
          </p:cNvSpPr>
          <p:nvPr>
            <p:ph idx="1"/>
          </p:nvPr>
        </p:nvSpPr>
        <p:spPr/>
        <p:txBody>
          <a:bodyPr/>
          <a:lstStyle/>
          <a:p>
            <a:r>
              <a:rPr lang="ja-JP" altLang="en-US" dirty="0"/>
              <a:t>国内債券市場の</a:t>
            </a:r>
            <a:r>
              <a:rPr lang="en-US" altLang="ja-JP" dirty="0"/>
              <a:t>zero-shot</a:t>
            </a:r>
            <a:r>
              <a:rPr lang="ja-JP" altLang="en-US" dirty="0"/>
              <a:t>の一致率が低い</a:t>
            </a:r>
            <a:endParaRPr lang="en-US" altLang="ja-JP" dirty="0"/>
          </a:p>
          <a:p>
            <a:pPr lvl="1">
              <a:buFont typeface="Wingdings" panose="05000000000000000000" pitchFamily="2" charset="2"/>
              <a:buChar char="Ø"/>
            </a:pPr>
            <a:r>
              <a:rPr lang="ja-JP" altLang="en-US" dirty="0"/>
              <a:t>ニュース記事内で国内債券市場の変動要因に関する記述が少なく、</a:t>
            </a:r>
            <a:endParaRPr lang="en-US" altLang="ja-JP" dirty="0"/>
          </a:p>
          <a:p>
            <a:pPr marL="457200" lvl="1" indent="0">
              <a:buNone/>
            </a:pPr>
            <a:r>
              <a:rPr lang="ja-JP" altLang="en-US" dirty="0"/>
              <a:t>無関係な要因を列挙したコメント生成</a:t>
            </a:r>
            <a:endParaRPr lang="en-US" altLang="ja-JP" dirty="0"/>
          </a:p>
          <a:p>
            <a:r>
              <a:rPr lang="en-US" altLang="ja-JP" dirty="0"/>
              <a:t>few-shot</a:t>
            </a:r>
            <a:r>
              <a:rPr lang="ja-JP" altLang="en-US" dirty="0"/>
              <a:t>の方が精度が高い</a:t>
            </a:r>
            <a:endParaRPr lang="en-US" altLang="ja-JP" dirty="0"/>
          </a:p>
          <a:p>
            <a:pPr lvl="1">
              <a:buFont typeface="Wingdings" panose="05000000000000000000" pitchFamily="2" charset="2"/>
              <a:buChar char="Ø"/>
            </a:pPr>
            <a:r>
              <a:rPr lang="ja-JP" altLang="en-US" dirty="0"/>
              <a:t>過去のトピックと似たコメントを生成するため</a:t>
            </a:r>
            <a:endParaRPr lang="en-US" altLang="ja-JP" dirty="0"/>
          </a:p>
          <a:p>
            <a:pPr lvl="1">
              <a:buFont typeface="Wingdings" panose="05000000000000000000" pitchFamily="2" charset="2"/>
              <a:buChar char="Ø"/>
            </a:pPr>
            <a:r>
              <a:rPr lang="ja-JP" altLang="en-US" dirty="0"/>
              <a:t>債券市場は変動要因が少ないので、</a:t>
            </a:r>
            <a:endParaRPr lang="en-US" altLang="ja-JP" dirty="0"/>
          </a:p>
          <a:p>
            <a:pPr marL="457200" lvl="1" indent="0">
              <a:buNone/>
            </a:pPr>
            <a:r>
              <a:rPr lang="ja-JP" altLang="en-US" dirty="0"/>
              <a:t>過去データを与えると精度向上</a:t>
            </a:r>
            <a:endParaRPr lang="en-US" altLang="ja-JP" dirty="0"/>
          </a:p>
          <a:p>
            <a:endParaRPr lang="en-US" altLang="ja-JP" dirty="0"/>
          </a:p>
        </p:txBody>
      </p:sp>
      <p:cxnSp>
        <p:nvCxnSpPr>
          <p:cNvPr id="4" name="直線コネクタ 3">
            <a:extLst>
              <a:ext uri="{FF2B5EF4-FFF2-40B4-BE49-F238E27FC236}">
                <a16:creationId xmlns:a16="http://schemas.microsoft.com/office/drawing/2014/main" id="{7FAD0362-089C-6A0E-7293-3DA2E4F46524}"/>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1D98C657-EE8B-1C82-F85F-FBD1D5C83E5A}"/>
              </a:ext>
            </a:extLst>
          </p:cNvPr>
          <p:cNvPicPr>
            <a:picLocks noChangeAspect="1"/>
          </p:cNvPicPr>
          <p:nvPr/>
        </p:nvPicPr>
        <p:blipFill>
          <a:blip r:embed="rId3"/>
          <a:srcRect l="1772" t="2673" r="2846" b="1144"/>
          <a:stretch/>
        </p:blipFill>
        <p:spPr>
          <a:xfrm>
            <a:off x="8139649" y="3429000"/>
            <a:ext cx="4052351" cy="3254106"/>
          </a:xfrm>
          <a:prstGeom prst="rect">
            <a:avLst/>
          </a:prstGeom>
          <a:ln>
            <a:solidFill>
              <a:schemeClr val="tx1"/>
            </a:solidFill>
          </a:ln>
        </p:spPr>
      </p:pic>
    </p:spTree>
    <p:extLst>
      <p:ext uri="{BB962C8B-B14F-4D97-AF65-F5344CB8AC3E}">
        <p14:creationId xmlns:p14="http://schemas.microsoft.com/office/powerpoint/2010/main" val="721223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20881-1395-F951-1841-B4840C3E5E6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785B2A1-B597-6E8B-2200-7D1BB9AC3872}"/>
              </a:ext>
            </a:extLst>
          </p:cNvPr>
          <p:cNvSpPr>
            <a:spLocks noGrp="1"/>
          </p:cNvSpPr>
          <p:nvPr>
            <p:ph type="title"/>
          </p:nvPr>
        </p:nvSpPr>
        <p:spPr/>
        <p:txBody>
          <a:bodyPr/>
          <a:lstStyle/>
          <a:p>
            <a:r>
              <a:rPr kumimoji="1" lang="ja-JP" altLang="en-US" dirty="0"/>
              <a:t>結果：定量（市況コメント）</a:t>
            </a:r>
          </a:p>
        </p:txBody>
      </p:sp>
      <p:sp>
        <p:nvSpPr>
          <p:cNvPr id="3" name="コンテンツ プレースホルダー 2">
            <a:extLst>
              <a:ext uri="{FF2B5EF4-FFF2-40B4-BE49-F238E27FC236}">
                <a16:creationId xmlns:a16="http://schemas.microsoft.com/office/drawing/2014/main" id="{2BB99AC2-6309-CBF3-264E-D8C68379B676}"/>
              </a:ext>
            </a:extLst>
          </p:cNvPr>
          <p:cNvSpPr>
            <a:spLocks noGrp="1"/>
          </p:cNvSpPr>
          <p:nvPr>
            <p:ph idx="1"/>
          </p:nvPr>
        </p:nvSpPr>
        <p:spPr/>
        <p:txBody>
          <a:bodyPr/>
          <a:lstStyle/>
          <a:p>
            <a:r>
              <a:rPr kumimoji="1" lang="en-US" altLang="ja-JP" dirty="0"/>
              <a:t>Zero-shot</a:t>
            </a:r>
            <a:r>
              <a:rPr kumimoji="1" lang="ja-JP" altLang="en-US" dirty="0"/>
              <a:t>よりも</a:t>
            </a:r>
            <a:r>
              <a:rPr kumimoji="1" lang="en-US" altLang="ja-JP" dirty="0"/>
              <a:t>few-shot</a:t>
            </a:r>
            <a:r>
              <a:rPr kumimoji="1" lang="ja-JP" altLang="en-US" dirty="0"/>
              <a:t>の方が精度が高い</a:t>
            </a:r>
            <a:endParaRPr lang="en-US" altLang="ja-JP" dirty="0"/>
          </a:p>
          <a:p>
            <a:pPr lvl="1">
              <a:buFont typeface="Wingdings" panose="05000000000000000000" pitchFamily="2" charset="2"/>
              <a:buChar char="Ø"/>
            </a:pPr>
            <a:r>
              <a:rPr kumimoji="1" lang="ja-JP" altLang="en-US" dirty="0"/>
              <a:t>定性と同じ結果</a:t>
            </a:r>
            <a:endParaRPr kumimoji="1" lang="en-US" altLang="ja-JP" dirty="0"/>
          </a:p>
          <a:p>
            <a:r>
              <a:rPr lang="ja-JP" altLang="en-US" dirty="0"/>
              <a:t>人手よりも</a:t>
            </a:r>
            <a:r>
              <a:rPr lang="en-US" altLang="ja-JP" dirty="0"/>
              <a:t>few-shot</a:t>
            </a:r>
            <a:r>
              <a:rPr lang="ja-JP" altLang="en-US" dirty="0"/>
              <a:t>が精度が良い市場が存在</a:t>
            </a:r>
            <a:endParaRPr lang="en-US" altLang="ja-JP" dirty="0"/>
          </a:p>
          <a:p>
            <a:pPr lvl="1">
              <a:buFont typeface="Wingdings" panose="05000000000000000000" pitchFamily="2" charset="2"/>
              <a:buChar char="Ø"/>
            </a:pPr>
            <a:r>
              <a:rPr kumimoji="1" lang="ja-JP" altLang="en-US" dirty="0"/>
              <a:t>国内株式市場以外は有用</a:t>
            </a:r>
            <a:endParaRPr kumimoji="1" lang="en-US" altLang="ja-JP" dirty="0"/>
          </a:p>
          <a:p>
            <a:pPr lvl="2">
              <a:buFont typeface="Wingdings" panose="05000000000000000000" pitchFamily="2" charset="2"/>
              <a:buChar char="Ø"/>
            </a:pPr>
            <a:r>
              <a:rPr lang="ja-JP" altLang="en-US" dirty="0"/>
              <a:t>株式市場は変動要因が多く一致率が低い傾向</a:t>
            </a:r>
            <a:endParaRPr lang="en-US" altLang="ja-JP" dirty="0"/>
          </a:p>
          <a:p>
            <a:pPr lvl="2">
              <a:buFont typeface="Wingdings" panose="05000000000000000000" pitchFamily="2" charset="2"/>
              <a:buChar char="Ø"/>
            </a:pPr>
            <a:endParaRPr kumimoji="1" lang="en-US" altLang="ja-JP" dirty="0"/>
          </a:p>
          <a:p>
            <a:pPr lvl="1"/>
            <a:endParaRPr kumimoji="1" lang="ja-JP" altLang="en-US" dirty="0"/>
          </a:p>
        </p:txBody>
      </p:sp>
      <p:cxnSp>
        <p:nvCxnSpPr>
          <p:cNvPr id="4" name="直線コネクタ 3">
            <a:extLst>
              <a:ext uri="{FF2B5EF4-FFF2-40B4-BE49-F238E27FC236}">
                <a16:creationId xmlns:a16="http://schemas.microsoft.com/office/drawing/2014/main" id="{A7C46D8C-E167-3A97-6B93-555DFEEFCA0C}"/>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8" name="図 7">
            <a:extLst>
              <a:ext uri="{FF2B5EF4-FFF2-40B4-BE49-F238E27FC236}">
                <a16:creationId xmlns:a16="http://schemas.microsoft.com/office/drawing/2014/main" id="{8D39166A-621C-96FA-1322-03D2FC7CD774}"/>
              </a:ext>
            </a:extLst>
          </p:cNvPr>
          <p:cNvPicPr>
            <a:picLocks noChangeAspect="1"/>
          </p:cNvPicPr>
          <p:nvPr/>
        </p:nvPicPr>
        <p:blipFill>
          <a:blip r:embed="rId3"/>
          <a:srcRect l="1148" t="3024" r="1658"/>
          <a:stretch/>
        </p:blipFill>
        <p:spPr>
          <a:xfrm>
            <a:off x="7306872" y="3220041"/>
            <a:ext cx="4885128" cy="3637959"/>
          </a:xfrm>
          <a:prstGeom prst="rect">
            <a:avLst/>
          </a:prstGeom>
          <a:ln>
            <a:solidFill>
              <a:schemeClr val="tx1"/>
            </a:solidFill>
          </a:ln>
        </p:spPr>
      </p:pic>
    </p:spTree>
    <p:extLst>
      <p:ext uri="{BB962C8B-B14F-4D97-AF65-F5344CB8AC3E}">
        <p14:creationId xmlns:p14="http://schemas.microsoft.com/office/powerpoint/2010/main" val="1945839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9A36C-16BA-EAE0-E796-88D97E5D668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35EF1E3-B56F-07AF-A26D-357943AC9A39}"/>
              </a:ext>
            </a:extLst>
          </p:cNvPr>
          <p:cNvSpPr>
            <a:spLocks noGrp="1"/>
          </p:cNvSpPr>
          <p:nvPr>
            <p:ph type="title"/>
          </p:nvPr>
        </p:nvSpPr>
        <p:spPr>
          <a:xfrm>
            <a:off x="838199" y="365125"/>
            <a:ext cx="10770031" cy="1325563"/>
          </a:xfrm>
        </p:spPr>
        <p:txBody>
          <a:bodyPr/>
          <a:lstStyle/>
          <a:p>
            <a:r>
              <a:rPr kumimoji="1" lang="ja-JP" altLang="en-US" dirty="0"/>
              <a:t>結果：</a:t>
            </a:r>
            <a:r>
              <a:rPr kumimoji="1" lang="en-US" altLang="ja-JP" dirty="0" err="1"/>
              <a:t>Hallusination</a:t>
            </a:r>
            <a:r>
              <a:rPr kumimoji="1" lang="ja-JP" altLang="en-US" dirty="0"/>
              <a:t>（市況コメント）</a:t>
            </a:r>
          </a:p>
        </p:txBody>
      </p:sp>
      <p:cxnSp>
        <p:nvCxnSpPr>
          <p:cNvPr id="4" name="直線コネクタ 3">
            <a:extLst>
              <a:ext uri="{FF2B5EF4-FFF2-40B4-BE49-F238E27FC236}">
                <a16:creationId xmlns:a16="http://schemas.microsoft.com/office/drawing/2014/main" id="{D7A7B07D-73C6-95D3-30F8-9F9849BCD6A1}"/>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13667CC4-8EDC-325E-F498-EA57F7BFA587}"/>
              </a:ext>
            </a:extLst>
          </p:cNvPr>
          <p:cNvPicPr>
            <a:picLocks noChangeAspect="1"/>
          </p:cNvPicPr>
          <p:nvPr/>
        </p:nvPicPr>
        <p:blipFill>
          <a:blip r:embed="rId2"/>
          <a:srcRect l="2401" r="1826" b="1968"/>
          <a:stretch/>
        </p:blipFill>
        <p:spPr>
          <a:xfrm>
            <a:off x="7485748" y="1690688"/>
            <a:ext cx="4572425" cy="5094626"/>
          </a:xfrm>
          <a:prstGeom prst="rect">
            <a:avLst/>
          </a:prstGeom>
          <a:ln>
            <a:solidFill>
              <a:schemeClr val="tx1"/>
            </a:solidFill>
          </a:ln>
        </p:spPr>
      </p:pic>
      <p:sp>
        <p:nvSpPr>
          <p:cNvPr id="9" name="コンテンツ プレースホルダー 2">
            <a:extLst>
              <a:ext uri="{FF2B5EF4-FFF2-40B4-BE49-F238E27FC236}">
                <a16:creationId xmlns:a16="http://schemas.microsoft.com/office/drawing/2014/main" id="{E7325C62-ADA2-CBAB-B572-D74C829A2336}"/>
              </a:ext>
            </a:extLst>
          </p:cNvPr>
          <p:cNvSpPr>
            <a:spLocks noGrp="1"/>
          </p:cNvSpPr>
          <p:nvPr>
            <p:ph idx="1"/>
          </p:nvPr>
        </p:nvSpPr>
        <p:spPr>
          <a:xfrm>
            <a:off x="838200" y="1825625"/>
            <a:ext cx="10515600" cy="4351338"/>
          </a:xfrm>
        </p:spPr>
        <p:txBody>
          <a:bodyPr/>
          <a:lstStyle/>
          <a:p>
            <a:r>
              <a:rPr lang="en-US" altLang="ja-JP" dirty="0"/>
              <a:t>Few-shot</a:t>
            </a:r>
            <a:r>
              <a:rPr lang="ja-JP" altLang="en-US" dirty="0"/>
              <a:t>の方が</a:t>
            </a:r>
            <a:r>
              <a:rPr lang="en-US" altLang="ja-JP" dirty="0"/>
              <a:t>Hallucination</a:t>
            </a:r>
            <a:r>
              <a:rPr lang="ja-JP" altLang="en-US" dirty="0"/>
              <a:t>が多い</a:t>
            </a:r>
            <a:endParaRPr lang="en-US" altLang="ja-JP" dirty="0"/>
          </a:p>
          <a:p>
            <a:pPr lvl="1">
              <a:buFont typeface="Wingdings" panose="05000000000000000000" pitchFamily="2" charset="2"/>
              <a:buChar char="Ø"/>
            </a:pPr>
            <a:r>
              <a:rPr lang="ja-JP" altLang="en-US" dirty="0"/>
              <a:t>トピックが少ない市場</a:t>
            </a:r>
            <a:r>
              <a:rPr lang="en-US" altLang="ja-JP" sz="1600" dirty="0"/>
              <a:t>(</a:t>
            </a:r>
            <a:r>
              <a:rPr lang="ja-JP" altLang="en-US" sz="1600" dirty="0"/>
              <a:t>債券市場</a:t>
            </a:r>
            <a:r>
              <a:rPr lang="en-US" altLang="ja-JP" sz="1600" dirty="0"/>
              <a:t>)</a:t>
            </a:r>
            <a:r>
              <a:rPr lang="ja-JP" altLang="en-US" dirty="0"/>
              <a:t>において、</a:t>
            </a:r>
            <a:endParaRPr lang="en-US" altLang="ja-JP" dirty="0"/>
          </a:p>
          <a:p>
            <a:pPr marL="457200" lvl="1" indent="0">
              <a:buNone/>
            </a:pPr>
            <a:r>
              <a:rPr lang="ja-JP" altLang="en-US" dirty="0"/>
              <a:t>過去の市況コメントを参考にし、</a:t>
            </a:r>
            <a:endParaRPr lang="en-US" altLang="ja-JP" dirty="0"/>
          </a:p>
          <a:p>
            <a:pPr marL="457200" lvl="1" indent="0">
              <a:buNone/>
            </a:pPr>
            <a:r>
              <a:rPr lang="ja-JP" altLang="en-US" dirty="0"/>
              <a:t>生成を行うことが原因</a:t>
            </a:r>
            <a:endParaRPr lang="en-US" altLang="ja-JP" dirty="0"/>
          </a:p>
        </p:txBody>
      </p:sp>
    </p:spTree>
    <p:extLst>
      <p:ext uri="{BB962C8B-B14F-4D97-AF65-F5344CB8AC3E}">
        <p14:creationId xmlns:p14="http://schemas.microsoft.com/office/powerpoint/2010/main" val="279245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4AB46-5B2E-961D-C306-CC88C097FDB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0AEA004-4054-55BA-C183-AECE647EB125}"/>
              </a:ext>
            </a:extLst>
          </p:cNvPr>
          <p:cNvSpPr>
            <a:spLocks noGrp="1"/>
          </p:cNvSpPr>
          <p:nvPr>
            <p:ph type="title"/>
          </p:nvPr>
        </p:nvSpPr>
        <p:spPr/>
        <p:txBody>
          <a:bodyPr/>
          <a:lstStyle/>
          <a:p>
            <a:r>
              <a:rPr lang="ja-JP" altLang="en-US" dirty="0"/>
              <a:t>結果：見通しコメント</a:t>
            </a:r>
            <a:endParaRPr kumimoji="1" lang="ja-JP" altLang="en-US" dirty="0"/>
          </a:p>
        </p:txBody>
      </p:sp>
      <p:sp>
        <p:nvSpPr>
          <p:cNvPr id="3" name="コンテンツ プレースホルダー 2">
            <a:extLst>
              <a:ext uri="{FF2B5EF4-FFF2-40B4-BE49-F238E27FC236}">
                <a16:creationId xmlns:a16="http://schemas.microsoft.com/office/drawing/2014/main" id="{7907D67C-FB0F-EB64-8EF3-06BEECFE258E}"/>
              </a:ext>
            </a:extLst>
          </p:cNvPr>
          <p:cNvSpPr>
            <a:spLocks noGrp="1"/>
          </p:cNvSpPr>
          <p:nvPr>
            <p:ph idx="1"/>
          </p:nvPr>
        </p:nvSpPr>
        <p:spPr/>
        <p:txBody>
          <a:bodyPr/>
          <a:lstStyle/>
          <a:p>
            <a:r>
              <a:rPr lang="ja-JP" altLang="en-US" dirty="0"/>
              <a:t>運用年数が長いほど、正解率が高い</a:t>
            </a:r>
            <a:endParaRPr lang="en-US" altLang="ja-JP" dirty="0"/>
          </a:p>
          <a:p>
            <a:r>
              <a:rPr kumimoji="1" lang="en-US" altLang="ja-JP" dirty="0"/>
              <a:t>Hallucinati</a:t>
            </a:r>
            <a:r>
              <a:rPr lang="en-US" altLang="ja-JP" dirty="0"/>
              <a:t>on</a:t>
            </a:r>
            <a:r>
              <a:rPr lang="ja-JP" altLang="en-US" dirty="0"/>
              <a:t>が生じている</a:t>
            </a:r>
            <a:endParaRPr lang="en-US" altLang="ja-JP" dirty="0"/>
          </a:p>
          <a:p>
            <a:pPr lvl="1">
              <a:buFont typeface="Wingdings" panose="05000000000000000000" pitchFamily="2" charset="2"/>
              <a:buChar char="Ø"/>
            </a:pPr>
            <a:r>
              <a:rPr lang="ja-JP" altLang="en-US" dirty="0"/>
              <a:t>誤ったまま生成する可能性があるので、現段階では運用は厳しい</a:t>
            </a:r>
            <a:endParaRPr lang="en-US" altLang="ja-JP" dirty="0"/>
          </a:p>
          <a:p>
            <a:endParaRPr lang="en-US" altLang="ja-JP" dirty="0"/>
          </a:p>
          <a:p>
            <a:pPr marL="0" indent="0">
              <a:buNone/>
            </a:pPr>
            <a:endParaRPr lang="en-US" altLang="ja-JP" dirty="0"/>
          </a:p>
          <a:p>
            <a:endParaRPr kumimoji="1" lang="ja-JP" altLang="en-US" dirty="0"/>
          </a:p>
        </p:txBody>
      </p:sp>
      <p:cxnSp>
        <p:nvCxnSpPr>
          <p:cNvPr id="4" name="直線コネクタ 3">
            <a:extLst>
              <a:ext uri="{FF2B5EF4-FFF2-40B4-BE49-F238E27FC236}">
                <a16:creationId xmlns:a16="http://schemas.microsoft.com/office/drawing/2014/main" id="{EAFB4824-E36A-875B-203C-E68F52ACCCD2}"/>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09491CEA-7B40-86E1-0664-E401A793D83A}"/>
              </a:ext>
            </a:extLst>
          </p:cNvPr>
          <p:cNvPicPr>
            <a:picLocks noChangeAspect="1"/>
          </p:cNvPicPr>
          <p:nvPr/>
        </p:nvPicPr>
        <p:blipFill>
          <a:blip r:embed="rId3"/>
          <a:srcRect l="2737" t="4730" r="3284"/>
          <a:stretch/>
        </p:blipFill>
        <p:spPr>
          <a:xfrm>
            <a:off x="2934815" y="3136723"/>
            <a:ext cx="4773213" cy="2778630"/>
          </a:xfrm>
          <a:prstGeom prst="rect">
            <a:avLst/>
          </a:prstGeom>
          <a:ln>
            <a:solidFill>
              <a:schemeClr val="tx1"/>
            </a:solidFill>
          </a:ln>
        </p:spPr>
      </p:pic>
      <p:sp>
        <p:nvSpPr>
          <p:cNvPr id="7" name="矢印: 右 6">
            <a:extLst>
              <a:ext uri="{FF2B5EF4-FFF2-40B4-BE49-F238E27FC236}">
                <a16:creationId xmlns:a16="http://schemas.microsoft.com/office/drawing/2014/main" id="{E4CA34A3-9198-0C9C-6721-F99045B423BD}"/>
              </a:ext>
            </a:extLst>
          </p:cNvPr>
          <p:cNvSpPr/>
          <p:nvPr/>
        </p:nvSpPr>
        <p:spPr>
          <a:xfrm>
            <a:off x="1173757" y="5895599"/>
            <a:ext cx="667657" cy="7692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837DB9C-90AC-6129-3189-0EE0CED7E325}"/>
              </a:ext>
            </a:extLst>
          </p:cNvPr>
          <p:cNvSpPr txBox="1"/>
          <p:nvPr/>
        </p:nvSpPr>
        <p:spPr>
          <a:xfrm>
            <a:off x="2002801" y="6050290"/>
            <a:ext cx="6288901" cy="523220"/>
          </a:xfrm>
          <a:prstGeom prst="rect">
            <a:avLst/>
          </a:prstGeom>
          <a:noFill/>
        </p:spPr>
        <p:txBody>
          <a:bodyPr wrap="none" rtlCol="0">
            <a:spAutoFit/>
          </a:bodyPr>
          <a:lstStyle/>
          <a:p>
            <a:r>
              <a:rPr kumimoji="1" lang="ja-JP" altLang="en-US" sz="2800" dirty="0"/>
              <a:t>見通しコメントは作成＆評価が難しい</a:t>
            </a:r>
          </a:p>
        </p:txBody>
      </p:sp>
    </p:spTree>
    <p:extLst>
      <p:ext uri="{BB962C8B-B14F-4D97-AF65-F5344CB8AC3E}">
        <p14:creationId xmlns:p14="http://schemas.microsoft.com/office/powerpoint/2010/main" val="1717725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B84F5-6B9B-2517-D5E2-41B1BCF4931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6D48B79-A2C6-B26C-58CB-65E6CC42080E}"/>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EFBD55A3-A401-3E00-BDEB-0CA95AC2DC24}"/>
              </a:ext>
            </a:extLst>
          </p:cNvPr>
          <p:cNvSpPr>
            <a:spLocks noGrp="1"/>
          </p:cNvSpPr>
          <p:nvPr>
            <p:ph idx="1"/>
          </p:nvPr>
        </p:nvSpPr>
        <p:spPr/>
        <p:txBody>
          <a:bodyPr/>
          <a:lstStyle/>
          <a:p>
            <a:r>
              <a:rPr kumimoji="1" lang="ja-JP" altLang="en-US" dirty="0"/>
              <a:t>市況及び見通しコメントを自動生成するツールを</a:t>
            </a:r>
            <a:r>
              <a:rPr lang="ja-JP" altLang="en-US" dirty="0"/>
              <a:t>作成</a:t>
            </a:r>
            <a:endParaRPr lang="en-US" altLang="ja-JP" dirty="0"/>
          </a:p>
          <a:p>
            <a:pPr lvl="1">
              <a:buFont typeface="Wingdings" panose="05000000000000000000" pitchFamily="2" charset="2"/>
              <a:buChar char="Ø"/>
            </a:pPr>
            <a:r>
              <a:rPr kumimoji="1" lang="ja-JP" altLang="en-US" dirty="0"/>
              <a:t>課題は盛沢山</a:t>
            </a:r>
            <a:endParaRPr kumimoji="1" lang="en-US" altLang="ja-JP" dirty="0"/>
          </a:p>
          <a:p>
            <a:r>
              <a:rPr lang="ja-JP" altLang="en-US" dirty="0"/>
              <a:t>市況・見通しコメントを書く際の参考にできる</a:t>
            </a:r>
            <a:endParaRPr kumimoji="1" lang="en-US" altLang="ja-JP" dirty="0"/>
          </a:p>
          <a:p>
            <a:pPr lvl="1">
              <a:buFont typeface="Wingdings" panose="05000000000000000000" pitchFamily="2" charset="2"/>
              <a:buChar char="Ø"/>
            </a:pPr>
            <a:r>
              <a:rPr lang="en-US" altLang="ja-JP" dirty="0" err="1"/>
              <a:t>Hallusination</a:t>
            </a:r>
            <a:r>
              <a:rPr lang="ja-JP" altLang="en-US" dirty="0"/>
              <a:t>のチェックは必須</a:t>
            </a:r>
            <a:endParaRPr lang="en-US" altLang="ja-JP" dirty="0"/>
          </a:p>
          <a:p>
            <a:pPr lvl="1"/>
            <a:endParaRPr lang="en-US" altLang="ja-JP" dirty="0"/>
          </a:p>
          <a:p>
            <a:r>
              <a:rPr kumimoji="1" lang="ja-JP" altLang="en-US" dirty="0"/>
              <a:t>感想</a:t>
            </a:r>
            <a:endParaRPr kumimoji="1" lang="en-US" altLang="ja-JP" dirty="0"/>
          </a:p>
          <a:p>
            <a:pPr lvl="1">
              <a:buFont typeface="Wingdings" panose="05000000000000000000" pitchFamily="2" charset="2"/>
              <a:buChar char="Ø"/>
            </a:pPr>
            <a:r>
              <a:rPr lang="ja-JP" altLang="en-US" dirty="0"/>
              <a:t>適切な評価指標を考えるのが難しい</a:t>
            </a:r>
            <a:endParaRPr kumimoji="1" lang="en-US" altLang="ja-JP" dirty="0"/>
          </a:p>
          <a:p>
            <a:pPr lvl="1">
              <a:buFont typeface="Wingdings" panose="05000000000000000000" pitchFamily="2" charset="2"/>
              <a:buChar char="Ø"/>
            </a:pPr>
            <a:r>
              <a:rPr kumimoji="1" lang="en-US" altLang="ja-JP" dirty="0"/>
              <a:t>GPT4.0</a:t>
            </a:r>
            <a:r>
              <a:rPr kumimoji="1" lang="ja-JP" altLang="en-US" dirty="0"/>
              <a:t>にしたらかなり有用そう</a:t>
            </a:r>
            <a:endParaRPr kumimoji="1" lang="en-US" altLang="ja-JP" dirty="0"/>
          </a:p>
          <a:p>
            <a:pPr lvl="1">
              <a:buFont typeface="Wingdings" panose="05000000000000000000" pitchFamily="2" charset="2"/>
              <a:buChar char="Ø"/>
            </a:pPr>
            <a:r>
              <a:rPr kumimoji="1" lang="en-US" altLang="ja-JP" dirty="0"/>
              <a:t>RAG</a:t>
            </a:r>
            <a:r>
              <a:rPr kumimoji="1" lang="ja-JP" altLang="en-US" dirty="0"/>
              <a:t>に変更したら精度高まりそう</a:t>
            </a:r>
          </a:p>
        </p:txBody>
      </p:sp>
      <p:cxnSp>
        <p:nvCxnSpPr>
          <p:cNvPr id="4" name="直線コネクタ 3">
            <a:extLst>
              <a:ext uri="{FF2B5EF4-FFF2-40B4-BE49-F238E27FC236}">
                <a16:creationId xmlns:a16="http://schemas.microsoft.com/office/drawing/2014/main" id="{32801AB2-4C57-A08C-7394-3FDB5E20095D}"/>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73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4EBAF5-4B80-2766-C8A5-61DE41E5E29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E883D28-61A3-BA49-72F0-D1430182A3EC}"/>
              </a:ext>
            </a:extLst>
          </p:cNvPr>
          <p:cNvSpPr>
            <a:spLocks noGrp="1"/>
          </p:cNvSpPr>
          <p:nvPr>
            <p:ph type="title"/>
          </p:nvPr>
        </p:nvSpPr>
        <p:spPr/>
        <p:txBody>
          <a:bodyPr/>
          <a:lstStyle/>
          <a:p>
            <a:r>
              <a:rPr lang="ja-JP" altLang="en-US" dirty="0"/>
              <a:t>付録：コサイン類似度</a:t>
            </a:r>
            <a:endParaRPr kumimoji="1" lang="ja-JP" altLang="en-US" dirty="0"/>
          </a:p>
        </p:txBody>
      </p:sp>
      <p:sp>
        <p:nvSpPr>
          <p:cNvPr id="3" name="コンテンツ プレースホルダー 2">
            <a:extLst>
              <a:ext uri="{FF2B5EF4-FFF2-40B4-BE49-F238E27FC236}">
                <a16:creationId xmlns:a16="http://schemas.microsoft.com/office/drawing/2014/main" id="{7662FD61-87A0-5809-9167-1CE36E45093A}"/>
              </a:ext>
            </a:extLst>
          </p:cNvPr>
          <p:cNvSpPr>
            <a:spLocks noGrp="1"/>
          </p:cNvSpPr>
          <p:nvPr>
            <p:ph idx="1"/>
          </p:nvPr>
        </p:nvSpPr>
        <p:spPr/>
        <p:txBody>
          <a:bodyPr/>
          <a:lstStyle/>
          <a:p>
            <a:r>
              <a:rPr kumimoji="1" lang="ja-JP" altLang="en-US" dirty="0"/>
              <a:t>ベクトル同士の向きの類似度を測る指標</a:t>
            </a:r>
            <a:endParaRPr kumimoji="1" lang="en-US" altLang="ja-JP" dirty="0"/>
          </a:p>
          <a:p>
            <a:pPr lvl="1"/>
            <a:r>
              <a:rPr kumimoji="1" lang="ja-JP" altLang="en-US" dirty="0"/>
              <a:t>今回は、</a:t>
            </a:r>
            <a:r>
              <a:rPr lang="en-US" altLang="ja-JP" dirty="0"/>
              <a:t>2</a:t>
            </a:r>
            <a:r>
              <a:rPr lang="ja-JP" altLang="en-US" dirty="0"/>
              <a:t>つのテキスト間の意味的な近さを測る</a:t>
            </a:r>
            <a:endParaRPr kumimoji="1" lang="ja-JP" altLang="en-US" dirty="0"/>
          </a:p>
        </p:txBody>
      </p:sp>
      <p:cxnSp>
        <p:nvCxnSpPr>
          <p:cNvPr id="4" name="直線コネクタ 3">
            <a:extLst>
              <a:ext uri="{FF2B5EF4-FFF2-40B4-BE49-F238E27FC236}">
                <a16:creationId xmlns:a16="http://schemas.microsoft.com/office/drawing/2014/main" id="{A8536368-FBC0-3291-E66E-9FA3BED32015}"/>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E7ED5188-BE0F-9555-090A-1E26A3195A34}"/>
              </a:ext>
            </a:extLst>
          </p:cNvPr>
          <p:cNvPicPr>
            <a:picLocks noChangeAspect="1"/>
          </p:cNvPicPr>
          <p:nvPr/>
        </p:nvPicPr>
        <p:blipFill>
          <a:blip r:embed="rId2"/>
          <a:stretch>
            <a:fillRect/>
          </a:stretch>
        </p:blipFill>
        <p:spPr>
          <a:xfrm>
            <a:off x="1237013" y="2895103"/>
            <a:ext cx="7877959" cy="3605438"/>
          </a:xfrm>
          <a:prstGeom prst="rect">
            <a:avLst/>
          </a:prstGeom>
        </p:spPr>
      </p:pic>
    </p:spTree>
    <p:extLst>
      <p:ext uri="{BB962C8B-B14F-4D97-AF65-F5344CB8AC3E}">
        <p14:creationId xmlns:p14="http://schemas.microsoft.com/office/powerpoint/2010/main" val="2294603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D13AF-FE33-CA6F-A80E-2D7B4E6D803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2F018BB-DA59-1A8C-DC3A-777A18DEC89F}"/>
              </a:ext>
            </a:extLst>
          </p:cNvPr>
          <p:cNvSpPr>
            <a:spLocks noGrp="1"/>
          </p:cNvSpPr>
          <p:nvPr>
            <p:ph type="title"/>
          </p:nvPr>
        </p:nvSpPr>
        <p:spPr/>
        <p:txBody>
          <a:bodyPr/>
          <a:lstStyle/>
          <a:p>
            <a:r>
              <a:rPr kumimoji="1" lang="ja-JP" altLang="en-US" dirty="0"/>
              <a:t>付録：</a:t>
            </a:r>
            <a:r>
              <a:rPr kumimoji="1" lang="en-US" altLang="ja-JP" dirty="0"/>
              <a:t>BERT Score</a:t>
            </a:r>
            <a:r>
              <a:rPr kumimoji="1" lang="ja-JP" altLang="en-US" dirty="0"/>
              <a:t>の計算方法</a:t>
            </a:r>
          </a:p>
        </p:txBody>
      </p:sp>
      <p:sp>
        <p:nvSpPr>
          <p:cNvPr id="3" name="コンテンツ プレースホルダー 2">
            <a:extLst>
              <a:ext uri="{FF2B5EF4-FFF2-40B4-BE49-F238E27FC236}">
                <a16:creationId xmlns:a16="http://schemas.microsoft.com/office/drawing/2014/main" id="{01A94524-3DCD-355D-8525-D1DAE72C19A3}"/>
              </a:ext>
            </a:extLst>
          </p:cNvPr>
          <p:cNvSpPr>
            <a:spLocks noGrp="1"/>
          </p:cNvSpPr>
          <p:nvPr>
            <p:ph idx="1"/>
          </p:nvPr>
        </p:nvSpPr>
        <p:spPr/>
        <p:txBody>
          <a:bodyPr/>
          <a:lstStyle/>
          <a:p>
            <a:r>
              <a:rPr kumimoji="1" lang="en-US" altLang="ja-JP" dirty="0"/>
              <a:t>F1</a:t>
            </a:r>
            <a:r>
              <a:rPr kumimoji="1" lang="ja-JP" altLang="en-US" dirty="0"/>
              <a:t>が</a:t>
            </a:r>
            <a:r>
              <a:rPr kumimoji="1" lang="en-US" altLang="ja-JP" dirty="0"/>
              <a:t>BERT Score</a:t>
            </a:r>
            <a:endParaRPr kumimoji="1" lang="ja-JP" altLang="en-US" dirty="0"/>
          </a:p>
        </p:txBody>
      </p:sp>
      <p:cxnSp>
        <p:nvCxnSpPr>
          <p:cNvPr id="4" name="直線コネクタ 3">
            <a:extLst>
              <a:ext uri="{FF2B5EF4-FFF2-40B4-BE49-F238E27FC236}">
                <a16:creationId xmlns:a16="http://schemas.microsoft.com/office/drawing/2014/main" id="{D8416E0B-132D-E424-837D-75DC48BF8E1C}"/>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6E74E8D5-232E-58C9-F383-1A4DF002465D}"/>
              </a:ext>
            </a:extLst>
          </p:cNvPr>
          <p:cNvPicPr>
            <a:picLocks noChangeAspect="1"/>
          </p:cNvPicPr>
          <p:nvPr/>
        </p:nvPicPr>
        <p:blipFill>
          <a:blip r:embed="rId2"/>
          <a:stretch>
            <a:fillRect/>
          </a:stretch>
        </p:blipFill>
        <p:spPr>
          <a:xfrm>
            <a:off x="4757056" y="1690688"/>
            <a:ext cx="4664529" cy="5039649"/>
          </a:xfrm>
          <a:prstGeom prst="rect">
            <a:avLst/>
          </a:prstGeom>
          <a:ln>
            <a:solidFill>
              <a:schemeClr val="tx1"/>
            </a:solidFill>
          </a:ln>
        </p:spPr>
      </p:pic>
    </p:spTree>
    <p:extLst>
      <p:ext uri="{BB962C8B-B14F-4D97-AF65-F5344CB8AC3E}">
        <p14:creationId xmlns:p14="http://schemas.microsoft.com/office/powerpoint/2010/main" val="2712435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AD826-B6E6-1365-716D-C20AD2553A7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838A804-510E-6CFD-7718-16E5984FA84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A9CFD5D-85A3-DEC7-3C76-720AA692B1C0}"/>
              </a:ext>
            </a:extLst>
          </p:cNvPr>
          <p:cNvSpPr>
            <a:spLocks noGrp="1"/>
          </p:cNvSpPr>
          <p:nvPr>
            <p:ph idx="1"/>
          </p:nvPr>
        </p:nvSpPr>
        <p:spPr/>
        <p:txBody>
          <a:bodyPr/>
          <a:lstStyle/>
          <a:p>
            <a:endParaRPr kumimoji="1" lang="ja-JP" altLang="en-US"/>
          </a:p>
        </p:txBody>
      </p:sp>
      <p:cxnSp>
        <p:nvCxnSpPr>
          <p:cNvPr id="4" name="直線コネクタ 3">
            <a:extLst>
              <a:ext uri="{FF2B5EF4-FFF2-40B4-BE49-F238E27FC236}">
                <a16:creationId xmlns:a16="http://schemas.microsoft.com/office/drawing/2014/main" id="{A1B8AEE6-65C5-3240-D7F5-5FE8D4083C8F}"/>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95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1F761-4921-886D-4E2D-3ACB0458CEE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5EB5F1F-7E63-191D-2285-5848604CCD28}"/>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1D2FB6B8-B513-9B68-34AD-C9723A018841}"/>
              </a:ext>
            </a:extLst>
          </p:cNvPr>
          <p:cNvSpPr>
            <a:spLocks noGrp="1"/>
          </p:cNvSpPr>
          <p:nvPr>
            <p:ph idx="1"/>
          </p:nvPr>
        </p:nvSpPr>
        <p:spPr>
          <a:xfrm>
            <a:off x="838200" y="1825625"/>
            <a:ext cx="10515600" cy="4667250"/>
          </a:xfrm>
        </p:spPr>
        <p:txBody>
          <a:bodyPr>
            <a:normAutofit/>
          </a:bodyPr>
          <a:lstStyle/>
          <a:p>
            <a:r>
              <a:rPr kumimoji="1" lang="ja-JP" altLang="en-US" dirty="0"/>
              <a:t>背景</a:t>
            </a:r>
            <a:endParaRPr kumimoji="1" lang="en-US" altLang="ja-JP" dirty="0"/>
          </a:p>
          <a:p>
            <a:endParaRPr lang="en-US" altLang="ja-JP" dirty="0"/>
          </a:p>
          <a:p>
            <a:r>
              <a:rPr lang="ja-JP" altLang="en-US" dirty="0"/>
              <a:t>手法</a:t>
            </a:r>
            <a:endParaRPr lang="en-US" altLang="ja-JP" dirty="0"/>
          </a:p>
          <a:p>
            <a:endParaRPr kumimoji="1" lang="en-US" altLang="ja-JP" dirty="0"/>
          </a:p>
          <a:p>
            <a:r>
              <a:rPr lang="ja-JP" altLang="en-US" dirty="0"/>
              <a:t>分析設定</a:t>
            </a:r>
            <a:endParaRPr lang="en-US" altLang="ja-JP" dirty="0"/>
          </a:p>
          <a:p>
            <a:endParaRPr kumimoji="1" lang="en-US" altLang="ja-JP" dirty="0"/>
          </a:p>
          <a:p>
            <a:r>
              <a:rPr lang="ja-JP" altLang="en-US" dirty="0"/>
              <a:t>分析結果</a:t>
            </a:r>
            <a:endParaRPr lang="en-US" altLang="ja-JP" dirty="0"/>
          </a:p>
        </p:txBody>
      </p:sp>
      <p:cxnSp>
        <p:nvCxnSpPr>
          <p:cNvPr id="4" name="直線コネクタ 3">
            <a:extLst>
              <a:ext uri="{FF2B5EF4-FFF2-40B4-BE49-F238E27FC236}">
                <a16:creationId xmlns:a16="http://schemas.microsoft.com/office/drawing/2014/main" id="{AC02AFAC-A649-4CC1-226E-DC2A1CA6BC3E}"/>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A10BF724-B0F2-3A79-E770-B5A275D63B19}"/>
              </a:ext>
            </a:extLst>
          </p:cNvPr>
          <p:cNvSpPr/>
          <p:nvPr/>
        </p:nvSpPr>
        <p:spPr>
          <a:xfrm>
            <a:off x="979714" y="2223951"/>
            <a:ext cx="898072" cy="36000"/>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8297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A4AA70-6A9D-8747-AFBC-386DC4EED0FF}"/>
              </a:ext>
            </a:extLst>
          </p:cNvPr>
          <p:cNvSpPr>
            <a:spLocks noGrp="1"/>
          </p:cNvSpPr>
          <p:nvPr>
            <p:ph type="title"/>
          </p:nvPr>
        </p:nvSpPr>
        <p:spPr/>
        <p:txBody>
          <a:bodyPr/>
          <a:lstStyle/>
          <a:p>
            <a:r>
              <a:rPr lang="ja-JP" altLang="en-US" dirty="0"/>
              <a:t>概要</a:t>
            </a:r>
            <a:endParaRPr kumimoji="1" lang="ja-JP" altLang="en-US" dirty="0"/>
          </a:p>
        </p:txBody>
      </p:sp>
      <p:sp>
        <p:nvSpPr>
          <p:cNvPr id="3" name="コンテンツ プレースホルダー 2">
            <a:extLst>
              <a:ext uri="{FF2B5EF4-FFF2-40B4-BE49-F238E27FC236}">
                <a16:creationId xmlns:a16="http://schemas.microsoft.com/office/drawing/2014/main" id="{8285CDC7-8D7A-1352-C249-818894C1FE79}"/>
              </a:ext>
            </a:extLst>
          </p:cNvPr>
          <p:cNvSpPr>
            <a:spLocks noGrp="1"/>
          </p:cNvSpPr>
          <p:nvPr>
            <p:ph idx="1"/>
          </p:nvPr>
        </p:nvSpPr>
        <p:spPr>
          <a:xfrm>
            <a:off x="838200" y="1825625"/>
            <a:ext cx="11150600" cy="4351338"/>
          </a:xfrm>
        </p:spPr>
        <p:txBody>
          <a:bodyPr/>
          <a:lstStyle/>
          <a:p>
            <a:r>
              <a:rPr kumimoji="1" lang="ja-JP" altLang="en-US" dirty="0"/>
              <a:t>論文タイトル</a:t>
            </a:r>
            <a:endParaRPr kumimoji="1" lang="en-US" altLang="ja-JP" dirty="0"/>
          </a:p>
          <a:p>
            <a:pPr lvl="1">
              <a:buFont typeface="Wingdings" panose="05000000000000000000" pitchFamily="2" charset="2"/>
              <a:buChar char="Ø"/>
            </a:pPr>
            <a:r>
              <a:rPr lang="ja-JP" altLang="en-US" dirty="0"/>
              <a:t>「大規模言語モデルによる投信ディスクロージャー資料の市況および見通しコメントの自動生成」</a:t>
            </a:r>
            <a:endParaRPr lang="en-US" altLang="ja-JP" dirty="0"/>
          </a:p>
          <a:p>
            <a:pPr marL="0" indent="0">
              <a:buNone/>
            </a:pPr>
            <a:endParaRPr lang="en-US" altLang="ja-JP" dirty="0"/>
          </a:p>
          <a:p>
            <a:r>
              <a:rPr kumimoji="1" lang="ja-JP" altLang="en-US" dirty="0"/>
              <a:t>論文概要</a:t>
            </a:r>
            <a:endParaRPr kumimoji="1" lang="en-US" altLang="ja-JP" dirty="0"/>
          </a:p>
          <a:p>
            <a:pPr lvl="1">
              <a:buFont typeface="Wingdings" panose="05000000000000000000" pitchFamily="2" charset="2"/>
              <a:buChar char="Ø"/>
            </a:pPr>
            <a:r>
              <a:rPr kumimoji="1" lang="ja-JP" altLang="en-US" dirty="0"/>
              <a:t>資産運用会社においてディスクロージャー資料作成の負担大</a:t>
            </a:r>
            <a:endParaRPr lang="en-US" altLang="ja-JP" dirty="0"/>
          </a:p>
          <a:p>
            <a:pPr lvl="1">
              <a:buFont typeface="Wingdings" panose="05000000000000000000" pitchFamily="2" charset="2"/>
              <a:buChar char="Ø"/>
            </a:pPr>
            <a:r>
              <a:rPr lang="en-US" altLang="ja-JP" dirty="0"/>
              <a:t>LLM</a:t>
            </a:r>
            <a:r>
              <a:rPr lang="ja-JP" altLang="en-US" dirty="0"/>
              <a:t>を用いて運用報告書の市況コメント、見通しコメントを自動生成するツール作成</a:t>
            </a:r>
            <a:endParaRPr kumimoji="1" lang="en-US" altLang="ja-JP" dirty="0"/>
          </a:p>
          <a:p>
            <a:endParaRPr kumimoji="1" lang="ja-JP" altLang="en-US" dirty="0"/>
          </a:p>
        </p:txBody>
      </p:sp>
      <p:cxnSp>
        <p:nvCxnSpPr>
          <p:cNvPr id="4" name="直線コネクタ 3">
            <a:extLst>
              <a:ext uri="{FF2B5EF4-FFF2-40B4-BE49-F238E27FC236}">
                <a16:creationId xmlns:a16="http://schemas.microsoft.com/office/drawing/2014/main" id="{B455B2FA-8363-8E8A-984A-AFA390A0B1DF}"/>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140C85CA-F35A-53F0-8726-F96D2261D095}"/>
              </a:ext>
            </a:extLst>
          </p:cNvPr>
          <p:cNvSpPr txBox="1"/>
          <p:nvPr/>
        </p:nvSpPr>
        <p:spPr>
          <a:xfrm>
            <a:off x="1654628" y="5404312"/>
            <a:ext cx="7340471" cy="646331"/>
          </a:xfrm>
          <a:prstGeom prst="rect">
            <a:avLst/>
          </a:prstGeom>
          <a:noFill/>
        </p:spPr>
        <p:txBody>
          <a:bodyPr wrap="none" rtlCol="0">
            <a:spAutoFit/>
          </a:bodyPr>
          <a:lstStyle/>
          <a:p>
            <a:r>
              <a:rPr kumimoji="1" lang="ja-JP" altLang="en-US" dirty="0"/>
              <a:t>市況コメント　：ある期間の市場環境や経済状況についてのコメント</a:t>
            </a:r>
            <a:endParaRPr kumimoji="1" lang="en-US" altLang="ja-JP" dirty="0"/>
          </a:p>
          <a:p>
            <a:r>
              <a:rPr lang="ja-JP" altLang="en-US" dirty="0"/>
              <a:t>見通しコメント：将来の市場環境や経済状況に対する予測</a:t>
            </a:r>
            <a:endParaRPr kumimoji="1" lang="ja-JP" altLang="en-US" dirty="0"/>
          </a:p>
        </p:txBody>
      </p:sp>
    </p:spTree>
    <p:extLst>
      <p:ext uri="{BB962C8B-B14F-4D97-AF65-F5344CB8AC3E}">
        <p14:creationId xmlns:p14="http://schemas.microsoft.com/office/powerpoint/2010/main" val="3886280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846F2-98E6-ACEE-C4DC-94F26710A8D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E33CA04-463E-9399-C767-A59BFD47DAD7}"/>
              </a:ext>
            </a:extLst>
          </p:cNvPr>
          <p:cNvSpPr>
            <a:spLocks noGrp="1"/>
          </p:cNvSpPr>
          <p:nvPr>
            <p:ph type="title"/>
          </p:nvPr>
        </p:nvSpPr>
        <p:spPr/>
        <p:txBody>
          <a:bodyPr/>
          <a:lstStyle/>
          <a:p>
            <a:r>
              <a:rPr kumimoji="1" lang="ja-JP" altLang="en-US" dirty="0"/>
              <a:t>ツールイメージ</a:t>
            </a:r>
          </a:p>
        </p:txBody>
      </p:sp>
      <p:cxnSp>
        <p:nvCxnSpPr>
          <p:cNvPr id="4" name="直線コネクタ 3">
            <a:extLst>
              <a:ext uri="{FF2B5EF4-FFF2-40B4-BE49-F238E27FC236}">
                <a16:creationId xmlns:a16="http://schemas.microsoft.com/office/drawing/2014/main" id="{206C275B-5F44-C83D-B334-05261B64FAB1}"/>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254D277A-EC18-FAC2-2643-843C74685E15}"/>
              </a:ext>
            </a:extLst>
          </p:cNvPr>
          <p:cNvPicPr>
            <a:picLocks noChangeAspect="1"/>
          </p:cNvPicPr>
          <p:nvPr/>
        </p:nvPicPr>
        <p:blipFill>
          <a:blip r:embed="rId2"/>
          <a:srcRect l="1369" t="4471" r="2329"/>
          <a:stretch/>
        </p:blipFill>
        <p:spPr>
          <a:xfrm>
            <a:off x="1532909" y="1762451"/>
            <a:ext cx="9101797" cy="5095549"/>
          </a:xfrm>
          <a:prstGeom prst="rect">
            <a:avLst/>
          </a:prstGeom>
          <a:ln>
            <a:solidFill>
              <a:schemeClr val="tx1"/>
            </a:solidFill>
          </a:ln>
        </p:spPr>
      </p:pic>
    </p:spTree>
    <p:extLst>
      <p:ext uri="{BB962C8B-B14F-4D97-AF65-F5344CB8AC3E}">
        <p14:creationId xmlns:p14="http://schemas.microsoft.com/office/powerpoint/2010/main" val="3812343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E3CE6-A9B4-ED77-5DFE-A9B64EDBFBB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BD2B4AB-0B73-B6E6-D1DA-1B8FC4C939EC}"/>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0D7977A2-1AF8-6AB1-9C25-0D6A862003FD}"/>
              </a:ext>
            </a:extLst>
          </p:cNvPr>
          <p:cNvSpPr>
            <a:spLocks noGrp="1"/>
          </p:cNvSpPr>
          <p:nvPr>
            <p:ph idx="1"/>
          </p:nvPr>
        </p:nvSpPr>
        <p:spPr>
          <a:xfrm>
            <a:off x="838200" y="1825625"/>
            <a:ext cx="10515600" cy="4667250"/>
          </a:xfrm>
        </p:spPr>
        <p:txBody>
          <a:bodyPr>
            <a:normAutofit/>
          </a:bodyPr>
          <a:lstStyle/>
          <a:p>
            <a:r>
              <a:rPr kumimoji="1" lang="ja-JP" altLang="en-US" dirty="0"/>
              <a:t>背景</a:t>
            </a:r>
            <a:endParaRPr kumimoji="1" lang="en-US" altLang="ja-JP" dirty="0"/>
          </a:p>
          <a:p>
            <a:endParaRPr lang="en-US" altLang="ja-JP" dirty="0"/>
          </a:p>
          <a:p>
            <a:r>
              <a:rPr lang="ja-JP" altLang="en-US" dirty="0"/>
              <a:t>手法</a:t>
            </a:r>
            <a:endParaRPr lang="en-US" altLang="ja-JP" dirty="0"/>
          </a:p>
          <a:p>
            <a:endParaRPr kumimoji="1" lang="en-US" altLang="ja-JP" dirty="0"/>
          </a:p>
          <a:p>
            <a:r>
              <a:rPr lang="ja-JP" altLang="en-US" dirty="0"/>
              <a:t>分析設定</a:t>
            </a:r>
            <a:endParaRPr lang="en-US" altLang="ja-JP" dirty="0"/>
          </a:p>
          <a:p>
            <a:endParaRPr kumimoji="1" lang="en-US" altLang="ja-JP" dirty="0"/>
          </a:p>
          <a:p>
            <a:r>
              <a:rPr lang="ja-JP" altLang="en-US" dirty="0"/>
              <a:t>分析結果</a:t>
            </a:r>
            <a:endParaRPr lang="en-US" altLang="ja-JP" dirty="0"/>
          </a:p>
        </p:txBody>
      </p:sp>
      <p:cxnSp>
        <p:nvCxnSpPr>
          <p:cNvPr id="4" name="直線コネクタ 3">
            <a:extLst>
              <a:ext uri="{FF2B5EF4-FFF2-40B4-BE49-F238E27FC236}">
                <a16:creationId xmlns:a16="http://schemas.microsoft.com/office/drawing/2014/main" id="{928ACDAF-FA75-B654-9117-D9B33EBAF2C3}"/>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19EC2CEC-BD40-C58E-575A-EE8426684074}"/>
              </a:ext>
            </a:extLst>
          </p:cNvPr>
          <p:cNvSpPr/>
          <p:nvPr/>
        </p:nvSpPr>
        <p:spPr>
          <a:xfrm>
            <a:off x="1009859" y="3218738"/>
            <a:ext cx="898072" cy="36000"/>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5995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D46A72-F4FB-A5CE-9453-ED6E571B3CC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3731714-6E78-0010-E479-4885861398C9}"/>
              </a:ext>
            </a:extLst>
          </p:cNvPr>
          <p:cNvSpPr>
            <a:spLocks noGrp="1"/>
          </p:cNvSpPr>
          <p:nvPr>
            <p:ph type="title"/>
          </p:nvPr>
        </p:nvSpPr>
        <p:spPr/>
        <p:txBody>
          <a:bodyPr/>
          <a:lstStyle/>
          <a:p>
            <a:r>
              <a:rPr kumimoji="1" lang="ja-JP" altLang="en-US" dirty="0"/>
              <a:t>提案手法</a:t>
            </a:r>
          </a:p>
        </p:txBody>
      </p:sp>
      <p:sp>
        <p:nvSpPr>
          <p:cNvPr id="3" name="コンテンツ プレースホルダー 2">
            <a:extLst>
              <a:ext uri="{FF2B5EF4-FFF2-40B4-BE49-F238E27FC236}">
                <a16:creationId xmlns:a16="http://schemas.microsoft.com/office/drawing/2014/main" id="{40776DC2-B614-A2FB-441B-88E6807BD62A}"/>
              </a:ext>
            </a:extLst>
          </p:cNvPr>
          <p:cNvSpPr>
            <a:spLocks noGrp="1"/>
          </p:cNvSpPr>
          <p:nvPr>
            <p:ph idx="1"/>
          </p:nvPr>
        </p:nvSpPr>
        <p:spPr/>
        <p:txBody>
          <a:bodyPr/>
          <a:lstStyle/>
          <a:p>
            <a:r>
              <a:rPr kumimoji="1" lang="ja-JP" altLang="en-US" dirty="0"/>
              <a:t>分析の流れ</a:t>
            </a:r>
            <a:endParaRPr kumimoji="1" lang="en-US" altLang="ja-JP" dirty="0"/>
          </a:p>
          <a:p>
            <a:pPr lvl="1">
              <a:buFont typeface="Wingdings" panose="05000000000000000000" pitchFamily="2" charset="2"/>
              <a:buChar char="Ø"/>
            </a:pPr>
            <a:r>
              <a:rPr lang="en-US" altLang="ja-JP" dirty="0"/>
              <a:t>Step1.</a:t>
            </a:r>
            <a:r>
              <a:rPr lang="ja-JP" altLang="en-US" dirty="0"/>
              <a:t> リターン</a:t>
            </a:r>
            <a:r>
              <a:rPr lang="en-US" altLang="ja-JP" dirty="0"/>
              <a:t>/</a:t>
            </a:r>
            <a:r>
              <a:rPr lang="ja-JP" altLang="en-US" dirty="0"/>
              <a:t>利回り変化幅の算出</a:t>
            </a:r>
            <a:endParaRPr lang="en-US" altLang="ja-JP" dirty="0"/>
          </a:p>
          <a:p>
            <a:pPr lvl="1">
              <a:buFont typeface="Wingdings" panose="05000000000000000000" pitchFamily="2" charset="2"/>
              <a:buChar char="Ø"/>
            </a:pPr>
            <a:r>
              <a:rPr lang="en-US" altLang="ja-JP" dirty="0"/>
              <a:t>Step2. </a:t>
            </a:r>
            <a:r>
              <a:rPr lang="ja-JP" altLang="en-US" dirty="0"/>
              <a:t>変動要因記事の抽出</a:t>
            </a:r>
            <a:endParaRPr lang="en-US" altLang="ja-JP" dirty="0"/>
          </a:p>
          <a:p>
            <a:pPr lvl="1">
              <a:buFont typeface="Wingdings" panose="05000000000000000000" pitchFamily="2" charset="2"/>
              <a:buChar char="Ø"/>
            </a:pPr>
            <a:r>
              <a:rPr lang="en-US" altLang="ja-JP" dirty="0"/>
              <a:t>Step3. </a:t>
            </a:r>
            <a:r>
              <a:rPr lang="ja-JP" altLang="en-US" dirty="0"/>
              <a:t>変動要因の要約</a:t>
            </a:r>
            <a:endParaRPr lang="en-US" altLang="ja-JP" dirty="0"/>
          </a:p>
          <a:p>
            <a:pPr lvl="1">
              <a:buFont typeface="Wingdings" panose="05000000000000000000" pitchFamily="2" charset="2"/>
              <a:buChar char="Ø"/>
            </a:pPr>
            <a:r>
              <a:rPr lang="en-US" altLang="ja-JP" dirty="0"/>
              <a:t>Step4. </a:t>
            </a:r>
            <a:r>
              <a:rPr lang="ja-JP" altLang="en-US" dirty="0"/>
              <a:t>市況コメントの生成</a:t>
            </a:r>
            <a:endParaRPr lang="en-US" altLang="ja-JP" dirty="0"/>
          </a:p>
          <a:p>
            <a:pPr lvl="1">
              <a:buFont typeface="Wingdings" panose="05000000000000000000" pitchFamily="2" charset="2"/>
              <a:buChar char="Ø"/>
            </a:pPr>
            <a:r>
              <a:rPr lang="en-US" altLang="ja-JP" dirty="0"/>
              <a:t>Step5. </a:t>
            </a:r>
            <a:r>
              <a:rPr lang="ja-JP" altLang="en-US" dirty="0"/>
              <a:t>見通しコメントの生成</a:t>
            </a:r>
            <a:endParaRPr lang="en-US" altLang="ja-JP" dirty="0"/>
          </a:p>
          <a:p>
            <a:endParaRPr kumimoji="1" lang="en-US" altLang="ja-JP" dirty="0"/>
          </a:p>
          <a:p>
            <a:endParaRPr kumimoji="1" lang="ja-JP" altLang="en-US" dirty="0"/>
          </a:p>
        </p:txBody>
      </p:sp>
      <p:cxnSp>
        <p:nvCxnSpPr>
          <p:cNvPr id="4" name="直線コネクタ 3">
            <a:extLst>
              <a:ext uri="{FF2B5EF4-FFF2-40B4-BE49-F238E27FC236}">
                <a16:creationId xmlns:a16="http://schemas.microsoft.com/office/drawing/2014/main" id="{911F7EBD-5228-FF50-843C-8D2BAC7F6ABF}"/>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181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03C9F-D0D0-49E7-14D6-0FF4617AEF1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0FBCFD-DEA8-F36A-2EA7-7AB4A5336413}"/>
              </a:ext>
            </a:extLst>
          </p:cNvPr>
          <p:cNvSpPr>
            <a:spLocks noGrp="1"/>
          </p:cNvSpPr>
          <p:nvPr>
            <p:ph type="title"/>
          </p:nvPr>
        </p:nvSpPr>
        <p:spPr/>
        <p:txBody>
          <a:bodyPr/>
          <a:lstStyle/>
          <a:p>
            <a:r>
              <a:rPr lang="en-US" altLang="ja-JP" dirty="0"/>
              <a:t>Step1. </a:t>
            </a:r>
            <a:r>
              <a:rPr lang="ja-JP" altLang="en-US" dirty="0"/>
              <a:t>リターン</a:t>
            </a:r>
            <a:r>
              <a:rPr lang="en-US" altLang="ja-JP" dirty="0"/>
              <a:t>/</a:t>
            </a:r>
            <a:r>
              <a:rPr lang="ja-JP" altLang="en-US" dirty="0"/>
              <a:t>利回りの変化幅の算出</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D2271D9B-6CDC-100B-D65B-D4F5134A42D1}"/>
                  </a:ext>
                </a:extLst>
              </p:cNvPr>
              <p:cNvSpPr>
                <a:spLocks noGrp="1"/>
              </p:cNvSpPr>
              <p:nvPr>
                <p:ph idx="1"/>
              </p:nvPr>
            </p:nvSpPr>
            <p:spPr>
              <a:xfrm>
                <a:off x="838200" y="1825625"/>
                <a:ext cx="4029222" cy="4351338"/>
              </a:xfrm>
            </p:spPr>
            <p:txBody>
              <a:bodyPr/>
              <a:lstStyle/>
              <a:p>
                <a:pPr marL="0" indent="0">
                  <a:buNone/>
                </a:pPr>
                <a:r>
                  <a:rPr kumimoji="1" lang="en-US" altLang="ja-JP" dirty="0"/>
                  <a:t>[</a:t>
                </a:r>
                <a:r>
                  <a:rPr kumimoji="1" lang="ja-JP" altLang="en-US" dirty="0"/>
                  <a:t>株</a:t>
                </a:r>
                <a:r>
                  <a:rPr kumimoji="1" lang="en-US" altLang="ja-JP" dirty="0"/>
                  <a:t>]</a:t>
                </a:r>
                <a:endParaRPr lang="en-US" altLang="ja-JP" dirty="0"/>
              </a:p>
              <a:p>
                <a:r>
                  <a:rPr lang="ja-JP" altLang="en-US" dirty="0"/>
                  <a:t>日次</a:t>
                </a:r>
                <a:r>
                  <a:rPr kumimoji="1" lang="ja-JP" altLang="en-US" dirty="0"/>
                  <a:t>リターン</a:t>
                </a:r>
                <a:endParaRPr kumimoji="1" lang="en-US" altLang="ja-JP" dirty="0"/>
              </a:p>
              <a:p>
                <a:pPr marL="0" indent="0">
                  <a:buNone/>
                </a:pPr>
                <a:r>
                  <a:rPr lang="ja-JP" altLang="en-US" dirty="0"/>
                  <a:t>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m:t>
                    </m:r>
                    <m:box>
                      <m:boxPr>
                        <m:ctrlPr>
                          <a:rPr kumimoji="1" lang="en-US" altLang="ja-JP" b="0" i="1" smtClean="0">
                            <a:latin typeface="Cambria Math" panose="02040503050406030204" pitchFamily="18" charset="0"/>
                          </a:rPr>
                        </m:ctrlPr>
                      </m:boxPr>
                      <m:e>
                        <m:argPr>
                          <m:argSz m:val="-1"/>
                        </m:argP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b>
                            </m:sSub>
                          </m:num>
                          <m:den>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𝑡</m:t>
                                </m:r>
                                <m:r>
                                  <a:rPr lang="en-US" altLang="ja-JP" b="0" i="1" smtClean="0">
                                    <a:latin typeface="Cambria Math" panose="02040503050406030204" pitchFamily="18" charset="0"/>
                                  </a:rPr>
                                  <m:t>−1</m:t>
                                </m:r>
                              </m:sub>
                            </m:sSub>
                          </m:den>
                        </m:f>
                      </m:e>
                    </m:box>
                  </m:oMath>
                </a14:m>
                <a:br>
                  <a:rPr kumimoji="1" lang="en-US" altLang="ja-JP" b="0" dirty="0"/>
                </a:br>
                <a:endParaRPr kumimoji="1" lang="en-US" altLang="ja-JP" dirty="0"/>
              </a:p>
            </p:txBody>
          </p:sp>
        </mc:Choice>
        <mc:Fallback>
          <p:sp>
            <p:nvSpPr>
              <p:cNvPr id="3" name="コンテンツ プレースホルダー 2">
                <a:extLst>
                  <a:ext uri="{FF2B5EF4-FFF2-40B4-BE49-F238E27FC236}">
                    <a16:creationId xmlns:a16="http://schemas.microsoft.com/office/drawing/2014/main" id="{D2271D9B-6CDC-100B-D65B-D4F5134A42D1}"/>
                  </a:ext>
                </a:extLst>
              </p:cNvPr>
              <p:cNvSpPr>
                <a:spLocks noGrp="1" noRot="1" noChangeAspect="1" noMove="1" noResize="1" noEditPoints="1" noAdjustHandles="1" noChangeArrowheads="1" noChangeShapeType="1" noTextEdit="1"/>
              </p:cNvSpPr>
              <p:nvPr>
                <p:ph idx="1"/>
              </p:nvPr>
            </p:nvSpPr>
            <p:spPr>
              <a:xfrm>
                <a:off x="838200" y="1825625"/>
                <a:ext cx="4029222" cy="4351338"/>
              </a:xfrm>
              <a:blipFill>
                <a:blip r:embed="rId2"/>
                <a:stretch>
                  <a:fillRect l="-3182" t="-2241"/>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E419AC24-E454-5595-7A82-3AFF41A7B1F6}"/>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コンテンツ プレースホルダー 2">
                <a:extLst>
                  <a:ext uri="{FF2B5EF4-FFF2-40B4-BE49-F238E27FC236}">
                    <a16:creationId xmlns:a16="http://schemas.microsoft.com/office/drawing/2014/main" id="{619A32CE-DAE0-52B5-727F-42709D843703}"/>
                  </a:ext>
                </a:extLst>
              </p:cNvPr>
              <p:cNvSpPr txBox="1">
                <a:spLocks/>
              </p:cNvSpPr>
              <p:nvPr/>
            </p:nvSpPr>
            <p:spPr>
              <a:xfrm>
                <a:off x="6096000" y="1825625"/>
                <a:ext cx="4592052" cy="36378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a:t>
                </a:r>
                <a:r>
                  <a:rPr lang="ja-JP" altLang="en-US" dirty="0"/>
                  <a:t>債券</a:t>
                </a:r>
                <a:r>
                  <a:rPr lang="en-US" altLang="ja-JP" dirty="0"/>
                  <a:t>]</a:t>
                </a:r>
              </a:p>
              <a:p>
                <a:r>
                  <a:rPr lang="ja-JP" altLang="en-US" dirty="0"/>
                  <a:t>日次リターン</a:t>
                </a:r>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𝑌</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𝑌</m:t>
                          </m:r>
                        </m:e>
                        <m:sub>
                          <m:r>
                            <a:rPr lang="en-US" altLang="ja-JP" b="0" i="1" smtClean="0">
                              <a:latin typeface="Cambria Math" panose="02040503050406030204" pitchFamily="18" charset="0"/>
                            </a:rPr>
                            <m:t>𝑡</m:t>
                          </m:r>
                          <m:r>
                            <a:rPr lang="en-US" altLang="ja-JP" b="0" i="1" smtClean="0">
                              <a:latin typeface="Cambria Math" panose="02040503050406030204" pitchFamily="18" charset="0"/>
                            </a:rPr>
                            <m:t>−1</m:t>
                          </m:r>
                        </m:sub>
                      </m:sSub>
                    </m:oMath>
                  </m:oMathPara>
                </a14:m>
                <a:endParaRPr lang="ja-JP" altLang="en-US" dirty="0"/>
              </a:p>
            </p:txBody>
          </p:sp>
        </mc:Choice>
        <mc:Fallback>
          <p:sp>
            <p:nvSpPr>
              <p:cNvPr id="7" name="コンテンツ プレースホルダー 2">
                <a:extLst>
                  <a:ext uri="{FF2B5EF4-FFF2-40B4-BE49-F238E27FC236}">
                    <a16:creationId xmlns:a16="http://schemas.microsoft.com/office/drawing/2014/main" id="{619A32CE-DAE0-52B5-727F-42709D843703}"/>
                  </a:ext>
                </a:extLst>
              </p:cNvPr>
              <p:cNvSpPr txBox="1">
                <a:spLocks noRot="1" noChangeAspect="1" noMove="1" noResize="1" noEditPoints="1" noAdjustHandles="1" noChangeArrowheads="1" noChangeShapeType="1" noTextEdit="1"/>
              </p:cNvSpPr>
              <p:nvPr/>
            </p:nvSpPr>
            <p:spPr>
              <a:xfrm>
                <a:off x="6096000" y="1825625"/>
                <a:ext cx="4592052" cy="3637895"/>
              </a:xfrm>
              <a:prstGeom prst="rect">
                <a:avLst/>
              </a:prstGeom>
              <a:blipFill>
                <a:blip r:embed="rId3"/>
                <a:stretch>
                  <a:fillRect l="-2656" t="-268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07B8455C-C43C-8FE9-476C-080CD2B7B544}"/>
                  </a:ext>
                </a:extLst>
              </p:cNvPr>
              <p:cNvSpPr txBox="1"/>
              <p:nvPr/>
            </p:nvSpPr>
            <p:spPr>
              <a:xfrm>
                <a:off x="889057" y="3896416"/>
                <a:ext cx="7956730" cy="1200329"/>
              </a:xfrm>
              <a:prstGeom prst="rect">
                <a:avLst/>
              </a:prstGeom>
              <a:noFill/>
            </p:spPr>
            <p:txBody>
              <a:bodyPr wrap="none" rtlCol="0">
                <a:spAutoFit/>
              </a:bodyPr>
              <a:lstStyle/>
              <a:p>
                <a:r>
                  <a:rPr kumimoji="1" lang="ja-JP" altLang="en-US" sz="2400" dirty="0"/>
                  <a:t>対象資産の価格</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𝑡</m:t>
                        </m:r>
                      </m:sub>
                    </m:sSub>
                  </m:oMath>
                </a14:m>
                <a:r>
                  <a:rPr kumimoji="1" lang="en-US" altLang="ja-JP" sz="2400" dirty="0"/>
                  <a:t>, </a:t>
                </a:r>
                <a:r>
                  <a:rPr kumimoji="1" lang="ja-JP" altLang="en-US" sz="2400" dirty="0"/>
                  <a:t>債券の利回りを</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𝑌</m:t>
                        </m:r>
                      </m:e>
                      <m:sub>
                        <m:r>
                          <a:rPr lang="en-US" altLang="ja-JP" sz="2400" b="0" i="1" smtClean="0">
                            <a:latin typeface="Cambria Math" panose="02040503050406030204" pitchFamily="18" charset="0"/>
                          </a:rPr>
                          <m:t>𝑡</m:t>
                        </m:r>
                      </m:sub>
                    </m:sSub>
                  </m:oMath>
                </a14:m>
                <a:endParaRPr kumimoji="1" lang="en-US" altLang="ja-JP" sz="2400" dirty="0"/>
              </a:p>
              <a:p>
                <a:r>
                  <a:rPr kumimoji="1" lang="ja-JP" altLang="en-US" sz="2400" dirty="0"/>
                  <a:t>対象期間を</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𝑡</m:t>
                        </m:r>
                      </m:e>
                      <m:sub>
                        <m:r>
                          <a:rPr lang="en-US" altLang="ja-JP" sz="2400" b="0" i="1" smtClean="0">
                            <a:latin typeface="Cambria Math" panose="02040503050406030204" pitchFamily="18" charset="0"/>
                          </a:rPr>
                          <m:t>0</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𝑡</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𝑡</m:t>
                        </m:r>
                      </m:e>
                      <m:sub>
                        <m:r>
                          <a:rPr lang="en-US" altLang="ja-JP" sz="2400" b="0" i="1" smtClean="0">
                            <a:latin typeface="Cambria Math" panose="02040503050406030204" pitchFamily="18" charset="0"/>
                          </a:rPr>
                          <m:t>𝑛</m:t>
                        </m:r>
                      </m:sub>
                    </m:sSub>
                  </m:oMath>
                </a14:m>
                <a:endParaRPr kumimoji="1" lang="en-US" altLang="ja-JP" sz="2400" dirty="0"/>
              </a:p>
              <a:p>
                <a:r>
                  <a:rPr kumimoji="1" lang="ja-JP" altLang="en-US" sz="2400" dirty="0"/>
                  <a:t>ただし、</a:t>
                </a:r>
                <a:r>
                  <a:rPr kumimoji="1" lang="en-US" altLang="ja-JP" sz="2400" b="0" dirty="0"/>
                  <a:t> </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𝑡</m:t>
                        </m:r>
                      </m:e>
                      <m:sub>
                        <m:r>
                          <a:rPr kumimoji="1" lang="en-US" altLang="ja-JP" sz="2400" b="0" i="1" smtClean="0">
                            <a:latin typeface="Cambria Math" panose="02040503050406030204" pitchFamily="18" charset="0"/>
                          </a:rPr>
                          <m:t>0</m:t>
                        </m:r>
                      </m:sub>
                    </m:sSub>
                  </m:oMath>
                </a14:m>
                <a:r>
                  <a:rPr kumimoji="1" lang="en-US" altLang="ja-JP" sz="2400" dirty="0"/>
                  <a:t>:</a:t>
                </a:r>
                <a:r>
                  <a:rPr kumimoji="1" lang="ja-JP" altLang="en-US" sz="2400" dirty="0"/>
                  <a:t>対象前月末、</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𝑡</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oMath>
                </a14:m>
                <a:r>
                  <a:rPr kumimoji="1" lang="ja-JP" altLang="en-US" sz="2400" dirty="0"/>
                  <a:t>対象月初日、</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𝑡</m:t>
                        </m:r>
                      </m:e>
                      <m:sub>
                        <m:r>
                          <a:rPr lang="en-US" altLang="ja-JP" sz="2400" b="0" i="1" smtClean="0">
                            <a:latin typeface="Cambria Math" panose="02040503050406030204" pitchFamily="18" charset="0"/>
                          </a:rPr>
                          <m:t>𝑛</m:t>
                        </m:r>
                      </m:sub>
                    </m:sSub>
                    <m:r>
                      <a:rPr lang="en-US" altLang="ja-JP" sz="2400" b="0" i="1" smtClean="0">
                        <a:latin typeface="Cambria Math" panose="02040503050406030204" pitchFamily="18" charset="0"/>
                      </a:rPr>
                      <m:t>:</m:t>
                    </m:r>
                  </m:oMath>
                </a14:m>
                <a:r>
                  <a:rPr kumimoji="1" lang="ja-JP" altLang="en-US" sz="2400" dirty="0"/>
                  <a:t>対象月末日</a:t>
                </a:r>
              </a:p>
            </p:txBody>
          </p:sp>
        </mc:Choice>
        <mc:Fallback>
          <p:sp>
            <p:nvSpPr>
              <p:cNvPr id="8" name="テキスト ボックス 7">
                <a:extLst>
                  <a:ext uri="{FF2B5EF4-FFF2-40B4-BE49-F238E27FC236}">
                    <a16:creationId xmlns:a16="http://schemas.microsoft.com/office/drawing/2014/main" id="{07B8455C-C43C-8FE9-476C-080CD2B7B544}"/>
                  </a:ext>
                </a:extLst>
              </p:cNvPr>
              <p:cNvSpPr txBox="1">
                <a:spLocks noRot="1" noChangeAspect="1" noMove="1" noResize="1" noEditPoints="1" noAdjustHandles="1" noChangeArrowheads="1" noChangeShapeType="1" noTextEdit="1"/>
              </p:cNvSpPr>
              <p:nvPr/>
            </p:nvSpPr>
            <p:spPr>
              <a:xfrm>
                <a:off x="889057" y="3896416"/>
                <a:ext cx="7956730" cy="1200329"/>
              </a:xfrm>
              <a:prstGeom prst="rect">
                <a:avLst/>
              </a:prstGeom>
              <a:blipFill>
                <a:blip r:embed="rId4"/>
                <a:stretch>
                  <a:fillRect l="-1226" t="-4061" r="-153" b="-1066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64932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6C8F5-0064-A63D-8EDC-393C3BE9BF1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BDB687F-9573-E899-FBAB-F274EBE58B1F}"/>
              </a:ext>
            </a:extLst>
          </p:cNvPr>
          <p:cNvSpPr>
            <a:spLocks noGrp="1"/>
          </p:cNvSpPr>
          <p:nvPr>
            <p:ph type="title"/>
          </p:nvPr>
        </p:nvSpPr>
        <p:spPr/>
        <p:txBody>
          <a:bodyPr/>
          <a:lstStyle/>
          <a:p>
            <a:r>
              <a:rPr lang="en-US" altLang="ja-JP" dirty="0"/>
              <a:t>Step2. </a:t>
            </a:r>
            <a:r>
              <a:rPr lang="ja-JP" altLang="en-US" dirty="0"/>
              <a:t>変動要因記事の抽出</a:t>
            </a:r>
            <a:endParaRPr kumimoji="1" lang="ja-JP" altLang="en-US" dirty="0"/>
          </a:p>
        </p:txBody>
      </p:sp>
      <p:sp>
        <p:nvSpPr>
          <p:cNvPr id="3" name="コンテンツ プレースホルダー 2">
            <a:extLst>
              <a:ext uri="{FF2B5EF4-FFF2-40B4-BE49-F238E27FC236}">
                <a16:creationId xmlns:a16="http://schemas.microsoft.com/office/drawing/2014/main" id="{999D5D92-E5A1-9C02-386E-68A628007C33}"/>
              </a:ext>
            </a:extLst>
          </p:cNvPr>
          <p:cNvSpPr>
            <a:spLocks noGrp="1"/>
          </p:cNvSpPr>
          <p:nvPr>
            <p:ph idx="1"/>
          </p:nvPr>
        </p:nvSpPr>
        <p:spPr>
          <a:xfrm>
            <a:off x="838199" y="1825625"/>
            <a:ext cx="11501761" cy="4351338"/>
          </a:xfrm>
        </p:spPr>
        <p:txBody>
          <a:bodyPr>
            <a:normAutofit/>
          </a:bodyPr>
          <a:lstStyle/>
          <a:p>
            <a:r>
              <a:rPr kumimoji="1" lang="ja-JP" altLang="en-US" dirty="0"/>
              <a:t>各月の資産価格変動に影響を与えた記事を抽出</a:t>
            </a:r>
            <a:endParaRPr kumimoji="1" lang="en-US" altLang="ja-JP" dirty="0"/>
          </a:p>
          <a:p>
            <a:r>
              <a:rPr lang="ja-JP" altLang="en-US" dirty="0"/>
              <a:t>方法</a:t>
            </a:r>
            <a:endParaRPr lang="en-US" altLang="ja-JP" dirty="0"/>
          </a:p>
          <a:p>
            <a:pPr marL="914400" lvl="1" indent="-457200">
              <a:buFont typeface="+mj-lt"/>
              <a:buAutoNum type="arabicPeriod"/>
            </a:pPr>
            <a:r>
              <a:rPr kumimoji="1" lang="ja-JP" altLang="en-US" dirty="0"/>
              <a:t>月を上旬、中旬、下旬に分け、それぞれの期間の資産価格のリターンを計算</a:t>
            </a:r>
            <a:endParaRPr kumimoji="1" lang="en-US" altLang="ja-JP" dirty="0"/>
          </a:p>
          <a:p>
            <a:pPr marL="914400" lvl="1" indent="-457200">
              <a:buFont typeface="+mj-lt"/>
              <a:buAutoNum type="arabicPeriod"/>
            </a:pPr>
            <a:r>
              <a:rPr kumimoji="1" lang="ja-JP" altLang="en-US" dirty="0"/>
              <a:t>リターンが最も下落した日と上昇した日を</a:t>
            </a:r>
            <a:r>
              <a:rPr lang="ja-JP" altLang="en-US" dirty="0"/>
              <a:t>特定</a:t>
            </a:r>
            <a:endParaRPr lang="en-US" altLang="ja-JP" dirty="0"/>
          </a:p>
          <a:p>
            <a:pPr marL="914400" lvl="1" indent="-457200">
              <a:buFont typeface="+mj-lt"/>
              <a:buAutoNum type="arabicPeriod"/>
            </a:pPr>
            <a:endParaRPr lang="en-US" altLang="ja-JP" dirty="0"/>
          </a:p>
          <a:p>
            <a:pPr marL="914400" lvl="1" indent="-457200">
              <a:buFont typeface="+mj-lt"/>
              <a:buAutoNum type="arabicPeriod"/>
            </a:pPr>
            <a:endParaRPr lang="en-US" altLang="ja-JP" dirty="0"/>
          </a:p>
          <a:p>
            <a:pPr marL="914400" lvl="1" indent="-457200">
              <a:buFont typeface="+mj-lt"/>
              <a:buAutoNum type="arabicPeriod"/>
            </a:pPr>
            <a:endParaRPr lang="en-US" altLang="ja-JP" dirty="0"/>
          </a:p>
          <a:p>
            <a:pPr marL="914400" lvl="1" indent="-457200">
              <a:buFont typeface="+mj-lt"/>
              <a:buAutoNum type="arabicPeriod"/>
            </a:pPr>
            <a:endParaRPr lang="en-US" altLang="ja-JP" dirty="0"/>
          </a:p>
          <a:p>
            <a:pPr marL="914400" lvl="1" indent="-457200">
              <a:buFont typeface="+mj-lt"/>
              <a:buAutoNum type="arabicPeriod"/>
            </a:pPr>
            <a:r>
              <a:rPr kumimoji="1" lang="ja-JP" altLang="en-US" dirty="0"/>
              <a:t>特定したの市場動向について記載されたニュース記事を抽出</a:t>
            </a:r>
          </a:p>
        </p:txBody>
      </p:sp>
      <p:cxnSp>
        <p:nvCxnSpPr>
          <p:cNvPr id="4" name="直線コネクタ 3">
            <a:extLst>
              <a:ext uri="{FF2B5EF4-FFF2-40B4-BE49-F238E27FC236}">
                <a16:creationId xmlns:a16="http://schemas.microsoft.com/office/drawing/2014/main" id="{5B933DF3-2BF2-8C33-48D3-77C193F7BCB9}"/>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640F3EEE-EA9F-9ACA-AC03-F844534BFE55}"/>
              </a:ext>
            </a:extLst>
          </p:cNvPr>
          <p:cNvPicPr>
            <a:picLocks noChangeAspect="1"/>
          </p:cNvPicPr>
          <p:nvPr/>
        </p:nvPicPr>
        <p:blipFill>
          <a:blip r:embed="rId2"/>
          <a:srcRect l="3050" t="15461" b="13002"/>
          <a:stretch/>
        </p:blipFill>
        <p:spPr>
          <a:xfrm>
            <a:off x="2352583" y="3737501"/>
            <a:ext cx="6584976" cy="1065320"/>
          </a:xfrm>
          <a:prstGeom prst="rect">
            <a:avLst/>
          </a:prstGeom>
        </p:spPr>
      </p:pic>
    </p:spTree>
    <p:extLst>
      <p:ext uri="{BB962C8B-B14F-4D97-AF65-F5344CB8AC3E}">
        <p14:creationId xmlns:p14="http://schemas.microsoft.com/office/powerpoint/2010/main" val="121520683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1975</TotalTime>
  <Words>1080</Words>
  <Application>Microsoft Office PowerPoint</Application>
  <PresentationFormat>ワイド画面</PresentationFormat>
  <Paragraphs>187</Paragraphs>
  <Slides>27</Slides>
  <Notes>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27</vt:i4>
      </vt:variant>
    </vt:vector>
  </HeadingPairs>
  <TitlesOfParts>
    <vt:vector size="33" baseType="lpstr">
      <vt:lpstr>游ゴシック</vt:lpstr>
      <vt:lpstr>游ゴシック Light</vt:lpstr>
      <vt:lpstr>Arial</vt:lpstr>
      <vt:lpstr>Cambria Math</vt:lpstr>
      <vt:lpstr>Wingdings</vt:lpstr>
      <vt:lpstr>Office テーマ</vt:lpstr>
      <vt:lpstr>技術調査+自己紹介</vt:lpstr>
      <vt:lpstr>目次</vt:lpstr>
      <vt:lpstr>目次</vt:lpstr>
      <vt:lpstr>概要</vt:lpstr>
      <vt:lpstr>ツールイメージ</vt:lpstr>
      <vt:lpstr>目次</vt:lpstr>
      <vt:lpstr>提案手法</vt:lpstr>
      <vt:lpstr>Step1. リターン/利回りの変化幅の算出</vt:lpstr>
      <vt:lpstr>Step2. 変動要因記事の抽出</vt:lpstr>
      <vt:lpstr>Step3. 変動要因の要約</vt:lpstr>
      <vt:lpstr>Step4. 市況コメントの生成</vt:lpstr>
      <vt:lpstr>Step4. 市況コメントの生成</vt:lpstr>
      <vt:lpstr>Step5. 見通しコメントの生成</vt:lpstr>
      <vt:lpstr>目次</vt:lpstr>
      <vt:lpstr>データセット</vt:lpstr>
      <vt:lpstr>精度評価指標（市況コメント）</vt:lpstr>
      <vt:lpstr>Hallusinationの影響評価（市況コメント）</vt:lpstr>
      <vt:lpstr>精度評価指標（見通しコメント）</vt:lpstr>
      <vt:lpstr>目次</vt:lpstr>
      <vt:lpstr>結果：定性（市況コメント）</vt:lpstr>
      <vt:lpstr>結果：定量（市況コメント）</vt:lpstr>
      <vt:lpstr>結果：Hallusination（市況コメント）</vt:lpstr>
      <vt:lpstr>結果：見通しコメント</vt:lpstr>
      <vt:lpstr>まとめ</vt:lpstr>
      <vt:lpstr>付録：コサイン類似度</vt:lpstr>
      <vt:lpstr>付録：BERT Scoreの計算方法</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Naoki Inagaki</dc:creator>
  <cp:lastModifiedBy>Naoki Inagaki</cp:lastModifiedBy>
  <cp:revision>86</cp:revision>
  <dcterms:created xsi:type="dcterms:W3CDTF">2025-01-04T05:16:02Z</dcterms:created>
  <dcterms:modified xsi:type="dcterms:W3CDTF">2025-01-05T14:11:34Z</dcterms:modified>
</cp:coreProperties>
</file>