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61" r:id="rId5"/>
    <p:sldId id="258" r:id="rId6"/>
    <p:sldId id="263" r:id="rId7"/>
    <p:sldId id="264" r:id="rId8"/>
    <p:sldId id="259" r:id="rId9"/>
    <p:sldId id="260" r:id="rId10"/>
    <p:sldId id="262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76475" y="3332163"/>
            <a:ext cx="6183313" cy="13208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400">
                <a:solidFill>
                  <a:srgbClr val="FF6600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940425" y="333375"/>
            <a:ext cx="3203575" cy="358775"/>
          </a:xfrm>
        </p:spPr>
        <p:txBody>
          <a:bodyPr/>
          <a:lstStyle>
            <a:lvl1pPr>
              <a:defRPr sz="1800"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611188" y="6048375"/>
            <a:ext cx="7848600" cy="47625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Yusuke </a:t>
            </a:r>
            <a:r>
              <a:rPr lang="en-US" altLang="ja-JP" dirty="0" err="1" smtClean="0">
                <a:solidFill>
                  <a:srgbClr val="FFFFFF"/>
                </a:solidFill>
              </a:rPr>
              <a:t>Fujii</a:t>
            </a:r>
            <a:endParaRPr lang="ja-JP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3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3388" y="404813"/>
            <a:ext cx="2108200" cy="57213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173788" cy="57213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01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65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72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9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99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4208" y="404664"/>
            <a:ext cx="2448817" cy="95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0" b="1">
                <a:solidFill>
                  <a:schemeClr val="accent3">
                    <a:lumMod val="50000"/>
                  </a:schemeClr>
                </a:solidFill>
                <a:latin typeface="Times New Roman" charset="0"/>
              </a:defRPr>
            </a:lvl1pPr>
          </a:lstStyle>
          <a:p>
            <a:fld id="{9C94C3CE-AFF2-0B4E-A4CC-54808E08C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268413"/>
            <a:ext cx="9144000" cy="42862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 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 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 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 5 </a:t>
            </a:r>
            <a:r>
              <a:rPr lang="ja-JP" altLang="en-US" dirty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43663" y="333375"/>
            <a:ext cx="26384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fld id="{91BE9D16-D8B0-144B-A16D-75DA78FAAF1B}" type="datetimeFigureOut">
              <a:rPr kumimoji="1" lang="ja-JP" altLang="en-US" smtClean="0"/>
              <a:t>14/11/03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37288"/>
            <a:ext cx="82073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Yusuke </a:t>
            </a:r>
            <a:r>
              <a:rPr lang="en-US" altLang="ja-JP" dirty="0" err="1" smtClean="0">
                <a:solidFill>
                  <a:srgbClr val="FFFFFF"/>
                </a:solidFill>
              </a:rPr>
              <a:t>Fujii</a:t>
            </a:r>
            <a:r>
              <a:rPr lang="en-US" altLang="ja-JP" dirty="0" smtClean="0">
                <a:solidFill>
                  <a:srgbClr val="FFFFFF"/>
                </a:solidFill>
              </a:rPr>
              <a:t> </a:t>
            </a: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04813"/>
            <a:ext cx="813593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タイトルの書式設定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Century Gothic" charset="0"/>
          <a:ea typeface="AR P丸ゴシック体M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9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図形グループ 240"/>
          <p:cNvGrpSpPr/>
          <p:nvPr/>
        </p:nvGrpSpPr>
        <p:grpSpPr>
          <a:xfrm>
            <a:off x="1344705" y="677481"/>
            <a:ext cx="7546884" cy="5298387"/>
            <a:chOff x="1344705" y="677481"/>
            <a:chExt cx="7546884" cy="5298387"/>
          </a:xfrm>
        </p:grpSpPr>
        <p:sp>
          <p:nvSpPr>
            <p:cNvPr id="125" name="正方形/長方形 124"/>
            <p:cNvSpPr/>
            <p:nvPr/>
          </p:nvSpPr>
          <p:spPr bwMode="auto">
            <a:xfrm>
              <a:off x="1344706" y="677481"/>
              <a:ext cx="7546882" cy="1988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9" name="正方形/長方形 138"/>
            <p:cNvSpPr/>
            <p:nvPr/>
          </p:nvSpPr>
          <p:spPr bwMode="auto">
            <a:xfrm>
              <a:off x="1591043" y="1027807"/>
              <a:ext cx="7041489" cy="428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Applications</a:t>
              </a: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8" name="正方形/長方形 137"/>
            <p:cNvSpPr/>
            <p:nvPr/>
          </p:nvSpPr>
          <p:spPr bwMode="auto">
            <a:xfrm>
              <a:off x="1516339" y="1096817"/>
              <a:ext cx="7041489" cy="428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Applications</a:t>
              </a: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1344706" y="2741840"/>
              <a:ext cx="7546882" cy="24861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1456575" y="1159286"/>
              <a:ext cx="7038499" cy="428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Applications</a:t>
              </a: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28" name="正方形/長方形 127"/>
            <p:cNvSpPr/>
            <p:nvPr/>
          </p:nvSpPr>
          <p:spPr bwMode="auto">
            <a:xfrm>
              <a:off x="6882012" y="1947833"/>
              <a:ext cx="1765462" cy="358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CUDA </a:t>
              </a:r>
              <a:r>
                <a:rPr lang="en-US" altLang="ja-JP" b="1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L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ibrary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0" name="正方形/長方形 129"/>
            <p:cNvSpPr/>
            <p:nvPr/>
          </p:nvSpPr>
          <p:spPr bwMode="auto">
            <a:xfrm>
              <a:off x="1456575" y="3051536"/>
              <a:ext cx="1188014" cy="2064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endParaRPr kumimoji="1" lang="en-US" altLang="ja-JP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Linux</a:t>
              </a:r>
              <a:b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</a:b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 Kernel</a:t>
              </a:r>
            </a:p>
            <a:p>
              <a:pPr algn="ctr">
                <a:buNone/>
              </a:pPr>
              <a:endParaRPr lang="en-US" altLang="ja-JP" sz="20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sz="20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1344706" y="2683635"/>
              <a:ext cx="1977992" cy="55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kumimoji="1" lang="en-US" altLang="ja-JP" b="1" dirty="0" smtClean="0">
                  <a:latin typeface="Osaka"/>
                  <a:ea typeface="Osaka"/>
                  <a:cs typeface="Osaka"/>
                </a:rPr>
                <a:t>Kernel space</a:t>
              </a:r>
              <a:endParaRPr kumimoji="1" lang="ja-JP" altLang="en-US" b="1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344705" y="677481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ja-JP" b="1" dirty="0">
                  <a:latin typeface="Osaka"/>
                  <a:ea typeface="Osaka"/>
                  <a:cs typeface="Osaka"/>
                </a:rPr>
                <a:t> User-space</a:t>
              </a:r>
              <a:endParaRPr lang="ja-JP" altLang="en-US" dirty="0"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33" name="直線矢印コネクタ 132"/>
            <p:cNvCxnSpPr/>
            <p:nvPr/>
          </p:nvCxnSpPr>
          <p:spPr bwMode="auto">
            <a:xfrm>
              <a:off x="3455070" y="1587831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4" name="直線矢印コネクタ 133"/>
            <p:cNvCxnSpPr/>
            <p:nvPr/>
          </p:nvCxnSpPr>
          <p:spPr bwMode="auto">
            <a:xfrm>
              <a:off x="7477251" y="1587832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0" name="正方形/長方形 149"/>
            <p:cNvSpPr/>
            <p:nvPr/>
          </p:nvSpPr>
          <p:spPr bwMode="auto">
            <a:xfrm>
              <a:off x="2764118" y="1947831"/>
              <a:ext cx="3899647" cy="358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RTXG Library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67" name="正方形/長方形 166"/>
            <p:cNvSpPr/>
            <p:nvPr/>
          </p:nvSpPr>
          <p:spPr bwMode="auto">
            <a:xfrm>
              <a:off x="2764118" y="3051536"/>
              <a:ext cx="3438335" cy="2064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RTXG Core</a:t>
              </a:r>
            </a:p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68" name="正方形/長方形 167"/>
            <p:cNvSpPr/>
            <p:nvPr/>
          </p:nvSpPr>
          <p:spPr bwMode="auto">
            <a:xfrm>
              <a:off x="6320118" y="3051536"/>
              <a:ext cx="2465294" cy="203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GPU Driver </a:t>
              </a:r>
              <a:b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</a:br>
              <a:r>
                <a:rPr kumimoji="1" lang="en-US" altLang="ja-JP" sz="14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(nvidia, nouveau )</a:t>
              </a:r>
            </a:p>
            <a:p>
              <a:pPr algn="ctr">
                <a:buNone/>
              </a:pPr>
              <a:endPara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ja-JP" altLang="en-US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73" name="直線矢印コネクタ 172"/>
            <p:cNvCxnSpPr/>
            <p:nvPr/>
          </p:nvCxnSpPr>
          <p:spPr bwMode="auto">
            <a:xfrm flipV="1">
              <a:off x="7937685" y="1587831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7" name="角丸四角形 176"/>
            <p:cNvSpPr/>
            <p:nvPr/>
          </p:nvSpPr>
          <p:spPr bwMode="auto">
            <a:xfrm>
              <a:off x="7609850" y="4355484"/>
              <a:ext cx="1022682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GPU</a:t>
              </a:r>
              <a:b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</a:b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MMIO</a:t>
              </a:r>
              <a:r>
                <a:rPr kumimoji="1" lang="en-US" altLang="ja-JP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 </a:t>
              </a:r>
              <a:r>
                <a:rPr lang="en-US" altLang="ja-JP" sz="1400" dirty="0">
                  <a:latin typeface="Osaka"/>
                  <a:ea typeface="Osaka"/>
                  <a:cs typeface="Osaka"/>
                </a:rPr>
                <a:t/>
              </a:r>
              <a:br>
                <a:rPr lang="en-US" altLang="ja-JP" sz="1400" dirty="0">
                  <a:latin typeface="Osaka"/>
                  <a:ea typeface="Osaka"/>
                  <a:cs typeface="Osaka"/>
                </a:rPr>
              </a:br>
              <a:r>
                <a:rPr lang="en-US" altLang="ja-JP" sz="1400" dirty="0" smtClean="0">
                  <a:latin typeface="Osaka"/>
                  <a:ea typeface="Osaka"/>
                  <a:cs typeface="Osaka"/>
                </a:rPr>
                <a:t>space1</a:t>
              </a:r>
              <a:endParaRPr lang="en-US" altLang="ja-JP" sz="1400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178" name="正方形/長方形 177"/>
            <p:cNvSpPr/>
            <p:nvPr/>
          </p:nvSpPr>
          <p:spPr bwMode="auto">
            <a:xfrm>
              <a:off x="3086201" y="3405779"/>
              <a:ext cx="1356348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PU Core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79" name="直線矢印コネクタ 178"/>
            <p:cNvCxnSpPr/>
            <p:nvPr/>
          </p:nvCxnSpPr>
          <p:spPr bwMode="auto">
            <a:xfrm>
              <a:off x="7477251" y="2306421"/>
              <a:ext cx="0" cy="74511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直線矢印コネクタ 179"/>
            <p:cNvCxnSpPr/>
            <p:nvPr/>
          </p:nvCxnSpPr>
          <p:spPr bwMode="auto">
            <a:xfrm flipV="1">
              <a:off x="7937685" y="2306422"/>
              <a:ext cx="0" cy="74511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1" name="直線矢印コネクタ 180"/>
            <p:cNvCxnSpPr/>
            <p:nvPr/>
          </p:nvCxnSpPr>
          <p:spPr bwMode="auto">
            <a:xfrm>
              <a:off x="3455070" y="2306422"/>
              <a:ext cx="0" cy="74511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2" name="直線矢印コネクタ 181"/>
            <p:cNvCxnSpPr/>
            <p:nvPr/>
          </p:nvCxnSpPr>
          <p:spPr bwMode="auto">
            <a:xfrm flipV="1">
              <a:off x="5066924" y="2306422"/>
              <a:ext cx="0" cy="74511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直線矢印コネクタ 182"/>
            <p:cNvCxnSpPr/>
            <p:nvPr/>
          </p:nvCxnSpPr>
          <p:spPr bwMode="auto">
            <a:xfrm flipV="1">
              <a:off x="5066924" y="1587830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4" name="テキスト ボックス 183"/>
            <p:cNvSpPr txBox="1"/>
            <p:nvPr/>
          </p:nvSpPr>
          <p:spPr>
            <a:xfrm>
              <a:off x="3928228" y="2370383"/>
              <a:ext cx="1048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Osaka"/>
                  <a:ea typeface="Osaka"/>
                  <a:cs typeface="Osaka"/>
                </a:rPr>
                <a:t>IOCTL()</a:t>
              </a:r>
              <a:endParaRPr kumimoji="1" lang="ja-JP" altLang="en-US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176" name="角丸四角形 175"/>
            <p:cNvSpPr/>
            <p:nvPr/>
          </p:nvSpPr>
          <p:spPr bwMode="auto">
            <a:xfrm>
              <a:off x="3806533" y="4355484"/>
              <a:ext cx="1019466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GPU</a:t>
              </a:r>
              <a:b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</a:b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MMIO</a:t>
              </a:r>
              <a:b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</a:b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space2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207" name="直線矢印コネクタ 206"/>
            <p:cNvCxnSpPr/>
            <p:nvPr/>
          </p:nvCxnSpPr>
          <p:spPr bwMode="auto">
            <a:xfrm>
              <a:off x="6454895" y="2306422"/>
              <a:ext cx="0" cy="128050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8" name="直線矢印コネクタ 207"/>
            <p:cNvCxnSpPr/>
            <p:nvPr/>
          </p:nvCxnSpPr>
          <p:spPr bwMode="auto">
            <a:xfrm flipV="1">
              <a:off x="6640791" y="2283433"/>
              <a:ext cx="0" cy="128050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9" name="正方形/長方形 208"/>
            <p:cNvSpPr/>
            <p:nvPr/>
          </p:nvSpPr>
          <p:spPr bwMode="auto">
            <a:xfrm>
              <a:off x="1344705" y="5459456"/>
              <a:ext cx="3645648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CPUs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210" name="正方形/長方形 209"/>
            <p:cNvSpPr/>
            <p:nvPr/>
          </p:nvSpPr>
          <p:spPr bwMode="auto">
            <a:xfrm>
              <a:off x="5244353" y="5459456"/>
              <a:ext cx="3647236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GPUs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217" name="角丸四角形 216"/>
            <p:cNvSpPr/>
            <p:nvPr/>
          </p:nvSpPr>
          <p:spPr bwMode="auto">
            <a:xfrm>
              <a:off x="6436162" y="4355484"/>
              <a:ext cx="1022682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 dirty="0" smtClean="0">
                  <a:latin typeface="Osaka"/>
                  <a:ea typeface="Osaka"/>
                  <a:cs typeface="Osaka"/>
                </a:rPr>
                <a:t>GPU Indirect Buffer1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aka"/>
                <a:ea typeface="Osaka"/>
                <a:cs typeface="Osaka"/>
              </a:endParaRPr>
            </a:p>
          </p:txBody>
        </p:sp>
        <p:sp>
          <p:nvSpPr>
            <p:cNvPr id="219" name="下矢印 218"/>
            <p:cNvSpPr/>
            <p:nvPr/>
          </p:nvSpPr>
          <p:spPr bwMode="auto">
            <a:xfrm>
              <a:off x="4681608" y="5082238"/>
              <a:ext cx="1831309" cy="343077"/>
            </a:xfrm>
            <a:prstGeom prst="downArrow">
              <a:avLst/>
            </a:prstGeom>
            <a:solidFill>
              <a:srgbClr val="CCFFCC"/>
            </a:solidFill>
            <a:ln w="9525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rPr>
                <a:t>DMA Push!!</a:t>
              </a: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" name="角丸四角形 220"/>
            <p:cNvSpPr/>
            <p:nvPr/>
          </p:nvSpPr>
          <p:spPr bwMode="auto">
            <a:xfrm>
              <a:off x="4931889" y="4355484"/>
              <a:ext cx="1022682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 dirty="0" smtClean="0">
                  <a:latin typeface="Osaka"/>
                  <a:ea typeface="Osaka"/>
                  <a:cs typeface="Osaka"/>
                </a:rPr>
                <a:t>GPU Indirect Buffer2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aka"/>
                <a:ea typeface="Osaka"/>
                <a:cs typeface="Osaka"/>
              </a:endParaRPr>
            </a:p>
          </p:txBody>
        </p:sp>
        <p:sp>
          <p:nvSpPr>
            <p:cNvPr id="222" name="下矢印 221"/>
            <p:cNvSpPr/>
            <p:nvPr/>
          </p:nvSpPr>
          <p:spPr bwMode="auto">
            <a:xfrm>
              <a:off x="6090960" y="5082238"/>
              <a:ext cx="1831309" cy="343077"/>
            </a:xfrm>
            <a:prstGeom prst="downArrow">
              <a:avLst/>
            </a:prstGeom>
            <a:solidFill>
              <a:srgbClr val="CCFFCC"/>
            </a:solidFill>
            <a:ln w="9525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rPr>
                <a:t>DMA Push!!</a:t>
              </a: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" name="正方形/長方形 222"/>
            <p:cNvSpPr/>
            <p:nvPr/>
          </p:nvSpPr>
          <p:spPr bwMode="auto">
            <a:xfrm>
              <a:off x="4681608" y="3405779"/>
              <a:ext cx="1356348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GP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U Core</a:t>
              </a:r>
            </a:p>
            <a:p>
              <a:pPr algn="ctr">
                <a:buNone/>
              </a:pPr>
              <a:r>
                <a:rPr kumimoji="1" lang="en-US" altLang="ja-JP" sz="1200" b="1" dirty="0" err="1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schedule,sync</a:t>
              </a:r>
              <a:endParaRPr kumimoji="1" lang="ja-JP" altLang="en-US" sz="12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224" name="直線矢印コネクタ 223"/>
            <p:cNvCxnSpPr/>
            <p:nvPr/>
          </p:nvCxnSpPr>
          <p:spPr bwMode="auto">
            <a:xfrm>
              <a:off x="5438588" y="3945600"/>
              <a:ext cx="0" cy="40988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7" name="直線矢印コネクタ 226"/>
            <p:cNvCxnSpPr/>
            <p:nvPr/>
          </p:nvCxnSpPr>
          <p:spPr bwMode="auto">
            <a:xfrm flipH="1">
              <a:off x="4318000" y="3945600"/>
              <a:ext cx="675341" cy="40988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9" name="テキスト ボックス 228"/>
            <p:cNvSpPr txBox="1"/>
            <p:nvPr/>
          </p:nvSpPr>
          <p:spPr>
            <a:xfrm>
              <a:off x="5408706" y="3990423"/>
              <a:ext cx="8678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write </a:t>
              </a:r>
              <a:r>
                <a:rPr lang="en-US" altLang="ja-JP" sz="1050" dirty="0" smtClean="0"/>
                <a:t>CMD</a:t>
              </a:r>
              <a:endParaRPr kumimoji="1" lang="ja-JP" altLang="en-US" sz="1050" dirty="0"/>
            </a:p>
          </p:txBody>
        </p:sp>
        <p:sp>
          <p:nvSpPr>
            <p:cNvPr id="230" name="テキスト ボックス 229"/>
            <p:cNvSpPr txBox="1"/>
            <p:nvPr/>
          </p:nvSpPr>
          <p:spPr>
            <a:xfrm>
              <a:off x="3683694" y="3855954"/>
              <a:ext cx="100145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remap</a:t>
              </a:r>
            </a:p>
            <a:p>
              <a:r>
                <a:rPr kumimoji="1" lang="en-US" altLang="ja-JP" sz="1050" dirty="0" smtClean="0"/>
                <a:t>MCU control</a:t>
              </a:r>
              <a:endParaRPr kumimoji="1" lang="ja-JP" altLang="en-US" sz="1050" dirty="0"/>
            </a:p>
          </p:txBody>
        </p:sp>
        <p:sp>
          <p:nvSpPr>
            <p:cNvPr id="232" name="角丸四角形 231"/>
            <p:cNvSpPr/>
            <p:nvPr/>
          </p:nvSpPr>
          <p:spPr bwMode="auto">
            <a:xfrm>
              <a:off x="6436162" y="3586928"/>
              <a:ext cx="1022682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 dirty="0" smtClean="0">
                  <a:solidFill>
                    <a:srgbClr val="A6A6A6"/>
                  </a:solidFill>
                  <a:latin typeface="Osaka"/>
                  <a:ea typeface="Osaka"/>
                  <a:cs typeface="Osaka"/>
                </a:rPr>
                <a:t>GPU Indirect Buffer2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A6A6A6"/>
                </a:solidFill>
                <a:effectLst/>
                <a:latin typeface="Osaka"/>
                <a:ea typeface="Osaka"/>
                <a:cs typeface="Osaka"/>
              </a:endParaRPr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5795516" y="2378097"/>
              <a:ext cx="740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request</a:t>
              </a:r>
            </a:p>
            <a:p>
              <a:r>
                <a:rPr lang="en-US" altLang="ja-JP" sz="1200" dirty="0" smtClean="0"/>
                <a:t>Buffer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Object</a:t>
              </a:r>
              <a:r>
                <a:rPr kumimoji="1" lang="en-US" altLang="ja-JP" sz="1200" dirty="0" smtClean="0"/>
                <a:t> </a:t>
              </a:r>
              <a:endParaRPr kumimoji="1" lang="ja-JP" altLang="en-US" sz="1200" dirty="0"/>
            </a:p>
          </p:txBody>
        </p:sp>
        <p:sp>
          <p:nvSpPr>
            <p:cNvPr id="238" name="テキスト ボックス 237"/>
            <p:cNvSpPr txBox="1"/>
            <p:nvPr/>
          </p:nvSpPr>
          <p:spPr>
            <a:xfrm>
              <a:off x="2749514" y="4415248"/>
              <a:ext cx="1008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schedule</a:t>
              </a:r>
            </a:p>
            <a:p>
              <a:r>
                <a:rPr lang="en-US" altLang="ja-JP" sz="1200" dirty="0" err="1" smtClean="0"/>
                <a:t>wait_event</a:t>
              </a:r>
              <a:endParaRPr lang="en-US" altLang="ja-JP" sz="1200" dirty="0" smtClean="0"/>
            </a:p>
            <a:p>
              <a:r>
                <a:rPr lang="en-US" altLang="ja-JP" sz="1200" dirty="0" err="1" smtClean="0"/>
                <a:t>request_irq</a:t>
              </a:r>
              <a:endParaRPr lang="en-US" altLang="ja-JP" sz="1200" dirty="0" smtClean="0"/>
            </a:p>
          </p:txBody>
        </p:sp>
        <p:sp>
          <p:nvSpPr>
            <p:cNvPr id="237" name="左矢印 236"/>
            <p:cNvSpPr/>
            <p:nvPr/>
          </p:nvSpPr>
          <p:spPr bwMode="auto">
            <a:xfrm>
              <a:off x="2230232" y="3666275"/>
              <a:ext cx="594365" cy="1450104"/>
            </a:xfrm>
            <a:prstGeom prst="leftArrow">
              <a:avLst/>
            </a:prstGeom>
            <a:solidFill>
              <a:srgbClr val="FFFF00">
                <a:alpha val="87000"/>
              </a:srgbClr>
            </a:solidFill>
            <a:ln w="9525" cap="flat" cmpd="sng" algn="ctr">
              <a:solidFill>
                <a:schemeClr val="bg1">
                  <a:lumMod val="50000"/>
                  <a:alpha val="61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2171956" y="4230582"/>
              <a:ext cx="697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latin typeface="Arial" charset="0"/>
                  <a:ea typeface="ＭＳ Ｐゴシック" charset="0"/>
                  <a:cs typeface="ＭＳ Ｐゴシック" charset="0"/>
                </a:rPr>
                <a:t>Symbol</a:t>
              </a:r>
              <a:endParaRPr lang="ja-JP" altLang="en-US" sz="1200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42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 bwMode="auto">
          <a:xfrm>
            <a:off x="3085354" y="2348752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Kernel</a:t>
            </a:r>
            <a:b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… =&gt;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do_IRQ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()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5270367" y="2348752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Device Driver</a:t>
            </a: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ISR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左矢印 48"/>
          <p:cNvSpPr/>
          <p:nvPr/>
        </p:nvSpPr>
        <p:spPr bwMode="auto">
          <a:xfrm rot="10800000">
            <a:off x="4617933" y="2348752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左矢印 49"/>
          <p:cNvSpPr/>
          <p:nvPr/>
        </p:nvSpPr>
        <p:spPr bwMode="auto">
          <a:xfrm rot="10800000">
            <a:off x="2368177" y="2348753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1576916" y="2348753"/>
            <a:ext cx="677334" cy="1416423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GPU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085354" y="5346948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RTX_Library</a:t>
            </a:r>
            <a:endParaRPr lang="en-US" altLang="ja-JP" sz="1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push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cmd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group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左矢印 53"/>
          <p:cNvSpPr/>
          <p:nvPr/>
        </p:nvSpPr>
        <p:spPr bwMode="auto">
          <a:xfrm>
            <a:off x="2368177" y="5302126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085354" y="4363819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Kernel</a:t>
            </a:r>
            <a:b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… =&gt;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do_IRQ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()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7392015" y="4363820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Device Driver</a:t>
            </a: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ISR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左矢印 56"/>
          <p:cNvSpPr/>
          <p:nvPr/>
        </p:nvSpPr>
        <p:spPr bwMode="auto">
          <a:xfrm rot="10800000">
            <a:off x="6779427" y="4363820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左矢印 57"/>
          <p:cNvSpPr/>
          <p:nvPr/>
        </p:nvSpPr>
        <p:spPr bwMode="auto">
          <a:xfrm rot="10800000">
            <a:off x="2368177" y="4363820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1576916" y="4363820"/>
            <a:ext cx="677334" cy="1416423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GPU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230521" y="4360955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Linux-RTXG</a:t>
            </a:r>
            <a:b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wrapper ISR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左矢印 60"/>
          <p:cNvSpPr/>
          <p:nvPr/>
        </p:nvSpPr>
        <p:spPr bwMode="auto">
          <a:xfrm rot="10800000">
            <a:off x="4617933" y="4363821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230521" y="5346948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Application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ise Interrupt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左矢印 62"/>
          <p:cNvSpPr/>
          <p:nvPr/>
        </p:nvSpPr>
        <p:spPr bwMode="auto">
          <a:xfrm>
            <a:off x="4594413" y="5287183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3085353" y="3213348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RTX_Library</a:t>
            </a:r>
            <a:endParaRPr lang="en-US" altLang="ja-JP" sz="1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push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cmd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group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左矢印 64"/>
          <p:cNvSpPr/>
          <p:nvPr/>
        </p:nvSpPr>
        <p:spPr bwMode="auto">
          <a:xfrm>
            <a:off x="2368176" y="3168526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230520" y="3213348"/>
            <a:ext cx="1509059" cy="43329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Application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ise Interrupt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左矢印 66"/>
          <p:cNvSpPr/>
          <p:nvPr/>
        </p:nvSpPr>
        <p:spPr bwMode="auto">
          <a:xfrm>
            <a:off x="4594412" y="3153583"/>
            <a:ext cx="612588" cy="49305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07000" y="4794249"/>
            <a:ext cx="179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※</a:t>
            </a:r>
            <a:r>
              <a:rPr kumimoji="1" lang="en-US" altLang="ja-JP" sz="900" dirty="0" err="1" smtClean="0"/>
              <a:t>mmio</a:t>
            </a:r>
            <a:r>
              <a:rPr kumimoji="1" lang="en-US" altLang="ja-JP" sz="900" dirty="0" smtClean="0"/>
              <a:t> register is remapped</a:t>
            </a:r>
          </a:p>
          <a:p>
            <a:r>
              <a:rPr lang="en-US" altLang="ja-JP" sz="900" dirty="0" smtClean="0"/>
              <a:t>by </a:t>
            </a:r>
            <a:r>
              <a:rPr lang="en-US" altLang="ja-JP" sz="900" dirty="0" err="1" smtClean="0"/>
              <a:t>linux-rtxg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9238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図形グループ 240"/>
          <p:cNvGrpSpPr/>
          <p:nvPr/>
        </p:nvGrpSpPr>
        <p:grpSpPr>
          <a:xfrm>
            <a:off x="1344705" y="677481"/>
            <a:ext cx="7546884" cy="5298387"/>
            <a:chOff x="1344705" y="677481"/>
            <a:chExt cx="7546884" cy="5298387"/>
          </a:xfrm>
        </p:grpSpPr>
        <p:sp>
          <p:nvSpPr>
            <p:cNvPr id="125" name="正方形/長方形 124"/>
            <p:cNvSpPr/>
            <p:nvPr/>
          </p:nvSpPr>
          <p:spPr bwMode="auto">
            <a:xfrm>
              <a:off x="1344706" y="677481"/>
              <a:ext cx="7546882" cy="1988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9" name="正方形/長方形 138"/>
            <p:cNvSpPr/>
            <p:nvPr/>
          </p:nvSpPr>
          <p:spPr bwMode="auto">
            <a:xfrm>
              <a:off x="1591043" y="1027807"/>
              <a:ext cx="7041489" cy="428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Applications</a:t>
              </a: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8" name="正方形/長方形 137"/>
            <p:cNvSpPr/>
            <p:nvPr/>
          </p:nvSpPr>
          <p:spPr bwMode="auto">
            <a:xfrm>
              <a:off x="1516339" y="1096817"/>
              <a:ext cx="7041489" cy="428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Applications</a:t>
              </a: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1344706" y="2741840"/>
              <a:ext cx="7546882" cy="24861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1456575" y="1159286"/>
              <a:ext cx="7038499" cy="428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Applications</a:t>
              </a:r>
              <a:endParaRPr kumimoji="1" lang="ja-JP" altLang="en-US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28" name="正方形/長方形 127"/>
            <p:cNvSpPr/>
            <p:nvPr/>
          </p:nvSpPr>
          <p:spPr bwMode="auto">
            <a:xfrm>
              <a:off x="6882012" y="1947833"/>
              <a:ext cx="1765462" cy="358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CUDA </a:t>
              </a:r>
              <a:r>
                <a:rPr lang="en-US" altLang="ja-JP" b="1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L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ibrary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0" name="正方形/長方形 129"/>
            <p:cNvSpPr/>
            <p:nvPr/>
          </p:nvSpPr>
          <p:spPr bwMode="auto">
            <a:xfrm>
              <a:off x="1456575" y="3051536"/>
              <a:ext cx="1188014" cy="2064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endParaRPr kumimoji="1" lang="en-US" altLang="ja-JP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Linux</a:t>
              </a:r>
              <a:b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</a:br>
              <a:r>
                <a:rPr kumimoji="1" lang="en-US" altLang="ja-JP" sz="20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 Kernel</a:t>
              </a:r>
            </a:p>
            <a:p>
              <a:pPr algn="ctr">
                <a:buNone/>
              </a:pPr>
              <a:endParaRPr lang="en-US" altLang="ja-JP" sz="20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sz="20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20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1344706" y="2683635"/>
              <a:ext cx="1977992" cy="55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kumimoji="1" lang="en-US" altLang="ja-JP" b="1" dirty="0" smtClean="0">
                  <a:latin typeface="Osaka"/>
                  <a:ea typeface="Osaka"/>
                  <a:cs typeface="Osaka"/>
                </a:rPr>
                <a:t>Kernel space</a:t>
              </a:r>
              <a:endParaRPr kumimoji="1" lang="ja-JP" altLang="en-US" b="1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344705" y="677481"/>
              <a:ext cx="1479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ja-JP" b="1" dirty="0">
                  <a:latin typeface="Osaka"/>
                  <a:ea typeface="Osaka"/>
                  <a:cs typeface="Osaka"/>
                </a:rPr>
                <a:t> User-space</a:t>
              </a:r>
              <a:endParaRPr lang="ja-JP" altLang="en-US" dirty="0"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33" name="直線矢印コネクタ 132"/>
            <p:cNvCxnSpPr/>
            <p:nvPr/>
          </p:nvCxnSpPr>
          <p:spPr bwMode="auto">
            <a:xfrm>
              <a:off x="3455070" y="1587831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4" name="直線矢印コネクタ 133"/>
            <p:cNvCxnSpPr/>
            <p:nvPr/>
          </p:nvCxnSpPr>
          <p:spPr bwMode="auto">
            <a:xfrm>
              <a:off x="7477251" y="1587832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0" name="正方形/長方形 149"/>
            <p:cNvSpPr/>
            <p:nvPr/>
          </p:nvSpPr>
          <p:spPr bwMode="auto">
            <a:xfrm>
              <a:off x="1456576" y="1947831"/>
              <a:ext cx="5207190" cy="607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RTXG Library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67" name="正方形/長方形 166"/>
            <p:cNvSpPr/>
            <p:nvPr/>
          </p:nvSpPr>
          <p:spPr bwMode="auto">
            <a:xfrm>
              <a:off x="2764118" y="3051536"/>
              <a:ext cx="3438335" cy="2064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RTXG Core</a:t>
              </a:r>
            </a:p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68" name="正方形/長方形 167"/>
            <p:cNvSpPr/>
            <p:nvPr/>
          </p:nvSpPr>
          <p:spPr bwMode="auto">
            <a:xfrm>
              <a:off x="6320118" y="3051536"/>
              <a:ext cx="2465294" cy="203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GPU Driver </a:t>
              </a:r>
              <a:b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</a:br>
              <a:r>
                <a:rPr kumimoji="1" lang="en-US" altLang="ja-JP" sz="1400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(nvidia, nouveau )</a:t>
              </a:r>
            </a:p>
            <a:p>
              <a:pPr algn="ctr">
                <a:buNone/>
              </a:pPr>
              <a:endPara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  <a:p>
              <a:pPr algn="ctr">
                <a:buNone/>
              </a:pPr>
              <a:endParaRPr kumimoji="1" lang="ja-JP" altLang="en-US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73" name="直線矢印コネクタ 172"/>
            <p:cNvCxnSpPr/>
            <p:nvPr/>
          </p:nvCxnSpPr>
          <p:spPr bwMode="auto">
            <a:xfrm flipV="1">
              <a:off x="7937685" y="1587831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7" name="角丸四角形 176"/>
            <p:cNvSpPr/>
            <p:nvPr/>
          </p:nvSpPr>
          <p:spPr bwMode="auto">
            <a:xfrm>
              <a:off x="7609850" y="4355484"/>
              <a:ext cx="1022682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GPU</a:t>
              </a:r>
              <a:b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</a:b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MMIO</a:t>
              </a:r>
              <a:r>
                <a:rPr kumimoji="1" lang="en-US" altLang="ja-JP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 </a:t>
              </a:r>
              <a:r>
                <a:rPr lang="en-US" altLang="ja-JP" sz="1400" dirty="0">
                  <a:latin typeface="Osaka"/>
                  <a:ea typeface="Osaka"/>
                  <a:cs typeface="Osaka"/>
                </a:rPr>
                <a:t/>
              </a:r>
              <a:br>
                <a:rPr lang="en-US" altLang="ja-JP" sz="1400" dirty="0">
                  <a:latin typeface="Osaka"/>
                  <a:ea typeface="Osaka"/>
                  <a:cs typeface="Osaka"/>
                </a:rPr>
              </a:br>
              <a:r>
                <a:rPr lang="en-US" altLang="ja-JP" sz="1400" dirty="0" smtClean="0">
                  <a:latin typeface="Osaka"/>
                  <a:ea typeface="Osaka"/>
                  <a:cs typeface="Osaka"/>
                </a:rPr>
                <a:t>space1</a:t>
              </a:r>
              <a:endParaRPr lang="en-US" altLang="ja-JP" sz="1400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178" name="正方形/長方形 177"/>
            <p:cNvSpPr/>
            <p:nvPr/>
          </p:nvSpPr>
          <p:spPr bwMode="auto">
            <a:xfrm>
              <a:off x="3086201" y="3405779"/>
              <a:ext cx="1356348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PU Core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79" name="直線矢印コネクタ 178"/>
            <p:cNvCxnSpPr/>
            <p:nvPr/>
          </p:nvCxnSpPr>
          <p:spPr bwMode="auto">
            <a:xfrm>
              <a:off x="7477251" y="2306421"/>
              <a:ext cx="0" cy="74511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直線矢印コネクタ 179"/>
            <p:cNvCxnSpPr/>
            <p:nvPr/>
          </p:nvCxnSpPr>
          <p:spPr bwMode="auto">
            <a:xfrm flipV="1">
              <a:off x="7937685" y="2306422"/>
              <a:ext cx="0" cy="74511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1" name="直線矢印コネクタ 180"/>
            <p:cNvCxnSpPr/>
            <p:nvPr/>
          </p:nvCxnSpPr>
          <p:spPr bwMode="auto">
            <a:xfrm>
              <a:off x="3455070" y="2554941"/>
              <a:ext cx="0" cy="49659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2" name="直線矢印コネクタ 181"/>
            <p:cNvCxnSpPr/>
            <p:nvPr/>
          </p:nvCxnSpPr>
          <p:spPr bwMode="auto">
            <a:xfrm flipV="1">
              <a:off x="5066924" y="2510119"/>
              <a:ext cx="0" cy="54141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直線矢印コネクタ 182"/>
            <p:cNvCxnSpPr/>
            <p:nvPr/>
          </p:nvCxnSpPr>
          <p:spPr bwMode="auto">
            <a:xfrm flipV="1">
              <a:off x="5066924" y="1587830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4" name="テキスト ボックス 183"/>
            <p:cNvSpPr txBox="1"/>
            <p:nvPr/>
          </p:nvSpPr>
          <p:spPr>
            <a:xfrm>
              <a:off x="3928228" y="2547605"/>
              <a:ext cx="1048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latin typeface="Osaka"/>
                  <a:ea typeface="Osaka"/>
                  <a:cs typeface="Osaka"/>
                </a:rPr>
                <a:t>IOCTL()</a:t>
              </a:r>
              <a:endParaRPr kumimoji="1" lang="ja-JP" altLang="en-US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176" name="角丸四角形 175"/>
            <p:cNvSpPr/>
            <p:nvPr/>
          </p:nvSpPr>
          <p:spPr bwMode="auto">
            <a:xfrm>
              <a:off x="3928228" y="4375349"/>
              <a:ext cx="1019466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GPU</a:t>
              </a:r>
              <a:b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</a:b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MMIO</a:t>
              </a:r>
              <a:b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</a:br>
              <a:r>
                <a:rPr kumimoji="1" lang="en-US" altLang="ja-JP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saka"/>
                  <a:ea typeface="Osaka"/>
                  <a:cs typeface="Osaka"/>
                </a:rPr>
                <a:t>space2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207" name="直線矢印コネクタ 206"/>
            <p:cNvCxnSpPr/>
            <p:nvPr/>
          </p:nvCxnSpPr>
          <p:spPr bwMode="auto">
            <a:xfrm>
              <a:off x="6454895" y="2306422"/>
              <a:ext cx="0" cy="204906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8" name="直線矢印コネクタ 207"/>
            <p:cNvCxnSpPr/>
            <p:nvPr/>
          </p:nvCxnSpPr>
          <p:spPr bwMode="auto">
            <a:xfrm flipV="1">
              <a:off x="6640791" y="2554941"/>
              <a:ext cx="0" cy="180054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9" name="正方形/長方形 208"/>
            <p:cNvSpPr/>
            <p:nvPr/>
          </p:nvSpPr>
          <p:spPr bwMode="auto">
            <a:xfrm>
              <a:off x="1344705" y="5459456"/>
              <a:ext cx="3645648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CPUs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210" name="正方形/長方形 209"/>
            <p:cNvSpPr/>
            <p:nvPr/>
          </p:nvSpPr>
          <p:spPr bwMode="auto">
            <a:xfrm>
              <a:off x="5244353" y="5459456"/>
              <a:ext cx="3647236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GPUs</a:t>
              </a:r>
              <a:endParaRPr kumimoji="1" lang="ja-JP" altLang="en-US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217" name="角丸四角形 216"/>
            <p:cNvSpPr/>
            <p:nvPr/>
          </p:nvSpPr>
          <p:spPr bwMode="auto">
            <a:xfrm>
              <a:off x="6436162" y="4355484"/>
              <a:ext cx="1022682" cy="657411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 dirty="0" smtClean="0">
                  <a:latin typeface="Osaka"/>
                  <a:ea typeface="Osaka"/>
                  <a:cs typeface="Osaka"/>
                </a:rPr>
                <a:t>GPU Indirect Buffer1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aka"/>
                <a:ea typeface="Osaka"/>
                <a:cs typeface="Osaka"/>
              </a:endParaRPr>
            </a:p>
          </p:txBody>
        </p:sp>
        <p:sp>
          <p:nvSpPr>
            <p:cNvPr id="221" name="角丸四角形 220"/>
            <p:cNvSpPr/>
            <p:nvPr/>
          </p:nvSpPr>
          <p:spPr bwMode="auto">
            <a:xfrm>
              <a:off x="5244353" y="1996855"/>
              <a:ext cx="1291946" cy="51326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 dirty="0" smtClean="0">
                  <a:latin typeface="Osaka"/>
                  <a:ea typeface="Osaka"/>
                  <a:cs typeface="Osaka"/>
                </a:rPr>
                <a:t>GPU User Buffer2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aka"/>
                <a:ea typeface="Osaka"/>
                <a:cs typeface="Osaka"/>
              </a:endParaRPr>
            </a:p>
          </p:txBody>
        </p:sp>
        <p:sp>
          <p:nvSpPr>
            <p:cNvPr id="222" name="下矢印 221"/>
            <p:cNvSpPr/>
            <p:nvPr/>
          </p:nvSpPr>
          <p:spPr bwMode="auto">
            <a:xfrm>
              <a:off x="6090960" y="5082238"/>
              <a:ext cx="1831309" cy="343077"/>
            </a:xfrm>
            <a:prstGeom prst="downArrow">
              <a:avLst/>
            </a:prstGeom>
            <a:solidFill>
              <a:srgbClr val="CCFFCC"/>
            </a:solidFill>
            <a:ln w="9525" cap="flat" cmpd="sng" algn="ctr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rPr>
                <a:t>DMA Push!!</a:t>
              </a: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" name="正方形/長方形 222"/>
            <p:cNvSpPr/>
            <p:nvPr/>
          </p:nvSpPr>
          <p:spPr bwMode="auto">
            <a:xfrm>
              <a:off x="4681608" y="3405779"/>
              <a:ext cx="1356348" cy="516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488757" tIns="244379" rIns="488757" bIns="2443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GP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U Core</a:t>
              </a:r>
            </a:p>
            <a:p>
              <a:pPr algn="ctr">
                <a:buNone/>
              </a:pPr>
              <a:r>
                <a:rPr kumimoji="1" lang="en-US" altLang="ja-JP" sz="1200" b="1" dirty="0" err="1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schedule,sync</a:t>
              </a:r>
              <a:endParaRPr kumimoji="1" lang="ja-JP" altLang="en-US" sz="12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227" name="直線矢印コネクタ 226"/>
            <p:cNvCxnSpPr/>
            <p:nvPr/>
          </p:nvCxnSpPr>
          <p:spPr bwMode="auto">
            <a:xfrm flipH="1">
              <a:off x="4318000" y="3945600"/>
              <a:ext cx="675341" cy="40988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0" name="テキスト ボックス 229"/>
            <p:cNvSpPr txBox="1"/>
            <p:nvPr/>
          </p:nvSpPr>
          <p:spPr>
            <a:xfrm>
              <a:off x="3683694" y="3855954"/>
              <a:ext cx="100145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remap</a:t>
              </a:r>
            </a:p>
            <a:p>
              <a:r>
                <a:rPr kumimoji="1" lang="en-US" altLang="ja-JP" sz="1050" dirty="0" smtClean="0"/>
                <a:t>MCU control</a:t>
              </a:r>
              <a:endParaRPr kumimoji="1" lang="ja-JP" altLang="en-US" sz="1050" dirty="0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6665487" y="2421517"/>
              <a:ext cx="740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request</a:t>
              </a:r>
            </a:p>
            <a:p>
              <a:r>
                <a:rPr lang="en-US" altLang="ja-JP" sz="1200" dirty="0" smtClean="0"/>
                <a:t>Buffer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Object</a:t>
              </a:r>
              <a:r>
                <a:rPr kumimoji="1" lang="en-US" altLang="ja-JP" sz="1200" dirty="0" smtClean="0"/>
                <a:t> </a:t>
              </a:r>
              <a:endParaRPr kumimoji="1" lang="ja-JP" altLang="en-US" sz="1200" dirty="0"/>
            </a:p>
          </p:txBody>
        </p:sp>
        <p:sp>
          <p:nvSpPr>
            <p:cNvPr id="238" name="テキスト ボックス 237"/>
            <p:cNvSpPr txBox="1"/>
            <p:nvPr/>
          </p:nvSpPr>
          <p:spPr>
            <a:xfrm>
              <a:off x="2749514" y="4415248"/>
              <a:ext cx="1008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schedule</a:t>
              </a:r>
            </a:p>
            <a:p>
              <a:r>
                <a:rPr lang="en-US" altLang="ja-JP" sz="1200" dirty="0" err="1" smtClean="0"/>
                <a:t>wait_event</a:t>
              </a:r>
              <a:endParaRPr lang="en-US" altLang="ja-JP" sz="1200" dirty="0" smtClean="0"/>
            </a:p>
            <a:p>
              <a:r>
                <a:rPr lang="en-US" altLang="ja-JP" sz="1200" dirty="0" err="1" smtClean="0"/>
                <a:t>request_irq</a:t>
              </a:r>
              <a:endParaRPr lang="en-US" altLang="ja-JP" sz="1200" dirty="0" smtClean="0"/>
            </a:p>
          </p:txBody>
        </p:sp>
        <p:sp>
          <p:nvSpPr>
            <p:cNvPr id="237" name="左矢印 236"/>
            <p:cNvSpPr/>
            <p:nvPr/>
          </p:nvSpPr>
          <p:spPr bwMode="auto">
            <a:xfrm>
              <a:off x="2230232" y="3666275"/>
              <a:ext cx="594365" cy="1450104"/>
            </a:xfrm>
            <a:prstGeom prst="leftArrow">
              <a:avLst/>
            </a:prstGeom>
            <a:solidFill>
              <a:srgbClr val="FFFF00">
                <a:alpha val="87000"/>
              </a:srgbClr>
            </a:solidFill>
            <a:ln w="9525" cap="flat" cmpd="sng" algn="ctr">
              <a:solidFill>
                <a:schemeClr val="bg1">
                  <a:lumMod val="50000"/>
                  <a:alpha val="61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2171956" y="4230582"/>
              <a:ext cx="697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200" dirty="0">
                  <a:latin typeface="Arial" charset="0"/>
                  <a:ea typeface="ＭＳ Ｐゴシック" charset="0"/>
                  <a:cs typeface="ＭＳ Ｐゴシック" charset="0"/>
                </a:rPr>
                <a:t>Symbol</a:t>
              </a:r>
              <a:endParaRPr lang="ja-JP" altLang="en-US" sz="1200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65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 bwMode="auto">
          <a:xfrm flipV="1">
            <a:off x="785642" y="2426677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 bwMode="auto">
          <a:xfrm flipV="1">
            <a:off x="793362" y="3766730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 bwMode="auto">
          <a:xfrm flipV="1">
            <a:off x="1342202" y="1997435"/>
            <a:ext cx="0" cy="429240"/>
          </a:xfrm>
          <a:prstGeom prst="straightConnector1">
            <a:avLst/>
          </a:prstGeom>
          <a:ln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 bwMode="auto">
          <a:xfrm>
            <a:off x="1264142" y="3479074"/>
            <a:ext cx="1011155" cy="287657"/>
          </a:xfrm>
          <a:prstGeom prst="rect">
            <a:avLst/>
          </a:prstGeom>
          <a:solidFill>
            <a:srgbClr val="3366FF">
              <a:alpha val="40000"/>
            </a:srgb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#3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直線矢印コネクタ 7"/>
          <p:cNvCxnSpPr/>
          <p:nvPr/>
        </p:nvCxnSpPr>
        <p:spPr bwMode="auto">
          <a:xfrm>
            <a:off x="6364662" y="1997435"/>
            <a:ext cx="0" cy="422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77811" y="170353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Arrive CPU Task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75297" y="1703538"/>
            <a:ext cx="1318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Arrive GPU Task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623" y="2139020"/>
            <a:ext cx="55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CPU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9835" y="3589994"/>
            <a:ext cx="56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</a:t>
            </a:r>
            <a:r>
              <a:rPr kumimoji="1" lang="en-US" altLang="ja-JP" sz="1400" dirty="0" smtClean="0"/>
              <a:t>PU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42344" y="2463821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6478" y="1712391"/>
            <a:ext cx="155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deadline CPU Task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342202" y="2139020"/>
            <a:ext cx="2239071" cy="280740"/>
          </a:xfrm>
          <a:prstGeom prst="rect">
            <a:avLst/>
          </a:prstGeom>
          <a:solidFill>
            <a:schemeClr val="bg1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#1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>
            <a:off x="5665748" y="1997435"/>
            <a:ext cx="0" cy="429240"/>
          </a:xfrm>
          <a:prstGeom prst="straightConnector1">
            <a:avLst/>
          </a:prstGeom>
          <a:ln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 bwMode="auto">
          <a:xfrm>
            <a:off x="3392339" y="2145940"/>
            <a:ext cx="513748" cy="273600"/>
          </a:xfrm>
          <a:prstGeom prst="rect">
            <a:avLst/>
          </a:prstGeom>
          <a:solidFill>
            <a:srgbClr val="00AB38">
              <a:alpha val="40000"/>
            </a:srgb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#2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 bwMode="auto">
          <a:xfrm flipV="1">
            <a:off x="2676945" y="1997436"/>
            <a:ext cx="0" cy="443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745392" y="147631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</a:rPr>
              <a:t>deadline GPU Task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850914" y="2131884"/>
            <a:ext cx="513748" cy="287657"/>
          </a:xfrm>
          <a:prstGeom prst="rect">
            <a:avLst/>
          </a:prstGeom>
          <a:solidFill>
            <a:srgbClr val="FF0000">
              <a:alpha val="40000"/>
            </a:srgb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#4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5858634" y="3503605"/>
            <a:ext cx="0" cy="4221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 bwMode="auto">
          <a:xfrm>
            <a:off x="3911393" y="1966307"/>
            <a:ext cx="0" cy="422104"/>
          </a:xfrm>
          <a:prstGeom prst="straightConnector1">
            <a:avLst/>
          </a:prstGeom>
          <a:ln>
            <a:solidFill>
              <a:srgbClr val="00AB38"/>
            </a:solidFill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208969" y="1476316"/>
            <a:ext cx="1797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AB38"/>
                </a:solidFill>
              </a:rPr>
              <a:t>deadline GPU Launch</a:t>
            </a:r>
            <a:endParaRPr kumimoji="1" lang="ja-JP" altLang="en-US" sz="1200" b="1" dirty="0">
              <a:solidFill>
                <a:srgbClr val="00AB38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 bwMode="auto">
          <a:xfrm flipV="1">
            <a:off x="775703" y="5685871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8342344" y="3009689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42344" y="4198531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802150" y="4687771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下矢印 30"/>
          <p:cNvSpPr/>
          <p:nvPr/>
        </p:nvSpPr>
        <p:spPr bwMode="auto">
          <a:xfrm>
            <a:off x="3721209" y="3712146"/>
            <a:ext cx="262743" cy="317513"/>
          </a:xfrm>
          <a:prstGeom prst="downArrow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053" y="4506420"/>
            <a:ext cx="86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Group</a:t>
            </a:r>
          </a:p>
          <a:p>
            <a:r>
              <a:rPr lang="en-US" altLang="ja-JP" sz="1400" dirty="0" smtClean="0"/>
              <a:t>budget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341193" y="5204217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053" y="5531982"/>
            <a:ext cx="83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Task</a:t>
            </a:r>
          </a:p>
          <a:p>
            <a:r>
              <a:rPr lang="en-US" altLang="ja-JP" sz="1400" dirty="0" smtClean="0"/>
              <a:t>budget</a:t>
            </a:r>
            <a:endParaRPr kumimoji="1" lang="ja-JP" altLang="en-US" sz="1400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75297" y="3485265"/>
            <a:ext cx="1011155" cy="287657"/>
          </a:xfrm>
          <a:prstGeom prst="rect">
            <a:avLst/>
          </a:prstGeom>
          <a:solidFill>
            <a:srgbClr val="FF0000">
              <a:alpha val="40000"/>
            </a:srgb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#3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1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42492" y="2575513"/>
            <a:ext cx="554434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CPU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0" y="4499596"/>
            <a:ext cx="1340311" cy="44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chemeClr val="tx1"/>
                </a:solidFill>
              </a:rPr>
              <a:t>GPU Kernel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 flipV="1">
            <a:off x="1212229" y="4798893"/>
            <a:ext cx="7642892" cy="7143"/>
          </a:xfrm>
          <a:prstGeom prst="line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正方形/長方形 48"/>
          <p:cNvSpPr/>
          <p:nvPr/>
        </p:nvSpPr>
        <p:spPr>
          <a:xfrm>
            <a:off x="3679632" y="4377016"/>
            <a:ext cx="1783098" cy="421877"/>
          </a:xfrm>
          <a:prstGeom prst="rect">
            <a:avLst/>
          </a:prstGeom>
          <a:solidFill>
            <a:srgbClr val="3366FF">
              <a:alpha val="49000"/>
            </a:srgbClr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aseline="-25000" dirty="0" smtClean="0">
                <a:solidFill>
                  <a:schemeClr val="tx1"/>
                </a:solidFill>
              </a:rPr>
              <a:t>Exec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462175" y="2623257"/>
            <a:ext cx="293546" cy="360000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>
              <a:solidFill>
                <a:schemeClr val="tx1"/>
              </a:solidFill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 flipV="1">
            <a:off x="1212229" y="3953308"/>
            <a:ext cx="7642893" cy="2898"/>
          </a:xfrm>
          <a:prstGeom prst="line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正方形/長方形 53"/>
          <p:cNvSpPr/>
          <p:nvPr/>
        </p:nvSpPr>
        <p:spPr>
          <a:xfrm>
            <a:off x="5755721" y="3534329"/>
            <a:ext cx="686667" cy="418979"/>
          </a:xfrm>
          <a:prstGeom prst="rect">
            <a:avLst/>
          </a:prstGeom>
          <a:solidFill>
            <a:srgbClr val="FF0000">
              <a:alpha val="24000"/>
            </a:srgbClr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aseline="-25000">
                <a:solidFill>
                  <a:schemeClr val="tx1"/>
                </a:solidFill>
              </a:rPr>
              <a:t>DtoH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713102" y="3509691"/>
            <a:ext cx="674552" cy="443617"/>
          </a:xfrm>
          <a:prstGeom prst="rect">
            <a:avLst/>
          </a:prstGeom>
          <a:solidFill>
            <a:srgbClr val="FF0000">
              <a:alpha val="24000"/>
            </a:srgbClr>
          </a:solidFill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aseline="-25000" dirty="0" err="1">
                <a:solidFill>
                  <a:schemeClr val="tx1"/>
                </a:solidFill>
              </a:rPr>
              <a:t>HtoD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 flipH="1">
            <a:off x="5753041" y="2978238"/>
            <a:ext cx="557" cy="9827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3679075" y="2962155"/>
            <a:ext cx="557" cy="182779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250532" y="3511693"/>
            <a:ext cx="955578" cy="68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Memory</a:t>
            </a:r>
            <a:br>
              <a:rPr lang="en-US" altLang="ja-JP" sz="1400">
                <a:solidFill>
                  <a:schemeClr val="tx1"/>
                </a:solidFill>
              </a:rPr>
            </a:br>
            <a:r>
              <a:rPr lang="en-US" altLang="ja-JP" sz="1400">
                <a:solidFill>
                  <a:schemeClr val="tx1"/>
                </a:solidFill>
              </a:rPr>
              <a:t>copy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385529" y="2627442"/>
            <a:ext cx="293546" cy="360000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H="1" flipV="1">
            <a:off x="3387654" y="2942376"/>
            <a:ext cx="558" cy="100756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線矢印コネクタ 75"/>
          <p:cNvCxnSpPr/>
          <p:nvPr/>
        </p:nvCxnSpPr>
        <p:spPr>
          <a:xfrm flipV="1">
            <a:off x="5461617" y="2970805"/>
            <a:ext cx="0" cy="18191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直線矢印コネクタ 76"/>
          <p:cNvCxnSpPr/>
          <p:nvPr/>
        </p:nvCxnSpPr>
        <p:spPr>
          <a:xfrm flipH="1" flipV="1">
            <a:off x="6448925" y="2970804"/>
            <a:ext cx="558" cy="100756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正方形/長方形 79"/>
          <p:cNvSpPr/>
          <p:nvPr/>
        </p:nvSpPr>
        <p:spPr>
          <a:xfrm>
            <a:off x="1340311" y="2629492"/>
            <a:ext cx="1372791" cy="360000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2704126" y="2958014"/>
            <a:ext cx="557" cy="9827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正方形/長方形 81"/>
          <p:cNvSpPr/>
          <p:nvPr/>
        </p:nvSpPr>
        <p:spPr>
          <a:xfrm>
            <a:off x="6449975" y="2626154"/>
            <a:ext cx="1531375" cy="360000"/>
          </a:xfrm>
          <a:prstGeom prst="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aseline="-2500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flipV="1">
            <a:off x="1212228" y="2983256"/>
            <a:ext cx="7642893" cy="2898"/>
          </a:xfrm>
          <a:prstGeom prst="line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4821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 bwMode="auto">
          <a:xfrm flipV="1">
            <a:off x="785642" y="2426677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 bwMode="auto">
          <a:xfrm flipV="1">
            <a:off x="793362" y="3766730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 bwMode="auto">
          <a:xfrm flipV="1">
            <a:off x="1342202" y="1997435"/>
            <a:ext cx="0" cy="429240"/>
          </a:xfrm>
          <a:prstGeom prst="straightConnector1">
            <a:avLst/>
          </a:prstGeom>
          <a:ln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-10627" y="2139020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CPU_x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9835" y="3589994"/>
            <a:ext cx="56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</a:t>
            </a:r>
            <a:r>
              <a:rPr kumimoji="1" lang="en-US" altLang="ja-JP" sz="1400" dirty="0" smtClean="0"/>
              <a:t>PU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42344" y="2463821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342202" y="2139020"/>
            <a:ext cx="2862104" cy="273600"/>
          </a:xfrm>
          <a:prstGeom prst="rect">
            <a:avLst/>
          </a:prstGeom>
          <a:solidFill>
            <a:schemeClr val="bg1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#1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04306" y="2138541"/>
            <a:ext cx="513748" cy="273600"/>
          </a:xfrm>
          <a:prstGeom prst="rect">
            <a:avLst/>
          </a:prstGeom>
          <a:solidFill>
            <a:srgbClr val="00AB38">
              <a:alpha val="40000"/>
            </a:srgb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#2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 bwMode="auto">
          <a:xfrm flipV="1">
            <a:off x="2731659" y="1983164"/>
            <a:ext cx="0" cy="4435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 bwMode="auto">
          <a:xfrm flipV="1">
            <a:off x="775703" y="5685871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8369399" y="3766730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69399" y="4768030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 flipV="1">
            <a:off x="802150" y="4687771"/>
            <a:ext cx="7763302" cy="1"/>
          </a:xfrm>
          <a:prstGeom prst="line">
            <a:avLst/>
          </a:prstGeom>
          <a:ln>
            <a:tailEnd type="triangle"/>
          </a:ln>
          <a:effectLst/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0053" y="4506420"/>
            <a:ext cx="83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GPU#1</a:t>
            </a:r>
            <a:br>
              <a:rPr lang="en-US" altLang="ja-JP" sz="1400" dirty="0" smtClean="0"/>
            </a:br>
            <a:r>
              <a:rPr lang="en-US" altLang="ja-JP" sz="1400" dirty="0" smtClean="0"/>
              <a:t>budget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368248" y="5773716"/>
            <a:ext cx="26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Courier"/>
                <a:cs typeface="Courier"/>
              </a:rPr>
              <a:t>t</a:t>
            </a:r>
            <a:endParaRPr kumimoji="1" lang="ja-JP" altLang="en-US" sz="1100" dirty="0">
              <a:latin typeface="Courier"/>
              <a:cs typeface="Courier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053" y="5531982"/>
            <a:ext cx="83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GPU#2</a:t>
            </a:r>
          </a:p>
          <a:p>
            <a:r>
              <a:rPr lang="en-US" altLang="ja-JP" sz="1400" dirty="0" smtClean="0"/>
              <a:t>budget</a:t>
            </a:r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 bwMode="auto">
          <a:xfrm>
            <a:off x="4718054" y="3485989"/>
            <a:ext cx="1291746" cy="273600"/>
          </a:xfrm>
          <a:prstGeom prst="rect">
            <a:avLst/>
          </a:prstGeom>
          <a:solidFill>
            <a:srgbClr val="00AB38">
              <a:alpha val="40000"/>
            </a:srgb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#2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6009800" y="2139020"/>
            <a:ext cx="513748" cy="273600"/>
          </a:xfrm>
          <a:prstGeom prst="rect">
            <a:avLst/>
          </a:prstGeom>
          <a:solidFill>
            <a:srgbClr val="00AB38">
              <a:alpha val="40000"/>
            </a:srgbClr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#2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633297" y="3485989"/>
            <a:ext cx="1078304" cy="280741"/>
          </a:xfrm>
          <a:prstGeom prst="rect">
            <a:avLst/>
          </a:prstGeom>
          <a:solidFill>
            <a:schemeClr val="bg1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#1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1633298" y="4138474"/>
            <a:ext cx="1078303" cy="5492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/>
          <p:nvPr/>
        </p:nvCxnSpPr>
        <p:spPr bwMode="auto">
          <a:xfrm>
            <a:off x="4722380" y="5112126"/>
            <a:ext cx="1314584" cy="588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auto">
          <a:xfrm>
            <a:off x="2676945" y="5112126"/>
            <a:ext cx="2041109" cy="573746"/>
          </a:xfrm>
          <a:prstGeom prst="rect">
            <a:avLst/>
          </a:prstGeom>
          <a:solidFill>
            <a:schemeClr val="bg1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-383118" y="4114025"/>
            <a:ext cx="2016416" cy="573746"/>
          </a:xfrm>
          <a:prstGeom prst="rect">
            <a:avLst/>
          </a:prstGeom>
          <a:solidFill>
            <a:schemeClr val="bg1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2934256" y="3485989"/>
            <a:ext cx="1078304" cy="280741"/>
          </a:xfrm>
          <a:prstGeom prst="rect">
            <a:avLst/>
          </a:prstGeom>
          <a:solidFill>
            <a:schemeClr val="bg1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#1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7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fence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755649" y="1985499"/>
            <a:ext cx="3842809" cy="3606016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Host Side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42972" y="1985499"/>
            <a:ext cx="2958731" cy="3606016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GPU Side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905094" y="3109641"/>
            <a:ext cx="3479078" cy="2408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PCI MMIO Space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 space)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610497" y="5070564"/>
            <a:ext cx="1206971" cy="3165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fence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05094" y="2447682"/>
            <a:ext cx="2039073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CPU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553769" y="2930883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GRAPH(Compute) Engine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5553769" y="3434724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COPY Engine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597563" y="3939620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5561947" y="3986620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5518153" y="4030417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597563" y="4508626"/>
            <a:ext cx="2550007" cy="10219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Dev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Memory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756376" y="5157329"/>
            <a:ext cx="1031825" cy="31655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fence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buf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00094" y="5551504"/>
            <a:ext cx="81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iomap</a:t>
            </a:r>
            <a:r>
              <a:rPr lang="en-US" altLang="ja-JP" sz="1200" dirty="0" smtClean="0"/>
              <a:t>/</a:t>
            </a:r>
          </a:p>
          <a:p>
            <a:r>
              <a:rPr kumimoji="1" lang="en-US" altLang="ja-JP" sz="1200" dirty="0" err="1" smtClean="0"/>
              <a:t>ioremap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5561947" y="2447682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FIFO Engine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右矢印 28"/>
          <p:cNvSpPr/>
          <p:nvPr/>
        </p:nvSpPr>
        <p:spPr bwMode="auto">
          <a:xfrm rot="4201483">
            <a:off x="2114408" y="3438078"/>
            <a:ext cx="1406122" cy="26420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55198" y="5146522"/>
            <a:ext cx="1031825" cy="31655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mem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buf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084959" y="4243528"/>
            <a:ext cx="1206971" cy="3165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Mem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08614" y="4196528"/>
            <a:ext cx="1206971" cy="31655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ID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右矢印 36"/>
          <p:cNvSpPr/>
          <p:nvPr/>
        </p:nvSpPr>
        <p:spPr bwMode="auto">
          <a:xfrm rot="7847740">
            <a:off x="3757078" y="3285875"/>
            <a:ext cx="2030610" cy="2924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右矢印 37"/>
          <p:cNvSpPr/>
          <p:nvPr/>
        </p:nvSpPr>
        <p:spPr bwMode="auto">
          <a:xfrm rot="5400000">
            <a:off x="5883427" y="2773652"/>
            <a:ext cx="467176" cy="2924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8587013">
            <a:off x="3430503" y="3932054"/>
            <a:ext cx="2785210" cy="33634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45099" y="2447682"/>
            <a:ext cx="197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command read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51269" y="3231510"/>
            <a:ext cx="111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command 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write</a:t>
            </a:r>
            <a:endParaRPr kumimoji="1"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23943" y="4170142"/>
            <a:ext cx="84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fence </a:t>
            </a:r>
            <a:br>
              <a:rPr kumimoji="1" lang="en-US" altLang="ja-JP" dirty="0" smtClean="0"/>
            </a:br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  <p:sp>
        <p:nvSpPr>
          <p:cNvPr id="43" name="右矢印 42"/>
          <p:cNvSpPr/>
          <p:nvPr/>
        </p:nvSpPr>
        <p:spPr bwMode="auto">
          <a:xfrm rot="4963484">
            <a:off x="282039" y="3904391"/>
            <a:ext cx="2334501" cy="19297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7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IRQ Intercept\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755649" y="1985499"/>
            <a:ext cx="3842809" cy="3606016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Host Side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42972" y="1985499"/>
            <a:ext cx="2958731" cy="3606016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GPU Side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905094" y="3109641"/>
            <a:ext cx="3479078" cy="2408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PCI MMIO Space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 space)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610497" y="5070564"/>
            <a:ext cx="1206971" cy="3165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fence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05094" y="2447682"/>
            <a:ext cx="2039073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RTX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553769" y="2930883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GRAPH(Compute) Engine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5553769" y="3434724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COPY Engine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597563" y="3939620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5561947" y="3986620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5518153" y="4030417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597563" y="4508626"/>
            <a:ext cx="2550007" cy="10219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Dev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Memory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756376" y="5157329"/>
            <a:ext cx="1031825" cy="31655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fence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buf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77957" y="5530574"/>
            <a:ext cx="81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iomap</a:t>
            </a:r>
            <a:r>
              <a:rPr lang="en-US" altLang="ja-JP" sz="1200" dirty="0" smtClean="0"/>
              <a:t>/</a:t>
            </a:r>
          </a:p>
          <a:p>
            <a:r>
              <a:rPr kumimoji="1" lang="en-US" altLang="ja-JP" sz="1200" dirty="0" err="1" smtClean="0"/>
              <a:t>ioremap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5561947" y="2447682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FIFO Engine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55198" y="5146522"/>
            <a:ext cx="1031825" cy="31655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mem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buf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084959" y="4243528"/>
            <a:ext cx="1206971" cy="3165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Mem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599766" y="4196529"/>
            <a:ext cx="1515820" cy="3120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Indirect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右矢印 37"/>
          <p:cNvSpPr/>
          <p:nvPr/>
        </p:nvSpPr>
        <p:spPr bwMode="auto">
          <a:xfrm rot="5400000">
            <a:off x="5883427" y="2773652"/>
            <a:ext cx="467176" cy="2924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45099" y="2447682"/>
            <a:ext cx="197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command read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51269" y="3231510"/>
            <a:ext cx="111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command 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write</a:t>
            </a:r>
            <a:endParaRPr kumimoji="1"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23943" y="4170142"/>
            <a:ext cx="84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fence </a:t>
            </a:r>
            <a:br>
              <a:rPr kumimoji="1" lang="en-US" altLang="ja-JP" dirty="0" smtClean="0"/>
            </a:br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86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IRQ Intercept\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755649" y="1985499"/>
            <a:ext cx="3842809" cy="3606016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Host Side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42972" y="1985499"/>
            <a:ext cx="2958731" cy="3606016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GPU Side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905094" y="3109641"/>
            <a:ext cx="3479078" cy="2408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PCI MMIO Space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 space)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610497" y="5070564"/>
            <a:ext cx="1206971" cy="3165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fence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05094" y="2447682"/>
            <a:ext cx="2039073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RTX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553769" y="2930883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GRAPH(Compute) Engine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5553769" y="3434724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COPY Engine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597563" y="3939620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5561947" y="3986620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5518153" y="4030417"/>
            <a:ext cx="2600222" cy="415188"/>
          </a:xfrm>
          <a:prstGeom prst="roundRect">
            <a:avLst>
              <a:gd name="adj" fmla="val 855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charset="0"/>
                <a:cs typeface="ＭＳ Ｐゴシック" charset="0"/>
              </a:rPr>
              <a:t>Other Engines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597563" y="4508626"/>
            <a:ext cx="2550007" cy="10219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Dev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Memory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756376" y="5157329"/>
            <a:ext cx="1031825" cy="31655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fence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buf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77957" y="5530574"/>
            <a:ext cx="81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iomap</a:t>
            </a:r>
            <a:r>
              <a:rPr lang="en-US" altLang="ja-JP" sz="1200" dirty="0" smtClean="0"/>
              <a:t>/</a:t>
            </a:r>
          </a:p>
          <a:p>
            <a:r>
              <a:rPr kumimoji="1" lang="en-US" altLang="ja-JP" sz="1200" dirty="0" err="1" smtClean="0"/>
              <a:t>ioremap</a:t>
            </a:r>
            <a:endParaRPr kumimoji="1" lang="ja-JP" altLang="en-US" sz="1200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5561947" y="2447682"/>
            <a:ext cx="2600222" cy="415188"/>
          </a:xfrm>
          <a:prstGeom prst="roundRect">
            <a:avLst>
              <a:gd name="adj" fmla="val 85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FIFO Engine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55198" y="5146522"/>
            <a:ext cx="1031825" cy="316559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mem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buf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084959" y="4243528"/>
            <a:ext cx="1206971" cy="3165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Mem</a:t>
            </a: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599766" y="4196529"/>
            <a:ext cx="1515820" cy="31209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Indirect buffer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右矢印 37"/>
          <p:cNvSpPr/>
          <p:nvPr/>
        </p:nvSpPr>
        <p:spPr bwMode="auto">
          <a:xfrm rot="5400000">
            <a:off x="5883427" y="2773652"/>
            <a:ext cx="467176" cy="2924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45099" y="2447682"/>
            <a:ext cx="197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command read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51269" y="3231510"/>
            <a:ext cx="111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command 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write</a:t>
            </a:r>
            <a:endParaRPr kumimoji="1"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23943" y="4170142"/>
            <a:ext cx="84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fence </a:t>
            </a:r>
            <a:br>
              <a:rPr kumimoji="1" lang="en-US" altLang="ja-JP" dirty="0" smtClean="0"/>
            </a:br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3430598" y="1416128"/>
            <a:ext cx="1021880" cy="475578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GPU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715317" y="1474533"/>
            <a:ext cx="1430631" cy="408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VRAM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6630" y="2035711"/>
            <a:ext cx="2089318" cy="408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PCI/AGP/PCIE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15317" y="2605084"/>
            <a:ext cx="1430632" cy="408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BIOS ROM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15317" y="3166262"/>
            <a:ext cx="1430632" cy="408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HDCP</a:t>
            </a:r>
            <a:r>
              <a:rPr kumimoji="1" lang="en-US" altLang="ja-JP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ROM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15316" y="3756631"/>
            <a:ext cx="1430632" cy="408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voltage</a:t>
            </a:r>
            <a:b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requlator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15317" y="4434605"/>
            <a:ext cx="1430631" cy="64593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thermal</a:t>
            </a:r>
            <a:b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monitoring +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fancontrol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15316" y="5260355"/>
            <a:ext cx="1430632" cy="408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fan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15317" y="5763134"/>
            <a:ext cx="1430632" cy="408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SPDIF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" name="直線コネクタ 14"/>
          <p:cNvCxnSpPr>
            <a:stCxn id="5" idx="3"/>
          </p:cNvCxnSpPr>
          <p:nvPr/>
        </p:nvCxnSpPr>
        <p:spPr bwMode="auto">
          <a:xfrm flipV="1">
            <a:off x="2145948" y="1664315"/>
            <a:ext cx="1284650" cy="146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2189743" y="1438317"/>
            <a:ext cx="1027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memory bus</a:t>
            </a:r>
            <a:endParaRPr kumimoji="1" lang="ja-JP" altLang="en-US" sz="1100" dirty="0"/>
          </a:p>
        </p:txBody>
      </p:sp>
      <p:cxnSp>
        <p:nvCxnSpPr>
          <p:cNvPr id="17" name="直線コネクタ 16"/>
          <p:cNvCxnSpPr>
            <a:stCxn id="7" idx="3"/>
          </p:cNvCxnSpPr>
          <p:nvPr/>
        </p:nvCxnSpPr>
        <p:spPr bwMode="auto">
          <a:xfrm>
            <a:off x="2145948" y="2240100"/>
            <a:ext cx="128465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>
            <a:stCxn id="8" idx="3"/>
          </p:cNvCxnSpPr>
          <p:nvPr/>
        </p:nvCxnSpPr>
        <p:spPr bwMode="auto">
          <a:xfrm>
            <a:off x="2145949" y="2809473"/>
            <a:ext cx="128464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テキスト ボックス 23"/>
          <p:cNvSpPr txBox="1"/>
          <p:nvPr/>
        </p:nvSpPr>
        <p:spPr>
          <a:xfrm>
            <a:off x="2233537" y="2567703"/>
            <a:ext cx="1032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parallel </a:t>
            </a:r>
            <a:r>
              <a:rPr lang="en-US" altLang="ja-JP" sz="1100" dirty="0" smtClean="0"/>
              <a:t>/ SPI</a:t>
            </a:r>
            <a:endParaRPr kumimoji="1" lang="en-US" altLang="ja-JP" sz="1100" dirty="0" smtClean="0"/>
          </a:p>
        </p:txBody>
      </p:sp>
      <p:cxnSp>
        <p:nvCxnSpPr>
          <p:cNvPr id="25" name="直線コネクタ 24"/>
          <p:cNvCxnSpPr>
            <a:stCxn id="9" idx="3"/>
          </p:cNvCxnSpPr>
          <p:nvPr/>
        </p:nvCxnSpPr>
        <p:spPr bwMode="auto">
          <a:xfrm>
            <a:off x="2145949" y="3370651"/>
            <a:ext cx="128464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/>
          <p:cNvSpPr txBox="1"/>
          <p:nvPr/>
        </p:nvSpPr>
        <p:spPr>
          <a:xfrm>
            <a:off x="2428630" y="3109041"/>
            <a:ext cx="685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I2C bus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96336" y="3674254"/>
            <a:ext cx="820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VID GPIO</a:t>
            </a:r>
          </a:p>
        </p:txBody>
      </p:sp>
      <p:cxnSp>
        <p:nvCxnSpPr>
          <p:cNvPr id="30" name="直線コネクタ 29"/>
          <p:cNvCxnSpPr/>
          <p:nvPr/>
        </p:nvCxnSpPr>
        <p:spPr bwMode="auto">
          <a:xfrm>
            <a:off x="2145948" y="3935864"/>
            <a:ext cx="128464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1430633" y="4326471"/>
            <a:ext cx="199996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テキスト ボックス 31"/>
          <p:cNvSpPr txBox="1"/>
          <p:nvPr/>
        </p:nvSpPr>
        <p:spPr>
          <a:xfrm>
            <a:off x="2370238" y="4066981"/>
            <a:ext cx="685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I2C bus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2145948" y="4769954"/>
            <a:ext cx="128464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テキスト ボックス 33"/>
          <p:cNvSpPr txBox="1"/>
          <p:nvPr/>
        </p:nvSpPr>
        <p:spPr>
          <a:xfrm>
            <a:off x="2367115" y="449539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ALERT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370238" y="4725414"/>
            <a:ext cx="545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GPIO</a:t>
            </a:r>
          </a:p>
        </p:txBody>
      </p:sp>
      <p:cxnSp>
        <p:nvCxnSpPr>
          <p:cNvPr id="36" name="直線コネクタ 35"/>
          <p:cNvCxnSpPr>
            <a:stCxn id="10" idx="2"/>
            <a:endCxn id="11" idx="0"/>
          </p:cNvCxnSpPr>
          <p:nvPr/>
        </p:nvCxnSpPr>
        <p:spPr bwMode="auto">
          <a:xfrm>
            <a:off x="1430632" y="4165409"/>
            <a:ext cx="1" cy="26919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12" idx="3"/>
          </p:cNvCxnSpPr>
          <p:nvPr/>
        </p:nvCxnSpPr>
        <p:spPr bwMode="auto">
          <a:xfrm>
            <a:off x="2145948" y="5464744"/>
            <a:ext cx="128464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/>
          <p:nvPr/>
        </p:nvCxnSpPr>
        <p:spPr bwMode="auto">
          <a:xfrm>
            <a:off x="2145948" y="5952927"/>
            <a:ext cx="128464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1" idx="2"/>
            <a:endCxn id="12" idx="0"/>
          </p:cNvCxnSpPr>
          <p:nvPr/>
        </p:nvCxnSpPr>
        <p:spPr bwMode="auto">
          <a:xfrm flipH="1">
            <a:off x="1430632" y="5080540"/>
            <a:ext cx="1" cy="17981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2370711" y="5203134"/>
            <a:ext cx="853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FAN GPIO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363593" y="5691317"/>
            <a:ext cx="10605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HDMI bypass</a:t>
            </a:r>
            <a:br>
              <a:rPr kumimoji="1" lang="en-US" altLang="ja-JP" sz="1100" dirty="0" smtClean="0"/>
            </a:br>
            <a:endParaRPr kumimoji="1" lang="en-US" altLang="ja-JP" sz="1100" dirty="0" smtClean="0"/>
          </a:p>
          <a:p>
            <a:r>
              <a:rPr lang="en-US" altLang="ja-JP" sz="1100" dirty="0" smtClean="0"/>
              <a:t>audio input</a:t>
            </a:r>
            <a:endParaRPr kumimoji="1"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36861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i/o memory remapping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80475" y="2233685"/>
            <a:ext cx="2601955" cy="40731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8120" y="2049019"/>
            <a:ext cx="5611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PCI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520177" y="1547522"/>
            <a:ext cx="3897741" cy="23130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6403" y="1362856"/>
            <a:ext cx="164822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 Memory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1214240" y="2569471"/>
            <a:ext cx="1515265" cy="129114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BAR0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BAR2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BAR4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BAR5</a:t>
            </a:r>
          </a:p>
        </p:txBody>
      </p:sp>
      <p:cxnSp>
        <p:nvCxnSpPr>
          <p:cNvPr id="12" name="直線矢印コネクタ 11"/>
          <p:cNvCxnSpPr>
            <a:stCxn id="10" idx="3"/>
          </p:cNvCxnSpPr>
          <p:nvPr/>
        </p:nvCxnSpPr>
        <p:spPr bwMode="auto">
          <a:xfrm flipV="1">
            <a:off x="2729505" y="2233686"/>
            <a:ext cx="2306898" cy="9813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正方形/長方形 16"/>
          <p:cNvSpPr/>
          <p:nvPr/>
        </p:nvSpPr>
        <p:spPr bwMode="auto">
          <a:xfrm>
            <a:off x="5036403" y="1836369"/>
            <a:ext cx="3036448" cy="17404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82391" y="1679687"/>
            <a:ext cx="266622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Virtual Memory Space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214240" y="4327788"/>
            <a:ext cx="1515265" cy="129114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IO Registers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04091" y="2209613"/>
            <a:ext cx="12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mapping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20177" y="4167196"/>
            <a:ext cx="3897741" cy="23130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36403" y="3982530"/>
            <a:ext cx="196720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Device Memory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5182391" y="2075269"/>
            <a:ext cx="802905" cy="34308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BAR0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108500" y="2075269"/>
            <a:ext cx="802905" cy="34308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BAR1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045713" y="2075269"/>
            <a:ext cx="802905" cy="34308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BAR2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5182391" y="2481876"/>
            <a:ext cx="802905" cy="34308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BAR3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6108500" y="2481876"/>
            <a:ext cx="802905" cy="34308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BAR4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7045713" y="2481876"/>
            <a:ext cx="802905" cy="34308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BAR5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 bwMode="auto">
          <a:xfrm flipV="1">
            <a:off x="1214240" y="2715461"/>
            <a:ext cx="347776" cy="16333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/>
          <p:nvPr/>
        </p:nvCxnSpPr>
        <p:spPr bwMode="auto">
          <a:xfrm flipH="1" flipV="1">
            <a:off x="2729505" y="3860613"/>
            <a:ext cx="2133010" cy="11232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4862515" y="4671762"/>
            <a:ext cx="1245985" cy="55477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charset="0"/>
                <a:cs typeface="ＭＳ Ｐゴシック" charset="0"/>
              </a:rPr>
              <a:t>Mapped Object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02900"/>
      </p:ext>
    </p:extLst>
  </p:cSld>
  <p:clrMapOvr>
    <a:masterClrMapping/>
  </p:clrMapOvr>
</p:sld>
</file>

<file path=ppt/theme/theme1.xml><?xml version="1.0" encoding="utf-8"?>
<a:theme xmlns:a="http://schemas.openxmlformats.org/drawingml/2006/main" name="既定のテーマ">
  <a:themeElements>
    <a:clrScheme name="ユーザー設定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CC66"/>
      </a:accent5>
      <a:accent6>
        <a:srgbClr val="FF8000"/>
      </a:accent6>
      <a:hlink>
        <a:srgbClr val="800000"/>
      </a:hlink>
      <a:folHlink>
        <a:srgbClr val="99CC00"/>
      </a:folHlink>
    </a:clrScheme>
    <a:fontScheme name="ホワイト">
      <a:majorFont>
        <a:latin typeface="Century Gothic"/>
        <a:ea typeface="AR P丸ゴシック体M"/>
        <a:cs typeface="ＭＳ Ｐゴシック"/>
      </a:majorFont>
      <a:minorFont>
        <a:latin typeface="Century Gothic"/>
        <a:ea typeface="AR P丸ゴシック体M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25915</TotalTime>
  <Words>422</Words>
  <Application>Microsoft Macintosh PowerPoint</Application>
  <PresentationFormat>画面に合わせる (4:3)</PresentationFormat>
  <Paragraphs>252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既定のテーマ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fence</vt:lpstr>
      <vt:lpstr>IRQ Intercept\</vt:lpstr>
      <vt:lpstr>IRQ Intercept\</vt:lpstr>
      <vt:lpstr>PowerPoint プレゼンテーション</vt:lpstr>
      <vt:lpstr>i/o memory remapping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22</cp:revision>
  <dcterms:created xsi:type="dcterms:W3CDTF">2014-10-06T09:55:21Z</dcterms:created>
  <dcterms:modified xsi:type="dcterms:W3CDTF">2014-11-03T13:29:10Z</dcterms:modified>
</cp:coreProperties>
</file>