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9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11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7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41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7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733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5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54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68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1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1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6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5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02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8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AE7F-756F-441F-84C1-CD170018E18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A1AB-2A13-4534-8655-7849E7ED5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539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Schools availability correlation with socio-demographics in Sao Paulo </a:t>
            </a:r>
            <a:r>
              <a:rPr lang="en-US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city</a:t>
            </a:r>
            <a:endParaRPr lang="pt-BR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err="1" smtClean="0"/>
              <a:t>By</a:t>
            </a:r>
            <a:r>
              <a:rPr lang="pt-BR" dirty="0" smtClean="0"/>
              <a:t> Guilherme Kleine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08202" y="2413232"/>
            <a:ext cx="10609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São Paulo, Brazil is a sprawling vibrant metropolis, with great disparity of social-economic conditions and educational opportunities.</a:t>
            </a:r>
          </a:p>
          <a:p>
            <a:endParaRPr 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24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This study will try to analyze the social-economics of each of São Paulo 95 districts and correlated it with school/children ration</a:t>
            </a:r>
            <a:endParaRPr lang="en-US" sz="2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65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Data </a:t>
            </a:r>
            <a:r>
              <a:rPr lang="pt-BR" dirty="0" err="1" smtClean="0"/>
              <a:t>Aquisition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16217" y="1981481"/>
            <a:ext cx="405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Data Set1: </a:t>
            </a:r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Government Census</a:t>
            </a:r>
            <a:endParaRPr lang="en-US" sz="2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17" y="2560002"/>
            <a:ext cx="3348139" cy="136823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609553" y="4100966"/>
            <a:ext cx="4395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</a:t>
            </a:r>
            <a:r>
              <a:rPr lang="en-US" sz="2000" dirty="0"/>
              <a:t>than Socio-</a:t>
            </a:r>
            <a:r>
              <a:rPr lang="en-US" sz="2000" dirty="0" err="1"/>
              <a:t>Demografic</a:t>
            </a:r>
            <a:r>
              <a:rPr lang="en-US" sz="2000" dirty="0"/>
              <a:t> 200 indexes for the 1595 </a:t>
            </a:r>
            <a:r>
              <a:rPr lang="en-US" sz="2000" dirty="0" err="1"/>
              <a:t>microregions</a:t>
            </a:r>
            <a:r>
              <a:rPr lang="en-US" sz="2000" dirty="0"/>
              <a:t> inside Sao Paulo</a:t>
            </a:r>
            <a:endParaRPr lang="pt-BR" sz="2000" dirty="0"/>
          </a:p>
          <a:p>
            <a:endParaRPr lang="pt-BR" sz="20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78" y="2967892"/>
            <a:ext cx="1676400" cy="5524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183169" y="1981481"/>
            <a:ext cx="405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Data Set2: </a:t>
            </a:r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Foursquare API</a:t>
            </a:r>
            <a:endParaRPr lang="en-US" sz="2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842017" y="4100965"/>
            <a:ext cx="4395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Number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Elementary</a:t>
            </a:r>
            <a:r>
              <a:rPr lang="pt-BR" sz="2000" dirty="0" smtClean="0"/>
              <a:t>, High </a:t>
            </a:r>
            <a:r>
              <a:rPr lang="pt-BR" sz="2000" dirty="0" err="1" smtClean="0"/>
              <a:t>and</a:t>
            </a:r>
            <a:r>
              <a:rPr lang="pt-BR" sz="2000" dirty="0"/>
              <a:t> </a:t>
            </a:r>
            <a:r>
              <a:rPr lang="pt-BR" sz="2000" dirty="0" smtClean="0"/>
              <a:t>Private </a:t>
            </a:r>
            <a:r>
              <a:rPr lang="pt-BR" sz="2000" dirty="0" err="1" smtClean="0"/>
              <a:t>Schools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a 2km </a:t>
            </a:r>
            <a:r>
              <a:rPr lang="pt-BR" sz="2000" dirty="0" err="1" smtClean="0"/>
              <a:t>radius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each</a:t>
            </a:r>
            <a:r>
              <a:rPr lang="pt-BR" sz="2000" dirty="0" smtClean="0"/>
              <a:t> </a:t>
            </a:r>
            <a:r>
              <a:rPr lang="pt-BR" sz="2000" dirty="0" err="1" smtClean="0"/>
              <a:t>distric</a:t>
            </a:r>
            <a:endParaRPr lang="pt-BR" sz="2000" dirty="0"/>
          </a:p>
          <a:p>
            <a:endParaRPr lang="pt-BR" sz="20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34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analysis 1</a:t>
            </a:r>
            <a:endParaRPr lang="en-US" dirty="0"/>
          </a:p>
        </p:txBody>
      </p:sp>
      <p:pic>
        <p:nvPicPr>
          <p:cNvPr id="10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3468636" y="2031202"/>
            <a:ext cx="5254728" cy="38259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26880" y="1631092"/>
            <a:ext cx="2938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Socio-economic Indexes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754881" y="5857103"/>
            <a:ext cx="685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There is big disparity on average income between the districts, with most districts staying at the lower end</a:t>
            </a:r>
          </a:p>
        </p:txBody>
      </p:sp>
    </p:spTree>
    <p:extLst>
      <p:ext uri="{BB962C8B-B14F-4D97-AF65-F5344CB8AC3E}">
        <p14:creationId xmlns:p14="http://schemas.microsoft.com/office/powerpoint/2010/main" val="19821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Data </a:t>
            </a:r>
            <a:r>
              <a:rPr lang="pt-BR" dirty="0" err="1" smtClean="0"/>
              <a:t>analysis</a:t>
            </a:r>
            <a:r>
              <a:rPr lang="pt-BR" dirty="0" smtClean="0"/>
              <a:t> 2</a:t>
            </a:r>
            <a:endParaRPr lang="pt-BR" dirty="0"/>
          </a:p>
        </p:txBody>
      </p:sp>
      <p:pic>
        <p:nvPicPr>
          <p:cNvPr id="13" name="Imagem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013" y="2385412"/>
            <a:ext cx="9711398" cy="337800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978754" y="1897033"/>
            <a:ext cx="2231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School Availability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67650" y="5851684"/>
            <a:ext cx="752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Similary</a:t>
            </a:r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to previous indexes, there is a big variation in school </a:t>
            </a:r>
            <a:r>
              <a:rPr lang="en-US" sz="20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avaiability</a:t>
            </a:r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with most districts bellow 1 school/1000 child</a:t>
            </a:r>
          </a:p>
        </p:txBody>
      </p:sp>
    </p:spTree>
    <p:extLst>
      <p:ext uri="{BB962C8B-B14F-4D97-AF65-F5344CB8AC3E}">
        <p14:creationId xmlns:p14="http://schemas.microsoft.com/office/powerpoint/2010/main" val="17708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6" name="Imagem 5"/>
          <p:cNvPicPr/>
          <p:nvPr/>
        </p:nvPicPr>
        <p:blipFill rotWithShape="1">
          <a:blip r:embed="rId2"/>
          <a:srcRect l="10321" r="9024"/>
          <a:stretch/>
        </p:blipFill>
        <p:spPr>
          <a:xfrm>
            <a:off x="1639331" y="2757239"/>
            <a:ext cx="4102444" cy="310642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6944213" y="2757239"/>
            <a:ext cx="4103198" cy="310642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39331" y="1743145"/>
            <a:ext cx="96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K-mean algorism was used to cluster the districts in 5 categories based on social- economic indexes and school availability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452073" y="2451031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u="sng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by</a:t>
            </a:r>
            <a:r>
              <a:rPr lang="pt-BR" sz="2000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social-</a:t>
            </a:r>
            <a:r>
              <a:rPr lang="pt-BR" sz="2000" u="sng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economics</a:t>
            </a:r>
            <a:endParaRPr lang="pt-BR" sz="2000" u="sng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72969" y="2403296"/>
            <a:ext cx="2326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u="sng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by</a:t>
            </a:r>
            <a:r>
              <a:rPr lang="pt-BR" sz="2000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pt-BR" sz="2000" u="sng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school</a:t>
            </a:r>
            <a:r>
              <a:rPr lang="pt-BR" sz="2000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pt-BR" sz="2000" u="sng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avaibility</a:t>
            </a:r>
            <a:endParaRPr lang="pt-BR" sz="2000" u="sng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333595" y="6016441"/>
            <a:ext cx="752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It showed that the districts near the financial center of the city is more wealthy and has better schools availability</a:t>
            </a:r>
          </a:p>
        </p:txBody>
      </p:sp>
    </p:spTree>
    <p:extLst>
      <p:ext uri="{BB962C8B-B14F-4D97-AF65-F5344CB8AC3E}">
        <p14:creationId xmlns:p14="http://schemas.microsoft.com/office/powerpoint/2010/main" val="32474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Correlation</a:t>
            </a:r>
            <a:r>
              <a:rPr lang="pt-BR" dirty="0" smtClean="0"/>
              <a:t> </a:t>
            </a:r>
            <a:r>
              <a:rPr lang="pt-BR" dirty="0" err="1" smtClean="0"/>
              <a:t>matrix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415050"/>
            <a:ext cx="5731510" cy="1583055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54601" y="1904538"/>
            <a:ext cx="4430944" cy="326196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339557" y="2097088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L</a:t>
            </a:r>
            <a:r>
              <a:rPr lang="pt-BR" sz="2000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egend</a:t>
            </a:r>
            <a:endParaRPr lang="pt-BR" sz="20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79184" y="5255237"/>
            <a:ext cx="11230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Most </a:t>
            </a:r>
            <a:r>
              <a:rPr lang="en-US" sz="2000" dirty="0"/>
              <a:t>districts are on the lower spectrum of schools availability. 82% (78 out of 95) are on either cluster 4 or 3. 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The </a:t>
            </a:r>
            <a:r>
              <a:rPr lang="en-US" sz="2000" dirty="0"/>
              <a:t>districts on Social-economic cluster 0, 1 and 2 follow the diagonal line, where there is a correlation between both </a:t>
            </a:r>
            <a:r>
              <a:rPr lang="en-US" sz="2000" dirty="0" smtClean="0"/>
              <a:t>clusters</a:t>
            </a:r>
            <a:endParaRPr lang="pt-BR" sz="20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69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Correlation</a:t>
            </a:r>
            <a:r>
              <a:rPr lang="pt-BR" dirty="0" smtClean="0"/>
              <a:t> </a:t>
            </a:r>
            <a:r>
              <a:rPr lang="pt-BR" dirty="0" err="1" smtClean="0"/>
              <a:t>matrix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4601" y="1904538"/>
            <a:ext cx="4430944" cy="326196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929562" y="1987767"/>
            <a:ext cx="127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Exception</a:t>
            </a:r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62762" y="2476611"/>
            <a:ext cx="3667125" cy="1847850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2219325" y="3314700"/>
            <a:ext cx="847725" cy="74295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20789919">
            <a:off x="3032664" y="2724279"/>
            <a:ext cx="4642868" cy="254998"/>
          </a:xfrm>
          <a:prstGeom prst="rightArrow">
            <a:avLst/>
          </a:prstGeom>
          <a:solidFill>
            <a:schemeClr val="accent1">
              <a:alpha val="62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7784" y="5520874"/>
            <a:ext cx="1123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Those 6 affluent districts have potential for new private or public schools installation </a:t>
            </a:r>
            <a:endParaRPr lang="pt-BR" sz="2000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63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9905999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Clustering showed that the districts near the financial center of the city is more wealthy and has better schools availability</a:t>
            </a:r>
          </a:p>
          <a:p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There is a great 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disparity in school availability between districts, where most districts situated on the lower 2 tiers. </a:t>
            </a:r>
            <a:endParaRPr lang="pt-BR" sz="2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More 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affluent district </a:t>
            </a:r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have 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more schools available, either public or private. </a:t>
            </a:r>
            <a:r>
              <a:rPr lang="en-US" sz="20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There are 6 districts that are exception for this trend </a:t>
            </a:r>
          </a:p>
        </p:txBody>
      </p:sp>
    </p:spTree>
    <p:extLst>
      <p:ext uri="{BB962C8B-B14F-4D97-AF65-F5344CB8AC3E}">
        <p14:creationId xmlns:p14="http://schemas.microsoft.com/office/powerpoint/2010/main" val="6778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latin typeface="Leelawadee UI" panose="020B0502040204020203" pitchFamily="34" charset="-34"/>
            <a:cs typeface="Leelawadee UI" panose="020B0502040204020203" pitchFamily="34" charset="-34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</TotalTime>
  <Words>321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Tw Cen MT</vt:lpstr>
      <vt:lpstr>Arial</vt:lpstr>
      <vt:lpstr>Candara</vt:lpstr>
      <vt:lpstr>Leelawadee UI</vt:lpstr>
      <vt:lpstr>Trebuchet MS</vt:lpstr>
      <vt:lpstr>Circuito</vt:lpstr>
      <vt:lpstr>Schools availability correlation with socio-demographics in Sao Paulo city</vt:lpstr>
      <vt:lpstr>Introduction</vt:lpstr>
      <vt:lpstr>Data Aquisition</vt:lpstr>
      <vt:lpstr>Data analysis 1</vt:lpstr>
      <vt:lpstr>Data analysis 2</vt:lpstr>
      <vt:lpstr>Modeling</vt:lpstr>
      <vt:lpstr>Correlation matrix</vt:lpstr>
      <vt:lpstr>Correlation matrix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Schools availability correlation with socio-demographics in Sao Paulo city</dc:title>
  <dc:creator>Guilherme Kleine</dc:creator>
  <cp:lastModifiedBy>Guilherme Kleine</cp:lastModifiedBy>
  <cp:revision>5</cp:revision>
  <dcterms:created xsi:type="dcterms:W3CDTF">2020-05-14T00:00:03Z</dcterms:created>
  <dcterms:modified xsi:type="dcterms:W3CDTF">2020-05-14T00:36:01Z</dcterms:modified>
</cp:coreProperties>
</file>