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03016a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03016a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79ca82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79ca82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da007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da00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ee0296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ee029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03016a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03016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da00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da0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da007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da00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aa8b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aa8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aa8b3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aa8b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20d20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20d2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da007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da00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da007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da00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7051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705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03016a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03016a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03016a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03016a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da007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da00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70514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7051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1000" y="4056001"/>
            <a:ext cx="2835275" cy="803275"/>
          </a:xfrm>
          <a:custGeom>
            <a:rect b="b" l="l" r="r" t="t"/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781800" y="4659251"/>
            <a:ext cx="1903413" cy="736601"/>
          </a:xfrm>
          <a:custGeom>
            <a:rect b="b" l="l" r="r" t="t"/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81000" y="0"/>
            <a:ext cx="1136700" cy="3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268663" y="4659251"/>
            <a:ext cx="1700100" cy="2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21263" y="4659251"/>
            <a:ext cx="1684200" cy="2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46975" y="5449826"/>
            <a:ext cx="1139825" cy="1409700"/>
          </a:xfrm>
          <a:custGeom>
            <a:rect b="b" l="l" r="r" t="t"/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52401" y="1371600"/>
            <a:ext cx="2208213" cy="3182938"/>
          </a:xfrm>
          <a:custGeom>
            <a:rect b="b" l="l" r="r" t="t"/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solidFill>
                  <a:schemeClr val="lt2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2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52401" y="1371600"/>
            <a:ext cx="2208213" cy="3182938"/>
          </a:xfrm>
          <a:custGeom>
            <a:rect b="b" l="l" r="r" t="t"/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54948" y="1579563"/>
            <a:ext cx="3859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solidFill>
                  <a:schemeClr val="lt2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2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827084" y="1579563"/>
            <a:ext cx="3859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solidFill>
                  <a:schemeClr val="lt2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2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1" y="1371600"/>
            <a:ext cx="2208213" cy="3182938"/>
          </a:xfrm>
          <a:custGeom>
            <a:rect b="b" l="l" r="r" t="t"/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 rot="10800000">
            <a:off x="228600" y="5333978"/>
            <a:ext cx="2208225" cy="1527699"/>
          </a:xfrm>
          <a:custGeom>
            <a:rect b="b" l="l" r="r" t="t"/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2497137" y="5334000"/>
            <a:ext cx="2432100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4995862" y="5334000"/>
            <a:ext cx="1965300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7010400" y="5334000"/>
            <a:ext cx="2133600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20958" y="5875079"/>
            <a:ext cx="781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1" sz="1800">
                <a:solidFill>
                  <a:schemeClr val="lt2"/>
                </a:solidFill>
              </a:defRPr>
            </a:lvl1pPr>
            <a:lvl2pPr indent="-3429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  <a:defRPr b="1" sz="1800">
                <a:solidFill>
                  <a:schemeClr val="lt2"/>
                </a:solidFill>
              </a:defRPr>
            </a:lvl2pPr>
            <a:lvl3pPr indent="-3429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  <a:defRPr b="1" sz="1800">
                <a:solidFill>
                  <a:schemeClr val="lt2"/>
                </a:solidFill>
              </a:defRPr>
            </a:lvl3pPr>
            <a:lvl4pPr indent="-3429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1" sz="1800">
                <a:solidFill>
                  <a:schemeClr val="lt2"/>
                </a:solidFill>
              </a:defRPr>
            </a:lvl4pPr>
            <a:lvl5pPr indent="-3429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  <a:defRPr b="1" sz="1800">
                <a:solidFill>
                  <a:schemeClr val="lt2"/>
                </a:solidFill>
              </a:defRPr>
            </a:lvl5pPr>
            <a:lvl6pPr indent="-3429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  <a:defRPr b="1" sz="1800">
                <a:solidFill>
                  <a:schemeClr val="lt2"/>
                </a:solidFill>
              </a:defRPr>
            </a:lvl6pPr>
            <a:lvl7pPr indent="-3429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1" sz="1800">
                <a:solidFill>
                  <a:schemeClr val="lt2"/>
                </a:solidFill>
              </a:defRPr>
            </a:lvl7pPr>
            <a:lvl8pPr indent="-3429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  <a:defRPr b="1" sz="1800">
                <a:solidFill>
                  <a:schemeClr val="lt2"/>
                </a:solidFill>
              </a:defRPr>
            </a:lvl8pPr>
            <a:lvl9pPr indent="-3429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2413001" y="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4911726" y="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6943725" y="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6650037"/>
            <a:ext cx="2432100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498725" y="6650037"/>
            <a:ext cx="1965300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513262" y="6650037"/>
            <a:ext cx="46308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and Recovery Fundamentals</a:t>
            </a:r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D47D"/>
                </a:solidFill>
              </a:rPr>
              <a:t>February 5, 2013</a:t>
            </a:r>
            <a:endParaRPr>
              <a:solidFill>
                <a:srgbClr val="FED47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D47D"/>
                </a:solidFill>
              </a:rPr>
              <a:t>Ayman El-Ghazali</a:t>
            </a:r>
            <a:endParaRPr>
              <a:solidFill>
                <a:srgbClr val="FED47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www.TheSQLPro.com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@TheSQLPro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RESTORE DATABASE [DBName]</a:t>
            </a:r>
            <a:br>
              <a:rPr lang="en" sz="2400"/>
            </a:br>
            <a:r>
              <a:rPr lang="en" sz="2400"/>
              <a:t>FROM [Disk/Device] = N'NameOrPath'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----------------------------------------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RESTORE DATABASE DBTest1</a:t>
            </a:r>
            <a:br>
              <a:rPr lang="en" sz="2400"/>
            </a:br>
            <a:r>
              <a:rPr lang="en" sz="2400"/>
              <a:t>FROM DISK = 'C:\Backups\DBTest1_01012013.bak'</a:t>
            </a:r>
            <a:br>
              <a:rPr lang="en" sz="2400"/>
            </a:br>
            <a:r>
              <a:rPr lang="en" sz="2400"/>
              <a:t>WITH RECOVERY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----------------------------------------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RESTORE DATABASE DBTest1</a:t>
            </a:r>
            <a:br>
              <a:rPr lang="en" sz="2400"/>
            </a:br>
            <a:r>
              <a:rPr lang="en" sz="2400"/>
              <a:t>FROM DISK = 'C:\Backups\DBTest1_01012013.bak'</a:t>
            </a:r>
            <a:br>
              <a:rPr lang="en" sz="2400"/>
            </a:br>
            <a:r>
              <a:rPr lang="en" sz="2400"/>
              <a:t>WITH FILE = 1, NORECOVERY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RESTORE LOG DBTest1</a:t>
            </a:r>
            <a:br>
              <a:rPr lang="en" sz="2400"/>
            </a:br>
            <a:r>
              <a:rPr lang="en" sz="2400"/>
              <a:t>FROM DISK = 'C:\Backups\DBTest1_Log01012013.trn'</a:t>
            </a:r>
            <a:br>
              <a:rPr lang="en" sz="2400"/>
            </a:br>
            <a:r>
              <a:rPr lang="en" sz="2400"/>
              <a:t>WITH FILE = 1, RECOVERY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Restore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 Take a backup of your Active/Tail Log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2. Restore your Full Backup (NoRecovery)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3. Restore your latest Diff (if available - NoRecovery)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4. Restore all your T-Logs (NoRecovery)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 Restore your last T-Log the "Tail" (Recovery)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-----Demo-----</a:t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Sequence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Strategy and Scenarios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7" y="1359538"/>
            <a:ext cx="9005305" cy="544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" y="671961"/>
            <a:ext cx="9132718" cy="566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9538"/>
            <a:ext cx="9144001" cy="469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RTO - Recovery Time Objective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long will it take you to recover after a disaster?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RPO - Recovery Point Objective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data are you willing to lose? Or How much can you recover? Or How often does your data change?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CIO - The person that will fire you if you fail on this!</a:t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RTO, RPO, and your 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Disaster Recovery &lt;&gt; High Availability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Mirroring, Log Shipping vs. Backups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Availability Groups vs. Backups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Clustering vs. Backups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 vs 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 Radney for providing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 with a free copy of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great book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923" y="1692363"/>
            <a:ext cx="31718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Slides and code can be found on my website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www.TheSQLPro.com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 Presentations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Email: ayman@thesqlpro.com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LinkedIN: www.linkedin.com/in/aymansqldba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Twitter: @TheSQLPro</a:t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Recovery Models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Backup Types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Backup Options and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Restore Options and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Backup Strategy and Scenarios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RTO, RPO, and your CIO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a DR or HA solution?</a:t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- allows for point-in-time recovery for all transactions and requires T-Log maintenance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- minimally logged operations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Bulk-Logged - Bulk operations are not logged, but others are, point-in-time recovery except for bulk load operations, requires T-Log maintenance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**Best practice is to run a T-log backup when switching between bulk load and Full recovery models**</a:t>
            </a:r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Models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- does a backup of all database pages and "marks" them as backed up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Differential - does a backup of all database pages that have changed since the last full backup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T-Log - does a backup of the transaction log; requires that at least one Full backup has been done before hand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FileGroup - does a backup of specific filegroups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File - backs up a specific database file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Types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COPY_ONLY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DIFFERENTIAL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MIRROR 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STATS = X (replace X with a number)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 | NOINIT (Overwrites Backups - Appends to backups)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Options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Backup Database [DatabaseName]</a:t>
            </a:r>
            <a:br>
              <a:rPr lang="en" sz="2400"/>
            </a:br>
            <a:r>
              <a:rPr lang="en" sz="2400"/>
              <a:t>TO [Disk/Device] = N'NameOrPath'</a:t>
            </a:r>
            <a:br>
              <a:rPr lang="en" sz="2400"/>
            </a:br>
            <a:r>
              <a:rPr lang="en" sz="2400"/>
              <a:t>WITH [OPTIONS]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-------------------------------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Backup Database DBTest1</a:t>
            </a:r>
            <a:br>
              <a:rPr lang="en" sz="2400"/>
            </a:br>
            <a:r>
              <a:rPr lang="en" sz="2400"/>
              <a:t>TO Disk = N'C:\Backups\DBTest1_01012013.bak'</a:t>
            </a:r>
            <a:br>
              <a:rPr lang="en" sz="2400"/>
            </a:br>
            <a:r>
              <a:rPr lang="en" sz="2400"/>
              <a:t>WITH COMPRESSION, COPY_ONLY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--------------------------------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Backup Database DBTest1</a:t>
            </a:r>
            <a:br>
              <a:rPr lang="en" sz="2400"/>
            </a:br>
            <a:r>
              <a:rPr lang="en" sz="2400"/>
              <a:t>TO Disk = N'C:\Backups\DBTest1_DIFF01012013.bak'</a:t>
            </a:r>
            <a:br>
              <a:rPr lang="en" sz="2400"/>
            </a:br>
            <a:r>
              <a:rPr lang="en" sz="2400"/>
              <a:t>WITH DIFFERENTIAL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Backup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Backup Log DBTest1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TO Disk = N'C:\Backups\DBTest1_Log01012013.trn'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----Demo----</a:t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Backup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"Golden Rule" for restores?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 THEM!!!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WITH RECOVERY vs. NORECOVERY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VERIFY ONLY - verifies that the backup is ok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HEADERONLY - displays a list of backups on your backup file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FILELISTONLY - displays the list of database and log files on your backup file (Logical &amp; Physical Name, Filegroup, and other great stuff)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 Options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