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65CA16C-2A4E-4CE6-A56A-038FAD70AD0C}">
  <a:tblStyle styleId="{A65CA16C-2A4E-4CE6-A56A-038FAD70AD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210116b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e210116b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15eb637_1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15eb637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210116b_0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210116b_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6d9ca08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6d9ca08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682254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1682254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682254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682254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682254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682254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e210116b_0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e210116b_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e12f1abb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e12f1abb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12f1abb_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e12f1abb_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290ea0b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290ea0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16d9c787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16d9c787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210116b_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210116b_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a337b6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a337b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0fd0723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0fd0723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a337b6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a337b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15eb637_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15eb637_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6822540_0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6822540_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9fc57a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9fc57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a337b6c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a337b6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1600200"/>
            <a:ext cx="9144000" cy="36576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0" y="-1438"/>
            <a:ext cx="1827408" cy="6859503"/>
            <a:chOff x="0" y="-1438"/>
            <a:chExt cx="798030" cy="6859503"/>
          </a:xfrm>
        </p:grpSpPr>
        <p:sp>
          <p:nvSpPr>
            <p:cNvPr id="11" name="Google Shape;11;p2"/>
            <p:cNvSpPr/>
            <p:nvPr/>
          </p:nvSpPr>
          <p:spPr>
            <a:xfrm>
              <a:off x="0" y="-1438"/>
              <a:ext cx="798030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0"/>
              <a:ext cx="399015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 flipH="1">
            <a:off x="7316591" y="0"/>
            <a:ext cx="1827408" cy="6859503"/>
            <a:chOff x="0" y="-1438"/>
            <a:chExt cx="798030" cy="6859503"/>
          </a:xfrm>
        </p:grpSpPr>
        <p:sp>
          <p:nvSpPr>
            <p:cNvPr id="14" name="Google Shape;14;p2"/>
            <p:cNvSpPr/>
            <p:nvPr/>
          </p:nvSpPr>
          <p:spPr>
            <a:xfrm>
              <a:off x="0" y="-1438"/>
              <a:ext cx="798030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0"/>
              <a:ext cx="399015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090913"/>
            <a:ext cx="77724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Trebuchet MS"/>
              <a:buNone/>
              <a:defRPr b="1" i="0" sz="4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85800" y="3886200"/>
            <a:ext cx="77724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-1438"/>
            <a:ext cx="9144000" cy="15255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0" y="-1438"/>
            <a:ext cx="649181" cy="6859503"/>
            <a:chOff x="0" y="-1438"/>
            <a:chExt cx="649181" cy="6859503"/>
          </a:xfrm>
        </p:grpSpPr>
        <p:sp>
          <p:nvSpPr>
            <p:cNvPr id="21" name="Google Shape;21;p3"/>
            <p:cNvSpPr/>
            <p:nvPr/>
          </p:nvSpPr>
          <p:spPr>
            <a:xfrm>
              <a:off x="0" y="-1438"/>
              <a:ext cx="649181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0" y="0"/>
              <a:ext cx="500332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3"/>
          <p:cNvGrpSpPr/>
          <p:nvPr/>
        </p:nvGrpSpPr>
        <p:grpSpPr>
          <a:xfrm flipH="1">
            <a:off x="8494493" y="0"/>
            <a:ext cx="649181" cy="6859503"/>
            <a:chOff x="0" y="-1438"/>
            <a:chExt cx="649181" cy="6859503"/>
          </a:xfrm>
        </p:grpSpPr>
        <p:sp>
          <p:nvSpPr>
            <p:cNvPr id="24" name="Google Shape;24;p3"/>
            <p:cNvSpPr/>
            <p:nvPr/>
          </p:nvSpPr>
          <p:spPr>
            <a:xfrm>
              <a:off x="0" y="-1438"/>
              <a:ext cx="649181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0"/>
              <a:ext cx="500332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/>
          <p:nvPr/>
        </p:nvSpPr>
        <p:spPr>
          <a:xfrm>
            <a:off x="0" y="6324600"/>
            <a:ext cx="9144000" cy="5349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0" y="-1438"/>
            <a:ext cx="9144000" cy="15255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4"/>
          <p:cNvGrpSpPr/>
          <p:nvPr/>
        </p:nvGrpSpPr>
        <p:grpSpPr>
          <a:xfrm>
            <a:off x="0" y="-1438"/>
            <a:ext cx="649181" cy="6859503"/>
            <a:chOff x="0" y="-1438"/>
            <a:chExt cx="649181" cy="6859503"/>
          </a:xfrm>
        </p:grpSpPr>
        <p:sp>
          <p:nvSpPr>
            <p:cNvPr id="32" name="Google Shape;32;p4"/>
            <p:cNvSpPr/>
            <p:nvPr/>
          </p:nvSpPr>
          <p:spPr>
            <a:xfrm>
              <a:off x="0" y="-1438"/>
              <a:ext cx="649181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0" y="0"/>
              <a:ext cx="500332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4"/>
          <p:cNvGrpSpPr/>
          <p:nvPr/>
        </p:nvGrpSpPr>
        <p:grpSpPr>
          <a:xfrm flipH="1">
            <a:off x="8494493" y="0"/>
            <a:ext cx="649181" cy="6859503"/>
            <a:chOff x="0" y="-1438"/>
            <a:chExt cx="649181" cy="6859503"/>
          </a:xfrm>
        </p:grpSpPr>
        <p:sp>
          <p:nvSpPr>
            <p:cNvPr id="35" name="Google Shape;35;p4"/>
            <p:cNvSpPr/>
            <p:nvPr/>
          </p:nvSpPr>
          <p:spPr>
            <a:xfrm>
              <a:off x="0" y="-1438"/>
              <a:ext cx="649181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0" y="0"/>
              <a:ext cx="500332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4"/>
          <p:cNvSpPr/>
          <p:nvPr/>
        </p:nvSpPr>
        <p:spPr>
          <a:xfrm>
            <a:off x="0" y="6324600"/>
            <a:ext cx="9144000" cy="5349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0" name="Google Shape;40;p4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0" y="-1438"/>
            <a:ext cx="9144000" cy="15255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>
            <a:off x="0" y="-1438"/>
            <a:ext cx="649181" cy="6859503"/>
            <a:chOff x="0" y="-1438"/>
            <a:chExt cx="649181" cy="6859503"/>
          </a:xfrm>
        </p:grpSpPr>
        <p:sp>
          <p:nvSpPr>
            <p:cNvPr id="44" name="Google Shape;44;p5"/>
            <p:cNvSpPr/>
            <p:nvPr/>
          </p:nvSpPr>
          <p:spPr>
            <a:xfrm>
              <a:off x="0" y="-1438"/>
              <a:ext cx="649181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0" y="0"/>
              <a:ext cx="500332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5"/>
          <p:cNvGrpSpPr/>
          <p:nvPr/>
        </p:nvGrpSpPr>
        <p:grpSpPr>
          <a:xfrm flipH="1">
            <a:off x="8494493" y="0"/>
            <a:ext cx="649181" cy="6859503"/>
            <a:chOff x="0" y="-1438"/>
            <a:chExt cx="649181" cy="6859503"/>
          </a:xfrm>
        </p:grpSpPr>
        <p:sp>
          <p:nvSpPr>
            <p:cNvPr id="47" name="Google Shape;47;p5"/>
            <p:cNvSpPr/>
            <p:nvPr/>
          </p:nvSpPr>
          <p:spPr>
            <a:xfrm>
              <a:off x="0" y="-1438"/>
              <a:ext cx="649181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0" y="0"/>
              <a:ext cx="500332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5"/>
          <p:cNvSpPr/>
          <p:nvPr/>
        </p:nvSpPr>
        <p:spPr>
          <a:xfrm>
            <a:off x="0" y="6324600"/>
            <a:ext cx="9144000" cy="5349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/>
          <p:nvPr/>
        </p:nvSpPr>
        <p:spPr>
          <a:xfrm>
            <a:off x="0" y="-1438"/>
            <a:ext cx="9144000" cy="15255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6"/>
          <p:cNvGrpSpPr/>
          <p:nvPr/>
        </p:nvGrpSpPr>
        <p:grpSpPr>
          <a:xfrm>
            <a:off x="0" y="-1438"/>
            <a:ext cx="649181" cy="6859503"/>
            <a:chOff x="0" y="-1438"/>
            <a:chExt cx="649181" cy="6859503"/>
          </a:xfrm>
        </p:grpSpPr>
        <p:sp>
          <p:nvSpPr>
            <p:cNvPr id="54" name="Google Shape;54;p6"/>
            <p:cNvSpPr/>
            <p:nvPr/>
          </p:nvSpPr>
          <p:spPr>
            <a:xfrm>
              <a:off x="0" y="-1438"/>
              <a:ext cx="649181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0" y="0"/>
              <a:ext cx="500332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6"/>
          <p:cNvGrpSpPr/>
          <p:nvPr/>
        </p:nvGrpSpPr>
        <p:grpSpPr>
          <a:xfrm flipH="1">
            <a:off x="8494493" y="0"/>
            <a:ext cx="649181" cy="6859503"/>
            <a:chOff x="0" y="-1438"/>
            <a:chExt cx="649181" cy="6859503"/>
          </a:xfrm>
        </p:grpSpPr>
        <p:sp>
          <p:nvSpPr>
            <p:cNvPr id="57" name="Google Shape;57;p6"/>
            <p:cNvSpPr/>
            <p:nvPr/>
          </p:nvSpPr>
          <p:spPr>
            <a:xfrm>
              <a:off x="0" y="-1438"/>
              <a:ext cx="649181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0" y="0"/>
              <a:ext cx="500332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6"/>
          <p:cNvSpPr/>
          <p:nvPr/>
        </p:nvSpPr>
        <p:spPr>
          <a:xfrm>
            <a:off x="0" y="6324600"/>
            <a:ext cx="9144000" cy="5349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●"/>
              <a:defRPr sz="1800">
                <a:solidFill>
                  <a:schemeClr val="lt2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○"/>
              <a:defRPr sz="1800">
                <a:solidFill>
                  <a:schemeClr val="lt2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■"/>
              <a:defRPr sz="1800">
                <a:solidFill>
                  <a:schemeClr val="lt2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●"/>
              <a:defRPr sz="1800">
                <a:solidFill>
                  <a:schemeClr val="lt2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○"/>
              <a:defRPr sz="1800">
                <a:solidFill>
                  <a:schemeClr val="lt2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■"/>
              <a:defRPr sz="1800">
                <a:solidFill>
                  <a:schemeClr val="lt2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●"/>
              <a:defRPr sz="1800">
                <a:solidFill>
                  <a:schemeClr val="lt2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○"/>
              <a:defRPr sz="1800">
                <a:solidFill>
                  <a:schemeClr val="lt2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rebuchet MS"/>
              <a:buChar char="■"/>
              <a:defRPr sz="18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/>
          <p:nvPr/>
        </p:nvSpPr>
        <p:spPr>
          <a:xfrm>
            <a:off x="0" y="-1438"/>
            <a:ext cx="9144000" cy="15255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7"/>
          <p:cNvGrpSpPr/>
          <p:nvPr/>
        </p:nvGrpSpPr>
        <p:grpSpPr>
          <a:xfrm>
            <a:off x="0" y="-1438"/>
            <a:ext cx="649181" cy="6859503"/>
            <a:chOff x="0" y="-1438"/>
            <a:chExt cx="649181" cy="6859503"/>
          </a:xfrm>
        </p:grpSpPr>
        <p:sp>
          <p:nvSpPr>
            <p:cNvPr id="64" name="Google Shape;64;p7"/>
            <p:cNvSpPr/>
            <p:nvPr/>
          </p:nvSpPr>
          <p:spPr>
            <a:xfrm>
              <a:off x="0" y="-1438"/>
              <a:ext cx="649181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0" y="0"/>
              <a:ext cx="500332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Google Shape;66;p7"/>
          <p:cNvGrpSpPr/>
          <p:nvPr/>
        </p:nvGrpSpPr>
        <p:grpSpPr>
          <a:xfrm flipH="1">
            <a:off x="8494493" y="0"/>
            <a:ext cx="649181" cy="6859503"/>
            <a:chOff x="0" y="-1438"/>
            <a:chExt cx="649181" cy="6859503"/>
          </a:xfrm>
        </p:grpSpPr>
        <p:sp>
          <p:nvSpPr>
            <p:cNvPr id="67" name="Google Shape;67;p7"/>
            <p:cNvSpPr/>
            <p:nvPr/>
          </p:nvSpPr>
          <p:spPr>
            <a:xfrm>
              <a:off x="0" y="-1438"/>
              <a:ext cx="649181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0" y="0"/>
              <a:ext cx="500332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7"/>
          <p:cNvSpPr/>
          <p:nvPr/>
        </p:nvSpPr>
        <p:spPr>
          <a:xfrm>
            <a:off x="0" y="6324600"/>
            <a:ext cx="9144000" cy="5349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Char char="●"/>
              <a:defRPr b="0" i="0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Char char="○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Char char="■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○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■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○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■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type="ctrTitle"/>
          </p:nvPr>
        </p:nvSpPr>
        <p:spPr>
          <a:xfrm>
            <a:off x="685800" y="2090913"/>
            <a:ext cx="7772400" cy="16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 Fundamentals</a:t>
            </a:r>
            <a:endParaRPr/>
          </a:p>
        </p:txBody>
      </p:sp>
      <p:sp>
        <p:nvSpPr>
          <p:cNvPr id="75" name="Google Shape;75;p8"/>
          <p:cNvSpPr txBox="1"/>
          <p:nvPr>
            <p:ph idx="1" type="subTitle"/>
          </p:nvPr>
        </p:nvSpPr>
        <p:spPr>
          <a:xfrm>
            <a:off x="685800" y="3886200"/>
            <a:ext cx="77724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Ayman El-Ghazali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www.TheSQLPro.com</a:t>
            </a:r>
            <a:br>
              <a:rPr lang="en"/>
            </a:br>
            <a:r>
              <a:rPr lang="en"/>
              <a:t>@TheSQLPro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750" y="274650"/>
            <a:ext cx="4787426" cy="63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Indexes</a:t>
            </a:r>
            <a:endParaRPr/>
          </a:p>
        </p:txBody>
      </p:sp>
      <p:sp>
        <p:nvSpPr>
          <p:cNvPr id="269" name="Google Shape;269;p1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Demo - T-SQL and SSMS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"/>
          <p:cNvSpPr txBox="1"/>
          <p:nvPr>
            <p:ph type="title"/>
          </p:nvPr>
        </p:nvSpPr>
        <p:spPr>
          <a:xfrm>
            <a:off x="503250" y="373313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Fragmentation</a:t>
            </a:r>
            <a:endParaRPr/>
          </a:p>
        </p:txBody>
      </p:sp>
      <p:sp>
        <p:nvSpPr>
          <p:cNvPr id="275" name="Google Shape;275;p19"/>
          <p:cNvSpPr txBox="1"/>
          <p:nvPr>
            <p:ph idx="1" type="body"/>
          </p:nvPr>
        </p:nvSpPr>
        <p:spPr>
          <a:xfrm>
            <a:off x="427050" y="143135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Occurs when pages in an Index "split"</a:t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2573647" y="2156750"/>
            <a:ext cx="812100" cy="17715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1111</a:t>
            </a:r>
            <a:br>
              <a:rPr lang="en"/>
            </a:br>
            <a:r>
              <a:rPr lang="en"/>
              <a:t>2222</a:t>
            </a:r>
            <a:br>
              <a:rPr lang="en"/>
            </a:br>
            <a:r>
              <a:rPr lang="en"/>
              <a:t>3333</a:t>
            </a:r>
            <a:br>
              <a:rPr lang="en"/>
            </a:br>
            <a:r>
              <a:rPr lang="en"/>
              <a:t>4444</a:t>
            </a:r>
            <a:br>
              <a:rPr lang="en"/>
            </a:br>
            <a:r>
              <a:rPr lang="en"/>
              <a:t>5555</a:t>
            </a:r>
            <a:br>
              <a:rPr lang="en"/>
            </a:br>
            <a:r>
              <a:rPr lang="en"/>
              <a:t>6666</a:t>
            </a:r>
            <a:endParaRPr/>
          </a:p>
        </p:txBody>
      </p:sp>
      <p:sp>
        <p:nvSpPr>
          <p:cNvPr id="277" name="Google Shape;277;p19"/>
          <p:cNvSpPr txBox="1"/>
          <p:nvPr/>
        </p:nvSpPr>
        <p:spPr>
          <a:xfrm>
            <a:off x="3863275" y="2762850"/>
            <a:ext cx="627300" cy="40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3334</a:t>
            </a:r>
            <a:endParaRPr>
              <a:highlight>
                <a:srgbClr val="FFFFFF"/>
              </a:highlight>
            </a:endParaRPr>
          </a:p>
        </p:txBody>
      </p:sp>
      <p:cxnSp>
        <p:nvCxnSpPr>
          <p:cNvPr id="278" name="Google Shape;278;p19"/>
          <p:cNvCxnSpPr>
            <a:stCxn id="277" idx="1"/>
          </p:cNvCxnSpPr>
          <p:nvPr/>
        </p:nvCxnSpPr>
        <p:spPr>
          <a:xfrm rot="10800000">
            <a:off x="2989975" y="2897400"/>
            <a:ext cx="873300" cy="6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9" name="Google Shape;279;p19"/>
          <p:cNvSpPr/>
          <p:nvPr/>
        </p:nvSpPr>
        <p:spPr>
          <a:xfrm>
            <a:off x="2573647" y="4218650"/>
            <a:ext cx="812100" cy="17715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1111</a:t>
            </a:r>
            <a:br>
              <a:rPr lang="en"/>
            </a:br>
            <a:r>
              <a:rPr lang="en"/>
              <a:t>2222</a:t>
            </a:r>
            <a:br>
              <a:rPr lang="en"/>
            </a:br>
            <a:r>
              <a:rPr lang="en"/>
              <a:t>3333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3334</a:t>
            </a:r>
            <a:br>
              <a:rPr lang="en"/>
            </a:b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3437346" y="4218650"/>
            <a:ext cx="812100" cy="17715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4444</a:t>
            </a:r>
            <a:br>
              <a:rPr lang="en"/>
            </a:br>
            <a:r>
              <a:rPr lang="en"/>
              <a:t>5555</a:t>
            </a:r>
            <a:br>
              <a:rPr lang="en"/>
            </a:br>
            <a:r>
              <a:rPr lang="en"/>
              <a:t>6666</a:t>
            </a:r>
            <a:br>
              <a:rPr lang="en"/>
            </a:b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281375" y="2577275"/>
            <a:ext cx="2156100" cy="28716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Page Splits to accommodate</a:t>
            </a:r>
            <a:br>
              <a:rPr lang="en" sz="1200">
                <a:highlight>
                  <a:srgbClr val="FFFFFF"/>
                </a:highlight>
              </a:rPr>
            </a:br>
            <a:r>
              <a:rPr lang="en" sz="1200">
                <a:highlight>
                  <a:srgbClr val="FFFFFF"/>
                </a:highlight>
              </a:rPr>
              <a:t>new row since the other page was full</a:t>
            </a:r>
            <a:endParaRPr sz="1200">
              <a:highlight>
                <a:srgbClr val="FFFFFF"/>
              </a:highlight>
            </a:endParaRPr>
          </a:p>
        </p:txBody>
      </p:sp>
      <p:sp>
        <p:nvSpPr>
          <p:cNvPr id="282" name="Google Shape;282;p19"/>
          <p:cNvSpPr txBox="1"/>
          <p:nvPr/>
        </p:nvSpPr>
        <p:spPr>
          <a:xfrm>
            <a:off x="4613575" y="5017025"/>
            <a:ext cx="627300" cy="637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6667</a:t>
            </a:r>
            <a:br>
              <a:rPr lang="en">
                <a:highlight>
                  <a:srgbClr val="FFFFFF"/>
                </a:highlight>
              </a:rPr>
            </a:br>
            <a:r>
              <a:rPr lang="en">
                <a:highlight>
                  <a:srgbClr val="FFFFFF"/>
                </a:highlight>
              </a:rPr>
              <a:t>6668</a:t>
            </a:r>
            <a:endParaRPr>
              <a:highlight>
                <a:srgbClr val="FFFFFF"/>
              </a:highlight>
            </a:endParaRPr>
          </a:p>
        </p:txBody>
      </p:sp>
      <p:cxnSp>
        <p:nvCxnSpPr>
          <p:cNvPr id="283" name="Google Shape;283;p19"/>
          <p:cNvCxnSpPr/>
          <p:nvPr/>
        </p:nvCxnSpPr>
        <p:spPr>
          <a:xfrm rot="10800000">
            <a:off x="3740275" y="5250300"/>
            <a:ext cx="873300" cy="6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84" name="Google Shape;284;p19"/>
          <p:cNvSpPr/>
          <p:nvPr/>
        </p:nvSpPr>
        <p:spPr>
          <a:xfrm>
            <a:off x="4351950" y="4264675"/>
            <a:ext cx="2291700" cy="82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No page split since there is enough space</a:t>
            </a:r>
            <a:endParaRPr sz="1200">
              <a:highlight>
                <a:srgbClr val="FFFFFF"/>
              </a:highlight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6643497" y="4264675"/>
            <a:ext cx="812100" cy="17715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1111</a:t>
            </a:r>
            <a:br>
              <a:rPr lang="en"/>
            </a:br>
            <a:r>
              <a:rPr lang="en"/>
              <a:t>2222</a:t>
            </a:r>
            <a:br>
              <a:rPr lang="en"/>
            </a:br>
            <a:r>
              <a:rPr lang="en"/>
              <a:t>3333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3334</a:t>
            </a:r>
            <a:br>
              <a:rPr lang="en"/>
            </a:br>
            <a:endParaRPr/>
          </a:p>
        </p:txBody>
      </p:sp>
      <p:sp>
        <p:nvSpPr>
          <p:cNvPr id="286" name="Google Shape;286;p19"/>
          <p:cNvSpPr/>
          <p:nvPr/>
        </p:nvSpPr>
        <p:spPr>
          <a:xfrm>
            <a:off x="7844547" y="4264675"/>
            <a:ext cx="812100" cy="17715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4444</a:t>
            </a:r>
            <a:br>
              <a:rPr lang="en"/>
            </a:br>
            <a:r>
              <a:rPr lang="en"/>
              <a:t>5555</a:t>
            </a:r>
            <a:br>
              <a:rPr lang="en"/>
            </a:br>
            <a:r>
              <a:rPr lang="en"/>
              <a:t>6666</a:t>
            </a:r>
            <a:br>
              <a:rPr lang="en"/>
            </a:br>
            <a:r>
              <a:rPr lang="en"/>
              <a:t>6667</a:t>
            </a:r>
            <a:br>
              <a:rPr lang="en"/>
            </a:br>
            <a:r>
              <a:rPr lang="en"/>
              <a:t>6668</a:t>
            </a:r>
            <a:br>
              <a:rPr lang="en"/>
            </a:br>
            <a:endParaRPr/>
          </a:p>
        </p:txBody>
      </p:sp>
      <p:sp>
        <p:nvSpPr>
          <p:cNvPr id="287" name="Google Shape;287;p19"/>
          <p:cNvSpPr txBox="1"/>
          <p:nvPr/>
        </p:nvSpPr>
        <p:spPr>
          <a:xfrm>
            <a:off x="5513725" y="2293425"/>
            <a:ext cx="2717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For this example, data pages can only fit 6 records per page</a:t>
            </a:r>
            <a:endParaRPr>
              <a:highlight>
                <a:srgbClr val="FFFFFF"/>
              </a:highlight>
            </a:endParaRPr>
          </a:p>
        </p:txBody>
      </p:sp>
      <p:cxnSp>
        <p:nvCxnSpPr>
          <p:cNvPr id="288" name="Google Shape;288;p19"/>
          <p:cNvCxnSpPr>
            <a:stCxn id="286" idx="1"/>
            <a:endCxn id="285" idx="3"/>
          </p:cNvCxnSpPr>
          <p:nvPr/>
        </p:nvCxnSpPr>
        <p:spPr>
          <a:xfrm rot="10800000">
            <a:off x="7455747" y="5150425"/>
            <a:ext cx="388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Fragmentation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457197" y="2393350"/>
            <a:ext cx="812100" cy="17715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1111</a:t>
            </a:r>
            <a:br>
              <a:rPr lang="en"/>
            </a:br>
            <a:r>
              <a:rPr lang="en"/>
              <a:t>2222</a:t>
            </a:r>
            <a:br>
              <a:rPr lang="en"/>
            </a:br>
            <a:r>
              <a:rPr lang="en"/>
              <a:t>3333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3334</a:t>
            </a:r>
            <a:br>
              <a:rPr lang="en"/>
            </a:br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1330772" y="2393350"/>
            <a:ext cx="812100" cy="17715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4444</a:t>
            </a:r>
            <a:br>
              <a:rPr lang="en"/>
            </a:br>
            <a:r>
              <a:rPr lang="en"/>
              <a:t>5555</a:t>
            </a:r>
            <a:br>
              <a:rPr lang="en"/>
            </a:br>
            <a:r>
              <a:rPr lang="en"/>
              <a:t>6666</a:t>
            </a:r>
            <a:br>
              <a:rPr lang="en"/>
            </a:br>
            <a:r>
              <a:rPr lang="en"/>
              <a:t>6667</a:t>
            </a:r>
            <a:br>
              <a:rPr lang="en"/>
            </a:br>
            <a:r>
              <a:rPr lang="en"/>
              <a:t>6668</a:t>
            </a:r>
            <a:br>
              <a:rPr lang="en"/>
            </a:br>
            <a:endParaRPr/>
          </a:p>
        </p:txBody>
      </p:sp>
      <p:sp>
        <p:nvSpPr>
          <p:cNvPr id="297" name="Google Shape;297;p20"/>
          <p:cNvSpPr txBox="1"/>
          <p:nvPr/>
        </p:nvSpPr>
        <p:spPr>
          <a:xfrm>
            <a:off x="457200" y="4306575"/>
            <a:ext cx="627300" cy="1047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1234</a:t>
            </a:r>
            <a:br>
              <a:rPr lang="en">
                <a:highlight>
                  <a:srgbClr val="FFFFFF"/>
                </a:highlight>
              </a:rPr>
            </a:br>
            <a:r>
              <a:rPr lang="en">
                <a:highlight>
                  <a:srgbClr val="FFFFFF"/>
                </a:highlight>
              </a:rPr>
              <a:t>1235</a:t>
            </a:r>
            <a:br>
              <a:rPr lang="en">
                <a:highlight>
                  <a:srgbClr val="FFFFFF"/>
                </a:highlight>
              </a:rPr>
            </a:br>
            <a:r>
              <a:rPr lang="en">
                <a:highlight>
                  <a:srgbClr val="FFFFFF"/>
                </a:highlight>
              </a:rPr>
              <a:t>1236</a:t>
            </a:r>
            <a:br>
              <a:rPr lang="en">
                <a:highlight>
                  <a:srgbClr val="FFFFFF"/>
                </a:highlight>
              </a:rPr>
            </a:br>
            <a:r>
              <a:rPr lang="en">
                <a:highlight>
                  <a:srgbClr val="FFFFFF"/>
                </a:highlight>
              </a:rPr>
              <a:t>1237</a:t>
            </a:r>
            <a:endParaRPr>
              <a:highlight>
                <a:srgbClr val="FFFFFF"/>
              </a:highlight>
            </a:endParaRPr>
          </a:p>
        </p:txBody>
      </p:sp>
      <p:cxnSp>
        <p:nvCxnSpPr>
          <p:cNvPr id="298" name="Google Shape;298;p20"/>
          <p:cNvCxnSpPr>
            <a:stCxn id="297" idx="0"/>
          </p:cNvCxnSpPr>
          <p:nvPr/>
        </p:nvCxnSpPr>
        <p:spPr>
          <a:xfrm flipH="1" rot="10800000">
            <a:off x="770850" y="3531975"/>
            <a:ext cx="26700" cy="774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99" name="Google Shape;299;p20"/>
          <p:cNvSpPr/>
          <p:nvPr/>
        </p:nvSpPr>
        <p:spPr>
          <a:xfrm>
            <a:off x="2278875" y="2864650"/>
            <a:ext cx="1064700" cy="82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3635172" y="2008400"/>
            <a:ext cx="812100" cy="17715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1111</a:t>
            </a:r>
            <a:br>
              <a:rPr lang="en"/>
            </a:br>
            <a:r>
              <a:rPr lang="en"/>
              <a:t>1234</a:t>
            </a:r>
            <a:br>
              <a:rPr lang="en"/>
            </a:br>
            <a:r>
              <a:rPr lang="en"/>
              <a:t>1235</a:t>
            </a:r>
            <a:br>
              <a:rPr lang="en"/>
            </a:br>
            <a:r>
              <a:rPr lang="en"/>
              <a:t>1236</a:t>
            </a:r>
            <a:br>
              <a:rPr lang="en"/>
            </a:br>
            <a:r>
              <a:rPr lang="en"/>
              <a:t>1237</a:t>
            </a:r>
            <a:br>
              <a:rPr lang="en"/>
            </a:br>
            <a:r>
              <a:rPr lang="en"/>
              <a:t>2222</a:t>
            </a:r>
            <a:br>
              <a:rPr lang="en"/>
            </a:b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4889234" y="2008400"/>
            <a:ext cx="812100" cy="17715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4444</a:t>
            </a:r>
            <a:br>
              <a:rPr lang="en"/>
            </a:br>
            <a:r>
              <a:rPr lang="en"/>
              <a:t>5555</a:t>
            </a:r>
            <a:br>
              <a:rPr lang="en"/>
            </a:br>
            <a:r>
              <a:rPr lang="en"/>
              <a:t>6666</a:t>
            </a:r>
            <a:br>
              <a:rPr lang="en"/>
            </a:br>
            <a:r>
              <a:rPr lang="en"/>
              <a:t>6667</a:t>
            </a:r>
            <a:br>
              <a:rPr lang="en"/>
            </a:br>
            <a:r>
              <a:rPr lang="en"/>
              <a:t>6668</a:t>
            </a:r>
            <a:br>
              <a:rPr lang="en"/>
            </a:b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4262197" y="4370650"/>
            <a:ext cx="812100" cy="17715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3333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3334</a:t>
            </a:r>
            <a:br>
              <a:rPr lang="en"/>
            </a:br>
            <a:endParaRPr/>
          </a:p>
        </p:txBody>
      </p:sp>
      <p:cxnSp>
        <p:nvCxnSpPr>
          <p:cNvPr id="303" name="Google Shape;303;p20"/>
          <p:cNvCxnSpPr>
            <a:stCxn id="302" idx="0"/>
            <a:endCxn id="300" idx="2"/>
          </p:cNvCxnSpPr>
          <p:nvPr/>
        </p:nvCxnSpPr>
        <p:spPr>
          <a:xfrm rot="10800000">
            <a:off x="4041247" y="3779950"/>
            <a:ext cx="627000" cy="590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04" name="Google Shape;304;p20"/>
          <p:cNvCxnSpPr>
            <a:stCxn id="302" idx="0"/>
            <a:endCxn id="301" idx="2"/>
          </p:cNvCxnSpPr>
          <p:nvPr/>
        </p:nvCxnSpPr>
        <p:spPr>
          <a:xfrm flipH="1" rot="10800000">
            <a:off x="4668247" y="3779950"/>
            <a:ext cx="627000" cy="590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05" name="Google Shape;305;p20"/>
          <p:cNvSpPr txBox="1"/>
          <p:nvPr/>
        </p:nvSpPr>
        <p:spPr>
          <a:xfrm>
            <a:off x="5662750" y="2055050"/>
            <a:ext cx="2717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Pages are now out of order and require maintenance.</a:t>
            </a:r>
            <a:endParaRPr>
              <a:highlight>
                <a:srgbClr val="FFFFFF"/>
              </a:highlight>
            </a:endParaRPr>
          </a:p>
        </p:txBody>
      </p:sp>
      <p:cxnSp>
        <p:nvCxnSpPr>
          <p:cNvPr id="306" name="Google Shape;306;p20"/>
          <p:cNvCxnSpPr>
            <a:stCxn id="301" idx="1"/>
            <a:endCxn id="300" idx="3"/>
          </p:cNvCxnSpPr>
          <p:nvPr/>
        </p:nvCxnSpPr>
        <p:spPr>
          <a:xfrm rot="10800000">
            <a:off x="4447334" y="2894150"/>
            <a:ext cx="441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Factor</a:t>
            </a:r>
            <a:endParaRPr/>
          </a:p>
        </p:txBody>
      </p:sp>
      <p:sp>
        <p:nvSpPr>
          <p:cNvPr id="312" name="Google Shape;312;p2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Determines how full the index page will be upon creation (or after maintenance is done)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Default is set to 0 (i.e. 100% full)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Fill Factor is also known as density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Set fill factor to 50, 50% of the page will be empty and reserved for new records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1"/>
          <p:cNvSpPr/>
          <p:nvPr/>
        </p:nvSpPr>
        <p:spPr>
          <a:xfrm>
            <a:off x="7419122" y="4939000"/>
            <a:ext cx="812100" cy="17715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1111</a:t>
            </a:r>
            <a:br>
              <a:rPr lang="en"/>
            </a:br>
            <a:r>
              <a:rPr lang="en"/>
              <a:t>2222</a:t>
            </a:r>
            <a:br>
              <a:rPr lang="en"/>
            </a:br>
            <a:r>
              <a:rPr lang="en"/>
              <a:t>3333</a:t>
            </a:r>
            <a:br>
              <a:rPr lang="en"/>
            </a:br>
            <a:r>
              <a:rPr lang="en"/>
              <a:t>4444</a:t>
            </a:r>
            <a:br>
              <a:rPr lang="en"/>
            </a:br>
            <a:r>
              <a:rPr lang="en"/>
              <a:t>5555</a:t>
            </a:r>
            <a:br>
              <a:rPr lang="en"/>
            </a:br>
            <a:r>
              <a:rPr lang="en"/>
              <a:t>6666</a:t>
            </a:r>
            <a:endParaRPr/>
          </a:p>
        </p:txBody>
      </p:sp>
      <p:sp>
        <p:nvSpPr>
          <p:cNvPr id="314" name="Google Shape;314;p21"/>
          <p:cNvSpPr/>
          <p:nvPr/>
        </p:nvSpPr>
        <p:spPr>
          <a:xfrm>
            <a:off x="3158497" y="4939000"/>
            <a:ext cx="812100" cy="17715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1111</a:t>
            </a:r>
            <a:br>
              <a:rPr lang="en"/>
            </a:br>
            <a:r>
              <a:rPr lang="en"/>
              <a:t>2222</a:t>
            </a:r>
            <a:br>
              <a:rPr lang="en"/>
            </a:br>
            <a:r>
              <a:rPr lang="en"/>
              <a:t>3333</a:t>
            </a:r>
            <a:br>
              <a:rPr lang="en"/>
            </a:br>
            <a:endParaRPr/>
          </a:p>
        </p:txBody>
      </p:sp>
      <p:sp>
        <p:nvSpPr>
          <p:cNvPr id="315" name="Google Shape;315;p21"/>
          <p:cNvSpPr txBox="1"/>
          <p:nvPr/>
        </p:nvSpPr>
        <p:spPr>
          <a:xfrm>
            <a:off x="1616200" y="5623000"/>
            <a:ext cx="1490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50% Fill Factor: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316" name="Google Shape;316;p21"/>
          <p:cNvSpPr txBox="1"/>
          <p:nvPr/>
        </p:nvSpPr>
        <p:spPr>
          <a:xfrm>
            <a:off x="5468100" y="5623000"/>
            <a:ext cx="17220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100% Fill Factor: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317" name="Google Shape;317;p21"/>
          <p:cNvSpPr/>
          <p:nvPr/>
        </p:nvSpPr>
        <p:spPr>
          <a:xfrm>
            <a:off x="4022196" y="4939000"/>
            <a:ext cx="812100" cy="17715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4444</a:t>
            </a:r>
            <a:br>
              <a:rPr lang="en"/>
            </a:br>
            <a:r>
              <a:rPr lang="en"/>
              <a:t>5555</a:t>
            </a:r>
            <a:br>
              <a:rPr lang="en"/>
            </a:br>
            <a:r>
              <a:rPr lang="en"/>
              <a:t>6666</a:t>
            </a:r>
            <a:br>
              <a:rPr lang="en"/>
            </a:br>
            <a:endParaRPr/>
          </a:p>
        </p:txBody>
      </p:sp>
      <p:sp>
        <p:nvSpPr>
          <p:cNvPr id="318" name="Google Shape;318;p21"/>
          <p:cNvSpPr txBox="1"/>
          <p:nvPr/>
        </p:nvSpPr>
        <p:spPr>
          <a:xfrm>
            <a:off x="339950" y="4990975"/>
            <a:ext cx="2717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For this example, data pages can only fit 6 records per page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Padding</a:t>
            </a:r>
            <a:endParaRPr/>
          </a:p>
        </p:txBody>
      </p:sp>
      <p:sp>
        <p:nvSpPr>
          <p:cNvPr id="324" name="Google Shape;324;p2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PAD_INDEX ON - applies fill factor to all layers of index (except the root)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default this is off and fill factor only affects leaf nodes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Fill Factor will cause the index to use more space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general, Fill Factor of 100% is useful for tables with very few data modifications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 Maintenance</a:t>
            </a:r>
            <a:endParaRPr/>
          </a:p>
        </p:txBody>
      </p:sp>
      <p:sp>
        <p:nvSpPr>
          <p:cNvPr id="330" name="Google Shape;330;p2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Essential to removing fragmentation and maintaining index performance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Rebuild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Basically, drops and recreates the index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Online available in Enterprise Edition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Reorganize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Reorganizes the index pages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 Maintenance</a:t>
            </a:r>
            <a:endParaRPr/>
          </a:p>
        </p:txBody>
      </p:sp>
      <p:sp>
        <p:nvSpPr>
          <p:cNvPr id="336" name="Google Shape;336;p2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Demo - T-SQL and SSMS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Indexes	</a:t>
            </a:r>
            <a:endParaRPr/>
          </a:p>
        </p:txBody>
      </p:sp>
      <p:sp>
        <p:nvSpPr>
          <p:cNvPr id="342" name="Google Shape;342;p2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Faster record retrieval when done properly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separate Index from table on storage to improve performance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a side effect they can help with Blocking transactions - data can be read from Covering Index and not have to touch base table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create indexes on views to further improve performance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Best for tables with little data modification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 of Indexes</a:t>
            </a:r>
            <a:endParaRPr/>
          </a:p>
        </p:txBody>
      </p:sp>
      <p:sp>
        <p:nvSpPr>
          <p:cNvPr id="348" name="Google Shape;348;p2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Takes up storage space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make inserts slower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Page splitting can cause fragmentation, which slows down indexes thus eliminating and advantages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Over-indexing or using columns with poor selectivity (example would be Gender)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*Selectivity is also known as density and is a value measured between 0-1, lower than 0.1 being an index with good selectivity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purpose of an Index?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Heaps and the B-Tree Structure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Non-Clustered Indexes and Optimizing Queries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Clustered vs. Non-Clustered Index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Creating Indexes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Fragmentation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Fill Factor and Padding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Maintenance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Benefits/Drawbacks of Indexes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topics to continue with</a:t>
            </a:r>
            <a:endParaRPr/>
          </a:p>
        </p:txBody>
      </p:sp>
      <p:sp>
        <p:nvSpPr>
          <p:cNvPr id="354" name="Google Shape;354;p2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Covering Indexes and Include Columns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Filtered Indexes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Indexed Views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Column-Store Indexes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Datawarehousing/ETL and Indexing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Questions/Comments</a:t>
            </a:r>
            <a:endParaRPr/>
          </a:p>
        </p:txBody>
      </p:sp>
      <p:sp>
        <p:nvSpPr>
          <p:cNvPr id="360" name="Google Shape;360;p2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2"/>
                </a:solidFill>
              </a:rPr>
              <a:t>Thank you for attending!</a:t>
            </a:r>
            <a:br>
              <a:rPr lang="en" sz="2400">
                <a:solidFill>
                  <a:schemeClr val="lt2"/>
                </a:solidFill>
              </a:rPr>
            </a:br>
            <a:br>
              <a:rPr lang="en" sz="2400">
                <a:solidFill>
                  <a:schemeClr val="lt2"/>
                </a:solidFill>
              </a:rPr>
            </a:br>
            <a:br>
              <a:rPr lang="en" sz="2400">
                <a:solidFill>
                  <a:schemeClr val="lt2"/>
                </a:solidFill>
              </a:rPr>
            </a:br>
            <a:r>
              <a:rPr lang="en" sz="2400">
                <a:solidFill>
                  <a:schemeClr val="lt2"/>
                </a:solidFill>
              </a:rPr>
              <a:t>Slides and code will be on my website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2"/>
                </a:solidFill>
              </a:rPr>
              <a:t>www.TheSQLPro.com/Presentations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2"/>
                </a:solidFill>
              </a:rPr>
              <a:t>Please feel free to connect with me</a:t>
            </a:r>
            <a:br>
              <a:rPr lang="en" sz="2400">
                <a:solidFill>
                  <a:schemeClr val="lt2"/>
                </a:solidFill>
              </a:rPr>
            </a:br>
            <a:r>
              <a:rPr lang="en" sz="2400">
                <a:solidFill>
                  <a:schemeClr val="lt2"/>
                </a:solidFill>
              </a:rPr>
              <a:t>@TheSQLPro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2"/>
                </a:solidFill>
              </a:rPr>
              <a:t>www.LinkedIn.com/in/aymansqldba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store data in an organized fashion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allows for faster querying of data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Additionally, allows for faster querying with joins where join columns are indexed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It's all about making queries faster!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However, understand that indexes may make reads faster but writes will be slower</a:t>
            </a:r>
            <a:endParaRPr/>
          </a:p>
        </p:txBody>
      </p:sp>
      <p:sp>
        <p:nvSpPr>
          <p:cNvPr id="87" name="Google Shape;8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an Index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- Table without Clustered Index</a:t>
            </a:r>
            <a:endParaRPr/>
          </a:p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Tables that do not have a clustered index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is not organized on data pages, and therefore not organized on disk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Entire tables need to be scanned for data to be found</a:t>
            </a:r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238350" y="4402075"/>
            <a:ext cx="8872200" cy="2279100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FF0000"/>
                </a:solidFill>
              </a:rPr>
            </a:br>
            <a:br>
              <a:rPr lang="en">
                <a:solidFill>
                  <a:srgbClr val="FF0000"/>
                </a:solidFill>
              </a:rPr>
            </a:br>
            <a:br>
              <a:rPr lang="en">
                <a:solidFill>
                  <a:srgbClr val="FF0000"/>
                </a:solidFill>
              </a:rPr>
            </a:br>
            <a:br>
              <a:rPr lang="en">
                <a:solidFill>
                  <a:srgbClr val="FF0000"/>
                </a:solidFill>
              </a:rPr>
            </a:br>
            <a:endParaRPr>
              <a:solidFill>
                <a:srgbClr val="FF0000"/>
              </a:solidFill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7895450" y="5311250"/>
            <a:ext cx="412800" cy="6747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 </a:t>
            </a:r>
            <a:r>
              <a:rPr lang="en"/>
              <a:t>   I</a:t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>
            <a:off x="732825" y="5341250"/>
            <a:ext cx="546300" cy="6747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</a:t>
            </a:r>
            <a:br>
              <a:rPr lang="en"/>
            </a:br>
            <a:r>
              <a:rPr lang="en"/>
              <a:t>D </a:t>
            </a:r>
            <a:br>
              <a:rPr lang="en"/>
            </a:br>
            <a:r>
              <a:rPr lang="en"/>
              <a:t>E</a:t>
            </a:r>
            <a:endParaRPr/>
          </a:p>
        </p:txBody>
      </p:sp>
      <p:sp>
        <p:nvSpPr>
          <p:cNvPr id="97" name="Google Shape;97;p11"/>
          <p:cNvSpPr/>
          <p:nvPr/>
        </p:nvSpPr>
        <p:spPr>
          <a:xfrm>
            <a:off x="4418713" y="5311250"/>
            <a:ext cx="453000" cy="7347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 K L</a:t>
            </a:r>
            <a:endParaRPr/>
          </a:p>
        </p:txBody>
      </p:sp>
      <p:sp>
        <p:nvSpPr>
          <p:cNvPr id="98" name="Google Shape;98;p11"/>
          <p:cNvSpPr/>
          <p:nvPr/>
        </p:nvSpPr>
        <p:spPr>
          <a:xfrm>
            <a:off x="6496013" y="5281250"/>
            <a:ext cx="453000" cy="7347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 </a:t>
            </a:r>
            <a:r>
              <a:rPr b="1" lang="en"/>
              <a:t>B</a:t>
            </a:r>
            <a:endParaRPr b="1"/>
          </a:p>
        </p:txBody>
      </p:sp>
      <p:sp>
        <p:nvSpPr>
          <p:cNvPr id="99" name="Google Shape;99;p11"/>
          <p:cNvSpPr/>
          <p:nvPr/>
        </p:nvSpPr>
        <p:spPr>
          <a:xfrm>
            <a:off x="2531550" y="5311250"/>
            <a:ext cx="546000" cy="7347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 G</a:t>
            </a:r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1592324" y="5311250"/>
            <a:ext cx="546300" cy="7347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 X Y Z</a:t>
            </a:r>
            <a:endParaRPr/>
          </a:p>
        </p:txBody>
      </p:sp>
      <p:sp>
        <p:nvSpPr>
          <p:cNvPr id="101" name="Google Shape;101;p11"/>
          <p:cNvSpPr/>
          <p:nvPr/>
        </p:nvSpPr>
        <p:spPr>
          <a:xfrm>
            <a:off x="5386863" y="5247950"/>
            <a:ext cx="546000" cy="8013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T U V</a:t>
            </a:r>
            <a:endParaRPr/>
          </a:p>
        </p:txBody>
      </p:sp>
      <p:sp>
        <p:nvSpPr>
          <p:cNvPr id="102" name="Google Shape;102;p11"/>
          <p:cNvSpPr/>
          <p:nvPr/>
        </p:nvSpPr>
        <p:spPr>
          <a:xfrm>
            <a:off x="3450150" y="5311250"/>
            <a:ext cx="625200" cy="6747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 N O P Q 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/>
          <p:nvPr/>
        </p:nvSpPr>
        <p:spPr>
          <a:xfrm>
            <a:off x="271850" y="5002200"/>
            <a:ext cx="8872200" cy="1696500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8" name="Google Shape;108;p12"/>
          <p:cNvSpPr txBox="1"/>
          <p:nvPr>
            <p:ph idx="1" type="body"/>
          </p:nvPr>
        </p:nvSpPr>
        <p:spPr>
          <a:xfrm>
            <a:off x="457200" y="1600200"/>
            <a:ext cx="8229600" cy="4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B-Tree means Balanced Tree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B-Tree Structure </a:t>
            </a:r>
            <a:br>
              <a:rPr lang="en"/>
            </a:br>
            <a:r>
              <a:rPr lang="en"/>
              <a:t>Clustered Index</a:t>
            </a:r>
            <a:endParaRPr/>
          </a:p>
        </p:txBody>
      </p:sp>
      <p:sp>
        <p:nvSpPr>
          <p:cNvPr id="110" name="Google Shape;110;p12"/>
          <p:cNvSpPr/>
          <p:nvPr/>
        </p:nvSpPr>
        <p:spPr>
          <a:xfrm>
            <a:off x="4454100" y="2477725"/>
            <a:ext cx="837600" cy="1026600"/>
          </a:xfrm>
          <a:prstGeom prst="foldedCorner">
            <a:avLst>
              <a:gd fmla="val 35216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1111         6666</a:t>
            </a:r>
            <a:endParaRPr/>
          </a:p>
        </p:txBody>
      </p:sp>
      <p:sp>
        <p:nvSpPr>
          <p:cNvPr id="111" name="Google Shape;111;p12"/>
          <p:cNvSpPr txBox="1"/>
          <p:nvPr/>
        </p:nvSpPr>
        <p:spPr>
          <a:xfrm>
            <a:off x="917275" y="2937925"/>
            <a:ext cx="20058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Root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2" name="Google Shape;112;p12"/>
          <p:cNvSpPr/>
          <p:nvPr/>
        </p:nvSpPr>
        <p:spPr>
          <a:xfrm>
            <a:off x="2144500" y="5166825"/>
            <a:ext cx="625200" cy="9087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1111</a:t>
            </a:r>
            <a:br>
              <a:rPr lang="en"/>
            </a:br>
            <a:r>
              <a:rPr lang="en"/>
              <a:t>1112</a:t>
            </a:r>
            <a:br>
              <a:rPr lang="en"/>
            </a:br>
            <a:r>
              <a:rPr lang="en"/>
              <a:t>1113</a:t>
            </a:r>
            <a:endParaRPr/>
          </a:p>
        </p:txBody>
      </p:sp>
      <p:sp>
        <p:nvSpPr>
          <p:cNvPr id="113" name="Google Shape;113;p12"/>
          <p:cNvSpPr/>
          <p:nvPr/>
        </p:nvSpPr>
        <p:spPr>
          <a:xfrm>
            <a:off x="5978900" y="3774600"/>
            <a:ext cx="896700" cy="1026600"/>
          </a:xfrm>
          <a:prstGeom prst="foldedCorner">
            <a:avLst>
              <a:gd fmla="val 35216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lang="en" sz="1200"/>
            </a:br>
            <a:r>
              <a:rPr lang="en" sz="1200"/>
              <a:t>6666</a:t>
            </a:r>
            <a:br>
              <a:rPr lang="en" sz="1200"/>
            </a:br>
            <a:r>
              <a:rPr lang="en" sz="1200"/>
              <a:t>7777</a:t>
            </a:r>
            <a:br>
              <a:rPr lang="en" sz="1200"/>
            </a:br>
            <a:r>
              <a:rPr lang="en" sz="1200"/>
              <a:t>8888</a:t>
            </a:r>
            <a:br>
              <a:rPr lang="en" sz="1200"/>
            </a:br>
            <a:r>
              <a:rPr lang="en" sz="1200"/>
              <a:t>9111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2"/>
          <p:cNvSpPr/>
          <p:nvPr/>
        </p:nvSpPr>
        <p:spPr>
          <a:xfrm>
            <a:off x="3383250" y="3692150"/>
            <a:ext cx="837600" cy="1026600"/>
          </a:xfrm>
          <a:prstGeom prst="foldedCorner">
            <a:avLst>
              <a:gd fmla="val 35216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lang="en" sz="1200"/>
            </a:br>
            <a:r>
              <a:rPr lang="en" sz="1200"/>
              <a:t>1111</a:t>
            </a:r>
            <a:br>
              <a:rPr lang="en" sz="1200"/>
            </a:br>
            <a:r>
              <a:rPr lang="en" sz="1200"/>
              <a:t>3333</a:t>
            </a:r>
            <a:br>
              <a:rPr lang="en" sz="1200"/>
            </a:br>
            <a:r>
              <a:rPr lang="en" sz="1200"/>
              <a:t>4444</a:t>
            </a:r>
            <a:br>
              <a:rPr lang="en" sz="1200"/>
            </a:br>
            <a:r>
              <a:rPr lang="en" sz="1200"/>
              <a:t>5555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2"/>
          <p:cNvSpPr txBox="1"/>
          <p:nvPr/>
        </p:nvSpPr>
        <p:spPr>
          <a:xfrm>
            <a:off x="854948" y="4199400"/>
            <a:ext cx="20058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Intermediate</a:t>
            </a:r>
            <a:br>
              <a:rPr lang="en" sz="1000">
                <a:solidFill>
                  <a:srgbClr val="FFFFFF"/>
                </a:solidFill>
              </a:rPr>
            </a:br>
            <a:r>
              <a:rPr lang="en" sz="1000">
                <a:solidFill>
                  <a:srgbClr val="FFFFFF"/>
                </a:solidFill>
              </a:rPr>
              <a:t>(Can have multiple layers here)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16" name="Google Shape;116;p12"/>
          <p:cNvSpPr txBox="1"/>
          <p:nvPr/>
        </p:nvSpPr>
        <p:spPr>
          <a:xfrm>
            <a:off x="854950" y="5473650"/>
            <a:ext cx="8967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Leaf 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7" name="Google Shape;117;p12"/>
          <p:cNvSpPr/>
          <p:nvPr/>
        </p:nvSpPr>
        <p:spPr>
          <a:xfrm>
            <a:off x="2860748" y="5166825"/>
            <a:ext cx="625200" cy="9087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2121</a:t>
            </a:r>
            <a:br>
              <a:rPr lang="en"/>
            </a:br>
            <a:r>
              <a:rPr lang="en"/>
              <a:t>2222</a:t>
            </a:r>
            <a:br>
              <a:rPr lang="en"/>
            </a:br>
            <a:r>
              <a:rPr lang="en"/>
              <a:t>3331</a:t>
            </a:r>
            <a:endParaRPr/>
          </a:p>
        </p:txBody>
      </p:sp>
      <p:sp>
        <p:nvSpPr>
          <p:cNvPr id="118" name="Google Shape;118;p12"/>
          <p:cNvSpPr/>
          <p:nvPr/>
        </p:nvSpPr>
        <p:spPr>
          <a:xfrm>
            <a:off x="5564150" y="5166825"/>
            <a:ext cx="625200" cy="9087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6666</a:t>
            </a:r>
            <a:br>
              <a:rPr lang="en"/>
            </a:br>
            <a:r>
              <a:rPr lang="en"/>
              <a:t>6667</a:t>
            </a:r>
            <a:br>
              <a:rPr lang="en"/>
            </a:br>
            <a:r>
              <a:rPr lang="en"/>
              <a:t>6668</a:t>
            </a:r>
            <a:endParaRPr/>
          </a:p>
        </p:txBody>
      </p:sp>
      <p:sp>
        <p:nvSpPr>
          <p:cNvPr id="119" name="Google Shape;119;p12"/>
          <p:cNvSpPr/>
          <p:nvPr/>
        </p:nvSpPr>
        <p:spPr>
          <a:xfrm>
            <a:off x="4327050" y="5166825"/>
            <a:ext cx="625200" cy="9087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5777</a:t>
            </a:r>
            <a:br>
              <a:rPr lang="en"/>
            </a:br>
            <a:r>
              <a:rPr lang="en"/>
              <a:t>5778</a:t>
            </a:r>
            <a:br>
              <a:rPr lang="en"/>
            </a:br>
            <a:r>
              <a:rPr lang="en"/>
              <a:t>6000</a:t>
            </a:r>
            <a:endParaRPr/>
          </a:p>
        </p:txBody>
      </p:sp>
      <p:sp>
        <p:nvSpPr>
          <p:cNvPr id="120" name="Google Shape;120;p12"/>
          <p:cNvSpPr/>
          <p:nvPr/>
        </p:nvSpPr>
        <p:spPr>
          <a:xfrm>
            <a:off x="3595650" y="5166825"/>
            <a:ext cx="625200" cy="9087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4999</a:t>
            </a:r>
            <a:br>
              <a:rPr lang="en"/>
            </a:br>
            <a:r>
              <a:rPr lang="en"/>
              <a:t>5000</a:t>
            </a:r>
            <a:br>
              <a:rPr lang="en"/>
            </a:br>
            <a:r>
              <a:rPr lang="en"/>
              <a:t>5001</a:t>
            </a:r>
            <a:endParaRPr/>
          </a:p>
        </p:txBody>
      </p:sp>
      <p:sp>
        <p:nvSpPr>
          <p:cNvPr id="121" name="Google Shape;121;p12"/>
          <p:cNvSpPr/>
          <p:nvPr/>
        </p:nvSpPr>
        <p:spPr>
          <a:xfrm>
            <a:off x="7990750" y="5166825"/>
            <a:ext cx="625200" cy="9087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9111</a:t>
            </a:r>
            <a:br>
              <a:rPr lang="en"/>
            </a:br>
            <a:r>
              <a:rPr lang="en"/>
              <a:t>9112</a:t>
            </a:r>
            <a:br>
              <a:rPr lang="en"/>
            </a:br>
            <a:r>
              <a:rPr lang="en"/>
              <a:t>9999</a:t>
            </a:r>
            <a:br>
              <a:rPr lang="en"/>
            </a:br>
            <a:endParaRPr/>
          </a:p>
        </p:txBody>
      </p:sp>
      <p:sp>
        <p:nvSpPr>
          <p:cNvPr id="122" name="Google Shape;122;p12"/>
          <p:cNvSpPr/>
          <p:nvPr/>
        </p:nvSpPr>
        <p:spPr>
          <a:xfrm>
            <a:off x="7222875" y="5166825"/>
            <a:ext cx="625200" cy="9087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8888</a:t>
            </a:r>
            <a:br>
              <a:rPr lang="en"/>
            </a:br>
            <a:r>
              <a:rPr lang="en"/>
              <a:t>8889</a:t>
            </a:r>
            <a:br>
              <a:rPr lang="en"/>
            </a:br>
            <a:r>
              <a:rPr lang="en"/>
              <a:t>9000</a:t>
            </a:r>
            <a:endParaRPr/>
          </a:p>
        </p:txBody>
      </p:sp>
      <p:sp>
        <p:nvSpPr>
          <p:cNvPr id="123" name="Google Shape;123;p12"/>
          <p:cNvSpPr/>
          <p:nvPr/>
        </p:nvSpPr>
        <p:spPr>
          <a:xfrm>
            <a:off x="6407775" y="5166825"/>
            <a:ext cx="625200" cy="9087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7777</a:t>
            </a:r>
            <a:br>
              <a:rPr lang="en"/>
            </a:br>
            <a:r>
              <a:rPr lang="en"/>
              <a:t>7778</a:t>
            </a:r>
            <a:br>
              <a:rPr lang="en"/>
            </a:br>
            <a:r>
              <a:rPr lang="en"/>
              <a:t>7779</a:t>
            </a:r>
            <a:endParaRPr/>
          </a:p>
        </p:txBody>
      </p:sp>
      <p:cxnSp>
        <p:nvCxnSpPr>
          <p:cNvPr id="124" name="Google Shape;124;p12"/>
          <p:cNvCxnSpPr>
            <a:stCxn id="110" idx="2"/>
            <a:endCxn id="114" idx="0"/>
          </p:cNvCxnSpPr>
          <p:nvPr/>
        </p:nvCxnSpPr>
        <p:spPr>
          <a:xfrm flipH="1">
            <a:off x="3802200" y="3504325"/>
            <a:ext cx="1070700" cy="1878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2"/>
          <p:cNvCxnSpPr>
            <a:stCxn id="110" idx="2"/>
            <a:endCxn id="113" idx="0"/>
          </p:cNvCxnSpPr>
          <p:nvPr/>
        </p:nvCxnSpPr>
        <p:spPr>
          <a:xfrm>
            <a:off x="4872900" y="3504325"/>
            <a:ext cx="1554300" cy="270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2"/>
          <p:cNvCxnSpPr>
            <a:stCxn id="114" idx="2"/>
            <a:endCxn id="112" idx="0"/>
          </p:cNvCxnSpPr>
          <p:nvPr/>
        </p:nvCxnSpPr>
        <p:spPr>
          <a:xfrm flipH="1">
            <a:off x="2457150" y="4718750"/>
            <a:ext cx="1344900" cy="448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2"/>
          <p:cNvCxnSpPr>
            <a:stCxn id="114" idx="2"/>
            <a:endCxn id="117" idx="0"/>
          </p:cNvCxnSpPr>
          <p:nvPr/>
        </p:nvCxnSpPr>
        <p:spPr>
          <a:xfrm flipH="1">
            <a:off x="3173250" y="4718750"/>
            <a:ext cx="628800" cy="448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2"/>
          <p:cNvCxnSpPr>
            <a:stCxn id="120" idx="0"/>
            <a:endCxn id="114" idx="2"/>
          </p:cNvCxnSpPr>
          <p:nvPr/>
        </p:nvCxnSpPr>
        <p:spPr>
          <a:xfrm rot="10800000">
            <a:off x="3802050" y="4718625"/>
            <a:ext cx="106200" cy="448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2"/>
          <p:cNvCxnSpPr>
            <a:stCxn id="114" idx="2"/>
            <a:endCxn id="119" idx="0"/>
          </p:cNvCxnSpPr>
          <p:nvPr/>
        </p:nvCxnSpPr>
        <p:spPr>
          <a:xfrm>
            <a:off x="3802050" y="4718750"/>
            <a:ext cx="837600" cy="448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2"/>
          <p:cNvCxnSpPr>
            <a:stCxn id="113" idx="2"/>
            <a:endCxn id="122" idx="0"/>
          </p:cNvCxnSpPr>
          <p:nvPr/>
        </p:nvCxnSpPr>
        <p:spPr>
          <a:xfrm>
            <a:off x="6427250" y="4801200"/>
            <a:ext cx="1108200" cy="365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2"/>
          <p:cNvCxnSpPr>
            <a:stCxn id="113" idx="2"/>
            <a:endCxn id="123" idx="0"/>
          </p:cNvCxnSpPr>
          <p:nvPr/>
        </p:nvCxnSpPr>
        <p:spPr>
          <a:xfrm>
            <a:off x="6427250" y="4801200"/>
            <a:ext cx="293100" cy="365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2"/>
          <p:cNvCxnSpPr>
            <a:stCxn id="113" idx="2"/>
            <a:endCxn id="118" idx="0"/>
          </p:cNvCxnSpPr>
          <p:nvPr/>
        </p:nvCxnSpPr>
        <p:spPr>
          <a:xfrm flipH="1">
            <a:off x="5876750" y="4801200"/>
            <a:ext cx="550500" cy="365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2"/>
          <p:cNvCxnSpPr>
            <a:stCxn id="113" idx="2"/>
            <a:endCxn id="121" idx="0"/>
          </p:cNvCxnSpPr>
          <p:nvPr/>
        </p:nvCxnSpPr>
        <p:spPr>
          <a:xfrm>
            <a:off x="6427250" y="4801200"/>
            <a:ext cx="1876200" cy="365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2"/>
          <p:cNvSpPr txBox="1"/>
          <p:nvPr/>
        </p:nvSpPr>
        <p:spPr>
          <a:xfrm>
            <a:off x="917275" y="6144100"/>
            <a:ext cx="83898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(8KB Pages - Actual Data resides in leaf pages of a Clustered Index)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5" name="Google Shape;135;p12"/>
          <p:cNvSpPr/>
          <p:nvPr/>
        </p:nvSpPr>
        <p:spPr>
          <a:xfrm>
            <a:off x="6668763" y="1591575"/>
            <a:ext cx="625200" cy="9087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Page</a:t>
            </a:r>
            <a:endParaRPr/>
          </a:p>
        </p:txBody>
      </p:sp>
      <p:sp>
        <p:nvSpPr>
          <p:cNvPr id="136" name="Google Shape;136;p12"/>
          <p:cNvSpPr/>
          <p:nvPr/>
        </p:nvSpPr>
        <p:spPr>
          <a:xfrm>
            <a:off x="7535475" y="1600200"/>
            <a:ext cx="683100" cy="908700"/>
          </a:xfrm>
          <a:prstGeom prst="foldedCorner">
            <a:avLst>
              <a:gd fmla="val 35216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 Page</a:t>
            </a:r>
            <a:endParaRPr/>
          </a:p>
        </p:txBody>
      </p:sp>
      <p:sp>
        <p:nvSpPr>
          <p:cNvPr id="137" name="Google Shape;137;p12"/>
          <p:cNvSpPr txBox="1"/>
          <p:nvPr/>
        </p:nvSpPr>
        <p:spPr>
          <a:xfrm>
            <a:off x="6270975" y="2658000"/>
            <a:ext cx="25290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Select *</a:t>
            </a:r>
            <a:br>
              <a:rPr lang="en">
                <a:solidFill>
                  <a:srgbClr val="F3F3F3"/>
                </a:solidFill>
              </a:rPr>
            </a:br>
            <a:r>
              <a:rPr lang="en">
                <a:solidFill>
                  <a:srgbClr val="F3F3F3"/>
                </a:solidFill>
              </a:rPr>
              <a:t>From Employee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Where EmpID = 8888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/>
          <p:nvPr/>
        </p:nvSpPr>
        <p:spPr>
          <a:xfrm>
            <a:off x="238350" y="5168575"/>
            <a:ext cx="8872200" cy="1512600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FF0000"/>
                </a:solidFill>
              </a:rPr>
            </a:br>
            <a:br>
              <a:rPr lang="en">
                <a:solidFill>
                  <a:srgbClr val="FF0000"/>
                </a:solidFill>
              </a:rPr>
            </a:br>
            <a:br>
              <a:rPr lang="en">
                <a:solidFill>
                  <a:srgbClr val="FF0000"/>
                </a:solidFill>
              </a:rPr>
            </a:br>
            <a:br>
              <a:rPr lang="en">
                <a:solidFill>
                  <a:srgbClr val="FF0000"/>
                </a:solidFill>
              </a:rPr>
            </a:br>
            <a:endParaRPr>
              <a:solidFill>
                <a:srgbClr val="FF0000"/>
              </a:solidFill>
            </a:endParaRPr>
          </a:p>
        </p:txBody>
      </p:sp>
      <p:sp>
        <p:nvSpPr>
          <p:cNvPr id="143" name="Google Shape;14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B-Tree Structure </a:t>
            </a:r>
            <a:br>
              <a:rPr lang="en"/>
            </a:br>
            <a:r>
              <a:rPr lang="en"/>
              <a:t>Non-Clustered on a Heap</a:t>
            </a:r>
            <a:endParaRPr/>
          </a:p>
        </p:txBody>
      </p:sp>
      <p:sp>
        <p:nvSpPr>
          <p:cNvPr id="144" name="Google Shape;144;p13"/>
          <p:cNvSpPr/>
          <p:nvPr/>
        </p:nvSpPr>
        <p:spPr>
          <a:xfrm>
            <a:off x="4417150" y="1529075"/>
            <a:ext cx="837600" cy="1026600"/>
          </a:xfrm>
          <a:prstGeom prst="foldedCorner">
            <a:avLst>
              <a:gd fmla="val 35216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     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145" name="Google Shape;145;p13"/>
          <p:cNvSpPr txBox="1"/>
          <p:nvPr/>
        </p:nvSpPr>
        <p:spPr>
          <a:xfrm>
            <a:off x="880325" y="1989275"/>
            <a:ext cx="20058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Root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46" name="Google Shape;146;p13"/>
          <p:cNvSpPr/>
          <p:nvPr/>
        </p:nvSpPr>
        <p:spPr>
          <a:xfrm>
            <a:off x="2107550" y="4218175"/>
            <a:ext cx="625200" cy="908700"/>
          </a:xfrm>
          <a:prstGeom prst="foldedCorner">
            <a:avLst>
              <a:gd fmla="val 35216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 sz="1000">
                <a:solidFill>
                  <a:srgbClr val="FF0000"/>
                </a:solidFill>
              </a:rPr>
              <a:t>(RID)</a:t>
            </a:r>
            <a:r>
              <a:rPr lang="en"/>
              <a:t>    </a:t>
            </a:r>
            <a:br>
              <a:rPr lang="en"/>
            </a:br>
            <a:r>
              <a:rPr lang="en"/>
              <a:t>B</a:t>
            </a:r>
            <a:r>
              <a:rPr lang="en" sz="1000">
                <a:solidFill>
                  <a:srgbClr val="FF0000"/>
                </a:solidFill>
              </a:rPr>
              <a:t>(RID)</a:t>
            </a:r>
            <a:endParaRPr/>
          </a:p>
        </p:txBody>
      </p:sp>
      <p:sp>
        <p:nvSpPr>
          <p:cNvPr id="147" name="Google Shape;147;p13"/>
          <p:cNvSpPr/>
          <p:nvPr/>
        </p:nvSpPr>
        <p:spPr>
          <a:xfrm>
            <a:off x="5164750" y="2667100"/>
            <a:ext cx="896700" cy="1026600"/>
          </a:xfrm>
          <a:prstGeom prst="foldedCorner">
            <a:avLst>
              <a:gd fmla="val 35216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br>
              <a:rPr lang="en"/>
            </a:br>
            <a:r>
              <a:rPr lang="en"/>
              <a:t>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48" name="Google Shape;148;p13"/>
          <p:cNvSpPr/>
          <p:nvPr/>
        </p:nvSpPr>
        <p:spPr>
          <a:xfrm>
            <a:off x="3637750" y="2667100"/>
            <a:ext cx="837600" cy="1026600"/>
          </a:xfrm>
          <a:prstGeom prst="foldedCorner">
            <a:avLst>
              <a:gd fmla="val 35216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br>
              <a:rPr lang="en"/>
            </a:br>
            <a:r>
              <a:rPr lang="en"/>
              <a:t>C</a:t>
            </a:r>
            <a:br>
              <a:rPr lang="en"/>
            </a:br>
            <a:r>
              <a:rPr lang="en"/>
              <a:t>F</a:t>
            </a:r>
            <a:br>
              <a:rPr lang="en"/>
            </a:br>
            <a:r>
              <a:rPr lang="en"/>
              <a:t>H</a:t>
            </a:r>
            <a:endParaRPr/>
          </a:p>
        </p:txBody>
      </p:sp>
      <p:sp>
        <p:nvSpPr>
          <p:cNvPr id="149" name="Google Shape;149;p13"/>
          <p:cNvSpPr txBox="1"/>
          <p:nvPr/>
        </p:nvSpPr>
        <p:spPr>
          <a:xfrm>
            <a:off x="817998" y="3250750"/>
            <a:ext cx="20058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Intermediate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50" name="Google Shape;150;p13"/>
          <p:cNvSpPr txBox="1"/>
          <p:nvPr/>
        </p:nvSpPr>
        <p:spPr>
          <a:xfrm>
            <a:off x="818000" y="4525000"/>
            <a:ext cx="8967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Leaf 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51" name="Google Shape;151;p13"/>
          <p:cNvSpPr/>
          <p:nvPr/>
        </p:nvSpPr>
        <p:spPr>
          <a:xfrm>
            <a:off x="2823798" y="4218175"/>
            <a:ext cx="625200" cy="908700"/>
          </a:xfrm>
          <a:prstGeom prst="foldedCorner">
            <a:avLst>
              <a:gd fmla="val 35216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 sz="1000">
                <a:solidFill>
                  <a:srgbClr val="FF0000"/>
                </a:solidFill>
              </a:rPr>
              <a:t>(RID)</a:t>
            </a:r>
            <a:r>
              <a:rPr lang="en"/>
              <a:t> </a:t>
            </a:r>
            <a:br>
              <a:rPr lang="en"/>
            </a:br>
            <a:r>
              <a:rPr lang="en"/>
              <a:t>D</a:t>
            </a:r>
            <a:r>
              <a:rPr lang="en" sz="1000">
                <a:solidFill>
                  <a:srgbClr val="FF0000"/>
                </a:solidFill>
              </a:rPr>
              <a:t>(RID)</a:t>
            </a:r>
            <a:r>
              <a:rPr lang="en"/>
              <a:t> </a:t>
            </a:r>
            <a:br>
              <a:rPr lang="en"/>
            </a:br>
            <a:r>
              <a:rPr lang="en"/>
              <a:t>E</a:t>
            </a:r>
            <a:r>
              <a:rPr lang="en" sz="1000">
                <a:solidFill>
                  <a:srgbClr val="FF0000"/>
                </a:solidFill>
              </a:rPr>
              <a:t>(RID)</a:t>
            </a:r>
            <a:endParaRPr/>
          </a:p>
        </p:txBody>
      </p:sp>
      <p:sp>
        <p:nvSpPr>
          <p:cNvPr id="152" name="Google Shape;152;p13"/>
          <p:cNvSpPr/>
          <p:nvPr/>
        </p:nvSpPr>
        <p:spPr>
          <a:xfrm>
            <a:off x="5527200" y="4218175"/>
            <a:ext cx="625200" cy="908700"/>
          </a:xfrm>
          <a:prstGeom prst="foldedCorner">
            <a:avLst>
              <a:gd fmla="val 35216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r>
              <a:rPr lang="en" sz="1000">
                <a:solidFill>
                  <a:srgbClr val="FF0000"/>
                </a:solidFill>
              </a:rPr>
              <a:t>(RID)</a:t>
            </a:r>
            <a:br>
              <a:rPr lang="en"/>
            </a:br>
            <a:r>
              <a:rPr lang="en"/>
              <a:t>K</a:t>
            </a:r>
            <a:r>
              <a:rPr lang="en" sz="1000">
                <a:solidFill>
                  <a:srgbClr val="FF0000"/>
                </a:solidFill>
              </a:rPr>
              <a:t>(RID)</a:t>
            </a:r>
            <a:br>
              <a:rPr lang="en"/>
            </a:br>
            <a:r>
              <a:rPr lang="en"/>
              <a:t>L</a:t>
            </a:r>
            <a:r>
              <a:rPr lang="en" sz="1000">
                <a:solidFill>
                  <a:srgbClr val="FF0000"/>
                </a:solidFill>
              </a:rPr>
              <a:t>(RID)</a:t>
            </a:r>
            <a:endParaRPr/>
          </a:p>
        </p:txBody>
      </p:sp>
      <p:sp>
        <p:nvSpPr>
          <p:cNvPr id="153" name="Google Shape;153;p13"/>
          <p:cNvSpPr/>
          <p:nvPr/>
        </p:nvSpPr>
        <p:spPr>
          <a:xfrm>
            <a:off x="4290100" y="4218175"/>
            <a:ext cx="625200" cy="908700"/>
          </a:xfrm>
          <a:prstGeom prst="foldedCorner">
            <a:avLst>
              <a:gd fmla="val 35216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sz="1000">
                <a:solidFill>
                  <a:srgbClr val="FF0000"/>
                </a:solidFill>
              </a:rPr>
              <a:t>(RID)</a:t>
            </a:r>
            <a:r>
              <a:rPr lang="en"/>
              <a:t> </a:t>
            </a:r>
            <a:br>
              <a:rPr lang="en"/>
            </a:br>
            <a:r>
              <a:rPr lang="en"/>
              <a:t>I</a:t>
            </a:r>
            <a:r>
              <a:rPr lang="en" sz="1000">
                <a:solidFill>
                  <a:srgbClr val="FF0000"/>
                </a:solidFill>
              </a:rPr>
              <a:t>(RID)</a:t>
            </a:r>
            <a:endParaRPr/>
          </a:p>
        </p:txBody>
      </p:sp>
      <p:sp>
        <p:nvSpPr>
          <p:cNvPr id="154" name="Google Shape;154;p13"/>
          <p:cNvSpPr/>
          <p:nvPr/>
        </p:nvSpPr>
        <p:spPr>
          <a:xfrm>
            <a:off x="3558700" y="4218175"/>
            <a:ext cx="625200" cy="908700"/>
          </a:xfrm>
          <a:prstGeom prst="foldedCorner">
            <a:avLst>
              <a:gd fmla="val 35216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 sz="1000">
                <a:solidFill>
                  <a:srgbClr val="FF0000"/>
                </a:solidFill>
              </a:rPr>
              <a:t>(RID)</a:t>
            </a:r>
            <a:r>
              <a:rPr lang="en"/>
              <a:t>  </a:t>
            </a:r>
            <a:br>
              <a:rPr lang="en"/>
            </a:br>
            <a:r>
              <a:rPr lang="en"/>
              <a:t>G</a:t>
            </a:r>
            <a:r>
              <a:rPr lang="en" sz="1000">
                <a:solidFill>
                  <a:srgbClr val="FF0000"/>
                </a:solidFill>
              </a:rPr>
              <a:t>(RID)</a:t>
            </a:r>
            <a:endParaRPr/>
          </a:p>
        </p:txBody>
      </p:sp>
      <p:sp>
        <p:nvSpPr>
          <p:cNvPr id="155" name="Google Shape;155;p13"/>
          <p:cNvSpPr/>
          <p:nvPr/>
        </p:nvSpPr>
        <p:spPr>
          <a:xfrm>
            <a:off x="7953800" y="4218175"/>
            <a:ext cx="683100" cy="908700"/>
          </a:xfrm>
          <a:prstGeom prst="foldedCorner">
            <a:avLst>
              <a:gd fmla="val 35216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 sz="1000">
                <a:solidFill>
                  <a:srgbClr val="FF0000"/>
                </a:solidFill>
              </a:rPr>
              <a:t>(RID)</a:t>
            </a:r>
            <a:r>
              <a:rPr lang="en"/>
              <a:t> </a:t>
            </a:r>
            <a:br>
              <a:rPr lang="en"/>
            </a:br>
            <a:r>
              <a:rPr lang="en"/>
              <a:t>X</a:t>
            </a:r>
            <a:r>
              <a:rPr lang="en" sz="1000">
                <a:solidFill>
                  <a:srgbClr val="FF0000"/>
                </a:solidFill>
              </a:rPr>
              <a:t>(RID)</a:t>
            </a:r>
            <a:r>
              <a:rPr lang="en"/>
              <a:t> </a:t>
            </a:r>
            <a:br>
              <a:rPr lang="en"/>
            </a:br>
            <a:r>
              <a:rPr lang="en"/>
              <a:t>Y</a:t>
            </a:r>
            <a:r>
              <a:rPr lang="en" sz="1000">
                <a:solidFill>
                  <a:srgbClr val="FF0000"/>
                </a:solidFill>
              </a:rPr>
              <a:t>(RID)</a:t>
            </a:r>
            <a:r>
              <a:rPr lang="en"/>
              <a:t> </a:t>
            </a:r>
            <a:br>
              <a:rPr lang="en"/>
            </a:br>
            <a:r>
              <a:rPr lang="en"/>
              <a:t>Z</a:t>
            </a:r>
            <a:r>
              <a:rPr lang="en" sz="1000">
                <a:solidFill>
                  <a:srgbClr val="FF0000"/>
                </a:solidFill>
              </a:rPr>
              <a:t>(RID)</a:t>
            </a:r>
            <a:endParaRPr/>
          </a:p>
        </p:txBody>
      </p:sp>
      <p:sp>
        <p:nvSpPr>
          <p:cNvPr id="156" name="Google Shape;156;p13"/>
          <p:cNvSpPr/>
          <p:nvPr/>
        </p:nvSpPr>
        <p:spPr>
          <a:xfrm>
            <a:off x="7185925" y="4218175"/>
            <a:ext cx="625200" cy="908700"/>
          </a:xfrm>
          <a:prstGeom prst="foldedCorner">
            <a:avLst>
              <a:gd fmla="val 35216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 sz="1000">
                <a:solidFill>
                  <a:srgbClr val="FF0000"/>
                </a:solidFill>
              </a:rPr>
              <a:t>(RID)</a:t>
            </a:r>
            <a:r>
              <a:rPr lang="en"/>
              <a:t> </a:t>
            </a:r>
            <a:br>
              <a:rPr lang="en"/>
            </a:br>
            <a:r>
              <a:rPr lang="en"/>
              <a:t>T</a:t>
            </a:r>
            <a:r>
              <a:rPr lang="en" sz="1000">
                <a:solidFill>
                  <a:srgbClr val="FF0000"/>
                </a:solidFill>
              </a:rPr>
              <a:t>(RID)</a:t>
            </a:r>
            <a:r>
              <a:rPr lang="en"/>
              <a:t> </a:t>
            </a:r>
            <a:br>
              <a:rPr lang="en"/>
            </a:br>
            <a:r>
              <a:rPr lang="en"/>
              <a:t>U</a:t>
            </a:r>
            <a:r>
              <a:rPr lang="en" sz="1000">
                <a:solidFill>
                  <a:srgbClr val="FF0000"/>
                </a:solidFill>
              </a:rPr>
              <a:t>(RID)</a:t>
            </a:r>
            <a:r>
              <a:rPr lang="en"/>
              <a:t> </a:t>
            </a:r>
            <a:br>
              <a:rPr lang="en"/>
            </a:br>
            <a:r>
              <a:rPr lang="en"/>
              <a:t>V</a:t>
            </a:r>
            <a:r>
              <a:rPr lang="en" sz="1000">
                <a:solidFill>
                  <a:srgbClr val="FF0000"/>
                </a:solidFill>
              </a:rPr>
              <a:t>(RID)</a:t>
            </a:r>
            <a:endParaRPr/>
          </a:p>
        </p:txBody>
      </p:sp>
      <p:sp>
        <p:nvSpPr>
          <p:cNvPr id="157" name="Google Shape;157;p13"/>
          <p:cNvSpPr/>
          <p:nvPr/>
        </p:nvSpPr>
        <p:spPr>
          <a:xfrm>
            <a:off x="6370825" y="4218175"/>
            <a:ext cx="625200" cy="908700"/>
          </a:xfrm>
          <a:prstGeom prst="foldedCorner">
            <a:avLst>
              <a:gd fmla="val 35216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 sz="1000">
                <a:solidFill>
                  <a:srgbClr val="FF0000"/>
                </a:solidFill>
              </a:rPr>
              <a:t>(RID)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r>
              <a:rPr lang="en" sz="1000">
                <a:solidFill>
                  <a:srgbClr val="FF0000"/>
                </a:solidFill>
              </a:rPr>
              <a:t>(RID)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 sz="1000">
                <a:solidFill>
                  <a:srgbClr val="FF0000"/>
                </a:solidFill>
              </a:rPr>
              <a:t>(RID)</a:t>
            </a:r>
            <a:endParaRPr/>
          </a:p>
        </p:txBody>
      </p:sp>
      <p:cxnSp>
        <p:nvCxnSpPr>
          <p:cNvPr id="158" name="Google Shape;158;p13"/>
          <p:cNvCxnSpPr>
            <a:stCxn id="144" idx="2"/>
            <a:endCxn id="148" idx="0"/>
          </p:cNvCxnSpPr>
          <p:nvPr/>
        </p:nvCxnSpPr>
        <p:spPr>
          <a:xfrm flipH="1">
            <a:off x="4056550" y="2555675"/>
            <a:ext cx="779400" cy="111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3"/>
          <p:cNvCxnSpPr>
            <a:stCxn id="144" idx="2"/>
            <a:endCxn id="147" idx="0"/>
          </p:cNvCxnSpPr>
          <p:nvPr/>
        </p:nvCxnSpPr>
        <p:spPr>
          <a:xfrm>
            <a:off x="4835950" y="2555675"/>
            <a:ext cx="777300" cy="111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3"/>
          <p:cNvCxnSpPr>
            <a:stCxn id="148" idx="2"/>
            <a:endCxn id="146" idx="0"/>
          </p:cNvCxnSpPr>
          <p:nvPr/>
        </p:nvCxnSpPr>
        <p:spPr>
          <a:xfrm flipH="1">
            <a:off x="2420050" y="3693700"/>
            <a:ext cx="1636500" cy="524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3"/>
          <p:cNvCxnSpPr>
            <a:stCxn id="148" idx="2"/>
            <a:endCxn id="151" idx="0"/>
          </p:cNvCxnSpPr>
          <p:nvPr/>
        </p:nvCxnSpPr>
        <p:spPr>
          <a:xfrm flipH="1">
            <a:off x="3136450" y="3693700"/>
            <a:ext cx="920100" cy="524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3"/>
          <p:cNvCxnSpPr>
            <a:stCxn id="154" idx="0"/>
            <a:endCxn id="148" idx="2"/>
          </p:cNvCxnSpPr>
          <p:nvPr/>
        </p:nvCxnSpPr>
        <p:spPr>
          <a:xfrm flipH="1" rot="10800000">
            <a:off x="3871300" y="3693775"/>
            <a:ext cx="185100" cy="524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3"/>
          <p:cNvCxnSpPr>
            <a:stCxn id="148" idx="2"/>
            <a:endCxn id="153" idx="0"/>
          </p:cNvCxnSpPr>
          <p:nvPr/>
        </p:nvCxnSpPr>
        <p:spPr>
          <a:xfrm>
            <a:off x="4056550" y="3693700"/>
            <a:ext cx="546300" cy="524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3"/>
          <p:cNvCxnSpPr>
            <a:stCxn id="147" idx="2"/>
            <a:endCxn id="156" idx="0"/>
          </p:cNvCxnSpPr>
          <p:nvPr/>
        </p:nvCxnSpPr>
        <p:spPr>
          <a:xfrm>
            <a:off x="5613100" y="3693700"/>
            <a:ext cx="1885500" cy="524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3"/>
          <p:cNvCxnSpPr>
            <a:stCxn id="147" idx="2"/>
            <a:endCxn id="157" idx="0"/>
          </p:cNvCxnSpPr>
          <p:nvPr/>
        </p:nvCxnSpPr>
        <p:spPr>
          <a:xfrm>
            <a:off x="5613100" y="3693700"/>
            <a:ext cx="1070400" cy="524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3"/>
          <p:cNvCxnSpPr>
            <a:stCxn id="147" idx="2"/>
            <a:endCxn id="152" idx="0"/>
          </p:cNvCxnSpPr>
          <p:nvPr/>
        </p:nvCxnSpPr>
        <p:spPr>
          <a:xfrm>
            <a:off x="5613100" y="3693700"/>
            <a:ext cx="226800" cy="524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3"/>
          <p:cNvCxnSpPr>
            <a:stCxn id="147" idx="2"/>
            <a:endCxn id="155" idx="0"/>
          </p:cNvCxnSpPr>
          <p:nvPr/>
        </p:nvCxnSpPr>
        <p:spPr>
          <a:xfrm>
            <a:off x="5613100" y="3693700"/>
            <a:ext cx="2682300" cy="524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13"/>
          <p:cNvSpPr/>
          <p:nvPr/>
        </p:nvSpPr>
        <p:spPr>
          <a:xfrm>
            <a:off x="8573300" y="5681350"/>
            <a:ext cx="412800" cy="6747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</a:t>
            </a:r>
            <a:r>
              <a:rPr lang="en"/>
              <a:t>    I</a:t>
            </a:r>
            <a:endParaRPr/>
          </a:p>
        </p:txBody>
      </p:sp>
      <p:sp>
        <p:nvSpPr>
          <p:cNvPr id="169" name="Google Shape;169;p13"/>
          <p:cNvSpPr/>
          <p:nvPr/>
        </p:nvSpPr>
        <p:spPr>
          <a:xfrm>
            <a:off x="732825" y="5714750"/>
            <a:ext cx="546300" cy="6747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</a:t>
            </a:r>
            <a:br>
              <a:rPr lang="en"/>
            </a:br>
            <a:r>
              <a:rPr lang="en"/>
              <a:t>D </a:t>
            </a:r>
            <a:br>
              <a:rPr lang="en"/>
            </a:br>
            <a:r>
              <a:rPr lang="en"/>
              <a:t>E</a:t>
            </a:r>
            <a:endParaRPr/>
          </a:p>
        </p:txBody>
      </p:sp>
      <p:sp>
        <p:nvSpPr>
          <p:cNvPr id="170" name="Google Shape;170;p13"/>
          <p:cNvSpPr/>
          <p:nvPr/>
        </p:nvSpPr>
        <p:spPr>
          <a:xfrm>
            <a:off x="4447938" y="5651350"/>
            <a:ext cx="453000" cy="7347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 K L</a:t>
            </a:r>
            <a:endParaRPr/>
          </a:p>
        </p:txBody>
      </p:sp>
      <p:sp>
        <p:nvSpPr>
          <p:cNvPr id="171" name="Google Shape;171;p13"/>
          <p:cNvSpPr/>
          <p:nvPr/>
        </p:nvSpPr>
        <p:spPr>
          <a:xfrm>
            <a:off x="6880500" y="5651350"/>
            <a:ext cx="453000" cy="7347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 </a:t>
            </a:r>
            <a:r>
              <a:rPr b="1" lang="en"/>
              <a:t>B</a:t>
            </a:r>
            <a:endParaRPr b="1"/>
          </a:p>
        </p:txBody>
      </p:sp>
      <p:sp>
        <p:nvSpPr>
          <p:cNvPr id="172" name="Google Shape;172;p13"/>
          <p:cNvSpPr/>
          <p:nvPr/>
        </p:nvSpPr>
        <p:spPr>
          <a:xfrm>
            <a:off x="2650475" y="5710300"/>
            <a:ext cx="546000" cy="7347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 G</a:t>
            </a:r>
            <a:endParaRPr/>
          </a:p>
        </p:txBody>
      </p:sp>
      <p:sp>
        <p:nvSpPr>
          <p:cNvPr id="173" name="Google Shape;173;p13"/>
          <p:cNvSpPr/>
          <p:nvPr/>
        </p:nvSpPr>
        <p:spPr>
          <a:xfrm>
            <a:off x="1578499" y="5684650"/>
            <a:ext cx="546300" cy="7347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 X Y Z</a:t>
            </a:r>
            <a:endParaRPr/>
          </a:p>
        </p:txBody>
      </p:sp>
      <p:sp>
        <p:nvSpPr>
          <p:cNvPr id="174" name="Google Shape;174;p13"/>
          <p:cNvSpPr/>
          <p:nvPr/>
        </p:nvSpPr>
        <p:spPr>
          <a:xfrm>
            <a:off x="5215088" y="5651350"/>
            <a:ext cx="546000" cy="8013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T U V</a:t>
            </a:r>
            <a:endParaRPr/>
          </a:p>
        </p:txBody>
      </p:sp>
      <p:sp>
        <p:nvSpPr>
          <p:cNvPr id="175" name="Google Shape;175;p13"/>
          <p:cNvSpPr/>
          <p:nvPr/>
        </p:nvSpPr>
        <p:spPr>
          <a:xfrm>
            <a:off x="3470475" y="5753200"/>
            <a:ext cx="625200" cy="6747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 N O P Q R</a:t>
            </a:r>
            <a:endParaRPr/>
          </a:p>
        </p:txBody>
      </p:sp>
      <p:cxnSp>
        <p:nvCxnSpPr>
          <p:cNvPr id="176" name="Google Shape;176;p13"/>
          <p:cNvCxnSpPr>
            <a:stCxn id="146" idx="2"/>
            <a:endCxn id="168" idx="0"/>
          </p:cNvCxnSpPr>
          <p:nvPr/>
        </p:nvCxnSpPr>
        <p:spPr>
          <a:xfrm>
            <a:off x="2420150" y="5126875"/>
            <a:ext cx="6359700" cy="554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3"/>
          <p:cNvCxnSpPr>
            <a:stCxn id="151" idx="2"/>
            <a:endCxn id="169" idx="0"/>
          </p:cNvCxnSpPr>
          <p:nvPr/>
        </p:nvCxnSpPr>
        <p:spPr>
          <a:xfrm flipH="1">
            <a:off x="1006098" y="5126875"/>
            <a:ext cx="2130300" cy="588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3"/>
          <p:cNvCxnSpPr>
            <a:stCxn id="154" idx="2"/>
            <a:endCxn id="172" idx="0"/>
          </p:cNvCxnSpPr>
          <p:nvPr/>
        </p:nvCxnSpPr>
        <p:spPr>
          <a:xfrm flipH="1">
            <a:off x="2923600" y="5126875"/>
            <a:ext cx="947700" cy="583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3"/>
          <p:cNvCxnSpPr>
            <a:stCxn id="153" idx="2"/>
            <a:endCxn id="171" idx="0"/>
          </p:cNvCxnSpPr>
          <p:nvPr/>
        </p:nvCxnSpPr>
        <p:spPr>
          <a:xfrm>
            <a:off x="4602700" y="5126875"/>
            <a:ext cx="2504400" cy="524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3"/>
          <p:cNvCxnSpPr>
            <a:stCxn id="157" idx="2"/>
            <a:endCxn id="175" idx="0"/>
          </p:cNvCxnSpPr>
          <p:nvPr/>
        </p:nvCxnSpPr>
        <p:spPr>
          <a:xfrm flipH="1">
            <a:off x="3783025" y="5126875"/>
            <a:ext cx="2900400" cy="62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3"/>
          <p:cNvCxnSpPr>
            <a:stCxn id="156" idx="2"/>
            <a:endCxn id="174" idx="0"/>
          </p:cNvCxnSpPr>
          <p:nvPr/>
        </p:nvCxnSpPr>
        <p:spPr>
          <a:xfrm flipH="1">
            <a:off x="5488225" y="5126875"/>
            <a:ext cx="2010300" cy="524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3"/>
          <p:cNvCxnSpPr>
            <a:stCxn id="155" idx="2"/>
            <a:endCxn id="173" idx="0"/>
          </p:cNvCxnSpPr>
          <p:nvPr/>
        </p:nvCxnSpPr>
        <p:spPr>
          <a:xfrm flipH="1">
            <a:off x="1851650" y="5126875"/>
            <a:ext cx="6443700" cy="557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13"/>
          <p:cNvCxnSpPr>
            <a:stCxn id="152" idx="2"/>
            <a:endCxn id="170" idx="0"/>
          </p:cNvCxnSpPr>
          <p:nvPr/>
        </p:nvCxnSpPr>
        <p:spPr>
          <a:xfrm flipH="1">
            <a:off x="4674300" y="5126875"/>
            <a:ext cx="1165500" cy="524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13"/>
          <p:cNvCxnSpPr/>
          <p:nvPr/>
        </p:nvCxnSpPr>
        <p:spPr>
          <a:xfrm>
            <a:off x="6985950" y="2058250"/>
            <a:ext cx="964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13"/>
          <p:cNvSpPr txBox="1"/>
          <p:nvPr/>
        </p:nvSpPr>
        <p:spPr>
          <a:xfrm>
            <a:off x="6995775" y="1661625"/>
            <a:ext cx="8967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Pointers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6" name="Google Shape;186;p13"/>
          <p:cNvSpPr/>
          <p:nvPr/>
        </p:nvSpPr>
        <p:spPr>
          <a:xfrm>
            <a:off x="6996013" y="2233200"/>
            <a:ext cx="625200" cy="9087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Page</a:t>
            </a:r>
            <a:endParaRPr/>
          </a:p>
        </p:txBody>
      </p:sp>
      <p:sp>
        <p:nvSpPr>
          <p:cNvPr id="187" name="Google Shape;187;p13"/>
          <p:cNvSpPr/>
          <p:nvPr/>
        </p:nvSpPr>
        <p:spPr>
          <a:xfrm>
            <a:off x="7862725" y="2241825"/>
            <a:ext cx="683100" cy="908700"/>
          </a:xfrm>
          <a:prstGeom prst="foldedCorner">
            <a:avLst>
              <a:gd fmla="val 35216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 Page</a:t>
            </a:r>
            <a:endParaRPr/>
          </a:p>
        </p:txBody>
      </p:sp>
      <p:cxnSp>
        <p:nvCxnSpPr>
          <p:cNvPr id="188" name="Google Shape;188;p13"/>
          <p:cNvCxnSpPr>
            <a:stCxn id="146" idx="2"/>
            <a:endCxn id="171" idx="1"/>
          </p:cNvCxnSpPr>
          <p:nvPr/>
        </p:nvCxnSpPr>
        <p:spPr>
          <a:xfrm>
            <a:off x="2420150" y="5126875"/>
            <a:ext cx="4460400" cy="891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B-Tree Structure </a:t>
            </a:r>
            <a:br>
              <a:rPr lang="en"/>
            </a:br>
            <a:r>
              <a:rPr lang="en"/>
              <a:t>Non-Clustered on Clustered Index</a:t>
            </a:r>
            <a:endParaRPr/>
          </a:p>
        </p:txBody>
      </p:sp>
      <p:sp>
        <p:nvSpPr>
          <p:cNvPr id="194" name="Google Shape;194;p14"/>
          <p:cNvSpPr/>
          <p:nvPr/>
        </p:nvSpPr>
        <p:spPr>
          <a:xfrm>
            <a:off x="1964299" y="1311050"/>
            <a:ext cx="747300" cy="755100"/>
          </a:xfrm>
          <a:prstGeom prst="foldedCorner">
            <a:avLst>
              <a:gd fmla="val 35216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Aaron Mark</a:t>
            </a:r>
            <a:endParaRPr sz="1200"/>
          </a:p>
        </p:txBody>
      </p:sp>
      <p:sp>
        <p:nvSpPr>
          <p:cNvPr id="195" name="Google Shape;195;p14"/>
          <p:cNvSpPr/>
          <p:nvPr/>
        </p:nvSpPr>
        <p:spPr>
          <a:xfrm>
            <a:off x="335725" y="3288650"/>
            <a:ext cx="625200" cy="668400"/>
          </a:xfrm>
          <a:prstGeom prst="foldedCorner">
            <a:avLst>
              <a:gd fmla="val 35216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Aaron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Adam</a:t>
            </a:r>
            <a:br>
              <a:rPr lang="en" sz="900"/>
            </a:br>
            <a:r>
              <a:rPr lang="en" sz="900"/>
              <a:t>Ayman</a:t>
            </a:r>
            <a:endParaRPr sz="900"/>
          </a:p>
        </p:txBody>
      </p:sp>
      <p:sp>
        <p:nvSpPr>
          <p:cNvPr id="196" name="Google Shape;196;p14"/>
          <p:cNvSpPr/>
          <p:nvPr/>
        </p:nvSpPr>
        <p:spPr>
          <a:xfrm>
            <a:off x="2480424" y="2147975"/>
            <a:ext cx="747300" cy="755100"/>
          </a:xfrm>
          <a:prstGeom prst="foldedCorner">
            <a:avLst>
              <a:gd fmla="val 35216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Mark</a:t>
            </a:r>
            <a:br>
              <a:rPr lang="en" sz="1200"/>
            </a:br>
            <a:br>
              <a:rPr lang="en" sz="1200"/>
            </a:br>
            <a:r>
              <a:rPr lang="en" sz="1200"/>
              <a:t>Steve</a:t>
            </a:r>
            <a:endParaRPr sz="1200"/>
          </a:p>
        </p:txBody>
      </p:sp>
      <p:sp>
        <p:nvSpPr>
          <p:cNvPr id="197" name="Google Shape;197;p14"/>
          <p:cNvSpPr/>
          <p:nvPr/>
        </p:nvSpPr>
        <p:spPr>
          <a:xfrm>
            <a:off x="1321525" y="2147975"/>
            <a:ext cx="683100" cy="755100"/>
          </a:xfrm>
          <a:prstGeom prst="foldedCorner">
            <a:avLst>
              <a:gd fmla="val 35216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Aaron</a:t>
            </a:r>
            <a:br>
              <a:rPr lang="en" sz="1200"/>
            </a:br>
            <a:br>
              <a:rPr lang="en" sz="1200"/>
            </a:br>
            <a:r>
              <a:rPr lang="en" sz="1200"/>
              <a:t>David</a:t>
            </a:r>
            <a:endParaRPr sz="1200"/>
          </a:p>
        </p:txBody>
      </p:sp>
      <p:sp>
        <p:nvSpPr>
          <p:cNvPr id="198" name="Google Shape;198;p14"/>
          <p:cNvSpPr/>
          <p:nvPr/>
        </p:nvSpPr>
        <p:spPr>
          <a:xfrm>
            <a:off x="2105825" y="3298518"/>
            <a:ext cx="564900" cy="668400"/>
          </a:xfrm>
          <a:prstGeom prst="foldedCorner">
            <a:avLst>
              <a:gd fmla="val 35216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Mark</a:t>
            </a:r>
            <a:br>
              <a:rPr lang="en" sz="900"/>
            </a:br>
            <a:r>
              <a:rPr lang="en" sz="900"/>
              <a:t>Martin</a:t>
            </a:r>
            <a:endParaRPr sz="900"/>
          </a:p>
        </p:txBody>
      </p:sp>
      <p:sp>
        <p:nvSpPr>
          <p:cNvPr id="199" name="Google Shape;199;p14"/>
          <p:cNvSpPr/>
          <p:nvPr/>
        </p:nvSpPr>
        <p:spPr>
          <a:xfrm>
            <a:off x="1325028" y="3288650"/>
            <a:ext cx="516000" cy="668400"/>
          </a:xfrm>
          <a:prstGeom prst="foldedCorner">
            <a:avLst>
              <a:gd fmla="val 35216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David</a:t>
            </a:r>
            <a:br>
              <a:rPr lang="en" sz="800"/>
            </a:br>
            <a:r>
              <a:rPr lang="en" sz="800"/>
              <a:t>Greg</a:t>
            </a:r>
            <a:endParaRPr sz="800"/>
          </a:p>
        </p:txBody>
      </p:sp>
      <p:sp>
        <p:nvSpPr>
          <p:cNvPr id="200" name="Google Shape;200;p14"/>
          <p:cNvSpPr/>
          <p:nvPr/>
        </p:nvSpPr>
        <p:spPr>
          <a:xfrm>
            <a:off x="3708050" y="3288650"/>
            <a:ext cx="1047900" cy="908700"/>
          </a:xfrm>
          <a:prstGeom prst="foldedCorner">
            <a:avLst>
              <a:gd fmla="val 35216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Steve  </a:t>
            </a:r>
            <a:r>
              <a:rPr lang="en" sz="800">
                <a:solidFill>
                  <a:srgbClr val="FF0000"/>
                </a:solidFill>
              </a:rPr>
              <a:t>1234</a:t>
            </a:r>
            <a:br>
              <a:rPr lang="en" sz="800"/>
            </a:br>
            <a:r>
              <a:rPr lang="en" sz="800"/>
              <a:t>Tom     </a:t>
            </a:r>
            <a:r>
              <a:rPr lang="en" sz="800">
                <a:solidFill>
                  <a:srgbClr val="FF0000"/>
                </a:solidFill>
              </a:rPr>
              <a:t>5678</a:t>
            </a:r>
            <a:br>
              <a:rPr lang="en" sz="800"/>
            </a:br>
            <a:r>
              <a:rPr lang="en" sz="800"/>
              <a:t>Zack   </a:t>
            </a:r>
            <a:r>
              <a:rPr lang="en" sz="800">
                <a:solidFill>
                  <a:srgbClr val="FF0000"/>
                </a:solidFill>
              </a:rPr>
              <a:t>8910</a:t>
            </a:r>
            <a:endParaRPr sz="800">
              <a:solidFill>
                <a:srgbClr val="FF0000"/>
              </a:solidFill>
            </a:endParaRPr>
          </a:p>
        </p:txBody>
      </p:sp>
      <p:cxnSp>
        <p:nvCxnSpPr>
          <p:cNvPr id="201" name="Google Shape;201;p14"/>
          <p:cNvCxnSpPr>
            <a:stCxn id="194" idx="2"/>
            <a:endCxn id="197" idx="0"/>
          </p:cNvCxnSpPr>
          <p:nvPr/>
        </p:nvCxnSpPr>
        <p:spPr>
          <a:xfrm flipH="1">
            <a:off x="1662949" y="2066150"/>
            <a:ext cx="675000" cy="819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4"/>
          <p:cNvCxnSpPr>
            <a:stCxn id="194" idx="2"/>
            <a:endCxn id="196" idx="0"/>
          </p:cNvCxnSpPr>
          <p:nvPr/>
        </p:nvCxnSpPr>
        <p:spPr>
          <a:xfrm>
            <a:off x="2337949" y="2066150"/>
            <a:ext cx="516000" cy="819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14"/>
          <p:cNvCxnSpPr>
            <a:stCxn id="197" idx="2"/>
            <a:endCxn id="195" idx="0"/>
          </p:cNvCxnSpPr>
          <p:nvPr/>
        </p:nvCxnSpPr>
        <p:spPr>
          <a:xfrm flipH="1">
            <a:off x="648475" y="2903075"/>
            <a:ext cx="1014600" cy="3855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14"/>
          <p:cNvCxnSpPr>
            <a:stCxn id="199" idx="0"/>
            <a:endCxn id="197" idx="2"/>
          </p:cNvCxnSpPr>
          <p:nvPr/>
        </p:nvCxnSpPr>
        <p:spPr>
          <a:xfrm flipH="1" rot="10800000">
            <a:off x="1583028" y="2903150"/>
            <a:ext cx="80100" cy="3855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4"/>
          <p:cNvCxnSpPr>
            <a:stCxn id="196" idx="2"/>
            <a:endCxn id="200" idx="0"/>
          </p:cNvCxnSpPr>
          <p:nvPr/>
        </p:nvCxnSpPr>
        <p:spPr>
          <a:xfrm>
            <a:off x="2854074" y="2903075"/>
            <a:ext cx="1377900" cy="3855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14"/>
          <p:cNvCxnSpPr>
            <a:stCxn id="196" idx="2"/>
            <a:endCxn id="198" idx="0"/>
          </p:cNvCxnSpPr>
          <p:nvPr/>
        </p:nvCxnSpPr>
        <p:spPr>
          <a:xfrm flipH="1">
            <a:off x="2388174" y="2903075"/>
            <a:ext cx="465900" cy="395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14"/>
          <p:cNvCxnSpPr/>
          <p:nvPr/>
        </p:nvCxnSpPr>
        <p:spPr>
          <a:xfrm>
            <a:off x="6985950" y="2058250"/>
            <a:ext cx="964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14"/>
          <p:cNvSpPr txBox="1"/>
          <p:nvPr/>
        </p:nvSpPr>
        <p:spPr>
          <a:xfrm>
            <a:off x="6510175" y="1661625"/>
            <a:ext cx="23958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Pointer to Clustering Key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9" name="Google Shape;209;p14"/>
          <p:cNvSpPr/>
          <p:nvPr/>
        </p:nvSpPr>
        <p:spPr>
          <a:xfrm>
            <a:off x="6996013" y="2233200"/>
            <a:ext cx="625200" cy="9087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Page</a:t>
            </a:r>
            <a:endParaRPr/>
          </a:p>
        </p:txBody>
      </p:sp>
      <p:sp>
        <p:nvSpPr>
          <p:cNvPr id="210" name="Google Shape;210;p14"/>
          <p:cNvSpPr/>
          <p:nvPr/>
        </p:nvSpPr>
        <p:spPr>
          <a:xfrm>
            <a:off x="7862725" y="2241825"/>
            <a:ext cx="683100" cy="908700"/>
          </a:xfrm>
          <a:prstGeom prst="foldedCorner">
            <a:avLst>
              <a:gd fmla="val 35216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 Page</a:t>
            </a:r>
            <a:endParaRPr/>
          </a:p>
        </p:txBody>
      </p:sp>
      <p:cxnSp>
        <p:nvCxnSpPr>
          <p:cNvPr id="211" name="Google Shape;211;p14"/>
          <p:cNvCxnSpPr>
            <a:endCxn id="212" idx="1"/>
          </p:cNvCxnSpPr>
          <p:nvPr/>
        </p:nvCxnSpPr>
        <p:spPr>
          <a:xfrm>
            <a:off x="4401058" y="3712211"/>
            <a:ext cx="1299600" cy="328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14"/>
          <p:cNvSpPr txBox="1"/>
          <p:nvPr/>
        </p:nvSpPr>
        <p:spPr>
          <a:xfrm>
            <a:off x="3910800" y="1513775"/>
            <a:ext cx="25290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Select *</a:t>
            </a:r>
            <a:br>
              <a:rPr lang="en">
                <a:solidFill>
                  <a:srgbClr val="F3F3F3"/>
                </a:solidFill>
              </a:rPr>
            </a:br>
            <a:r>
              <a:rPr lang="en">
                <a:solidFill>
                  <a:srgbClr val="F3F3F3"/>
                </a:solidFill>
              </a:rPr>
              <a:t>From Employee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Where FirstName = 'Zack'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14" name="Google Shape;214;p14"/>
          <p:cNvSpPr txBox="1"/>
          <p:nvPr/>
        </p:nvSpPr>
        <p:spPr>
          <a:xfrm>
            <a:off x="2709938" y="4239288"/>
            <a:ext cx="16662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Clustered Key</a:t>
            </a:r>
            <a:endParaRPr sz="1000">
              <a:solidFill>
                <a:srgbClr val="00FFFF"/>
              </a:solidFill>
            </a:endParaRPr>
          </a:p>
        </p:txBody>
      </p:sp>
      <p:sp>
        <p:nvSpPr>
          <p:cNvPr id="215" name="Google Shape;215;p14"/>
          <p:cNvSpPr/>
          <p:nvPr/>
        </p:nvSpPr>
        <p:spPr>
          <a:xfrm>
            <a:off x="2711592" y="5599551"/>
            <a:ext cx="6340800" cy="1167000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FF0000"/>
                </a:solidFill>
              </a:rPr>
            </a:br>
            <a:br>
              <a:rPr lang="en">
                <a:solidFill>
                  <a:srgbClr val="FF0000"/>
                </a:solidFill>
              </a:rPr>
            </a:br>
            <a:br>
              <a:rPr lang="en">
                <a:solidFill>
                  <a:srgbClr val="FF0000"/>
                </a:solidFill>
              </a:rPr>
            </a:br>
            <a:br>
              <a:rPr lang="en">
                <a:solidFill>
                  <a:srgbClr val="FF0000"/>
                </a:solidFill>
              </a:rPr>
            </a:br>
            <a:br>
              <a:rPr lang="en">
                <a:solidFill>
                  <a:srgbClr val="FF0000"/>
                </a:solidFill>
              </a:rPr>
            </a:br>
            <a:endParaRPr>
              <a:solidFill>
                <a:srgbClr val="FF0000"/>
              </a:solidFill>
            </a:endParaRPr>
          </a:p>
        </p:txBody>
      </p:sp>
      <p:sp>
        <p:nvSpPr>
          <p:cNvPr id="212" name="Google Shape;212;p14"/>
          <p:cNvSpPr/>
          <p:nvPr/>
        </p:nvSpPr>
        <p:spPr>
          <a:xfrm>
            <a:off x="5700658" y="3687311"/>
            <a:ext cx="598500" cy="706200"/>
          </a:xfrm>
          <a:prstGeom prst="foldedCorner">
            <a:avLst>
              <a:gd fmla="val 35216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1111         6666</a:t>
            </a:r>
            <a:endParaRPr/>
          </a:p>
        </p:txBody>
      </p:sp>
      <p:sp>
        <p:nvSpPr>
          <p:cNvPr id="216" name="Google Shape;216;p14"/>
          <p:cNvSpPr/>
          <p:nvPr/>
        </p:nvSpPr>
        <p:spPr>
          <a:xfrm>
            <a:off x="4050000" y="5678858"/>
            <a:ext cx="446700" cy="6252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1111</a:t>
            </a:r>
            <a:br>
              <a:rPr lang="en" sz="900"/>
            </a:br>
            <a:r>
              <a:rPr lang="en" sz="900"/>
              <a:t>1112</a:t>
            </a:r>
            <a:br>
              <a:rPr lang="en" sz="900"/>
            </a:br>
            <a:r>
              <a:rPr lang="en" sz="900"/>
              <a:t>1113</a:t>
            </a:r>
            <a:endParaRPr sz="900"/>
          </a:p>
        </p:txBody>
      </p:sp>
      <p:sp>
        <p:nvSpPr>
          <p:cNvPr id="217" name="Google Shape;217;p14"/>
          <p:cNvSpPr/>
          <p:nvPr/>
        </p:nvSpPr>
        <p:spPr>
          <a:xfrm>
            <a:off x="6790425" y="4579802"/>
            <a:ext cx="640800" cy="847500"/>
          </a:xfrm>
          <a:prstGeom prst="foldedCorner">
            <a:avLst>
              <a:gd fmla="val 35216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/>
            </a:br>
            <a:br>
              <a:rPr lang="en" sz="1200"/>
            </a:br>
            <a:r>
              <a:rPr lang="en" sz="1200"/>
              <a:t>6666</a:t>
            </a:r>
            <a:br>
              <a:rPr lang="en" sz="1200"/>
            </a:br>
            <a:r>
              <a:rPr lang="en" sz="1200"/>
              <a:t>7777</a:t>
            </a:r>
            <a:br>
              <a:rPr lang="en" sz="1200"/>
            </a:br>
            <a:r>
              <a:rPr lang="en" sz="1200"/>
              <a:t>8888</a:t>
            </a:r>
            <a:br>
              <a:rPr lang="en" sz="1200"/>
            </a:br>
            <a:r>
              <a:rPr lang="en" sz="1200"/>
              <a:t>9111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4"/>
          <p:cNvSpPr/>
          <p:nvPr/>
        </p:nvSpPr>
        <p:spPr>
          <a:xfrm>
            <a:off x="4935325" y="4523026"/>
            <a:ext cx="598500" cy="847500"/>
          </a:xfrm>
          <a:prstGeom prst="foldedCorner">
            <a:avLst>
              <a:gd fmla="val 35216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/>
            </a:br>
            <a:br>
              <a:rPr lang="en" sz="1200"/>
            </a:br>
            <a:r>
              <a:rPr lang="en" sz="1200"/>
              <a:t>1111</a:t>
            </a:r>
            <a:br>
              <a:rPr lang="en" sz="1200"/>
            </a:br>
            <a:r>
              <a:rPr lang="en" sz="1200"/>
              <a:t>3333</a:t>
            </a:r>
            <a:br>
              <a:rPr lang="en" sz="1200"/>
            </a:br>
            <a:r>
              <a:rPr lang="en" sz="1200"/>
              <a:t>4444</a:t>
            </a:r>
            <a:br>
              <a:rPr lang="en" sz="1200"/>
            </a:br>
            <a:r>
              <a:rPr lang="en" sz="1200"/>
              <a:t>5555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4"/>
          <p:cNvSpPr/>
          <p:nvPr/>
        </p:nvSpPr>
        <p:spPr>
          <a:xfrm>
            <a:off x="4561899" y="5678858"/>
            <a:ext cx="446700" cy="6252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2121</a:t>
            </a:r>
            <a:br>
              <a:rPr lang="en" sz="800"/>
            </a:br>
            <a:r>
              <a:rPr lang="en" sz="800"/>
              <a:t>2222</a:t>
            </a:r>
            <a:br>
              <a:rPr lang="en" sz="800"/>
            </a:br>
            <a:r>
              <a:rPr lang="en" sz="800"/>
              <a:t>3331</a:t>
            </a:r>
            <a:endParaRPr sz="800"/>
          </a:p>
        </p:txBody>
      </p:sp>
      <p:sp>
        <p:nvSpPr>
          <p:cNvPr id="220" name="Google Shape;220;p14"/>
          <p:cNvSpPr/>
          <p:nvPr/>
        </p:nvSpPr>
        <p:spPr>
          <a:xfrm>
            <a:off x="6494005" y="5678858"/>
            <a:ext cx="446700" cy="6252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6666</a:t>
            </a:r>
            <a:br>
              <a:rPr lang="en" sz="800"/>
            </a:br>
            <a:r>
              <a:rPr lang="en" sz="800"/>
              <a:t>6667</a:t>
            </a:r>
            <a:br>
              <a:rPr lang="en" sz="800"/>
            </a:br>
            <a:r>
              <a:rPr lang="en" sz="800"/>
              <a:t>6668</a:t>
            </a:r>
            <a:endParaRPr sz="800"/>
          </a:p>
        </p:txBody>
      </p:sp>
      <p:sp>
        <p:nvSpPr>
          <p:cNvPr id="221" name="Google Shape;221;p14"/>
          <p:cNvSpPr/>
          <p:nvPr/>
        </p:nvSpPr>
        <p:spPr>
          <a:xfrm>
            <a:off x="5609857" y="5678858"/>
            <a:ext cx="446700" cy="6252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5777</a:t>
            </a:r>
            <a:br>
              <a:rPr lang="en" sz="800"/>
            </a:br>
            <a:r>
              <a:rPr lang="en" sz="800"/>
              <a:t>5778</a:t>
            </a:r>
            <a:br>
              <a:rPr lang="en" sz="800"/>
            </a:br>
            <a:r>
              <a:rPr lang="en" sz="800"/>
              <a:t>6000</a:t>
            </a:r>
            <a:endParaRPr sz="800"/>
          </a:p>
        </p:txBody>
      </p:sp>
      <p:sp>
        <p:nvSpPr>
          <p:cNvPr id="222" name="Google Shape;222;p14"/>
          <p:cNvSpPr/>
          <p:nvPr/>
        </p:nvSpPr>
        <p:spPr>
          <a:xfrm>
            <a:off x="5087129" y="5678858"/>
            <a:ext cx="446700" cy="6252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4999</a:t>
            </a:r>
            <a:br>
              <a:rPr lang="en" sz="800"/>
            </a:br>
            <a:r>
              <a:rPr lang="en" sz="800"/>
              <a:t>5000</a:t>
            </a:r>
            <a:br>
              <a:rPr lang="en" sz="800"/>
            </a:br>
            <a:r>
              <a:rPr lang="en" sz="800"/>
              <a:t>5001</a:t>
            </a:r>
            <a:endParaRPr sz="800"/>
          </a:p>
        </p:txBody>
      </p:sp>
      <p:sp>
        <p:nvSpPr>
          <p:cNvPr id="223" name="Google Shape;223;p14"/>
          <p:cNvSpPr/>
          <p:nvPr/>
        </p:nvSpPr>
        <p:spPr>
          <a:xfrm>
            <a:off x="8228282" y="5678858"/>
            <a:ext cx="446700" cy="6252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800"/>
            </a:br>
            <a:r>
              <a:rPr lang="en" sz="800"/>
              <a:t>9111</a:t>
            </a:r>
            <a:br>
              <a:rPr lang="en" sz="800"/>
            </a:br>
            <a:r>
              <a:rPr lang="en" sz="800"/>
              <a:t>9112</a:t>
            </a:r>
            <a:br>
              <a:rPr lang="en" sz="800"/>
            </a:br>
            <a:r>
              <a:rPr lang="en" sz="800"/>
              <a:t>9999</a:t>
            </a:r>
            <a:br>
              <a:rPr lang="en" sz="800"/>
            </a:br>
            <a:endParaRPr sz="800"/>
          </a:p>
        </p:txBody>
      </p:sp>
      <p:sp>
        <p:nvSpPr>
          <p:cNvPr id="224" name="Google Shape;224;p14"/>
          <p:cNvSpPr/>
          <p:nvPr/>
        </p:nvSpPr>
        <p:spPr>
          <a:xfrm>
            <a:off x="7679486" y="5678858"/>
            <a:ext cx="446700" cy="6252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8888</a:t>
            </a:r>
            <a:br>
              <a:rPr lang="en" sz="800"/>
            </a:br>
            <a:r>
              <a:rPr lang="en" sz="800"/>
              <a:t>8910</a:t>
            </a:r>
            <a:br>
              <a:rPr lang="en" sz="800"/>
            </a:br>
            <a:r>
              <a:rPr lang="en" sz="800"/>
              <a:t>9000</a:t>
            </a:r>
            <a:endParaRPr sz="800"/>
          </a:p>
        </p:txBody>
      </p:sp>
      <p:sp>
        <p:nvSpPr>
          <p:cNvPr id="225" name="Google Shape;225;p14"/>
          <p:cNvSpPr/>
          <p:nvPr/>
        </p:nvSpPr>
        <p:spPr>
          <a:xfrm>
            <a:off x="7096939" y="5678858"/>
            <a:ext cx="446700" cy="625200"/>
          </a:xfrm>
          <a:prstGeom prst="foldedCorner">
            <a:avLst>
              <a:gd fmla="val 35216" name="adj"/>
            </a:avLst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7777</a:t>
            </a:r>
            <a:br>
              <a:rPr lang="en" sz="800"/>
            </a:br>
            <a:r>
              <a:rPr lang="en" sz="800"/>
              <a:t>7778</a:t>
            </a:r>
            <a:br>
              <a:rPr lang="en" sz="800"/>
            </a:br>
            <a:r>
              <a:rPr lang="en" sz="800"/>
              <a:t>7779</a:t>
            </a:r>
            <a:endParaRPr sz="800"/>
          </a:p>
        </p:txBody>
      </p:sp>
      <p:cxnSp>
        <p:nvCxnSpPr>
          <p:cNvPr id="226" name="Google Shape;226;p14"/>
          <p:cNvCxnSpPr>
            <a:stCxn id="212" idx="2"/>
            <a:endCxn id="218" idx="0"/>
          </p:cNvCxnSpPr>
          <p:nvPr/>
        </p:nvCxnSpPr>
        <p:spPr>
          <a:xfrm flipH="1">
            <a:off x="5234608" y="4393511"/>
            <a:ext cx="765300" cy="1296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14"/>
          <p:cNvCxnSpPr>
            <a:stCxn id="212" idx="2"/>
            <a:endCxn id="217" idx="0"/>
          </p:cNvCxnSpPr>
          <p:nvPr/>
        </p:nvCxnSpPr>
        <p:spPr>
          <a:xfrm>
            <a:off x="5999908" y="4393511"/>
            <a:ext cx="1110900" cy="186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14"/>
          <p:cNvCxnSpPr>
            <a:stCxn id="218" idx="2"/>
            <a:endCxn id="216" idx="0"/>
          </p:cNvCxnSpPr>
          <p:nvPr/>
        </p:nvCxnSpPr>
        <p:spPr>
          <a:xfrm flipH="1">
            <a:off x="4273375" y="5370526"/>
            <a:ext cx="961200" cy="308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14"/>
          <p:cNvCxnSpPr>
            <a:stCxn id="218" idx="2"/>
            <a:endCxn id="219" idx="0"/>
          </p:cNvCxnSpPr>
          <p:nvPr/>
        </p:nvCxnSpPr>
        <p:spPr>
          <a:xfrm flipH="1">
            <a:off x="4785175" y="5370526"/>
            <a:ext cx="449400" cy="308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14"/>
          <p:cNvCxnSpPr>
            <a:stCxn id="222" idx="0"/>
            <a:endCxn id="218" idx="2"/>
          </p:cNvCxnSpPr>
          <p:nvPr/>
        </p:nvCxnSpPr>
        <p:spPr>
          <a:xfrm rot="10800000">
            <a:off x="5234579" y="5370458"/>
            <a:ext cx="75900" cy="308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14"/>
          <p:cNvCxnSpPr>
            <a:stCxn id="218" idx="2"/>
            <a:endCxn id="221" idx="0"/>
          </p:cNvCxnSpPr>
          <p:nvPr/>
        </p:nvCxnSpPr>
        <p:spPr>
          <a:xfrm>
            <a:off x="5234575" y="5370526"/>
            <a:ext cx="598500" cy="308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14"/>
          <p:cNvCxnSpPr>
            <a:stCxn id="217" idx="2"/>
            <a:endCxn id="224" idx="0"/>
          </p:cNvCxnSpPr>
          <p:nvPr/>
        </p:nvCxnSpPr>
        <p:spPr>
          <a:xfrm>
            <a:off x="7110825" y="5427302"/>
            <a:ext cx="792000" cy="251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14"/>
          <p:cNvCxnSpPr>
            <a:stCxn id="217" idx="2"/>
            <a:endCxn id="225" idx="0"/>
          </p:cNvCxnSpPr>
          <p:nvPr/>
        </p:nvCxnSpPr>
        <p:spPr>
          <a:xfrm>
            <a:off x="7110825" y="5427302"/>
            <a:ext cx="209400" cy="251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14"/>
          <p:cNvCxnSpPr>
            <a:stCxn id="217" idx="2"/>
            <a:endCxn id="220" idx="0"/>
          </p:cNvCxnSpPr>
          <p:nvPr/>
        </p:nvCxnSpPr>
        <p:spPr>
          <a:xfrm flipH="1">
            <a:off x="6717225" y="5427302"/>
            <a:ext cx="393600" cy="251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14"/>
          <p:cNvCxnSpPr>
            <a:stCxn id="217" idx="2"/>
            <a:endCxn id="223" idx="0"/>
          </p:cNvCxnSpPr>
          <p:nvPr/>
        </p:nvCxnSpPr>
        <p:spPr>
          <a:xfrm>
            <a:off x="7110825" y="5427302"/>
            <a:ext cx="1340700" cy="251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14"/>
          <p:cNvCxnSpPr>
            <a:stCxn id="214" idx="0"/>
          </p:cNvCxnSpPr>
          <p:nvPr/>
        </p:nvCxnSpPr>
        <p:spPr>
          <a:xfrm flipH="1" rot="10800000">
            <a:off x="3543038" y="3781188"/>
            <a:ext cx="680400" cy="4581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/>
          <p:nvPr>
            <p:ph idx="1" type="body"/>
          </p:nvPr>
        </p:nvSpPr>
        <p:spPr>
          <a:xfrm>
            <a:off x="457200" y="1874638"/>
            <a:ext cx="8229600" cy="48402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Select * From TableA as A inner join TableB as B on a.departID=b.departID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Where b.DepartID=2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Table A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400"/>
            </a:b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The Non-Clustered index has a pointer to the RowID in Heap or ClusteredKey in Clustered Index. It uses this information to get the data from the underlying table.</a:t>
            </a:r>
            <a:endParaRPr sz="1400"/>
          </a:p>
        </p:txBody>
      </p:sp>
      <p:sp>
        <p:nvSpPr>
          <p:cNvPr id="242" name="Google Shape;24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Non-Clustered Indexes and optimizing Queries</a:t>
            </a:r>
            <a:endParaRPr/>
          </a:p>
        </p:txBody>
      </p:sp>
      <p:graphicFrame>
        <p:nvGraphicFramePr>
          <p:cNvPr id="243" name="Google Shape;243;p15"/>
          <p:cNvGraphicFramePr/>
          <p:nvPr/>
        </p:nvGraphicFramePr>
        <p:xfrm>
          <a:off x="6636298" y="2896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{A65CA16C-2A4E-4CE6-A56A-038FAD70AD0C}</a:tableStyleId>
              </a:tblPr>
              <a:tblGrid>
                <a:gridCol w="941200"/>
                <a:gridCol w="964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DepartID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Sales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HR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R&amp;D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Marketing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4" name="Google Shape;244;p15"/>
          <p:cNvGraphicFramePr/>
          <p:nvPr/>
        </p:nvGraphicFramePr>
        <p:xfrm>
          <a:off x="1219698" y="2896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{A65CA16C-2A4E-4CE6-A56A-038FAD70AD0C}</a:tableStyleId>
              </a:tblPr>
              <a:tblGrid>
                <a:gridCol w="1247975"/>
                <a:gridCol w="1011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Employee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DepartID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Ayman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Mark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Mike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Jill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Shawna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5" name="Google Shape;245;p15"/>
          <p:cNvSpPr/>
          <p:nvPr/>
        </p:nvSpPr>
        <p:spPr>
          <a:xfrm>
            <a:off x="3700825" y="4621575"/>
            <a:ext cx="2332221" cy="869184"/>
          </a:xfrm>
          <a:prstGeom prst="flowChartInternalStorag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</a:rPr>
              <a:t>Results</a:t>
            </a:r>
            <a:endParaRPr b="1" sz="1800">
              <a:solidFill>
                <a:srgbClr val="6AA84F"/>
              </a:solidFill>
            </a:endParaRPr>
          </a:p>
        </p:txBody>
      </p:sp>
      <p:cxnSp>
        <p:nvCxnSpPr>
          <p:cNvPr id="246" name="Google Shape;246;p15"/>
          <p:cNvCxnSpPr/>
          <p:nvPr/>
        </p:nvCxnSpPr>
        <p:spPr>
          <a:xfrm>
            <a:off x="3492425" y="3303650"/>
            <a:ext cx="3162000" cy="3894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15"/>
          <p:cNvCxnSpPr/>
          <p:nvPr/>
        </p:nvCxnSpPr>
        <p:spPr>
          <a:xfrm flipH="1" rot="10800000">
            <a:off x="3492425" y="4063550"/>
            <a:ext cx="3163800" cy="3954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15"/>
          <p:cNvCxnSpPr/>
          <p:nvPr/>
        </p:nvCxnSpPr>
        <p:spPr>
          <a:xfrm>
            <a:off x="4848575" y="3617075"/>
            <a:ext cx="24300" cy="129090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15"/>
          <p:cNvSpPr txBox="1"/>
          <p:nvPr/>
        </p:nvSpPr>
        <p:spPr>
          <a:xfrm>
            <a:off x="2629825" y="2492925"/>
            <a:ext cx="627300" cy="40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NCI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6729275" y="2492925"/>
            <a:ext cx="498000" cy="40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PK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Clustered Indexes have data in the leaf nodes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Non-Clustered Indexes have pointers to the data in the leaf nodes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Clustered index determines how the data is stored on disk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only have 1 Clustered Index per table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have up to 999 Non-Clustered Indexes SQL 2008 and later  or 249 for SQL 2005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Clustered Index is like a Dictionary</a:t>
            </a:r>
            <a:endParaRPr/>
          </a:p>
        </p:txBody>
      </p:sp>
      <p:sp>
        <p:nvSpPr>
          <p:cNvPr id="256" name="Google Shape;25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Clustered vs. Non-Clustered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