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okia - Connecting Peo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589" y="106328"/>
            <a:ext cx="1198712" cy="44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6422" y="1502858"/>
            <a:ext cx="4935429" cy="4187676"/>
          </a:xfrm>
          <a:prstGeom prst="rect">
            <a:avLst/>
          </a:prstGeom>
          <a:solidFill>
            <a:srgbClr val="8CC5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03" y="1928777"/>
            <a:ext cx="4348997" cy="147345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527803" y="3678865"/>
            <a:ext cx="4714048" cy="712382"/>
          </a:xfrm>
        </p:spPr>
        <p:txBody>
          <a:bodyPr anchor="ctr" anchorCtr="0"/>
          <a:lstStyle>
            <a:lvl1pPr algn="l">
              <a:defRPr sz="2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Course name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23886" y="5011108"/>
            <a:ext cx="4717965" cy="61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 baseline="0">
                <a:solidFill>
                  <a:schemeClr val="bg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algn="l"/>
            <a:r>
              <a:rPr lang="fr-FR" sz="2000" dirty="0" err="1"/>
              <a:t>Technology</a:t>
            </a:r>
            <a:r>
              <a:rPr lang="fr-FR" sz="2000" dirty="0"/>
              <a:t> </a:t>
            </a:r>
            <a:r>
              <a:rPr lang="fr-FR" sz="2000" baseline="0" dirty="0" err="1"/>
              <a:t>Oriented</a:t>
            </a:r>
            <a:r>
              <a:rPr lang="fr-FR" sz="2000" baseline="0" dirty="0"/>
              <a:t> Course</a:t>
            </a:r>
            <a:endParaRPr lang="en-US" sz="2000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23886" y="4455816"/>
            <a:ext cx="4717965" cy="49149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1218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7A75F-FB30-4710-9869-B489172D46C5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2202"/>
            <a:ext cx="41148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33520-7A52-484E-BFBD-AFAC9220AB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3239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7ED98-BF65-4219-A702-3CEB65FCBC97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2202"/>
            <a:ext cx="41148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9EF77-C37C-43FD-9AED-8A1284AD8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15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9A2D49-05E1-4B07-ABF1-0706D4308DE0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2202"/>
            <a:ext cx="41148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CEDEEC-C314-4E1F-8A03-BB2B19611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8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30819" y="1648047"/>
            <a:ext cx="7974418" cy="3732027"/>
          </a:xfrm>
          <a:prstGeom prst="rect">
            <a:avLst/>
          </a:prstGeom>
          <a:solidFill>
            <a:srgbClr val="8CC540">
              <a:alpha val="9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656" y="2379285"/>
            <a:ext cx="6698744" cy="2269549"/>
          </a:xfrm>
          <a:prstGeom prst="rect">
            <a:avLst/>
          </a:prstGeom>
        </p:spPr>
      </p:pic>
      <p:pic>
        <p:nvPicPr>
          <p:cNvPr id="5" name="Picture 2" descr="Nokia - Connecting Peop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589" y="106328"/>
            <a:ext cx="1198712" cy="44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4948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Photo_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269239" y="2084173"/>
            <a:ext cx="6276530" cy="1793104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67620" y="3877257"/>
            <a:ext cx="6276530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gradFill>
                  <a:gsLst>
                    <a:gs pos="76250">
                      <a:srgbClr val="FFFFFF"/>
                    </a:gs>
                    <a:gs pos="51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12497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6294378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7027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628728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92092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31588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321981" y="1696521"/>
            <a:ext cx="9144000" cy="2387600"/>
          </a:xfr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Module/Section name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21981" y="4176196"/>
            <a:ext cx="9144000" cy="1342102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6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62783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7"/>
            <a:ext cx="9860674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08771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3269127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66959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902287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694771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01964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14141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554297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8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5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EF26BF-8672-4EA4-9BB6-08E1DBD7B273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2202"/>
            <a:ext cx="41148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B36776-1FD6-44F6-8F7C-DD7663F56A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0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11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1235A-5CC1-43F2-BF0F-B02FA8A5F859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2202"/>
            <a:ext cx="41148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5E651-5888-44F0-9248-25F05AC6A5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570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64A631-16D6-43B4-B2B8-D2745A41FD18}" type="datetimeFigureOut">
              <a:rPr lang="en-US"/>
              <a:pPr>
                <a:defRPr/>
              </a:pPr>
              <a:t>10/2/2016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42202"/>
            <a:ext cx="41148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542202"/>
            <a:ext cx="2743200" cy="1792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5E68E-E3E4-4B3B-9DD9-8BEA965289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14971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06572" y="226901"/>
            <a:ext cx="10515600" cy="730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87079" y="1467293"/>
            <a:ext cx="11066721" cy="4709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2528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</p:sldLayoutIdLst>
  <p:transition>
    <p:fade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kern="1200">
          <a:solidFill>
            <a:schemeClr val="accent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In-Memory OLTP -</a:t>
            </a:r>
            <a:br>
              <a:rPr lang="en-US" dirty="0"/>
            </a:br>
            <a:r>
              <a:rPr lang="en-US" dirty="0"/>
              <a:t> </a:t>
            </a:r>
            <a:r>
              <a:rPr lang="ar-EG" dirty="0"/>
              <a:t>باللغة العربية</a:t>
            </a:r>
            <a:r>
              <a:rPr lang="en" dirty="0"/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Ayman El-Ghazali</a:t>
            </a:r>
          </a:p>
        </p:txBody>
      </p:sp>
    </p:spTree>
    <p:extLst>
      <p:ext uri="{BB962C8B-B14F-4D97-AF65-F5344CB8AC3E}">
        <p14:creationId xmlns:p14="http://schemas.microsoft.com/office/powerpoint/2010/main" val="1221018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In-Memory Optimized tables</a:t>
            </a:r>
          </a:p>
        </p:txBody>
      </p:sp>
    </p:spTree>
    <p:extLst>
      <p:ext uri="{BB962C8B-B14F-4D97-AF65-F5344CB8AC3E}">
        <p14:creationId xmlns:p14="http://schemas.microsoft.com/office/powerpoint/2010/main" val="20580107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58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Architecture and Usage of In-Memory Optimized tables</a:t>
            </a:r>
          </a:p>
          <a:p>
            <a:r>
              <a:rPr lang="en-US" sz="2800" dirty="0"/>
              <a:t>Demo – In-Memory Optimized tables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49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025991"/>
          </a:xfrm>
        </p:spPr>
        <p:txBody>
          <a:bodyPr/>
          <a:lstStyle/>
          <a:p>
            <a:r>
              <a:rPr lang="en-US" sz="2800" dirty="0"/>
              <a:t>Data is stored physically as rows and not as pages</a:t>
            </a:r>
          </a:p>
          <a:p>
            <a:r>
              <a:rPr lang="en-US" sz="2800" dirty="0"/>
              <a:t>Data has full ACID Compliance but uses a Lock-Free architecture</a:t>
            </a:r>
          </a:p>
          <a:p>
            <a:pPr lvl="1"/>
            <a:r>
              <a:rPr lang="en-US" sz="1800" dirty="0"/>
              <a:t>Use of Optimistic concurrency controls for In-Memory tables eliminates the need for the lock manager, therefore no blocking is experienced</a:t>
            </a:r>
          </a:p>
          <a:p>
            <a:pPr lvl="1"/>
            <a:r>
              <a:rPr lang="en-US" sz="1800" dirty="0"/>
              <a:t>SQL Server uses snapshot-based isolation and conflict detection to guarantee consistency</a:t>
            </a:r>
          </a:p>
          <a:p>
            <a:pPr lvl="1"/>
            <a:r>
              <a:rPr lang="en-US" sz="1800" dirty="0"/>
              <a:t>Transaction Logging  is used to establish durability by saving data to disk; option exists to create non-durable table or use delayed durability</a:t>
            </a:r>
          </a:p>
          <a:p>
            <a:r>
              <a:rPr lang="en-US" sz="2800" dirty="0"/>
              <a:t>Can be used in conjunction with natively compiled stored procedures which significantly increases performance</a:t>
            </a:r>
          </a:p>
          <a:p>
            <a:r>
              <a:rPr lang="en-US" sz="2800" dirty="0"/>
              <a:t>Can be used in conjunction with Table Partitioning for faster performance</a:t>
            </a:r>
          </a:p>
          <a:p>
            <a:pPr lvl="1"/>
            <a:r>
              <a:rPr lang="en-US" sz="1800" dirty="0"/>
              <a:t>Cold data is switched into a partitioned disk-based table based on a specific criteria; For example, when data is older than a week it goes to disk</a:t>
            </a:r>
          </a:p>
          <a:p>
            <a:pPr lvl="1"/>
            <a:r>
              <a:rPr lang="en-US" sz="1800" dirty="0"/>
              <a:t>Hot Data (In-Memory) </a:t>
            </a:r>
            <a:r>
              <a:rPr lang="en-US" sz="1800" dirty="0">
                <a:sym typeface="Wingdings" panose="05000000000000000000" pitchFamily="2" charset="2"/>
              </a:rPr>
              <a:t> Staging Table (On Disk Partitioned)   Switch into Cold Data and create a view that does a UNION ALL between Hot and Cold Data</a:t>
            </a:r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In-memory Optimized tables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294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QL Server query processing pipelin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4" y="751006"/>
            <a:ext cx="9265730" cy="263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ery processing pipeline for interpreted tsql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4" y="3826933"/>
            <a:ext cx="9265730" cy="24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52344" y="381674"/>
            <a:ext cx="383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Query Processing for Disk-based Tables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52343" y="3386666"/>
            <a:ext cx="489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Query Processing for In-Memory Optimized Tables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343" y="6391658"/>
            <a:ext cx="5639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https://msdn.microsoft.com/en-us/library/dn205319.aspx</a:t>
            </a:r>
          </a:p>
        </p:txBody>
      </p:sp>
    </p:spTree>
    <p:extLst>
      <p:ext uri="{BB962C8B-B14F-4D97-AF65-F5344CB8AC3E}">
        <p14:creationId xmlns:p14="http://schemas.microsoft.com/office/powerpoint/2010/main" val="38921959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Query processing pipeline for interpreted tsq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4" y="982133"/>
            <a:ext cx="9265730" cy="2472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52343" y="541866"/>
            <a:ext cx="4891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Query Processing for In-Memory Optimized Tables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343" y="6391658"/>
            <a:ext cx="5639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https://msdn.microsoft.com/en-us/library/dn205319.aspx</a:t>
            </a:r>
          </a:p>
        </p:txBody>
      </p:sp>
      <p:pic>
        <p:nvPicPr>
          <p:cNvPr id="8" name="Picture 2" descr="Execution of natively compiled stored procedure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343" y="4265175"/>
            <a:ext cx="9265731" cy="165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2342" y="3552238"/>
            <a:ext cx="5537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Query Processing for Natively compiled stored procedure</a:t>
            </a:r>
          </a:p>
        </p:txBody>
      </p:sp>
    </p:spTree>
    <p:extLst>
      <p:ext uri="{BB962C8B-B14F-4D97-AF65-F5344CB8AC3E}">
        <p14:creationId xmlns:p14="http://schemas.microsoft.com/office/powerpoint/2010/main" val="14157809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96711" y="396502"/>
            <a:ext cx="84553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https://blogs.msdn.microsoft.com/saponsqlserver/2014/02/09/new-functionality-in-sql-server-2014-part4-in-memory-oltp/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50" y="1042988"/>
            <a:ext cx="10648950" cy="5426075"/>
          </a:xfrm>
        </p:spPr>
      </p:pic>
    </p:spTree>
    <p:extLst>
      <p:ext uri="{BB962C8B-B14F-4D97-AF65-F5344CB8AC3E}">
        <p14:creationId xmlns:p14="http://schemas.microsoft.com/office/powerpoint/2010/main" val="192021694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Indexes are in memory and rebuilt at restarts with automatic maintenance</a:t>
            </a:r>
          </a:p>
          <a:p>
            <a:r>
              <a:rPr lang="en-US" dirty="0"/>
              <a:t>Updates are a combination of Insert and Deletes</a:t>
            </a:r>
          </a:p>
          <a:p>
            <a:r>
              <a:rPr lang="en-US" dirty="0"/>
              <a:t>Does not use Write-Ahead Logging as Disk-based tables do</a:t>
            </a:r>
          </a:p>
          <a:p>
            <a:pPr lvl="1"/>
            <a:r>
              <a:rPr lang="en-US" dirty="0"/>
              <a:t>Log Streams – changes made by committed transactions; stored in T-Log File but dirty data is never written to disk</a:t>
            </a:r>
          </a:p>
          <a:p>
            <a:pPr lvl="1"/>
            <a:r>
              <a:rPr lang="en-US" dirty="0"/>
              <a:t>Checkpoint Stream – Stored in </a:t>
            </a:r>
            <a:r>
              <a:rPr lang="en-US" dirty="0" err="1"/>
              <a:t>filestream</a:t>
            </a:r>
            <a:r>
              <a:rPr lang="en-US" dirty="0"/>
              <a:t> file which is a combination of Data and Delta files</a:t>
            </a:r>
          </a:p>
          <a:p>
            <a:pPr lvl="2"/>
            <a:r>
              <a:rPr lang="en-US" dirty="0"/>
              <a:t>Data File – stores all inserted data (Inserts/Updates); used for recovery as this data is stored on disk</a:t>
            </a:r>
          </a:p>
          <a:p>
            <a:pPr lvl="2"/>
            <a:r>
              <a:rPr lang="en-US" dirty="0"/>
              <a:t>Delta File – stores IDs of deleted Rows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In-memory Optimized tables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076265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6311900"/>
            <a:ext cx="5639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https://msdn.microsoft.com/en-us/library/dn553125.aspx</a:t>
            </a:r>
          </a:p>
        </p:txBody>
      </p:sp>
      <p:pic>
        <p:nvPicPr>
          <p:cNvPr id="3074" name="Picture 2" descr="Diagram shows memory optimized table file grou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50496"/>
            <a:ext cx="8937978" cy="466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6047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Fast performance for OLTP workloads</a:t>
            </a:r>
          </a:p>
          <a:p>
            <a:r>
              <a:rPr lang="en-US" dirty="0"/>
              <a:t>Reduction of contention in a system that experiences a lot of blocking</a:t>
            </a:r>
          </a:p>
          <a:p>
            <a:r>
              <a:rPr lang="en-US" dirty="0"/>
              <a:t>Temporary tables that require high level of performance (Non-Durable Schema only In-Memory Table)</a:t>
            </a:r>
          </a:p>
          <a:p>
            <a:r>
              <a:rPr lang="en-US" dirty="0"/>
              <a:t>Real-Time Analytics with </a:t>
            </a:r>
            <a:r>
              <a:rPr lang="en-US" dirty="0" err="1"/>
              <a:t>Columnstore</a:t>
            </a:r>
            <a:r>
              <a:rPr lang="en-US" dirty="0"/>
              <a:t> Index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for In-Memory Optimized tables</a:t>
            </a:r>
          </a:p>
        </p:txBody>
      </p:sp>
    </p:spTree>
    <p:extLst>
      <p:ext uri="{BB962C8B-B14F-4D97-AF65-F5344CB8AC3E}">
        <p14:creationId xmlns:p14="http://schemas.microsoft.com/office/powerpoint/2010/main" val="24576407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VA - templat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363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 Light</vt:lpstr>
      <vt:lpstr>Wingdings</vt:lpstr>
      <vt:lpstr>MVA - template</vt:lpstr>
      <vt:lpstr>In-Memory OLTP -  باللغة العربية </vt:lpstr>
      <vt:lpstr>Agenda</vt:lpstr>
      <vt:lpstr>In-memory Optimized tables Architecture</vt:lpstr>
      <vt:lpstr>PowerPoint Presentation</vt:lpstr>
      <vt:lpstr>PowerPoint Presentation</vt:lpstr>
      <vt:lpstr>PowerPoint Presentation</vt:lpstr>
      <vt:lpstr>In-memory Optimized tables Architecture</vt:lpstr>
      <vt:lpstr>PowerPoint Presentation</vt:lpstr>
      <vt:lpstr>Uses for In-Memory Optimized tables</vt:lpstr>
      <vt:lpstr>Demo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In-Memory OLTP -  باللغة العربية </dc:title>
  <dc:creator>Ayman El-Ghazali</dc:creator>
  <cp:lastModifiedBy>Ayman El-Ghazali</cp:lastModifiedBy>
  <cp:revision>3</cp:revision>
  <dcterms:created xsi:type="dcterms:W3CDTF">2016-10-02T22:33:19Z</dcterms:created>
  <dcterms:modified xsi:type="dcterms:W3CDTF">2016-10-02T22:40:36Z</dcterms:modified>
</cp:coreProperties>
</file>