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6" r:id="rId3"/>
    <p:sldId id="257" r:id="rId4"/>
    <p:sldId id="259" r:id="rId5"/>
    <p:sldId id="334" r:id="rId6"/>
    <p:sldId id="268" r:id="rId7"/>
    <p:sldId id="327" r:id="rId8"/>
    <p:sldId id="328" r:id="rId9"/>
    <p:sldId id="357" r:id="rId10"/>
    <p:sldId id="359" r:id="rId11"/>
    <p:sldId id="335" r:id="rId12"/>
    <p:sldId id="343" r:id="rId13"/>
    <p:sldId id="344" r:id="rId14"/>
    <p:sldId id="345" r:id="rId15"/>
    <p:sldId id="347" r:id="rId16"/>
    <p:sldId id="348" r:id="rId17"/>
    <p:sldId id="349" r:id="rId18"/>
    <p:sldId id="350" r:id="rId19"/>
    <p:sldId id="351" r:id="rId20"/>
    <p:sldId id="354" r:id="rId21"/>
    <p:sldId id="355" r:id="rId22"/>
    <p:sldId id="360" r:id="rId23"/>
    <p:sldId id="361" r:id="rId24"/>
    <p:sldId id="362" r:id="rId25"/>
    <p:sldId id="363" r:id="rId26"/>
    <p:sldId id="364" r:id="rId27"/>
    <p:sldId id="365" r:id="rId28"/>
    <p:sldId id="366" r:id="rId29"/>
    <p:sldId id="367" r:id="rId30"/>
    <p:sldId id="368" r:id="rId31"/>
    <p:sldId id="31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jpeg"/><Relationship Id="rId7" Type="http://schemas.openxmlformats.org/officeDocument/2006/relationships/image" Target="../media/image9.jpe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1.jpeg"/><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image" Target="../media/image11.jpeg"/><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2.jpeg"/><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media/image12.jpeg"/><Relationship Id="rId3" Type="http://schemas.openxmlformats.org/officeDocument/2006/relationships/tags" Target="../tags/tag67.xml"/><Relationship Id="rId2" Type="http://schemas.openxmlformats.org/officeDocument/2006/relationships/tags" Target="../tags/tag66.xml"/><Relationship Id="rId11" Type="http://schemas.openxmlformats.org/officeDocument/2006/relationships/slideLayout" Target="../slideLayouts/slideLayout1.xml"/><Relationship Id="rId10" Type="http://schemas.openxmlformats.org/officeDocument/2006/relationships/tags" Target="../tags/tag7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jpeg"/><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image" Target="../media/image15.jpe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15.jpeg"/><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image" Target="../media/image16.jpeg"/><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7.jpeg"/><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image" Target="../media/image4.jpeg"/><Relationship Id="rId12" Type="http://schemas.openxmlformats.org/officeDocument/2006/relationships/slideLayout" Target="../slideLayouts/slideLayout1.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4" name="Freeform 13"/>
          <p:cNvSpPr/>
          <p:nvPr/>
        </p:nvSpPr>
        <p:spPr>
          <a:xfrm>
            <a:off x="-807720" y="8183245"/>
            <a:ext cx="14514195" cy="301053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3">
              <a:lumMod val="75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Freeform 14"/>
          <p:cNvSpPr/>
          <p:nvPr/>
        </p:nvSpPr>
        <p:spPr>
          <a:xfrm>
            <a:off x="0" y="11464290"/>
            <a:ext cx="13461365" cy="250888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1">
              <a:lumMod val="40000"/>
              <a:lumOff val="60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Freeform 15"/>
          <p:cNvSpPr/>
          <p:nvPr/>
        </p:nvSpPr>
        <p:spPr>
          <a:xfrm>
            <a:off x="-1466215" y="14658975"/>
            <a:ext cx="15971520" cy="294957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1">
              <a:lumMod val="75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Freeform 16"/>
          <p:cNvSpPr/>
          <p:nvPr/>
        </p:nvSpPr>
        <p:spPr>
          <a:xfrm>
            <a:off x="-807720" y="18524220"/>
            <a:ext cx="15313025" cy="3468370"/>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3">
              <a:lumMod val="60000"/>
              <a:lumOff val="40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Text Box 17"/>
          <p:cNvSpPr txBox="1"/>
          <p:nvPr/>
        </p:nvSpPr>
        <p:spPr>
          <a:xfrm>
            <a:off x="0" y="6858000"/>
            <a:ext cx="12353925" cy="1329055"/>
          </a:xfrm>
          <a:prstGeom prst="rect">
            <a:avLst/>
          </a:prstGeom>
          <a:noFill/>
        </p:spPr>
        <p:txBody>
          <a:bodyPr wrap="square" rtlCol="0">
            <a:noAutofit/>
          </a:bodyPr>
          <a:p>
            <a:pPr algn="ctr"/>
            <a:r>
              <a:rPr lang="vi-VN" altLang="en-US" sz="6000" b="1">
                <a:sym typeface="+mn-ea"/>
              </a:rPr>
              <a:t>CLINIC MANAGEMENT SYSTEM</a:t>
            </a:r>
            <a:endParaRPr lang="vi-VN" altLang="en-US" sz="6000" b="1"/>
          </a:p>
        </p:txBody>
      </p:sp>
      <p:sp>
        <p:nvSpPr>
          <p:cNvPr id="2" name="Text Box 1"/>
          <p:cNvSpPr txBox="1"/>
          <p:nvPr/>
        </p:nvSpPr>
        <p:spPr>
          <a:xfrm>
            <a:off x="659765" y="1252855"/>
            <a:ext cx="4185920" cy="1110615"/>
          </a:xfrm>
          <a:prstGeom prst="rect">
            <a:avLst/>
          </a:prstGeom>
          <a:noFill/>
        </p:spPr>
        <p:txBody>
          <a:bodyPr wrap="square" rtlCol="0">
            <a:noAutofit/>
          </a:bodyPr>
          <a:p>
            <a:r>
              <a:rPr lang="vi-VN" altLang="en-US" sz="4800" b="1" i="1"/>
              <a:t>GROUP </a:t>
            </a:r>
            <a:r>
              <a:rPr lang="vi-VN" altLang="en-US" sz="4800" b="1" i="1"/>
              <a:t>3</a:t>
            </a:r>
            <a:endParaRPr lang="vi-VN" altLang="en-US" sz="4800" b="1" i="1"/>
          </a:p>
        </p:txBody>
      </p:sp>
      <p:sp>
        <p:nvSpPr>
          <p:cNvPr id="3" name="Text Box 2"/>
          <p:cNvSpPr txBox="1"/>
          <p:nvPr/>
        </p:nvSpPr>
        <p:spPr>
          <a:xfrm>
            <a:off x="862965" y="2513330"/>
            <a:ext cx="4743450" cy="1830705"/>
          </a:xfrm>
          <a:prstGeom prst="rect">
            <a:avLst/>
          </a:prstGeom>
          <a:noFill/>
        </p:spPr>
        <p:txBody>
          <a:bodyPr wrap="square" rtlCol="0">
            <a:noAutofit/>
          </a:bodyPr>
          <a:p>
            <a:r>
              <a:rPr lang="vi-VN" altLang="en-US" sz="2400" b="1">
                <a:latin typeface="Arial" panose="020B0604020202020204" pitchFamily="34" charset="0"/>
                <a:cs typeface="Arial" panose="020B0604020202020204" pitchFamily="34" charset="0"/>
              </a:rPr>
              <a:t>*Members:</a:t>
            </a:r>
            <a:endParaRPr lang="vi-VN" altLang="en-US" sz="2400" b="1">
              <a:latin typeface="Arial" panose="020B0604020202020204" pitchFamily="34" charset="0"/>
              <a:cs typeface="Arial" panose="020B0604020202020204" pitchFamily="34" charset="0"/>
            </a:endParaRPr>
          </a:p>
          <a:p>
            <a:r>
              <a:rPr lang="vi-VN" altLang="en-US" sz="2400">
                <a:latin typeface="Arial" panose="020B0604020202020204" pitchFamily="34" charset="0"/>
                <a:cs typeface="Arial" panose="020B0604020202020204" pitchFamily="34" charset="0"/>
              </a:rPr>
              <a:t>A22088 - Thach Chanh Mo Ni</a:t>
            </a:r>
            <a:endParaRPr lang="vi-VN" altLang="en-US" sz="2400">
              <a:latin typeface="Arial" panose="020B0604020202020204" pitchFamily="34" charset="0"/>
              <a:cs typeface="Arial" panose="020B0604020202020204" pitchFamily="34" charset="0"/>
            </a:endParaRPr>
          </a:p>
          <a:p>
            <a:r>
              <a:rPr lang="vi-VN" altLang="en-US" sz="2400">
                <a:latin typeface="Arial" panose="020B0604020202020204" pitchFamily="34" charset="0"/>
                <a:cs typeface="Arial" panose="020B0604020202020204" pitchFamily="34" charset="0"/>
              </a:rPr>
              <a:t>A22081 - Do Thanh Trong</a:t>
            </a:r>
            <a:endParaRPr lang="vi-VN" altLang="en-US" sz="2400">
              <a:latin typeface="Arial" panose="020B0604020202020204" pitchFamily="34" charset="0"/>
              <a:cs typeface="Arial" panose="020B0604020202020204" pitchFamily="34" charset="0"/>
            </a:endParaRPr>
          </a:p>
          <a:p>
            <a:r>
              <a:rPr lang="vi-VN" altLang="en-US" sz="2400">
                <a:latin typeface="Arial" panose="020B0604020202020204" pitchFamily="34" charset="0"/>
                <a:cs typeface="Arial" panose="020B0604020202020204" pitchFamily="34" charset="0"/>
              </a:rPr>
              <a:t>A22084 - Nguyen Hoang Khang</a:t>
            </a:r>
            <a:endParaRPr lang="vi-VN" altLang="en-US" sz="2400">
              <a:latin typeface="Arial" panose="020B0604020202020204" pitchFamily="34" charset="0"/>
              <a:cs typeface="Arial" panose="020B0604020202020204" pitchFamily="34" charset="0"/>
            </a:endParaRPr>
          </a:p>
          <a:p>
            <a:endParaRPr lang="vi-VN" altLang="en-US" sz="2400">
              <a:latin typeface="Arial" panose="020B0604020202020204" pitchFamily="34" charset="0"/>
              <a:cs typeface="Arial" panose="020B0604020202020204" pitchFamily="34" charset="0"/>
            </a:endParaRPr>
          </a:p>
        </p:txBody>
      </p:sp>
      <p:sp>
        <p:nvSpPr>
          <p:cNvPr id="4" name="Text Box 3"/>
          <p:cNvSpPr txBox="1"/>
          <p:nvPr/>
        </p:nvSpPr>
        <p:spPr>
          <a:xfrm>
            <a:off x="5492115" y="1252855"/>
            <a:ext cx="5951220" cy="919480"/>
          </a:xfrm>
          <a:prstGeom prst="rect">
            <a:avLst/>
          </a:prstGeom>
          <a:noFill/>
        </p:spPr>
        <p:txBody>
          <a:bodyPr wrap="square" rtlCol="0">
            <a:noAutofit/>
          </a:bodyPr>
          <a:p>
            <a:r>
              <a:rPr lang="vi-VN" altLang="en-US" sz="4800" b="1" i="1"/>
              <a:t>CLASS CP2</a:t>
            </a:r>
            <a:r>
              <a:rPr lang="vi-VN" altLang="en-US" sz="4800" b="1" i="1"/>
              <a:t>396H04</a:t>
            </a:r>
            <a:endParaRPr lang="vi-VN" altLang="en-US" sz="4800" b="1" i="1"/>
          </a:p>
          <a:p>
            <a:endParaRPr lang="vi-VN" altLang="en-US" sz="4800" b="1" i="1"/>
          </a:p>
        </p:txBody>
      </p:sp>
      <p:sp>
        <p:nvSpPr>
          <p:cNvPr id="6" name="Text Box 5"/>
          <p:cNvSpPr txBox="1"/>
          <p:nvPr/>
        </p:nvSpPr>
        <p:spPr>
          <a:xfrm>
            <a:off x="5606415" y="2437765"/>
            <a:ext cx="5397500" cy="1607820"/>
          </a:xfrm>
          <a:prstGeom prst="rect">
            <a:avLst/>
          </a:prstGeom>
          <a:noFill/>
        </p:spPr>
        <p:txBody>
          <a:bodyPr wrap="square" rtlCol="0">
            <a:noAutofit/>
          </a:bodyPr>
          <a:p>
            <a:r>
              <a:rPr lang="vi-VN" altLang="en-US" sz="2400" b="1">
                <a:latin typeface="Arial" panose="020B0604020202020204" pitchFamily="34" charset="0"/>
                <a:cs typeface="Arial" panose="020B0604020202020204" pitchFamily="34" charset="0"/>
              </a:rPr>
              <a:t>*Instructor:</a:t>
            </a:r>
            <a:endParaRPr lang="vi-VN" altLang="en-US" sz="2400" b="1">
              <a:latin typeface="Arial" panose="020B0604020202020204" pitchFamily="34" charset="0"/>
              <a:cs typeface="Arial" panose="020B0604020202020204" pitchFamily="34" charset="0"/>
            </a:endParaRPr>
          </a:p>
          <a:p>
            <a:r>
              <a:rPr lang="vi-VN" altLang="en-US" sz="2400">
                <a:latin typeface="Arial" panose="020B0604020202020204" pitchFamily="34" charset="0"/>
                <a:cs typeface="Arial" panose="020B0604020202020204" pitchFamily="34" charset="0"/>
                <a:sym typeface="+mn-ea"/>
              </a:rPr>
              <a:t>Mr. Nguyen Vo Thong Thai</a:t>
            </a:r>
            <a:endParaRPr lang="vi-VN" alt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0" name="Group 19"/>
          <p:cNvGrpSpPr/>
          <p:nvPr/>
        </p:nvGrpSpPr>
        <p:grpSpPr>
          <a:xfrm>
            <a:off x="4123055" y="387985"/>
            <a:ext cx="3288245" cy="594544"/>
            <a:chOff x="1345" y="822"/>
            <a:chExt cx="6681" cy="1392"/>
          </a:xfrm>
          <a:solidFill>
            <a:schemeClr val="bg1">
              <a:lumMod val="85000"/>
            </a:schemeClr>
          </a:solidFill>
        </p:grpSpPr>
        <p:sp>
          <p:nvSpPr>
            <p:cNvPr id="21" name="Flowchart: Process 20"/>
            <p:cNvSpPr/>
            <p:nvPr>
              <p:custDataLst>
                <p:tags r:id="rId2"/>
              </p:custDataLst>
            </p:nvPr>
          </p:nvSpPr>
          <p:spPr>
            <a:xfrm>
              <a:off x="1345" y="822"/>
              <a:ext cx="6681" cy="1392"/>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Text Box 21"/>
            <p:cNvSpPr txBox="1"/>
            <p:nvPr>
              <p:custDataLst>
                <p:tags r:id="rId3"/>
              </p:custDataLst>
            </p:nvPr>
          </p:nvSpPr>
          <p:spPr>
            <a:xfrm>
              <a:off x="1591" y="1165"/>
              <a:ext cx="6189" cy="923"/>
            </a:xfrm>
            <a:prstGeom prst="rect">
              <a:avLst/>
            </a:prstGeom>
            <a:grpFill/>
          </p:spPr>
          <p:txBody>
            <a:bodyPr wrap="square" rtlCol="0">
              <a:noAutofit/>
            </a:bodyPr>
            <a:p>
              <a:pPr algn="ctr"/>
              <a:r>
                <a:rPr lang="vi-VN" altLang="en-US" b="1"/>
                <a:t>Activity Manage Medicine</a:t>
              </a:r>
              <a:endParaRPr lang="vi-VN" altLang="en-US" b="1"/>
            </a:p>
          </p:txBody>
        </p:sp>
      </p:grpSp>
      <p:sp>
        <p:nvSpPr>
          <p:cNvPr id="4" name="Text Box 3"/>
          <p:cNvSpPr txBox="1"/>
          <p:nvPr/>
        </p:nvSpPr>
        <p:spPr>
          <a:xfrm>
            <a:off x="1202690" y="7627620"/>
            <a:ext cx="9573260" cy="4601210"/>
          </a:xfrm>
          <a:prstGeom prst="rect">
            <a:avLst/>
          </a:prstGeom>
          <a:noFill/>
        </p:spPr>
        <p:txBody>
          <a:bodyPr wrap="square" rtlCol="0">
            <a:noAutofit/>
          </a:bodyPr>
          <a:p>
            <a:r>
              <a:rPr lang="vi-VN" altLang="en-US" b="1"/>
              <a:t>1. Manage Medicine:</a:t>
            </a:r>
            <a:r>
              <a:rPr lang="vi-VN" altLang="en-US"/>
              <a:t> This module allow Admin to m</a:t>
            </a:r>
            <a:r>
              <a:rPr lang="vi-VN" altLang="en-US"/>
              <a:t>anage information of medicine consist of add new medicine, </a:t>
            </a:r>
            <a:r>
              <a:rPr lang="vi-VN" altLang="en-US"/>
              <a:t>update medicine and </a:t>
            </a:r>
            <a:r>
              <a:rPr lang="vi-VN" altLang="en-US"/>
              <a:t>delete medicine</a:t>
            </a:r>
            <a:endParaRPr lang="vi-VN" altLang="en-US"/>
          </a:p>
          <a:p>
            <a:endParaRPr lang="vi-VN" altLang="en-US"/>
          </a:p>
          <a:p>
            <a:pPr marL="285750" indent="-285750">
              <a:buFont typeface="Wingdings" panose="05000000000000000000" charset="0"/>
              <a:buChar char="q"/>
            </a:pPr>
            <a:r>
              <a:rPr lang="vi-VN" altLang="en-US"/>
              <a:t>Purpose: This function allow Admin to add new,update and </a:t>
            </a:r>
            <a:r>
              <a:rPr lang="vi-VN" altLang="en-US"/>
              <a:t>delete information of medicine.</a:t>
            </a:r>
            <a:endParaRPr lang="vi-VN" altLang="en-US"/>
          </a:p>
          <a:p>
            <a:pPr marL="285750" indent="-285750">
              <a:buFont typeface="Wingdings" panose="05000000000000000000" charset="0"/>
              <a:buChar char="q"/>
            </a:pPr>
            <a:r>
              <a:rPr lang="vi-VN" altLang="en-US"/>
              <a:t>Inputs:</a:t>
            </a:r>
            <a:endParaRPr lang="vi-VN" altLang="en-US"/>
          </a:p>
          <a:p>
            <a:pPr marL="742950" lvl="1" indent="-285750">
              <a:buFont typeface="Arial" panose="020B0604020202020204" pitchFamily="34" charset="0"/>
              <a:buChar char="•"/>
            </a:pPr>
            <a:r>
              <a:rPr lang="vi-VN" altLang="en-US"/>
              <a:t>ID of  medicine</a:t>
            </a:r>
            <a:endParaRPr lang="vi-VN" altLang="en-US"/>
          </a:p>
          <a:p>
            <a:pPr marL="742950" lvl="1" indent="-285750">
              <a:buFont typeface="Arial" panose="020B0604020202020204" pitchFamily="34" charset="0"/>
              <a:buChar char="•"/>
            </a:pPr>
            <a:r>
              <a:rPr lang="vi-VN" altLang="en-US"/>
              <a:t>Name of medicine</a:t>
            </a:r>
            <a:endParaRPr lang="vi-VN" altLang="en-US"/>
          </a:p>
          <a:p>
            <a:pPr marL="742950" lvl="1" indent="-285750">
              <a:buFont typeface="Arial" panose="020B0604020202020204" pitchFamily="34" charset="0"/>
              <a:buChar char="•"/>
            </a:pPr>
            <a:r>
              <a:rPr lang="vi-VN" altLang="en-US"/>
              <a:t>Quantity medicine</a:t>
            </a:r>
            <a:endParaRPr lang="vi-VN" altLang="en-US"/>
          </a:p>
          <a:p>
            <a:pPr marL="742950" lvl="1" indent="-285750">
              <a:buFont typeface="Arial" panose="020B0604020202020204" pitchFamily="34" charset="0"/>
              <a:buChar char="•"/>
            </a:pPr>
            <a:r>
              <a:rPr lang="vi-VN" altLang="en-US"/>
              <a:t>Category medicine</a:t>
            </a:r>
            <a:endParaRPr lang="vi-VN" altLang="en-US"/>
          </a:p>
          <a:p>
            <a:pPr marL="285750" indent="-285750">
              <a:buFont typeface="Wingdings" panose="05000000000000000000" charset="0"/>
              <a:buChar char="q"/>
            </a:pPr>
            <a:r>
              <a:rPr lang="vi-VN" altLang="en-US"/>
              <a:t>Outputs: New information of medicine is added,updated,</a:t>
            </a:r>
            <a:r>
              <a:rPr lang="vi-VN" altLang="en-US"/>
              <a:t>deleted to table of database.</a:t>
            </a:r>
            <a:br>
              <a:rPr lang="vi-VN" altLang="en-US"/>
            </a:br>
            <a:endParaRPr lang="vi-VN" altLang="en-US"/>
          </a:p>
        </p:txBody>
      </p:sp>
      <p:pic>
        <p:nvPicPr>
          <p:cNvPr id="3" name="Picture 2" descr="SEM2-AddMe"/>
          <p:cNvPicPr>
            <a:picLocks noChangeAspect="1"/>
          </p:cNvPicPr>
          <p:nvPr/>
        </p:nvPicPr>
        <p:blipFill>
          <a:blip r:embed="rId4"/>
          <a:stretch>
            <a:fillRect/>
          </a:stretch>
        </p:blipFill>
        <p:spPr>
          <a:xfrm>
            <a:off x="773430" y="1497330"/>
            <a:ext cx="4884420" cy="4632960"/>
          </a:xfrm>
          <a:prstGeom prst="rect">
            <a:avLst/>
          </a:prstGeom>
        </p:spPr>
      </p:pic>
      <p:pic>
        <p:nvPicPr>
          <p:cNvPr id="5" name="Picture 4" descr="SEM2-Admin-Medicine"/>
          <p:cNvPicPr>
            <a:picLocks noChangeAspect="1"/>
          </p:cNvPicPr>
          <p:nvPr/>
        </p:nvPicPr>
        <p:blipFill>
          <a:blip r:embed="rId5"/>
          <a:stretch>
            <a:fillRect/>
          </a:stretch>
        </p:blipFill>
        <p:spPr>
          <a:xfrm>
            <a:off x="5825490" y="1497330"/>
            <a:ext cx="5314950" cy="4632960"/>
          </a:xfrm>
          <a:prstGeom prst="rect">
            <a:avLst/>
          </a:prstGeom>
        </p:spPr>
      </p:pic>
      <p:sp>
        <p:nvSpPr>
          <p:cNvPr id="6" name="Text Box 5"/>
          <p:cNvSpPr txBox="1"/>
          <p:nvPr/>
        </p:nvSpPr>
        <p:spPr>
          <a:xfrm>
            <a:off x="773430" y="1129030"/>
            <a:ext cx="4432300" cy="368300"/>
          </a:xfrm>
          <a:prstGeom prst="rect">
            <a:avLst/>
          </a:prstGeom>
          <a:noFill/>
        </p:spPr>
        <p:txBody>
          <a:bodyPr wrap="square" rtlCol="0">
            <a:spAutoFit/>
          </a:bodyPr>
          <a:p>
            <a:r>
              <a:rPr lang="vi-VN" altLang="en-US"/>
              <a:t>1.</a:t>
            </a:r>
            <a:r>
              <a:rPr lang="vi-VN" altLang="en-US"/>
              <a:t>1 Activity diagram add new </a:t>
            </a:r>
            <a:r>
              <a:rPr lang="vi-VN" altLang="en-US"/>
              <a:t>medicine</a:t>
            </a:r>
            <a:endParaRPr lang="vi-VN" altLang="en-US"/>
          </a:p>
        </p:txBody>
      </p:sp>
      <p:sp>
        <p:nvSpPr>
          <p:cNvPr id="7" name="Text Box 6"/>
          <p:cNvSpPr txBox="1"/>
          <p:nvPr/>
        </p:nvSpPr>
        <p:spPr>
          <a:xfrm>
            <a:off x="5825490" y="1129030"/>
            <a:ext cx="4686935" cy="645160"/>
          </a:xfrm>
          <a:prstGeom prst="rect">
            <a:avLst/>
          </a:prstGeom>
          <a:noFill/>
        </p:spPr>
        <p:txBody>
          <a:bodyPr wrap="square" rtlCol="0">
            <a:spAutoFit/>
          </a:bodyPr>
          <a:p>
            <a:r>
              <a:rPr lang="vi-VN" altLang="en-US">
                <a:sym typeface="+mn-ea"/>
              </a:rPr>
              <a:t>1.</a:t>
            </a:r>
            <a:r>
              <a:rPr lang="vi-VN" altLang="en-US">
                <a:sym typeface="+mn-ea"/>
              </a:rPr>
              <a:t>2 Activity diagram </a:t>
            </a:r>
            <a:r>
              <a:rPr lang="vi-VN" altLang="en-US">
                <a:sym typeface="+mn-ea"/>
              </a:rPr>
              <a:t>manage medicine</a:t>
            </a:r>
            <a:endParaRPr lang="vi-VN" altLang="en-US"/>
          </a:p>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0" name="Group 19"/>
          <p:cNvGrpSpPr/>
          <p:nvPr/>
        </p:nvGrpSpPr>
        <p:grpSpPr>
          <a:xfrm>
            <a:off x="4451350" y="-1550670"/>
            <a:ext cx="3288245" cy="594544"/>
            <a:chOff x="1345" y="822"/>
            <a:chExt cx="6681" cy="1392"/>
          </a:xfrm>
          <a:solidFill>
            <a:schemeClr val="bg1">
              <a:lumMod val="85000"/>
            </a:schemeClr>
          </a:solidFill>
        </p:grpSpPr>
        <p:sp>
          <p:nvSpPr>
            <p:cNvPr id="21" name="Flowchart: Process 20"/>
            <p:cNvSpPr/>
            <p:nvPr>
              <p:custDataLst>
                <p:tags r:id="rId2"/>
              </p:custDataLst>
            </p:nvPr>
          </p:nvSpPr>
          <p:spPr>
            <a:xfrm>
              <a:off x="1345" y="822"/>
              <a:ext cx="6681" cy="1392"/>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Text Box 21"/>
            <p:cNvSpPr txBox="1"/>
            <p:nvPr>
              <p:custDataLst>
                <p:tags r:id="rId3"/>
              </p:custDataLst>
            </p:nvPr>
          </p:nvSpPr>
          <p:spPr>
            <a:xfrm>
              <a:off x="1591" y="1165"/>
              <a:ext cx="6189" cy="923"/>
            </a:xfrm>
            <a:prstGeom prst="rect">
              <a:avLst/>
            </a:prstGeom>
            <a:grpFill/>
          </p:spPr>
          <p:txBody>
            <a:bodyPr wrap="square" rtlCol="0">
              <a:noAutofit/>
            </a:bodyPr>
            <a:p>
              <a:pPr algn="ctr"/>
              <a:r>
                <a:rPr lang="vi-VN" altLang="en-US" b="1"/>
                <a:t>Activity Manage Medicine</a:t>
              </a:r>
              <a:endParaRPr lang="vi-VN" altLang="en-US" b="1"/>
            </a:p>
          </p:txBody>
        </p:sp>
      </p:grpSp>
      <p:pic>
        <p:nvPicPr>
          <p:cNvPr id="3" name="Picture 2" descr="SEM2-AddMe"/>
          <p:cNvPicPr>
            <a:picLocks noChangeAspect="1"/>
          </p:cNvPicPr>
          <p:nvPr/>
        </p:nvPicPr>
        <p:blipFill>
          <a:blip r:embed="rId4"/>
          <a:stretch>
            <a:fillRect/>
          </a:stretch>
        </p:blipFill>
        <p:spPr>
          <a:xfrm>
            <a:off x="-5266055" y="7769225"/>
            <a:ext cx="4884420" cy="4632960"/>
          </a:xfrm>
          <a:prstGeom prst="rect">
            <a:avLst/>
          </a:prstGeom>
        </p:spPr>
      </p:pic>
      <p:pic>
        <p:nvPicPr>
          <p:cNvPr id="5" name="Picture 4" descr="SEM2-Admin-Medicine"/>
          <p:cNvPicPr>
            <a:picLocks noChangeAspect="1"/>
          </p:cNvPicPr>
          <p:nvPr/>
        </p:nvPicPr>
        <p:blipFill>
          <a:blip r:embed="rId5"/>
          <a:stretch>
            <a:fillRect/>
          </a:stretch>
        </p:blipFill>
        <p:spPr>
          <a:xfrm>
            <a:off x="13330555" y="5376545"/>
            <a:ext cx="5314950" cy="4632960"/>
          </a:xfrm>
          <a:prstGeom prst="rect">
            <a:avLst/>
          </a:prstGeom>
        </p:spPr>
      </p:pic>
      <p:sp>
        <p:nvSpPr>
          <p:cNvPr id="6" name="Text Box 5"/>
          <p:cNvSpPr txBox="1"/>
          <p:nvPr/>
        </p:nvSpPr>
        <p:spPr>
          <a:xfrm>
            <a:off x="-5737225" y="2284095"/>
            <a:ext cx="4445000" cy="368300"/>
          </a:xfrm>
          <a:prstGeom prst="rect">
            <a:avLst/>
          </a:prstGeom>
          <a:noFill/>
        </p:spPr>
        <p:txBody>
          <a:bodyPr wrap="square" rtlCol="0">
            <a:spAutoFit/>
          </a:bodyPr>
          <a:p>
            <a:r>
              <a:rPr lang="vi-VN" altLang="en-US"/>
              <a:t>1.</a:t>
            </a:r>
            <a:r>
              <a:rPr lang="vi-VN" altLang="en-US"/>
              <a:t>1 Activity diagram add new </a:t>
            </a:r>
            <a:r>
              <a:rPr lang="vi-VN" altLang="en-US"/>
              <a:t>medicine</a:t>
            </a:r>
            <a:endParaRPr lang="vi-VN" altLang="en-US"/>
          </a:p>
        </p:txBody>
      </p:sp>
      <p:sp>
        <p:nvSpPr>
          <p:cNvPr id="7" name="Text Box 6"/>
          <p:cNvSpPr txBox="1"/>
          <p:nvPr/>
        </p:nvSpPr>
        <p:spPr>
          <a:xfrm>
            <a:off x="14369415" y="1313815"/>
            <a:ext cx="4064000" cy="645160"/>
          </a:xfrm>
          <a:prstGeom prst="rect">
            <a:avLst/>
          </a:prstGeom>
          <a:noFill/>
        </p:spPr>
        <p:txBody>
          <a:bodyPr wrap="square" rtlCol="0">
            <a:spAutoFit/>
          </a:bodyPr>
          <a:p>
            <a:r>
              <a:rPr lang="vi-VN" altLang="en-US">
                <a:sym typeface="+mn-ea"/>
              </a:rPr>
              <a:t>1.</a:t>
            </a:r>
            <a:r>
              <a:rPr lang="vi-VN" altLang="en-US">
                <a:sym typeface="+mn-ea"/>
              </a:rPr>
              <a:t>2 Activity diagram </a:t>
            </a:r>
            <a:r>
              <a:rPr lang="vi-VN" altLang="en-US">
                <a:sym typeface="+mn-ea"/>
              </a:rPr>
              <a:t>manage medicine</a:t>
            </a:r>
            <a:endParaRPr lang="vi-VN" altLang="en-US"/>
          </a:p>
          <a:p>
            <a:endParaRPr lang="en-US"/>
          </a:p>
        </p:txBody>
      </p:sp>
      <p:sp>
        <p:nvSpPr>
          <p:cNvPr id="2" name="Text Box 1"/>
          <p:cNvSpPr txBox="1"/>
          <p:nvPr>
            <p:custDataLst>
              <p:tags r:id="rId6"/>
            </p:custDataLst>
          </p:nvPr>
        </p:nvSpPr>
        <p:spPr>
          <a:xfrm>
            <a:off x="861695" y="1399540"/>
            <a:ext cx="9628505" cy="4547870"/>
          </a:xfrm>
          <a:prstGeom prst="rect">
            <a:avLst/>
          </a:prstGeom>
          <a:noFill/>
        </p:spPr>
        <p:txBody>
          <a:bodyPr wrap="square" rtlCol="0">
            <a:noAutofit/>
          </a:bodyPr>
          <a:p>
            <a:r>
              <a:rPr lang="vi-VN" altLang="en-US" b="1">
                <a:sym typeface="+mn-ea"/>
              </a:rPr>
              <a:t>2. Manage Doctor:</a:t>
            </a:r>
            <a:r>
              <a:rPr lang="vi-VN" altLang="en-US">
                <a:sym typeface="+mn-ea"/>
              </a:rPr>
              <a:t> This module allow Admin to manage information of doctor consist of add new doctor, update doctor and delete doctor</a:t>
            </a:r>
            <a:endParaRPr lang="vi-VN" altLang="en-US"/>
          </a:p>
          <a:p>
            <a:endParaRPr lang="vi-VN" altLang="en-US"/>
          </a:p>
          <a:p>
            <a:pPr marL="285750" indent="-285750">
              <a:buFont typeface="Wingdings" panose="05000000000000000000" charset="0"/>
              <a:buChar char="q"/>
            </a:pPr>
            <a:r>
              <a:rPr lang="vi-VN" altLang="en-US">
                <a:sym typeface="+mn-ea"/>
              </a:rPr>
              <a:t>Purpose: This function allow Admin to add new,update and delete information of </a:t>
            </a:r>
            <a:r>
              <a:rPr lang="vi-VN" altLang="en-US">
                <a:sym typeface="+mn-ea"/>
              </a:rPr>
              <a:t>doctor.</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ID of  medicine</a:t>
            </a:r>
            <a:endParaRPr lang="vi-VN" altLang="en-US"/>
          </a:p>
          <a:p>
            <a:pPr marL="742950" lvl="1" indent="-285750">
              <a:buFont typeface="Arial" panose="020B0604020202020204" pitchFamily="34" charset="0"/>
              <a:buChar char="•"/>
            </a:pPr>
            <a:r>
              <a:rPr lang="vi-VN" altLang="en-US">
                <a:sym typeface="+mn-ea"/>
              </a:rPr>
              <a:t>Name of medicine</a:t>
            </a:r>
            <a:endParaRPr lang="vi-VN" altLang="en-US"/>
          </a:p>
          <a:p>
            <a:pPr marL="742950" lvl="1" indent="-285750">
              <a:buFont typeface="Arial" panose="020B0604020202020204" pitchFamily="34" charset="0"/>
              <a:buChar char="•"/>
            </a:pPr>
            <a:r>
              <a:rPr lang="vi-VN" altLang="en-US">
                <a:sym typeface="+mn-ea"/>
              </a:rPr>
              <a:t>Quantity medicine</a:t>
            </a:r>
            <a:endParaRPr lang="vi-VN" altLang="en-US"/>
          </a:p>
          <a:p>
            <a:pPr marL="742950" lvl="1" indent="-285750">
              <a:buFont typeface="Arial" panose="020B0604020202020204" pitchFamily="34" charset="0"/>
              <a:buChar char="•"/>
            </a:pPr>
            <a:r>
              <a:rPr lang="vi-VN" altLang="en-US">
                <a:sym typeface="+mn-ea"/>
              </a:rPr>
              <a:t>Category medicine</a:t>
            </a:r>
            <a:endParaRPr lang="vi-VN" altLang="en-US"/>
          </a:p>
          <a:p>
            <a:pPr marL="285750" indent="-285750">
              <a:buFont typeface="Wingdings" panose="05000000000000000000" charset="0"/>
              <a:buChar char="q"/>
            </a:pPr>
            <a:r>
              <a:rPr lang="vi-VN" altLang="en-US">
                <a:sym typeface="+mn-ea"/>
              </a:rPr>
              <a:t>Outputs: </a:t>
            </a:r>
            <a:r>
              <a:rPr lang="vi-VN" altLang="en-US">
                <a:sym typeface="+mn-ea"/>
              </a:rPr>
              <a:t>Display information of </a:t>
            </a:r>
            <a:r>
              <a:rPr lang="vi-VN" altLang="en-US">
                <a:sym typeface="+mn-ea"/>
              </a:rPr>
              <a:t>doctor is added,updated,deleted to table of database.</a:t>
            </a:r>
            <a:endParaRPr lang="en-US"/>
          </a:p>
        </p:txBody>
      </p:sp>
      <p:grpSp>
        <p:nvGrpSpPr>
          <p:cNvPr id="8" name="Group 7"/>
          <p:cNvGrpSpPr/>
          <p:nvPr/>
        </p:nvGrpSpPr>
        <p:grpSpPr>
          <a:xfrm>
            <a:off x="3881120" y="570230"/>
            <a:ext cx="3458210" cy="649629"/>
            <a:chOff x="1345" y="822"/>
            <a:chExt cx="6189" cy="1237"/>
          </a:xfrm>
          <a:solidFill>
            <a:schemeClr val="bg1">
              <a:lumMod val="85000"/>
            </a:schemeClr>
          </a:solidFill>
        </p:grpSpPr>
        <p:sp>
          <p:nvSpPr>
            <p:cNvPr id="9" name="Flowchart: Process 8"/>
            <p:cNvSpPr/>
            <p:nvPr>
              <p:custDataLst>
                <p:tags r:id="rId7"/>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custDataLst>
                <p:tags r:id="rId8"/>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ext Box 1"/>
          <p:cNvSpPr txBox="1"/>
          <p:nvPr>
            <p:custDataLst>
              <p:tags r:id="rId2"/>
            </p:custDataLst>
          </p:nvPr>
        </p:nvSpPr>
        <p:spPr>
          <a:xfrm>
            <a:off x="-384810" y="8165465"/>
            <a:ext cx="9628505" cy="4547870"/>
          </a:xfrm>
          <a:prstGeom prst="rect">
            <a:avLst/>
          </a:prstGeom>
          <a:noFill/>
        </p:spPr>
        <p:txBody>
          <a:bodyPr wrap="square" rtlCol="0">
            <a:noAutofit/>
          </a:bodyPr>
          <a:p>
            <a:r>
              <a:rPr lang="vi-VN" altLang="en-US" b="1">
                <a:sym typeface="+mn-ea"/>
              </a:rPr>
              <a:t>2. Manage Doctor:</a:t>
            </a:r>
            <a:r>
              <a:rPr lang="vi-VN" altLang="en-US">
                <a:sym typeface="+mn-ea"/>
              </a:rPr>
              <a:t> This module allow Admin to manage information of doctor consist of add new doctor, update doctor and delete doctor</a:t>
            </a:r>
            <a:endParaRPr lang="vi-VN" altLang="en-US"/>
          </a:p>
          <a:p>
            <a:endParaRPr lang="vi-VN" altLang="en-US"/>
          </a:p>
          <a:p>
            <a:pPr marL="285750" indent="-285750">
              <a:buFont typeface="Wingdings" panose="05000000000000000000" charset="0"/>
              <a:buChar char="q"/>
            </a:pPr>
            <a:r>
              <a:rPr lang="vi-VN" altLang="en-US">
                <a:sym typeface="+mn-ea"/>
              </a:rPr>
              <a:t>Purpose: This function allow Admin to add new,update and delete information of </a:t>
            </a:r>
            <a:r>
              <a:rPr lang="vi-VN" altLang="en-US">
                <a:sym typeface="+mn-ea"/>
              </a:rPr>
              <a:t>doctor.</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ID of  medicine</a:t>
            </a:r>
            <a:endParaRPr lang="vi-VN" altLang="en-US"/>
          </a:p>
          <a:p>
            <a:pPr marL="742950" lvl="1" indent="-285750">
              <a:buFont typeface="Arial" panose="020B0604020202020204" pitchFamily="34" charset="0"/>
              <a:buChar char="•"/>
            </a:pPr>
            <a:r>
              <a:rPr lang="vi-VN" altLang="en-US">
                <a:sym typeface="+mn-ea"/>
              </a:rPr>
              <a:t>Name of medicine</a:t>
            </a:r>
            <a:endParaRPr lang="vi-VN" altLang="en-US"/>
          </a:p>
          <a:p>
            <a:pPr marL="742950" lvl="1" indent="-285750">
              <a:buFont typeface="Arial" panose="020B0604020202020204" pitchFamily="34" charset="0"/>
              <a:buChar char="•"/>
            </a:pPr>
            <a:r>
              <a:rPr lang="vi-VN" altLang="en-US">
                <a:sym typeface="+mn-ea"/>
              </a:rPr>
              <a:t>Quantity medicine</a:t>
            </a:r>
            <a:endParaRPr lang="vi-VN" altLang="en-US"/>
          </a:p>
          <a:p>
            <a:pPr marL="742950" lvl="1" indent="-285750">
              <a:buFont typeface="Arial" panose="020B0604020202020204" pitchFamily="34" charset="0"/>
              <a:buChar char="•"/>
            </a:pPr>
            <a:r>
              <a:rPr lang="vi-VN" altLang="en-US">
                <a:sym typeface="+mn-ea"/>
              </a:rPr>
              <a:t>Category medicine</a:t>
            </a:r>
            <a:endParaRPr lang="vi-VN" altLang="en-US"/>
          </a:p>
          <a:p>
            <a:pPr marL="285750" indent="-285750">
              <a:buFont typeface="Wingdings" panose="05000000000000000000" charset="0"/>
              <a:buChar char="q"/>
            </a:pPr>
            <a:r>
              <a:rPr lang="vi-VN" altLang="en-US">
                <a:sym typeface="+mn-ea"/>
              </a:rPr>
              <a:t>Outputs: New information of medicine is added,updated,deleted to table of database.</a:t>
            </a:r>
            <a:endParaRPr lang="en-US"/>
          </a:p>
        </p:txBody>
      </p:sp>
      <p:grpSp>
        <p:nvGrpSpPr>
          <p:cNvPr id="8" name="Group 7"/>
          <p:cNvGrpSpPr/>
          <p:nvPr/>
        </p:nvGrpSpPr>
        <p:grpSpPr>
          <a:xfrm>
            <a:off x="4038600" y="368300"/>
            <a:ext cx="3458210" cy="649629"/>
            <a:chOff x="1345" y="822"/>
            <a:chExt cx="6189" cy="1237"/>
          </a:xfrm>
          <a:solidFill>
            <a:schemeClr val="bg1">
              <a:lumMod val="85000"/>
            </a:schemeClr>
          </a:solidFill>
        </p:grpSpPr>
        <p:sp>
          <p:nvSpPr>
            <p:cNvPr id="9" name="Flowchart: Process 8"/>
            <p:cNvSpPr/>
            <p:nvPr>
              <p:custDataLst>
                <p:tags r:id="rId3"/>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custDataLst>
                <p:tags r:id="rId4"/>
              </p:custDataLst>
            </p:nvPr>
          </p:nvSpPr>
          <p:spPr>
            <a:xfrm>
              <a:off x="1917" y="1090"/>
              <a:ext cx="5280" cy="701"/>
            </a:xfrm>
            <a:prstGeom prst="rect">
              <a:avLst/>
            </a:prstGeom>
            <a:grpFill/>
          </p:spPr>
          <p:txBody>
            <a:bodyPr wrap="square" rtlCol="0">
              <a:spAutoFit/>
            </a:bodyPr>
            <a:p>
              <a:pPr algn="ctr"/>
              <a:r>
                <a:rPr lang="vi-VN" altLang="en-US" b="1"/>
                <a:t>Activity Manage </a:t>
              </a:r>
              <a:r>
                <a:rPr lang="vi-VN" altLang="en-US" b="1"/>
                <a:t>Doctor</a:t>
              </a:r>
              <a:endParaRPr lang="vi-VN" altLang="en-US" b="1"/>
            </a:p>
          </p:txBody>
        </p:sp>
      </p:grpSp>
      <p:pic>
        <p:nvPicPr>
          <p:cNvPr id="4" name="Picture 3" descr="SEM2-AddDoctor"/>
          <p:cNvPicPr>
            <a:picLocks noChangeAspect="1"/>
          </p:cNvPicPr>
          <p:nvPr/>
        </p:nvPicPr>
        <p:blipFill>
          <a:blip r:embed="rId5"/>
          <a:stretch>
            <a:fillRect/>
          </a:stretch>
        </p:blipFill>
        <p:spPr>
          <a:xfrm>
            <a:off x="657860" y="1447800"/>
            <a:ext cx="4428490" cy="4876800"/>
          </a:xfrm>
          <a:prstGeom prst="rect">
            <a:avLst/>
          </a:prstGeom>
        </p:spPr>
      </p:pic>
      <p:pic>
        <p:nvPicPr>
          <p:cNvPr id="11" name="Picture 10" descr="SEM2-Admin-DoctorManage"/>
          <p:cNvPicPr>
            <a:picLocks noChangeAspect="1"/>
          </p:cNvPicPr>
          <p:nvPr/>
        </p:nvPicPr>
        <p:blipFill>
          <a:blip r:embed="rId6"/>
          <a:stretch>
            <a:fillRect/>
          </a:stretch>
        </p:blipFill>
        <p:spPr>
          <a:xfrm>
            <a:off x="5999480" y="1448435"/>
            <a:ext cx="5066665" cy="4876800"/>
          </a:xfrm>
          <a:prstGeom prst="rect">
            <a:avLst/>
          </a:prstGeom>
        </p:spPr>
      </p:pic>
      <p:sp>
        <p:nvSpPr>
          <p:cNvPr id="13" name="Text Box 12"/>
          <p:cNvSpPr txBox="1"/>
          <p:nvPr/>
        </p:nvSpPr>
        <p:spPr>
          <a:xfrm>
            <a:off x="657860" y="1080135"/>
            <a:ext cx="4064000" cy="368300"/>
          </a:xfrm>
          <a:prstGeom prst="rect">
            <a:avLst/>
          </a:prstGeom>
          <a:noFill/>
        </p:spPr>
        <p:txBody>
          <a:bodyPr wrap="square" rtlCol="0">
            <a:spAutoFit/>
          </a:bodyPr>
          <a:p>
            <a:r>
              <a:rPr lang="vi-VN" altLang="en-US">
                <a:sym typeface="+mn-ea"/>
              </a:rPr>
              <a:t>2.</a:t>
            </a:r>
            <a:r>
              <a:rPr lang="vi-VN" altLang="en-US">
                <a:sym typeface="+mn-ea"/>
              </a:rPr>
              <a:t>1 Activity diagram add new </a:t>
            </a:r>
            <a:r>
              <a:rPr lang="vi-VN" altLang="en-US">
                <a:sym typeface="+mn-ea"/>
              </a:rPr>
              <a:t>doctor</a:t>
            </a:r>
            <a:endParaRPr lang="vi-VN" altLang="en-US">
              <a:sym typeface="+mn-ea"/>
            </a:endParaRPr>
          </a:p>
        </p:txBody>
      </p:sp>
      <p:sp>
        <p:nvSpPr>
          <p:cNvPr id="14" name="Text Box 13"/>
          <p:cNvSpPr txBox="1"/>
          <p:nvPr/>
        </p:nvSpPr>
        <p:spPr>
          <a:xfrm>
            <a:off x="5999480" y="1080135"/>
            <a:ext cx="4064000" cy="368300"/>
          </a:xfrm>
          <a:prstGeom prst="rect">
            <a:avLst/>
          </a:prstGeom>
          <a:noFill/>
        </p:spPr>
        <p:txBody>
          <a:bodyPr wrap="square" rtlCol="0">
            <a:spAutoFit/>
          </a:bodyPr>
          <a:p>
            <a:r>
              <a:rPr lang="vi-VN" altLang="en-US">
                <a:sym typeface="+mn-ea"/>
              </a:rPr>
              <a:t>2.</a:t>
            </a:r>
            <a:r>
              <a:rPr lang="vi-VN" altLang="en-US">
                <a:sym typeface="+mn-ea"/>
              </a:rPr>
              <a:t>2 Activity diagram manage </a:t>
            </a:r>
            <a:r>
              <a:rPr lang="vi-VN" altLang="en-US">
                <a:sym typeface="+mn-ea"/>
              </a:rPr>
              <a:t>doctor</a:t>
            </a:r>
            <a:endParaRPr lang="vi-V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8" name="Group 7"/>
          <p:cNvGrpSpPr/>
          <p:nvPr/>
        </p:nvGrpSpPr>
        <p:grpSpPr>
          <a:xfrm>
            <a:off x="4038600" y="-1755140"/>
            <a:ext cx="3458210" cy="649629"/>
            <a:chOff x="1345" y="822"/>
            <a:chExt cx="6189" cy="1237"/>
          </a:xfrm>
          <a:solidFill>
            <a:schemeClr val="bg1">
              <a:lumMod val="85000"/>
            </a:schemeClr>
          </a:solidFill>
        </p:grpSpPr>
        <p:sp>
          <p:nvSpPr>
            <p:cNvPr id="9" name="Flowchart: Process 8"/>
            <p:cNvSpPr/>
            <p:nvPr>
              <p:custDataLst>
                <p:tags r:id="rId2"/>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custDataLst>
                <p:tags r:id="rId3"/>
              </p:custDataLst>
            </p:nvPr>
          </p:nvSpPr>
          <p:spPr>
            <a:xfrm>
              <a:off x="1917" y="1089"/>
              <a:ext cx="5280" cy="701"/>
            </a:xfrm>
            <a:prstGeom prst="rect">
              <a:avLst/>
            </a:prstGeom>
            <a:grpFill/>
          </p:spPr>
          <p:txBody>
            <a:bodyPr wrap="square" rtlCol="0">
              <a:spAutoFit/>
            </a:bodyPr>
            <a:p>
              <a:pPr algn="ctr"/>
              <a:r>
                <a:rPr lang="vi-VN" altLang="en-US" b="1"/>
                <a:t>Activity Manage </a:t>
              </a:r>
              <a:r>
                <a:rPr lang="vi-VN" altLang="en-US" b="1"/>
                <a:t>Doctor</a:t>
              </a:r>
              <a:endParaRPr lang="vi-VN" altLang="en-US" b="1"/>
            </a:p>
          </p:txBody>
        </p:sp>
      </p:grpSp>
      <p:pic>
        <p:nvPicPr>
          <p:cNvPr id="4" name="Picture 3" descr="SEM2-AddDoctor"/>
          <p:cNvPicPr>
            <a:picLocks noChangeAspect="1"/>
          </p:cNvPicPr>
          <p:nvPr/>
        </p:nvPicPr>
        <p:blipFill>
          <a:blip r:embed="rId4"/>
          <a:stretch>
            <a:fillRect/>
          </a:stretch>
        </p:blipFill>
        <p:spPr>
          <a:xfrm>
            <a:off x="-2898140" y="8352155"/>
            <a:ext cx="4428490" cy="4876800"/>
          </a:xfrm>
          <a:prstGeom prst="rect">
            <a:avLst/>
          </a:prstGeom>
        </p:spPr>
      </p:pic>
      <p:pic>
        <p:nvPicPr>
          <p:cNvPr id="11" name="Picture 10" descr="SEM2-Admin-DoctorManage"/>
          <p:cNvPicPr>
            <a:picLocks noChangeAspect="1"/>
          </p:cNvPicPr>
          <p:nvPr/>
        </p:nvPicPr>
        <p:blipFill>
          <a:blip r:embed="rId5"/>
          <a:stretch>
            <a:fillRect/>
          </a:stretch>
        </p:blipFill>
        <p:spPr>
          <a:xfrm>
            <a:off x="13253720" y="6449060"/>
            <a:ext cx="5066665" cy="4876800"/>
          </a:xfrm>
          <a:prstGeom prst="rect">
            <a:avLst/>
          </a:prstGeom>
        </p:spPr>
      </p:pic>
      <p:sp>
        <p:nvSpPr>
          <p:cNvPr id="13" name="Text Box 12"/>
          <p:cNvSpPr txBox="1"/>
          <p:nvPr/>
        </p:nvSpPr>
        <p:spPr>
          <a:xfrm>
            <a:off x="-4721860" y="1580515"/>
            <a:ext cx="4064000" cy="368300"/>
          </a:xfrm>
          <a:prstGeom prst="rect">
            <a:avLst/>
          </a:prstGeom>
          <a:noFill/>
        </p:spPr>
        <p:txBody>
          <a:bodyPr wrap="square" rtlCol="0">
            <a:spAutoFit/>
          </a:bodyPr>
          <a:p>
            <a:r>
              <a:rPr lang="vi-VN" altLang="en-US">
                <a:sym typeface="+mn-ea"/>
              </a:rPr>
              <a:t>2.</a:t>
            </a:r>
            <a:r>
              <a:rPr lang="vi-VN" altLang="en-US">
                <a:sym typeface="+mn-ea"/>
              </a:rPr>
              <a:t>1 Activity diagram add new </a:t>
            </a:r>
            <a:r>
              <a:rPr lang="vi-VN" altLang="en-US">
                <a:sym typeface="+mn-ea"/>
              </a:rPr>
              <a:t>doctor</a:t>
            </a:r>
            <a:endParaRPr lang="vi-VN" altLang="en-US">
              <a:sym typeface="+mn-ea"/>
            </a:endParaRPr>
          </a:p>
        </p:txBody>
      </p:sp>
      <p:sp>
        <p:nvSpPr>
          <p:cNvPr id="14" name="Text Box 13"/>
          <p:cNvSpPr txBox="1"/>
          <p:nvPr/>
        </p:nvSpPr>
        <p:spPr>
          <a:xfrm>
            <a:off x="13253720" y="1948815"/>
            <a:ext cx="4064000" cy="368300"/>
          </a:xfrm>
          <a:prstGeom prst="rect">
            <a:avLst/>
          </a:prstGeom>
          <a:noFill/>
        </p:spPr>
        <p:txBody>
          <a:bodyPr wrap="square" rtlCol="0">
            <a:spAutoFit/>
          </a:bodyPr>
          <a:p>
            <a:r>
              <a:rPr lang="vi-VN" altLang="en-US">
                <a:sym typeface="+mn-ea"/>
              </a:rPr>
              <a:t>2.</a:t>
            </a:r>
            <a:r>
              <a:rPr lang="vi-VN" altLang="en-US">
                <a:sym typeface="+mn-ea"/>
              </a:rPr>
              <a:t>2 Activity diagram manage </a:t>
            </a:r>
            <a:r>
              <a:rPr lang="vi-VN" altLang="en-US">
                <a:sym typeface="+mn-ea"/>
              </a:rPr>
              <a:t>doctor</a:t>
            </a:r>
            <a:endParaRPr lang="vi-VN" altLang="en-US">
              <a:sym typeface="+mn-ea"/>
            </a:endParaRPr>
          </a:p>
        </p:txBody>
      </p:sp>
      <p:grpSp>
        <p:nvGrpSpPr>
          <p:cNvPr id="5" name="Group 4"/>
          <p:cNvGrpSpPr/>
          <p:nvPr/>
        </p:nvGrpSpPr>
        <p:grpSpPr>
          <a:xfrm>
            <a:off x="3881120" y="570230"/>
            <a:ext cx="3458210" cy="649629"/>
            <a:chOff x="1345" y="822"/>
            <a:chExt cx="6189" cy="1237"/>
          </a:xfrm>
          <a:solidFill>
            <a:schemeClr val="bg1">
              <a:lumMod val="85000"/>
            </a:schemeClr>
          </a:solidFill>
        </p:grpSpPr>
        <p:sp>
          <p:nvSpPr>
            <p:cNvPr id="6" name="Flowchart: Process 5"/>
            <p:cNvSpPr/>
            <p:nvPr>
              <p:custDataLst>
                <p:tags r:id="rId6"/>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custDataLst>
                <p:tags r:id="rId7"/>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sp>
        <p:nvSpPr>
          <p:cNvPr id="12" name="Text Box 11"/>
          <p:cNvSpPr txBox="1"/>
          <p:nvPr>
            <p:custDataLst>
              <p:tags r:id="rId8"/>
            </p:custDataLst>
          </p:nvPr>
        </p:nvSpPr>
        <p:spPr>
          <a:xfrm>
            <a:off x="861695" y="1399540"/>
            <a:ext cx="9628505" cy="4547870"/>
          </a:xfrm>
          <a:prstGeom prst="rect">
            <a:avLst/>
          </a:prstGeom>
          <a:noFill/>
        </p:spPr>
        <p:txBody>
          <a:bodyPr wrap="square" rtlCol="0">
            <a:noAutofit/>
          </a:bodyPr>
          <a:p>
            <a:r>
              <a:rPr lang="vi-VN" altLang="en-US" b="1">
                <a:sym typeface="+mn-ea"/>
              </a:rPr>
              <a:t>3. Manage </a:t>
            </a:r>
            <a:r>
              <a:rPr lang="vi-VN" altLang="en-US" b="1">
                <a:sym typeface="+mn-ea"/>
              </a:rPr>
              <a:t>Employee:</a:t>
            </a:r>
            <a:r>
              <a:rPr lang="vi-VN" altLang="en-US">
                <a:sym typeface="+mn-ea"/>
              </a:rPr>
              <a:t> This module allow Admin to manage information of employee consist of add new employee, update employee and delete employee.</a:t>
            </a:r>
            <a:endParaRPr lang="vi-VN" altLang="en-US">
              <a:sym typeface="+mn-ea"/>
            </a:endParaRPr>
          </a:p>
          <a:p>
            <a:endParaRPr lang="vi-VN" altLang="en-US"/>
          </a:p>
          <a:p>
            <a:pPr marL="285750" indent="-285750">
              <a:buFont typeface="Wingdings" panose="05000000000000000000" charset="0"/>
              <a:buChar char="q"/>
            </a:pPr>
            <a:r>
              <a:rPr lang="vi-VN" altLang="en-US">
                <a:sym typeface="+mn-ea"/>
              </a:rPr>
              <a:t>Purpose: This function allow Admin to add new,update and delete information of </a:t>
            </a:r>
            <a:r>
              <a:rPr lang="vi-VN" altLang="en-US">
                <a:sym typeface="+mn-ea"/>
              </a:rPr>
              <a:t>employee.</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Employee ID</a:t>
            </a:r>
            <a:endParaRPr lang="vi-VN" altLang="en-US">
              <a:sym typeface="+mn-ea"/>
            </a:endParaRPr>
          </a:p>
          <a:p>
            <a:pPr marL="742950" lvl="1" indent="-285750">
              <a:buFont typeface="Arial" panose="020B0604020202020204" pitchFamily="34" charset="0"/>
              <a:buChar char="•"/>
            </a:pPr>
            <a:r>
              <a:rPr lang="vi-VN" altLang="en-US">
                <a:sym typeface="+mn-ea"/>
              </a:rPr>
              <a:t>EmployeeName</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742950" lvl="1" indent="-285750">
              <a:buFont typeface="Arial" panose="020B0604020202020204" pitchFamily="34" charset="0"/>
              <a:buChar char="•"/>
            </a:pPr>
            <a:r>
              <a:rPr lang="vi-VN" altLang="en-US">
                <a:sym typeface="+mn-ea"/>
              </a:rPr>
              <a:t>Age </a:t>
            </a:r>
            <a:endParaRPr lang="vi-VN" altLang="en-US">
              <a:sym typeface="+mn-ea"/>
            </a:endParaRPr>
          </a:p>
          <a:p>
            <a:pPr marL="742950" lvl="1" indent="-285750">
              <a:buFont typeface="Arial" panose="020B0604020202020204" pitchFamily="34" charset="0"/>
              <a:buChar char="•"/>
            </a:pPr>
            <a:r>
              <a:rPr lang="vi-VN" altLang="en-US">
                <a:sym typeface="+mn-ea"/>
              </a:rPr>
              <a:t>Gender </a:t>
            </a:r>
            <a:endParaRPr lang="vi-VN" altLang="en-US">
              <a:sym typeface="+mn-ea"/>
            </a:endParaRPr>
          </a:p>
          <a:p>
            <a:pPr marL="742950" lvl="1" indent="-285750">
              <a:buFont typeface="Arial" panose="020B0604020202020204" pitchFamily="34" charset="0"/>
              <a:buChar char="•"/>
            </a:pPr>
            <a:r>
              <a:rPr lang="vi-VN" altLang="en-US">
                <a:sym typeface="+mn-ea"/>
              </a:rPr>
              <a:t>Address </a:t>
            </a:r>
            <a:endParaRPr lang="vi-VN" altLang="en-US">
              <a:sym typeface="+mn-ea"/>
            </a:endParaRPr>
          </a:p>
          <a:p>
            <a:pPr marL="742950" lvl="1" indent="-285750">
              <a:buFont typeface="Arial" panose="020B0604020202020204" pitchFamily="34" charset="0"/>
              <a:buChar char="•"/>
            </a:pPr>
            <a:r>
              <a:rPr lang="vi-VN" altLang="en-US">
                <a:sym typeface="+mn-ea"/>
              </a:rPr>
              <a:t>Email</a:t>
            </a:r>
            <a:endParaRPr lang="vi-VN" altLang="en-US">
              <a:sym typeface="+mn-ea"/>
            </a:endParaRPr>
          </a:p>
          <a:p>
            <a:pPr marL="742950" lvl="1" indent="-285750">
              <a:buFont typeface="Arial" panose="020B0604020202020204" pitchFamily="34" charset="0"/>
              <a:buChar char="•"/>
            </a:pPr>
            <a:r>
              <a:rPr lang="vi-VN" altLang="en-US">
                <a:sym typeface="+mn-ea"/>
              </a:rPr>
              <a:t>Username</a:t>
            </a:r>
            <a:endParaRPr lang="vi-VN" altLang="en-US">
              <a:sym typeface="+mn-ea"/>
            </a:endParaRPr>
          </a:p>
          <a:p>
            <a:pPr marL="742950" lvl="1" indent="-285750">
              <a:buFont typeface="Arial" panose="020B0604020202020204" pitchFamily="34" charset="0"/>
              <a:buChar char="•"/>
            </a:pPr>
            <a:r>
              <a:rPr lang="vi-VN" altLang="en-US">
                <a:sym typeface="+mn-ea"/>
              </a:rPr>
              <a:t>Password</a:t>
            </a:r>
            <a:endParaRPr lang="vi-VN" altLang="en-US">
              <a:sym typeface="+mn-ea"/>
            </a:endParaRPr>
          </a:p>
          <a:p>
            <a:pPr marL="285750" indent="-285750">
              <a:buFont typeface="Wingdings" panose="05000000000000000000" charset="0"/>
              <a:buChar char="q"/>
            </a:pPr>
            <a:r>
              <a:rPr lang="vi-VN" altLang="en-US">
                <a:sym typeface="+mn-ea"/>
              </a:rPr>
              <a:t>Outputs: </a:t>
            </a:r>
            <a:r>
              <a:rPr lang="vi-VN" altLang="en-US">
                <a:sym typeface="+mn-ea"/>
              </a:rPr>
              <a:t>Display information of </a:t>
            </a:r>
            <a:r>
              <a:rPr lang="vi-VN" altLang="en-US">
                <a:sym typeface="+mn-ea"/>
              </a:rPr>
              <a:t>employee is added,updated,deleted to table of database.</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5" name="Group 4"/>
          <p:cNvGrpSpPr/>
          <p:nvPr/>
        </p:nvGrpSpPr>
        <p:grpSpPr>
          <a:xfrm>
            <a:off x="4069715" y="-1692275"/>
            <a:ext cx="3458210" cy="649629"/>
            <a:chOff x="1345" y="822"/>
            <a:chExt cx="6189" cy="1237"/>
          </a:xfrm>
          <a:solidFill>
            <a:schemeClr val="bg1">
              <a:lumMod val="85000"/>
            </a:schemeClr>
          </a:solidFill>
        </p:grpSpPr>
        <p:sp>
          <p:nvSpPr>
            <p:cNvPr id="6" name="Flowchart: Process 5"/>
            <p:cNvSpPr/>
            <p:nvPr>
              <p:custDataLst>
                <p:tags r:id="rId2"/>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sp>
        <p:nvSpPr>
          <p:cNvPr id="12" name="Text Box 11"/>
          <p:cNvSpPr txBox="1"/>
          <p:nvPr>
            <p:custDataLst>
              <p:tags r:id="rId4"/>
            </p:custDataLst>
          </p:nvPr>
        </p:nvSpPr>
        <p:spPr>
          <a:xfrm>
            <a:off x="0" y="7287260"/>
            <a:ext cx="9628505" cy="4547870"/>
          </a:xfrm>
          <a:prstGeom prst="rect">
            <a:avLst/>
          </a:prstGeom>
          <a:noFill/>
        </p:spPr>
        <p:txBody>
          <a:bodyPr wrap="square" rtlCol="0">
            <a:noAutofit/>
          </a:bodyPr>
          <a:p>
            <a:r>
              <a:rPr lang="vi-VN" altLang="en-US" b="1">
                <a:sym typeface="+mn-ea"/>
              </a:rPr>
              <a:t>3. Manage </a:t>
            </a:r>
            <a:r>
              <a:rPr lang="vi-VN" altLang="en-US" b="1">
                <a:sym typeface="+mn-ea"/>
              </a:rPr>
              <a:t>Employee:</a:t>
            </a:r>
            <a:r>
              <a:rPr lang="vi-VN" altLang="en-US">
                <a:sym typeface="+mn-ea"/>
              </a:rPr>
              <a:t> This module allow Admin to manage information of employee consist of add new employee, update employee and delete employee.</a:t>
            </a:r>
            <a:endParaRPr lang="vi-VN" altLang="en-US">
              <a:sym typeface="+mn-ea"/>
            </a:endParaRPr>
          </a:p>
          <a:p>
            <a:endParaRPr lang="vi-VN" altLang="en-US"/>
          </a:p>
          <a:p>
            <a:pPr marL="285750" indent="-285750">
              <a:buFont typeface="Wingdings" panose="05000000000000000000" charset="0"/>
              <a:buChar char="q"/>
            </a:pPr>
            <a:r>
              <a:rPr lang="vi-VN" altLang="en-US">
                <a:sym typeface="+mn-ea"/>
              </a:rPr>
              <a:t>Purpose: This function allow Admin to add new,update and delete information of </a:t>
            </a:r>
            <a:r>
              <a:rPr lang="vi-VN" altLang="en-US">
                <a:sym typeface="+mn-ea"/>
              </a:rPr>
              <a:t>employee.</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Employee ID</a:t>
            </a:r>
            <a:endParaRPr lang="vi-VN" altLang="en-US">
              <a:sym typeface="+mn-ea"/>
            </a:endParaRPr>
          </a:p>
          <a:p>
            <a:pPr marL="742950" lvl="1" indent="-285750">
              <a:buFont typeface="Arial" panose="020B0604020202020204" pitchFamily="34" charset="0"/>
              <a:buChar char="•"/>
            </a:pPr>
            <a:r>
              <a:rPr lang="vi-VN" altLang="en-US">
                <a:sym typeface="+mn-ea"/>
              </a:rPr>
              <a:t>EmployeeName</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742950" lvl="1" indent="-285750">
              <a:buFont typeface="Arial" panose="020B0604020202020204" pitchFamily="34" charset="0"/>
              <a:buChar char="•"/>
            </a:pPr>
            <a:r>
              <a:rPr lang="vi-VN" altLang="en-US">
                <a:sym typeface="+mn-ea"/>
              </a:rPr>
              <a:t>Age </a:t>
            </a:r>
            <a:endParaRPr lang="vi-VN" altLang="en-US">
              <a:sym typeface="+mn-ea"/>
            </a:endParaRPr>
          </a:p>
          <a:p>
            <a:pPr marL="742950" lvl="1" indent="-285750">
              <a:buFont typeface="Arial" panose="020B0604020202020204" pitchFamily="34" charset="0"/>
              <a:buChar char="•"/>
            </a:pPr>
            <a:r>
              <a:rPr lang="vi-VN" altLang="en-US">
                <a:sym typeface="+mn-ea"/>
              </a:rPr>
              <a:t>Gender </a:t>
            </a:r>
            <a:endParaRPr lang="vi-VN" altLang="en-US">
              <a:sym typeface="+mn-ea"/>
            </a:endParaRPr>
          </a:p>
          <a:p>
            <a:pPr marL="742950" lvl="1" indent="-285750">
              <a:buFont typeface="Arial" panose="020B0604020202020204" pitchFamily="34" charset="0"/>
              <a:buChar char="•"/>
            </a:pPr>
            <a:r>
              <a:rPr lang="vi-VN" altLang="en-US">
                <a:sym typeface="+mn-ea"/>
              </a:rPr>
              <a:t>Address </a:t>
            </a:r>
            <a:endParaRPr lang="vi-VN" altLang="en-US">
              <a:sym typeface="+mn-ea"/>
            </a:endParaRPr>
          </a:p>
          <a:p>
            <a:pPr marL="742950" lvl="1" indent="-285750">
              <a:buFont typeface="Arial" panose="020B0604020202020204" pitchFamily="34" charset="0"/>
              <a:buChar char="•"/>
            </a:pPr>
            <a:r>
              <a:rPr lang="vi-VN" altLang="en-US">
                <a:sym typeface="+mn-ea"/>
              </a:rPr>
              <a:t>Email</a:t>
            </a:r>
            <a:endParaRPr lang="vi-VN" altLang="en-US">
              <a:sym typeface="+mn-ea"/>
            </a:endParaRPr>
          </a:p>
          <a:p>
            <a:pPr marL="742950" lvl="1" indent="-285750">
              <a:buFont typeface="Arial" panose="020B0604020202020204" pitchFamily="34" charset="0"/>
              <a:buChar char="•"/>
            </a:pPr>
            <a:r>
              <a:rPr lang="vi-VN" altLang="en-US">
                <a:sym typeface="+mn-ea"/>
              </a:rPr>
              <a:t>Username</a:t>
            </a:r>
            <a:endParaRPr lang="vi-VN" altLang="en-US">
              <a:sym typeface="+mn-ea"/>
            </a:endParaRPr>
          </a:p>
          <a:p>
            <a:pPr marL="742950" lvl="1" indent="-285750">
              <a:buFont typeface="Arial" panose="020B0604020202020204" pitchFamily="34" charset="0"/>
              <a:buChar char="•"/>
            </a:pPr>
            <a:r>
              <a:rPr lang="vi-VN" altLang="en-US">
                <a:sym typeface="+mn-ea"/>
              </a:rPr>
              <a:t>Password</a:t>
            </a:r>
            <a:endParaRPr lang="vi-VN" altLang="en-US">
              <a:sym typeface="+mn-ea"/>
            </a:endParaRPr>
          </a:p>
          <a:p>
            <a:pPr marL="285750" indent="-285750">
              <a:buFont typeface="Wingdings" panose="05000000000000000000" charset="0"/>
              <a:buChar char="q"/>
            </a:pPr>
            <a:r>
              <a:rPr lang="vi-VN" altLang="en-US">
                <a:sym typeface="+mn-ea"/>
              </a:rPr>
              <a:t>Outputs: New information of </a:t>
            </a:r>
            <a:r>
              <a:rPr lang="vi-VN" altLang="en-US">
                <a:sym typeface="+mn-ea"/>
              </a:rPr>
              <a:t>employee is added,updated,deleted to table of database.</a:t>
            </a:r>
            <a:endParaRPr lang="en-US"/>
          </a:p>
        </p:txBody>
      </p:sp>
      <p:grpSp>
        <p:nvGrpSpPr>
          <p:cNvPr id="2" name="Group 1"/>
          <p:cNvGrpSpPr/>
          <p:nvPr/>
        </p:nvGrpSpPr>
        <p:grpSpPr>
          <a:xfrm>
            <a:off x="4038600" y="368300"/>
            <a:ext cx="3458210" cy="649629"/>
            <a:chOff x="1345" y="822"/>
            <a:chExt cx="6189" cy="1237"/>
          </a:xfrm>
          <a:solidFill>
            <a:schemeClr val="bg1">
              <a:lumMod val="85000"/>
            </a:schemeClr>
          </a:solidFill>
        </p:grpSpPr>
        <p:sp>
          <p:nvSpPr>
            <p:cNvPr id="3" name="Flowchart: Process 2"/>
            <p:cNvSpPr/>
            <p:nvPr>
              <p:custDataLst>
                <p:tags r:id="rId5"/>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custDataLst>
                <p:tags r:id="rId6"/>
              </p:custDataLst>
            </p:nvPr>
          </p:nvSpPr>
          <p:spPr>
            <a:xfrm>
              <a:off x="1401" y="1089"/>
              <a:ext cx="6024" cy="701"/>
            </a:xfrm>
            <a:prstGeom prst="rect">
              <a:avLst/>
            </a:prstGeom>
            <a:grpFill/>
          </p:spPr>
          <p:txBody>
            <a:bodyPr wrap="square" rtlCol="0">
              <a:spAutoFit/>
            </a:bodyPr>
            <a:p>
              <a:pPr algn="ctr"/>
              <a:r>
                <a:rPr lang="vi-VN" altLang="en-US" b="1"/>
                <a:t>Activity Manage </a:t>
              </a:r>
              <a:r>
                <a:rPr lang="vi-VN" altLang="en-US" b="1"/>
                <a:t>Employee</a:t>
              </a:r>
              <a:endParaRPr lang="vi-VN" altLang="en-US" b="1"/>
            </a:p>
          </p:txBody>
        </p:sp>
      </p:grpSp>
      <p:pic>
        <p:nvPicPr>
          <p:cNvPr id="16" name="Picture 15" descr="SEM2-AddEmployee"/>
          <p:cNvPicPr>
            <a:picLocks noChangeAspect="1"/>
          </p:cNvPicPr>
          <p:nvPr/>
        </p:nvPicPr>
        <p:blipFill>
          <a:blip r:embed="rId7"/>
          <a:stretch>
            <a:fillRect/>
          </a:stretch>
        </p:blipFill>
        <p:spPr>
          <a:xfrm>
            <a:off x="736600" y="1496060"/>
            <a:ext cx="4584700" cy="4950460"/>
          </a:xfrm>
          <a:prstGeom prst="rect">
            <a:avLst/>
          </a:prstGeom>
        </p:spPr>
      </p:pic>
      <p:pic>
        <p:nvPicPr>
          <p:cNvPr id="17" name="Picture 16" descr="SEM2-Admin-Employee"/>
          <p:cNvPicPr>
            <a:picLocks noChangeAspect="1"/>
          </p:cNvPicPr>
          <p:nvPr/>
        </p:nvPicPr>
        <p:blipFill>
          <a:blip r:embed="rId8"/>
          <a:stretch>
            <a:fillRect/>
          </a:stretch>
        </p:blipFill>
        <p:spPr>
          <a:xfrm>
            <a:off x="6096000" y="1496695"/>
            <a:ext cx="4572000" cy="4949825"/>
          </a:xfrm>
          <a:prstGeom prst="rect">
            <a:avLst/>
          </a:prstGeom>
        </p:spPr>
      </p:pic>
      <p:sp>
        <p:nvSpPr>
          <p:cNvPr id="18" name="Text Box 17"/>
          <p:cNvSpPr txBox="1"/>
          <p:nvPr/>
        </p:nvSpPr>
        <p:spPr>
          <a:xfrm>
            <a:off x="736600" y="1073150"/>
            <a:ext cx="4307205" cy="368300"/>
          </a:xfrm>
          <a:prstGeom prst="rect">
            <a:avLst/>
          </a:prstGeom>
          <a:noFill/>
        </p:spPr>
        <p:txBody>
          <a:bodyPr wrap="square" rtlCol="0">
            <a:spAutoFit/>
          </a:bodyPr>
          <a:p>
            <a:r>
              <a:rPr lang="vi-VN" altLang="en-US">
                <a:sym typeface="+mn-ea"/>
              </a:rPr>
              <a:t>3.</a:t>
            </a:r>
            <a:r>
              <a:rPr lang="vi-VN" altLang="en-US">
                <a:sym typeface="+mn-ea"/>
              </a:rPr>
              <a:t>1 Activity diagram add new </a:t>
            </a:r>
            <a:r>
              <a:rPr lang="vi-VN" altLang="en-US">
                <a:sym typeface="+mn-ea"/>
              </a:rPr>
              <a:t>employee</a:t>
            </a:r>
            <a:endParaRPr lang="vi-VN" altLang="en-US">
              <a:sym typeface="+mn-ea"/>
            </a:endParaRPr>
          </a:p>
        </p:txBody>
      </p:sp>
      <p:sp>
        <p:nvSpPr>
          <p:cNvPr id="19" name="Text Box 18"/>
          <p:cNvSpPr txBox="1"/>
          <p:nvPr/>
        </p:nvSpPr>
        <p:spPr>
          <a:xfrm>
            <a:off x="6096000" y="1106170"/>
            <a:ext cx="4297680" cy="390525"/>
          </a:xfrm>
          <a:prstGeom prst="rect">
            <a:avLst/>
          </a:prstGeom>
          <a:noFill/>
        </p:spPr>
        <p:txBody>
          <a:bodyPr wrap="square" rtlCol="0">
            <a:noAutofit/>
          </a:bodyPr>
          <a:p>
            <a:r>
              <a:rPr lang="vi-VN" altLang="en-US">
                <a:sym typeface="+mn-ea"/>
              </a:rPr>
              <a:t>3.</a:t>
            </a:r>
            <a:r>
              <a:rPr lang="vi-VN" altLang="en-US">
                <a:sym typeface="+mn-ea"/>
              </a:rPr>
              <a:t>2 Activity diagram manage employee</a:t>
            </a:r>
            <a:endParaRPr lang="vi-VN" altLang="en-US">
              <a:sym typeface="+mn-ea"/>
            </a:endParaRPr>
          </a:p>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 name="Group 1"/>
          <p:cNvGrpSpPr/>
          <p:nvPr/>
        </p:nvGrpSpPr>
        <p:grpSpPr>
          <a:xfrm>
            <a:off x="3850005" y="-2495550"/>
            <a:ext cx="3458210" cy="649629"/>
            <a:chOff x="1345" y="822"/>
            <a:chExt cx="6189" cy="1237"/>
          </a:xfrm>
          <a:solidFill>
            <a:schemeClr val="bg1">
              <a:lumMod val="85000"/>
            </a:schemeClr>
          </a:solidFill>
        </p:grpSpPr>
        <p:sp>
          <p:nvSpPr>
            <p:cNvPr id="3" name="Flowchart: Process 2"/>
            <p:cNvSpPr/>
            <p:nvPr>
              <p:custDataLst>
                <p:tags r:id="rId2"/>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custDataLst>
                <p:tags r:id="rId3"/>
              </p:custDataLst>
            </p:nvPr>
          </p:nvSpPr>
          <p:spPr>
            <a:xfrm>
              <a:off x="1345" y="1090"/>
              <a:ext cx="5941" cy="701"/>
            </a:xfrm>
            <a:prstGeom prst="rect">
              <a:avLst/>
            </a:prstGeom>
            <a:grpFill/>
          </p:spPr>
          <p:txBody>
            <a:bodyPr wrap="square" rtlCol="0">
              <a:spAutoFit/>
            </a:bodyPr>
            <a:p>
              <a:pPr algn="ctr"/>
              <a:r>
                <a:rPr lang="vi-VN" altLang="en-US" b="1"/>
                <a:t>Activity Manage </a:t>
              </a:r>
              <a:r>
                <a:rPr lang="vi-VN" altLang="en-US" b="1"/>
                <a:t>Employee</a:t>
              </a:r>
              <a:endParaRPr lang="vi-VN" altLang="en-US" b="1"/>
            </a:p>
          </p:txBody>
        </p:sp>
      </p:grpSp>
      <p:pic>
        <p:nvPicPr>
          <p:cNvPr id="16" name="Picture 15" descr="SEM2-AddEmployee"/>
          <p:cNvPicPr>
            <a:picLocks noChangeAspect="1"/>
          </p:cNvPicPr>
          <p:nvPr/>
        </p:nvPicPr>
        <p:blipFill>
          <a:blip r:embed="rId4"/>
          <a:stretch>
            <a:fillRect/>
          </a:stretch>
        </p:blipFill>
        <p:spPr>
          <a:xfrm>
            <a:off x="-4411980" y="7716520"/>
            <a:ext cx="4584700" cy="4950460"/>
          </a:xfrm>
          <a:prstGeom prst="rect">
            <a:avLst/>
          </a:prstGeom>
        </p:spPr>
      </p:pic>
      <p:pic>
        <p:nvPicPr>
          <p:cNvPr id="17" name="Picture 16" descr="SEM2-Admin-Employee"/>
          <p:cNvPicPr>
            <a:picLocks noChangeAspect="1"/>
          </p:cNvPicPr>
          <p:nvPr/>
        </p:nvPicPr>
        <p:blipFill>
          <a:blip r:embed="rId5"/>
          <a:stretch>
            <a:fillRect/>
          </a:stretch>
        </p:blipFill>
        <p:spPr>
          <a:xfrm>
            <a:off x="13392785" y="2766695"/>
            <a:ext cx="4572000" cy="4949825"/>
          </a:xfrm>
          <a:prstGeom prst="rect">
            <a:avLst/>
          </a:prstGeom>
        </p:spPr>
      </p:pic>
      <p:sp>
        <p:nvSpPr>
          <p:cNvPr id="18" name="Text Box 17"/>
          <p:cNvSpPr txBox="1"/>
          <p:nvPr/>
        </p:nvSpPr>
        <p:spPr>
          <a:xfrm>
            <a:off x="-5335905" y="1211580"/>
            <a:ext cx="4641215" cy="368300"/>
          </a:xfrm>
          <a:prstGeom prst="rect">
            <a:avLst/>
          </a:prstGeom>
          <a:noFill/>
        </p:spPr>
        <p:txBody>
          <a:bodyPr wrap="square" rtlCol="0">
            <a:spAutoFit/>
          </a:bodyPr>
          <a:p>
            <a:r>
              <a:rPr lang="vi-VN" altLang="en-US">
                <a:sym typeface="+mn-ea"/>
              </a:rPr>
              <a:t>3.</a:t>
            </a:r>
            <a:r>
              <a:rPr lang="vi-VN" altLang="en-US">
                <a:sym typeface="+mn-ea"/>
              </a:rPr>
              <a:t>1 Activity diagram add new </a:t>
            </a:r>
            <a:r>
              <a:rPr lang="vi-VN" altLang="en-US">
                <a:sym typeface="+mn-ea"/>
              </a:rPr>
              <a:t>employee</a:t>
            </a:r>
            <a:endParaRPr lang="vi-VN" altLang="en-US">
              <a:sym typeface="+mn-ea"/>
            </a:endParaRPr>
          </a:p>
        </p:txBody>
      </p:sp>
      <p:sp>
        <p:nvSpPr>
          <p:cNvPr id="19" name="Text Box 18"/>
          <p:cNvSpPr txBox="1"/>
          <p:nvPr/>
        </p:nvSpPr>
        <p:spPr>
          <a:xfrm>
            <a:off x="10020935" y="-2495550"/>
            <a:ext cx="4350385" cy="390525"/>
          </a:xfrm>
          <a:prstGeom prst="rect">
            <a:avLst/>
          </a:prstGeom>
          <a:noFill/>
        </p:spPr>
        <p:txBody>
          <a:bodyPr wrap="square" rtlCol="0">
            <a:noAutofit/>
          </a:bodyPr>
          <a:p>
            <a:r>
              <a:rPr lang="vi-VN" altLang="en-US">
                <a:sym typeface="+mn-ea"/>
              </a:rPr>
              <a:t>3.2 Activity diagram manage </a:t>
            </a:r>
            <a:r>
              <a:rPr lang="vi-VN" altLang="en-US">
                <a:sym typeface="+mn-ea"/>
              </a:rPr>
              <a:t>employee</a:t>
            </a:r>
            <a:endParaRPr lang="vi-VN" altLang="en-US">
              <a:sym typeface="+mn-ea"/>
            </a:endParaRPr>
          </a:p>
          <a:p>
            <a:endParaRPr lang="en-US"/>
          </a:p>
        </p:txBody>
      </p:sp>
      <p:grpSp>
        <p:nvGrpSpPr>
          <p:cNvPr id="4" name="Group 3"/>
          <p:cNvGrpSpPr/>
          <p:nvPr/>
        </p:nvGrpSpPr>
        <p:grpSpPr>
          <a:xfrm>
            <a:off x="3850005" y="649605"/>
            <a:ext cx="3458210" cy="649629"/>
            <a:chOff x="1345" y="822"/>
            <a:chExt cx="6189" cy="1237"/>
          </a:xfrm>
          <a:solidFill>
            <a:schemeClr val="bg1">
              <a:lumMod val="85000"/>
            </a:schemeClr>
          </a:solidFill>
        </p:grpSpPr>
        <p:sp>
          <p:nvSpPr>
            <p:cNvPr id="8" name="Flowchart: Process 7"/>
            <p:cNvSpPr/>
            <p:nvPr>
              <p:custDataLst>
                <p:tags r:id="rId6"/>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custDataLst>
                <p:tags r:id="rId7"/>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sp>
        <p:nvSpPr>
          <p:cNvPr id="10" name="Text Box 9"/>
          <p:cNvSpPr txBox="1"/>
          <p:nvPr>
            <p:custDataLst>
              <p:tags r:id="rId8"/>
            </p:custDataLst>
          </p:nvPr>
        </p:nvSpPr>
        <p:spPr>
          <a:xfrm>
            <a:off x="861695" y="1399540"/>
            <a:ext cx="9628505" cy="4547870"/>
          </a:xfrm>
          <a:prstGeom prst="rect">
            <a:avLst/>
          </a:prstGeom>
          <a:noFill/>
        </p:spPr>
        <p:txBody>
          <a:bodyPr wrap="square" rtlCol="0">
            <a:noAutofit/>
          </a:bodyPr>
          <a:p>
            <a:r>
              <a:rPr lang="vi-VN" altLang="en-US" b="1">
                <a:sym typeface="+mn-ea"/>
              </a:rPr>
              <a:t>4. Manage </a:t>
            </a:r>
            <a:r>
              <a:rPr lang="vi-VN" altLang="en-US" b="1">
                <a:sym typeface="+mn-ea"/>
              </a:rPr>
              <a:t>Invoice: </a:t>
            </a:r>
            <a:r>
              <a:rPr lang="vi-VN" altLang="en-US">
                <a:sym typeface="+mn-ea"/>
              </a:rPr>
              <a:t>This module allow Admin to manage information of invoice consist of create medical invoice, update medical invoice and delete medical invoice.</a:t>
            </a:r>
            <a:endParaRPr lang="vi-VN" altLang="en-US">
              <a:sym typeface="+mn-ea"/>
            </a:endParaRPr>
          </a:p>
          <a:p>
            <a:endParaRPr lang="vi-VN" altLang="en-US"/>
          </a:p>
          <a:p>
            <a:pPr marL="285750" indent="-285750">
              <a:buFont typeface="Wingdings" panose="05000000000000000000" charset="0"/>
              <a:buChar char="q"/>
            </a:pPr>
            <a:r>
              <a:rPr lang="vi-VN" altLang="en-US">
                <a:sym typeface="+mn-ea"/>
              </a:rPr>
              <a:t>Purpose: This function allow Admin to create new,update and delete information of </a:t>
            </a:r>
            <a:r>
              <a:rPr lang="vi-VN" altLang="en-US">
                <a:sym typeface="+mn-ea"/>
              </a:rPr>
              <a:t>invoice.</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Date of medical examination</a:t>
            </a:r>
            <a:endParaRPr lang="vi-VN" altLang="en-US">
              <a:sym typeface="+mn-ea"/>
            </a:endParaRPr>
          </a:p>
          <a:p>
            <a:pPr marL="742950" lvl="1" indent="-285750">
              <a:buFont typeface="Arial" panose="020B0604020202020204" pitchFamily="34" charset="0"/>
              <a:buChar char="•"/>
            </a:pPr>
            <a:r>
              <a:rPr lang="vi-VN" altLang="en-US">
                <a:sym typeface="+mn-ea"/>
              </a:rPr>
              <a:t>Quantity of medicin</a:t>
            </a:r>
            <a:endParaRPr lang="vi-VN" altLang="en-US">
              <a:sym typeface="+mn-ea"/>
            </a:endParaRPr>
          </a:p>
          <a:p>
            <a:pPr marL="742950" lvl="1" indent="-285750">
              <a:buFont typeface="Arial" panose="020B0604020202020204" pitchFamily="34" charset="0"/>
              <a:buChar char="•"/>
            </a:pPr>
            <a:r>
              <a:rPr lang="vi-VN" altLang="en-US">
                <a:sym typeface="+mn-ea"/>
              </a:rPr>
              <a:t>Name of medicine </a:t>
            </a:r>
            <a:endParaRPr lang="vi-VN" altLang="en-US">
              <a:sym typeface="+mn-ea"/>
            </a:endParaRPr>
          </a:p>
          <a:p>
            <a:pPr marL="742950" lvl="1" indent="-285750">
              <a:buFont typeface="Arial" panose="020B0604020202020204" pitchFamily="34" charset="0"/>
              <a:buChar char="•"/>
            </a:pPr>
            <a:r>
              <a:rPr lang="vi-VN" altLang="en-US">
                <a:sym typeface="+mn-ea"/>
              </a:rPr>
              <a:t>Price</a:t>
            </a:r>
            <a:endParaRPr lang="vi-VN" altLang="en-US">
              <a:sym typeface="+mn-ea"/>
            </a:endParaRPr>
          </a:p>
          <a:p>
            <a:pPr marL="285750" indent="-285750">
              <a:buFont typeface="Wingdings" panose="05000000000000000000" charset="0"/>
              <a:buChar char="q"/>
            </a:pPr>
            <a:r>
              <a:rPr lang="vi-VN" altLang="en-US">
                <a:sym typeface="+mn-ea"/>
              </a:rPr>
              <a:t>Outputs: Display information of invoice is </a:t>
            </a:r>
            <a:r>
              <a:rPr lang="vi-VN" altLang="en-US">
                <a:sym typeface="+mn-ea"/>
              </a:rPr>
              <a:t>created,updated,deleted to table of database.</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4" name="Group 3"/>
          <p:cNvGrpSpPr/>
          <p:nvPr/>
        </p:nvGrpSpPr>
        <p:grpSpPr>
          <a:xfrm>
            <a:off x="4200525" y="-2051050"/>
            <a:ext cx="3458210" cy="649629"/>
            <a:chOff x="1345" y="822"/>
            <a:chExt cx="6189" cy="1237"/>
          </a:xfrm>
          <a:solidFill>
            <a:schemeClr val="bg1">
              <a:lumMod val="85000"/>
            </a:schemeClr>
          </a:solidFill>
        </p:grpSpPr>
        <p:sp>
          <p:nvSpPr>
            <p:cNvPr id="8" name="Flowchart: Process 7"/>
            <p:cNvSpPr/>
            <p:nvPr>
              <p:custDataLst>
                <p:tags r:id="rId2"/>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sp>
        <p:nvSpPr>
          <p:cNvPr id="10" name="Text Box 9"/>
          <p:cNvSpPr txBox="1"/>
          <p:nvPr>
            <p:custDataLst>
              <p:tags r:id="rId4"/>
            </p:custDataLst>
          </p:nvPr>
        </p:nvSpPr>
        <p:spPr>
          <a:xfrm>
            <a:off x="1282065" y="7617460"/>
            <a:ext cx="9628505" cy="4547870"/>
          </a:xfrm>
          <a:prstGeom prst="rect">
            <a:avLst/>
          </a:prstGeom>
          <a:noFill/>
        </p:spPr>
        <p:txBody>
          <a:bodyPr wrap="square" rtlCol="0">
            <a:noAutofit/>
          </a:bodyPr>
          <a:p>
            <a:r>
              <a:rPr lang="vi-VN" altLang="en-US" b="1">
                <a:sym typeface="+mn-ea"/>
              </a:rPr>
              <a:t>4. Manage </a:t>
            </a:r>
            <a:r>
              <a:rPr lang="vi-VN" altLang="en-US" b="1">
                <a:sym typeface="+mn-ea"/>
              </a:rPr>
              <a:t>Invoice: </a:t>
            </a:r>
            <a:r>
              <a:rPr lang="vi-VN" altLang="en-US">
                <a:sym typeface="+mn-ea"/>
              </a:rPr>
              <a:t>This module allow Admin to manage information of invoice consist of create medical invoice, update medical invoice and delete medical invoice.</a:t>
            </a:r>
            <a:endParaRPr lang="vi-VN" altLang="en-US">
              <a:sym typeface="+mn-ea"/>
            </a:endParaRPr>
          </a:p>
          <a:p>
            <a:endParaRPr lang="vi-VN" altLang="en-US"/>
          </a:p>
          <a:p>
            <a:pPr marL="285750" indent="-285750">
              <a:buFont typeface="Wingdings" panose="05000000000000000000" charset="0"/>
              <a:buChar char="q"/>
            </a:pPr>
            <a:r>
              <a:rPr lang="vi-VN" altLang="en-US">
                <a:sym typeface="+mn-ea"/>
              </a:rPr>
              <a:t>Purpose: This function allow Admin to create new,update and delete information of </a:t>
            </a:r>
            <a:r>
              <a:rPr lang="vi-VN" altLang="en-US">
                <a:sym typeface="+mn-ea"/>
              </a:rPr>
              <a:t>invoice.</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Date of medical examination</a:t>
            </a:r>
            <a:endParaRPr lang="vi-VN" altLang="en-US">
              <a:sym typeface="+mn-ea"/>
            </a:endParaRPr>
          </a:p>
          <a:p>
            <a:pPr marL="742950" lvl="1" indent="-285750">
              <a:buFont typeface="Arial" panose="020B0604020202020204" pitchFamily="34" charset="0"/>
              <a:buChar char="•"/>
            </a:pPr>
            <a:r>
              <a:rPr lang="vi-VN" altLang="en-US">
                <a:sym typeface="+mn-ea"/>
              </a:rPr>
              <a:t>Quantity of medicin</a:t>
            </a:r>
            <a:endParaRPr lang="vi-VN" altLang="en-US">
              <a:sym typeface="+mn-ea"/>
            </a:endParaRPr>
          </a:p>
          <a:p>
            <a:pPr marL="742950" lvl="1" indent="-285750">
              <a:buFont typeface="Arial" panose="020B0604020202020204" pitchFamily="34" charset="0"/>
              <a:buChar char="•"/>
            </a:pPr>
            <a:r>
              <a:rPr lang="vi-VN" altLang="en-US">
                <a:sym typeface="+mn-ea"/>
              </a:rPr>
              <a:t>Name of medicine </a:t>
            </a:r>
            <a:endParaRPr lang="vi-VN" altLang="en-US">
              <a:sym typeface="+mn-ea"/>
            </a:endParaRPr>
          </a:p>
          <a:p>
            <a:pPr marL="742950" lvl="1" indent="-285750">
              <a:buFont typeface="Arial" panose="020B0604020202020204" pitchFamily="34" charset="0"/>
              <a:buChar char="•"/>
            </a:pPr>
            <a:r>
              <a:rPr lang="vi-VN" altLang="en-US">
                <a:sym typeface="+mn-ea"/>
              </a:rPr>
              <a:t>Price</a:t>
            </a:r>
            <a:endParaRPr lang="vi-VN" altLang="en-US">
              <a:sym typeface="+mn-ea"/>
            </a:endParaRPr>
          </a:p>
          <a:p>
            <a:pPr marL="285750" indent="-285750">
              <a:buFont typeface="Wingdings" panose="05000000000000000000" charset="0"/>
              <a:buChar char="q"/>
            </a:pPr>
            <a:r>
              <a:rPr lang="vi-VN" altLang="en-US">
                <a:sym typeface="+mn-ea"/>
              </a:rPr>
              <a:t>Outputs: Display information of invoice is </a:t>
            </a:r>
            <a:r>
              <a:rPr lang="vi-VN" altLang="en-US">
                <a:sym typeface="+mn-ea"/>
              </a:rPr>
              <a:t>created,updated,deleted to table of database.</a:t>
            </a:r>
            <a:endParaRPr lang="en-US"/>
          </a:p>
        </p:txBody>
      </p:sp>
      <p:grpSp>
        <p:nvGrpSpPr>
          <p:cNvPr id="6" name="Group 5"/>
          <p:cNvGrpSpPr/>
          <p:nvPr/>
        </p:nvGrpSpPr>
        <p:grpSpPr>
          <a:xfrm>
            <a:off x="4038600" y="368300"/>
            <a:ext cx="3458210" cy="649629"/>
            <a:chOff x="1345" y="822"/>
            <a:chExt cx="6189" cy="1237"/>
          </a:xfrm>
          <a:solidFill>
            <a:schemeClr val="bg1">
              <a:lumMod val="85000"/>
            </a:schemeClr>
          </a:solidFill>
        </p:grpSpPr>
        <p:sp>
          <p:nvSpPr>
            <p:cNvPr id="7" name="Flowchart: Process 6"/>
            <p:cNvSpPr/>
            <p:nvPr>
              <p:custDataLst>
                <p:tags r:id="rId5"/>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custDataLst>
                <p:tags r:id="rId6"/>
              </p:custDataLst>
            </p:nvPr>
          </p:nvSpPr>
          <p:spPr>
            <a:xfrm>
              <a:off x="1917" y="1090"/>
              <a:ext cx="5280" cy="701"/>
            </a:xfrm>
            <a:prstGeom prst="rect">
              <a:avLst/>
            </a:prstGeom>
            <a:grpFill/>
          </p:spPr>
          <p:txBody>
            <a:bodyPr wrap="square" rtlCol="0">
              <a:spAutoFit/>
            </a:bodyPr>
            <a:p>
              <a:pPr algn="ctr"/>
              <a:r>
                <a:rPr lang="vi-VN" altLang="en-US" b="1"/>
                <a:t>Activity Manage </a:t>
              </a:r>
              <a:r>
                <a:rPr lang="vi-VN" altLang="en-US" b="1"/>
                <a:t>Invoice</a:t>
              </a:r>
              <a:endParaRPr lang="vi-VN" altLang="en-US" b="1"/>
            </a:p>
          </p:txBody>
        </p:sp>
      </p:grpSp>
      <p:pic>
        <p:nvPicPr>
          <p:cNvPr id="12" name="Picture 11" descr="SEM2-Admin_Invoice"/>
          <p:cNvPicPr>
            <a:picLocks noChangeAspect="1"/>
          </p:cNvPicPr>
          <p:nvPr/>
        </p:nvPicPr>
        <p:blipFill>
          <a:blip r:embed="rId7"/>
          <a:stretch>
            <a:fillRect/>
          </a:stretch>
        </p:blipFill>
        <p:spPr>
          <a:xfrm>
            <a:off x="1492250" y="1515745"/>
            <a:ext cx="6004560" cy="5029835"/>
          </a:xfrm>
          <a:prstGeom prst="rect">
            <a:avLst/>
          </a:prstGeom>
        </p:spPr>
      </p:pic>
      <p:sp>
        <p:nvSpPr>
          <p:cNvPr id="21" name="Text Box 20"/>
          <p:cNvSpPr txBox="1"/>
          <p:nvPr/>
        </p:nvSpPr>
        <p:spPr>
          <a:xfrm>
            <a:off x="1492250" y="1147445"/>
            <a:ext cx="4064000" cy="368300"/>
          </a:xfrm>
          <a:prstGeom prst="rect">
            <a:avLst/>
          </a:prstGeom>
          <a:noFill/>
        </p:spPr>
        <p:txBody>
          <a:bodyPr wrap="square" rtlCol="0">
            <a:spAutoFit/>
          </a:bodyPr>
          <a:p>
            <a:r>
              <a:rPr lang="vi-VN" altLang="en-US">
                <a:sym typeface="+mn-ea"/>
              </a:rPr>
              <a:t>4.</a:t>
            </a:r>
            <a:r>
              <a:rPr lang="vi-VN" altLang="en-US">
                <a:sym typeface="+mn-ea"/>
              </a:rPr>
              <a:t>1 Activity diagram manage </a:t>
            </a:r>
            <a:r>
              <a:rPr lang="vi-VN" altLang="en-US">
                <a:sym typeface="+mn-ea"/>
              </a:rPr>
              <a:t>invoice</a:t>
            </a:r>
            <a:endParaRPr lang="vi-V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6" name="Group 5"/>
          <p:cNvGrpSpPr/>
          <p:nvPr/>
        </p:nvGrpSpPr>
        <p:grpSpPr>
          <a:xfrm>
            <a:off x="4038600" y="-1801495"/>
            <a:ext cx="3458210" cy="649629"/>
            <a:chOff x="1345" y="822"/>
            <a:chExt cx="6189" cy="1237"/>
          </a:xfrm>
          <a:solidFill>
            <a:schemeClr val="bg1">
              <a:lumMod val="85000"/>
            </a:schemeClr>
          </a:solidFill>
        </p:grpSpPr>
        <p:sp>
          <p:nvSpPr>
            <p:cNvPr id="7" name="Flowchart: Process 6"/>
            <p:cNvSpPr/>
            <p:nvPr>
              <p:custDataLst>
                <p:tags r:id="rId2"/>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custDataLst>
                <p:tags r:id="rId3"/>
              </p:custDataLst>
            </p:nvPr>
          </p:nvSpPr>
          <p:spPr>
            <a:xfrm>
              <a:off x="1917" y="1090"/>
              <a:ext cx="5280" cy="701"/>
            </a:xfrm>
            <a:prstGeom prst="rect">
              <a:avLst/>
            </a:prstGeom>
            <a:grpFill/>
          </p:spPr>
          <p:txBody>
            <a:bodyPr wrap="square" rtlCol="0">
              <a:spAutoFit/>
            </a:bodyPr>
            <a:p>
              <a:pPr algn="ctr"/>
              <a:r>
                <a:rPr lang="vi-VN" altLang="en-US" b="1"/>
                <a:t>Activity Manage </a:t>
              </a:r>
              <a:r>
                <a:rPr lang="vi-VN" altLang="en-US" b="1"/>
                <a:t>Invoice</a:t>
              </a:r>
              <a:endParaRPr lang="vi-VN" altLang="en-US" b="1"/>
            </a:p>
          </p:txBody>
        </p:sp>
      </p:grpSp>
      <p:pic>
        <p:nvPicPr>
          <p:cNvPr id="12" name="Picture 11" descr="SEM2-Admin_Invoice"/>
          <p:cNvPicPr>
            <a:picLocks noChangeAspect="1"/>
          </p:cNvPicPr>
          <p:nvPr/>
        </p:nvPicPr>
        <p:blipFill>
          <a:blip r:embed="rId4"/>
          <a:stretch>
            <a:fillRect/>
          </a:stretch>
        </p:blipFill>
        <p:spPr>
          <a:xfrm>
            <a:off x="1630680" y="8512175"/>
            <a:ext cx="6004560" cy="5029835"/>
          </a:xfrm>
          <a:prstGeom prst="rect">
            <a:avLst/>
          </a:prstGeom>
        </p:spPr>
      </p:pic>
      <p:sp>
        <p:nvSpPr>
          <p:cNvPr id="21" name="Text Box 20"/>
          <p:cNvSpPr txBox="1"/>
          <p:nvPr/>
        </p:nvSpPr>
        <p:spPr>
          <a:xfrm>
            <a:off x="-5388610" y="3060700"/>
            <a:ext cx="4064000" cy="368300"/>
          </a:xfrm>
          <a:prstGeom prst="rect">
            <a:avLst/>
          </a:prstGeom>
          <a:noFill/>
        </p:spPr>
        <p:txBody>
          <a:bodyPr wrap="square" rtlCol="0">
            <a:spAutoFit/>
          </a:bodyPr>
          <a:p>
            <a:r>
              <a:rPr lang="vi-VN" altLang="en-US">
                <a:sym typeface="+mn-ea"/>
              </a:rPr>
              <a:t>4.</a:t>
            </a:r>
            <a:r>
              <a:rPr lang="vi-VN" altLang="en-US">
                <a:sym typeface="+mn-ea"/>
              </a:rPr>
              <a:t>1 Activity diagram manage </a:t>
            </a:r>
            <a:r>
              <a:rPr lang="vi-VN" altLang="en-US">
                <a:sym typeface="+mn-ea"/>
              </a:rPr>
              <a:t>invoice</a:t>
            </a:r>
            <a:endParaRPr lang="vi-VN" altLang="en-US">
              <a:sym typeface="+mn-ea"/>
            </a:endParaRPr>
          </a:p>
        </p:txBody>
      </p:sp>
      <p:grpSp>
        <p:nvGrpSpPr>
          <p:cNvPr id="2" name="Group 1"/>
          <p:cNvGrpSpPr/>
          <p:nvPr/>
        </p:nvGrpSpPr>
        <p:grpSpPr>
          <a:xfrm>
            <a:off x="3850005" y="649605"/>
            <a:ext cx="3458210" cy="649629"/>
            <a:chOff x="1345" y="822"/>
            <a:chExt cx="6189" cy="1237"/>
          </a:xfrm>
          <a:solidFill>
            <a:schemeClr val="bg1">
              <a:lumMod val="85000"/>
            </a:schemeClr>
          </a:solidFill>
        </p:grpSpPr>
        <p:sp>
          <p:nvSpPr>
            <p:cNvPr id="3" name="Flowchart: Process 2"/>
            <p:cNvSpPr/>
            <p:nvPr>
              <p:custDataLst>
                <p:tags r:id="rId5"/>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custDataLst>
                <p:tags r:id="rId6"/>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sp>
        <p:nvSpPr>
          <p:cNvPr id="16" name="Text Box 15"/>
          <p:cNvSpPr txBox="1"/>
          <p:nvPr>
            <p:custDataLst>
              <p:tags r:id="rId7"/>
            </p:custDataLst>
          </p:nvPr>
        </p:nvSpPr>
        <p:spPr>
          <a:xfrm>
            <a:off x="861695" y="1399540"/>
            <a:ext cx="9628505" cy="4547870"/>
          </a:xfrm>
          <a:prstGeom prst="rect">
            <a:avLst/>
          </a:prstGeom>
          <a:noFill/>
        </p:spPr>
        <p:txBody>
          <a:bodyPr wrap="square" rtlCol="0">
            <a:noAutofit/>
          </a:bodyPr>
          <a:p>
            <a:r>
              <a:rPr lang="vi-VN" altLang="en-US" b="1">
                <a:sym typeface="+mn-ea"/>
              </a:rPr>
              <a:t>5. Manage </a:t>
            </a:r>
            <a:r>
              <a:rPr lang="vi-VN" altLang="en-US" b="1">
                <a:sym typeface="+mn-ea"/>
              </a:rPr>
              <a:t>Revenue: </a:t>
            </a:r>
            <a:endParaRPr lang="vi-VN" altLang="en-US"/>
          </a:p>
          <a:p>
            <a:pPr marL="285750" indent="-285750">
              <a:buFont typeface="Wingdings" panose="05000000000000000000" charset="0"/>
              <a:buChar char="q"/>
            </a:pPr>
            <a:r>
              <a:rPr lang="vi-VN" altLang="en-US">
                <a:sym typeface="+mn-ea"/>
              </a:rPr>
              <a:t>Purpose: </a:t>
            </a:r>
            <a:r>
              <a:rPr lang="vi-VN" altLang="en-US">
                <a:sym typeface="+mn-ea"/>
              </a:rPr>
              <a:t>This module allows Admin to compile medication statistics and medical examination history .</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Total </a:t>
            </a:r>
            <a:r>
              <a:rPr lang="vi-VN" altLang="en-US">
                <a:sym typeface="+mn-ea"/>
              </a:rPr>
              <a:t>invoice (week/month)</a:t>
            </a:r>
            <a:endParaRPr lang="vi-VN" altLang="en-US">
              <a:sym typeface="+mn-ea"/>
            </a:endParaRPr>
          </a:p>
          <a:p>
            <a:pPr marL="742950" lvl="1" indent="-285750">
              <a:buFont typeface="Arial" panose="020B0604020202020204" pitchFamily="34" charset="0"/>
              <a:buChar char="•"/>
            </a:pPr>
            <a:r>
              <a:rPr lang="vi-VN" altLang="en-US">
                <a:sym typeface="+mn-ea"/>
              </a:rPr>
              <a:t>Quantity of medicin</a:t>
            </a:r>
            <a:r>
              <a:rPr lang="vi-VN" altLang="en-US">
                <a:sym typeface="+mn-ea"/>
              </a:rPr>
              <a:t>e</a:t>
            </a:r>
            <a:endParaRPr lang="vi-VN" altLang="en-US">
              <a:sym typeface="+mn-ea"/>
            </a:endParaRPr>
          </a:p>
          <a:p>
            <a:pPr marL="742950" lvl="1" indent="-285750">
              <a:buFont typeface="Arial" panose="020B0604020202020204" pitchFamily="34" charset="0"/>
              <a:buChar char="•"/>
            </a:pPr>
            <a:r>
              <a:rPr lang="vi-VN" altLang="en-US">
                <a:sym typeface="+mn-ea"/>
              </a:rPr>
              <a:t>Name of medicine </a:t>
            </a:r>
            <a:endParaRPr lang="vi-VN" altLang="en-US">
              <a:sym typeface="+mn-ea"/>
            </a:endParaRPr>
          </a:p>
          <a:p>
            <a:pPr marL="742950" lvl="1" indent="-285750">
              <a:buFont typeface="Arial" panose="020B0604020202020204" pitchFamily="34" charset="0"/>
              <a:buChar char="•"/>
            </a:pPr>
            <a:r>
              <a:rPr lang="vi-VN" altLang="en-US">
                <a:sym typeface="+mn-ea"/>
              </a:rPr>
              <a:t>Type of </a:t>
            </a:r>
            <a:r>
              <a:rPr lang="vi-VN" altLang="en-US">
                <a:sym typeface="+mn-ea"/>
              </a:rPr>
              <a:t>medicine sold</a:t>
            </a:r>
            <a:endParaRPr lang="vi-VN" altLang="en-US">
              <a:sym typeface="+mn-ea"/>
            </a:endParaRPr>
          </a:p>
          <a:p>
            <a:pPr marL="285750" indent="-285750">
              <a:buFont typeface="Wingdings" panose="05000000000000000000" charset="0"/>
              <a:buChar char="q"/>
            </a:pPr>
            <a:r>
              <a:rPr lang="vi-VN" altLang="en-US">
                <a:sym typeface="+mn-ea"/>
              </a:rPr>
              <a:t>Outputs: Display total </a:t>
            </a:r>
            <a:r>
              <a:rPr lang="vi-VN" altLang="en-US">
                <a:sym typeface="+mn-ea"/>
              </a:rPr>
              <a:t>invoice.</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 name="Group 1"/>
          <p:cNvGrpSpPr/>
          <p:nvPr/>
        </p:nvGrpSpPr>
        <p:grpSpPr>
          <a:xfrm>
            <a:off x="4038600" y="-1940560"/>
            <a:ext cx="3458210" cy="649629"/>
            <a:chOff x="1345" y="822"/>
            <a:chExt cx="6189" cy="1237"/>
          </a:xfrm>
          <a:solidFill>
            <a:schemeClr val="bg1">
              <a:lumMod val="85000"/>
            </a:schemeClr>
          </a:solidFill>
        </p:grpSpPr>
        <p:sp>
          <p:nvSpPr>
            <p:cNvPr id="3" name="Flowchart: Process 2"/>
            <p:cNvSpPr/>
            <p:nvPr>
              <p:custDataLst>
                <p:tags r:id="rId2"/>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sp>
        <p:nvSpPr>
          <p:cNvPr id="16" name="Text Box 15"/>
          <p:cNvSpPr txBox="1"/>
          <p:nvPr>
            <p:custDataLst>
              <p:tags r:id="rId4"/>
            </p:custDataLst>
          </p:nvPr>
        </p:nvSpPr>
        <p:spPr>
          <a:xfrm>
            <a:off x="492125" y="8119110"/>
            <a:ext cx="9628505" cy="4547870"/>
          </a:xfrm>
          <a:prstGeom prst="rect">
            <a:avLst/>
          </a:prstGeom>
          <a:noFill/>
        </p:spPr>
        <p:txBody>
          <a:bodyPr wrap="square" rtlCol="0">
            <a:noAutofit/>
          </a:bodyPr>
          <a:p>
            <a:r>
              <a:rPr lang="vi-VN" altLang="en-US" b="1">
                <a:sym typeface="+mn-ea"/>
              </a:rPr>
              <a:t>5. Manage </a:t>
            </a:r>
            <a:r>
              <a:rPr lang="vi-VN" altLang="en-US" b="1">
                <a:sym typeface="+mn-ea"/>
              </a:rPr>
              <a:t>Revenue: </a:t>
            </a:r>
            <a:endParaRPr lang="vi-VN" altLang="en-US"/>
          </a:p>
          <a:p>
            <a:pPr marL="285750" indent="-285750">
              <a:buFont typeface="Wingdings" panose="05000000000000000000" charset="0"/>
              <a:buChar char="q"/>
            </a:pPr>
            <a:r>
              <a:rPr lang="vi-VN" altLang="en-US">
                <a:sym typeface="+mn-ea"/>
              </a:rPr>
              <a:t>Purpose: </a:t>
            </a:r>
            <a:r>
              <a:rPr lang="vi-VN" altLang="en-US">
                <a:sym typeface="+mn-ea"/>
              </a:rPr>
              <a:t>This module allows Admin to compile medication statistics and medical examination history .</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Total </a:t>
            </a:r>
            <a:r>
              <a:rPr lang="vi-VN" altLang="en-US">
                <a:sym typeface="+mn-ea"/>
              </a:rPr>
              <a:t>invoice (week/month)</a:t>
            </a:r>
            <a:endParaRPr lang="vi-VN" altLang="en-US">
              <a:sym typeface="+mn-ea"/>
            </a:endParaRPr>
          </a:p>
          <a:p>
            <a:pPr marL="742950" lvl="1" indent="-285750">
              <a:buFont typeface="Arial" panose="020B0604020202020204" pitchFamily="34" charset="0"/>
              <a:buChar char="•"/>
            </a:pPr>
            <a:r>
              <a:rPr lang="vi-VN" altLang="en-US">
                <a:sym typeface="+mn-ea"/>
              </a:rPr>
              <a:t>Quantity of medicin</a:t>
            </a:r>
            <a:r>
              <a:rPr lang="vi-VN" altLang="en-US">
                <a:sym typeface="+mn-ea"/>
              </a:rPr>
              <a:t>e</a:t>
            </a:r>
            <a:endParaRPr lang="vi-VN" altLang="en-US">
              <a:sym typeface="+mn-ea"/>
            </a:endParaRPr>
          </a:p>
          <a:p>
            <a:pPr marL="742950" lvl="1" indent="-285750">
              <a:buFont typeface="Arial" panose="020B0604020202020204" pitchFamily="34" charset="0"/>
              <a:buChar char="•"/>
            </a:pPr>
            <a:r>
              <a:rPr lang="vi-VN" altLang="en-US">
                <a:sym typeface="+mn-ea"/>
              </a:rPr>
              <a:t>Name of medicine </a:t>
            </a:r>
            <a:endParaRPr lang="vi-VN" altLang="en-US">
              <a:sym typeface="+mn-ea"/>
            </a:endParaRPr>
          </a:p>
          <a:p>
            <a:pPr marL="742950" lvl="1" indent="-285750">
              <a:buFont typeface="Arial" panose="020B0604020202020204" pitchFamily="34" charset="0"/>
              <a:buChar char="•"/>
            </a:pPr>
            <a:r>
              <a:rPr lang="vi-VN" altLang="en-US">
                <a:sym typeface="+mn-ea"/>
              </a:rPr>
              <a:t>Type of </a:t>
            </a:r>
            <a:r>
              <a:rPr lang="vi-VN" altLang="en-US">
                <a:sym typeface="+mn-ea"/>
              </a:rPr>
              <a:t>medicine sold</a:t>
            </a:r>
            <a:endParaRPr lang="vi-VN" altLang="en-US">
              <a:sym typeface="+mn-ea"/>
            </a:endParaRPr>
          </a:p>
          <a:p>
            <a:pPr marL="285750" indent="-285750">
              <a:buFont typeface="Wingdings" panose="05000000000000000000" charset="0"/>
              <a:buChar char="q"/>
            </a:pPr>
            <a:r>
              <a:rPr lang="vi-VN" altLang="en-US">
                <a:sym typeface="+mn-ea"/>
              </a:rPr>
              <a:t>Outputs: Display total </a:t>
            </a:r>
            <a:r>
              <a:rPr lang="vi-VN" altLang="en-US">
                <a:sym typeface="+mn-ea"/>
              </a:rPr>
              <a:t>invoice.</a:t>
            </a:r>
            <a:endParaRPr lang="en-US"/>
          </a:p>
        </p:txBody>
      </p:sp>
      <p:grpSp>
        <p:nvGrpSpPr>
          <p:cNvPr id="4" name="Group 3"/>
          <p:cNvGrpSpPr/>
          <p:nvPr/>
        </p:nvGrpSpPr>
        <p:grpSpPr>
          <a:xfrm>
            <a:off x="4038600" y="368300"/>
            <a:ext cx="3458210" cy="649629"/>
            <a:chOff x="1345" y="822"/>
            <a:chExt cx="6189" cy="1237"/>
          </a:xfrm>
          <a:solidFill>
            <a:schemeClr val="bg1">
              <a:lumMod val="85000"/>
            </a:schemeClr>
          </a:solidFill>
        </p:grpSpPr>
        <p:sp>
          <p:nvSpPr>
            <p:cNvPr id="8" name="Flowchart: Process 7"/>
            <p:cNvSpPr/>
            <p:nvPr>
              <p:custDataLst>
                <p:tags r:id="rId5"/>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custDataLst>
                <p:tags r:id="rId6"/>
              </p:custDataLst>
            </p:nvPr>
          </p:nvSpPr>
          <p:spPr>
            <a:xfrm>
              <a:off x="1917" y="1090"/>
              <a:ext cx="5280" cy="701"/>
            </a:xfrm>
            <a:prstGeom prst="rect">
              <a:avLst/>
            </a:prstGeom>
            <a:grpFill/>
          </p:spPr>
          <p:txBody>
            <a:bodyPr wrap="square" rtlCol="0">
              <a:spAutoFit/>
            </a:bodyPr>
            <a:p>
              <a:pPr algn="ctr"/>
              <a:r>
                <a:rPr lang="vi-VN" altLang="en-US" b="1"/>
                <a:t>Activity Manage </a:t>
              </a:r>
              <a:r>
                <a:rPr lang="vi-VN" altLang="en-US" b="1"/>
                <a:t>Invoice</a:t>
              </a:r>
              <a:endParaRPr lang="vi-VN" altLang="en-US" b="1"/>
            </a:p>
          </p:txBody>
        </p:sp>
      </p:grpSp>
      <p:pic>
        <p:nvPicPr>
          <p:cNvPr id="10" name="Picture 9" descr="SEM2-Admin-Revenue"/>
          <p:cNvPicPr>
            <a:picLocks noChangeAspect="1"/>
          </p:cNvPicPr>
          <p:nvPr/>
        </p:nvPicPr>
        <p:blipFill>
          <a:blip r:embed="rId7"/>
          <a:stretch>
            <a:fillRect/>
          </a:stretch>
        </p:blipFill>
        <p:spPr>
          <a:xfrm>
            <a:off x="1572260" y="1918335"/>
            <a:ext cx="3741420" cy="4291330"/>
          </a:xfrm>
          <a:prstGeom prst="rect">
            <a:avLst/>
          </a:prstGeom>
        </p:spPr>
      </p:pic>
      <p:sp>
        <p:nvSpPr>
          <p:cNvPr id="14" name="Text Box 13"/>
          <p:cNvSpPr txBox="1"/>
          <p:nvPr/>
        </p:nvSpPr>
        <p:spPr>
          <a:xfrm>
            <a:off x="1650365" y="1304925"/>
            <a:ext cx="4064000" cy="518160"/>
          </a:xfrm>
          <a:prstGeom prst="rect">
            <a:avLst/>
          </a:prstGeom>
          <a:noFill/>
        </p:spPr>
        <p:txBody>
          <a:bodyPr wrap="square" rtlCol="0">
            <a:noAutofit/>
          </a:bodyPr>
          <a:p>
            <a:r>
              <a:rPr lang="vi-VN" altLang="en-US">
                <a:sym typeface="+mn-ea"/>
              </a:rPr>
              <a:t>5.</a:t>
            </a:r>
            <a:r>
              <a:rPr lang="vi-VN" altLang="en-US">
                <a:sym typeface="+mn-ea"/>
              </a:rPr>
              <a:t>1 Activity diagram manage revenue</a:t>
            </a:r>
            <a:endParaRPr lang="vi-VN" altLang="en-US">
              <a:sym typeface="+mn-ea"/>
            </a:endParaRPr>
          </a:p>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4" name="Group 3"/>
          <p:cNvGrpSpPr/>
          <p:nvPr/>
        </p:nvGrpSpPr>
        <p:grpSpPr>
          <a:xfrm>
            <a:off x="14175740" y="735965"/>
            <a:ext cx="3458210" cy="649629"/>
            <a:chOff x="1345" y="822"/>
            <a:chExt cx="6189" cy="1237"/>
          </a:xfrm>
          <a:solidFill>
            <a:schemeClr val="bg1">
              <a:lumMod val="85000"/>
            </a:schemeClr>
          </a:solidFill>
        </p:grpSpPr>
        <p:sp>
          <p:nvSpPr>
            <p:cNvPr id="8" name="Flowchart: Process 7"/>
            <p:cNvSpPr/>
            <p:nvPr>
              <p:custDataLst>
                <p:tags r:id="rId2"/>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custDataLst>
                <p:tags r:id="rId3"/>
              </p:custDataLst>
            </p:nvPr>
          </p:nvSpPr>
          <p:spPr>
            <a:xfrm>
              <a:off x="1917" y="1090"/>
              <a:ext cx="5280" cy="701"/>
            </a:xfrm>
            <a:prstGeom prst="rect">
              <a:avLst/>
            </a:prstGeom>
            <a:grpFill/>
          </p:spPr>
          <p:txBody>
            <a:bodyPr wrap="square" rtlCol="0">
              <a:spAutoFit/>
            </a:bodyPr>
            <a:p>
              <a:pPr algn="ctr"/>
              <a:r>
                <a:rPr lang="vi-VN" altLang="en-US" b="1"/>
                <a:t>Activity Manage </a:t>
              </a:r>
              <a:r>
                <a:rPr lang="vi-VN" altLang="en-US" b="1"/>
                <a:t>Invoice</a:t>
              </a:r>
              <a:endParaRPr lang="vi-VN" altLang="en-US" b="1"/>
            </a:p>
          </p:txBody>
        </p:sp>
      </p:grpSp>
      <p:pic>
        <p:nvPicPr>
          <p:cNvPr id="10" name="Picture 9" descr="SEM2-Admin-Revenue"/>
          <p:cNvPicPr>
            <a:picLocks noChangeAspect="1"/>
          </p:cNvPicPr>
          <p:nvPr/>
        </p:nvPicPr>
        <p:blipFill>
          <a:blip r:embed="rId4"/>
          <a:stretch>
            <a:fillRect/>
          </a:stretch>
        </p:blipFill>
        <p:spPr>
          <a:xfrm>
            <a:off x="-4777105" y="4442460"/>
            <a:ext cx="3741420" cy="4291330"/>
          </a:xfrm>
          <a:prstGeom prst="rect">
            <a:avLst/>
          </a:prstGeom>
        </p:spPr>
      </p:pic>
      <p:sp>
        <p:nvSpPr>
          <p:cNvPr id="14" name="Text Box 13"/>
          <p:cNvSpPr txBox="1"/>
          <p:nvPr/>
        </p:nvSpPr>
        <p:spPr>
          <a:xfrm>
            <a:off x="4813935" y="-2966085"/>
            <a:ext cx="4064000" cy="518160"/>
          </a:xfrm>
          <a:prstGeom prst="rect">
            <a:avLst/>
          </a:prstGeom>
          <a:noFill/>
        </p:spPr>
        <p:txBody>
          <a:bodyPr wrap="square" rtlCol="0">
            <a:noAutofit/>
          </a:bodyPr>
          <a:p>
            <a:r>
              <a:rPr lang="vi-VN" altLang="en-US">
                <a:sym typeface="+mn-ea"/>
              </a:rPr>
              <a:t>Activity diagram manage revenue</a:t>
            </a:r>
            <a:endParaRPr lang="vi-VN" altLang="en-US">
              <a:sym typeface="+mn-ea"/>
            </a:endParaRPr>
          </a:p>
          <a:p>
            <a:endParaRPr lang="en-US"/>
          </a:p>
        </p:txBody>
      </p:sp>
      <p:grpSp>
        <p:nvGrpSpPr>
          <p:cNvPr id="12" name="Group 11"/>
          <p:cNvGrpSpPr/>
          <p:nvPr/>
        </p:nvGrpSpPr>
        <p:grpSpPr>
          <a:xfrm>
            <a:off x="4135120" y="627380"/>
            <a:ext cx="3458210" cy="847090"/>
            <a:chOff x="1345" y="822"/>
            <a:chExt cx="6189" cy="1613"/>
          </a:xfrm>
        </p:grpSpPr>
        <p:sp>
          <p:nvSpPr>
            <p:cNvPr id="13" name="Flowchart: Process 12"/>
            <p:cNvSpPr/>
            <p:nvPr>
              <p:custDataLst>
                <p:tags r:id="rId5"/>
              </p:custDataLst>
            </p:nvPr>
          </p:nvSpPr>
          <p:spPr>
            <a:xfrm>
              <a:off x="1345" y="822"/>
              <a:ext cx="6189" cy="1337"/>
            </a:xfrm>
            <a:prstGeom prst="flowChartProcess">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custDataLst>
                <p:tags r:id="rId6"/>
              </p:custDataLst>
            </p:nvPr>
          </p:nvSpPr>
          <p:spPr>
            <a:xfrm>
              <a:off x="1917" y="1207"/>
              <a:ext cx="5280" cy="1228"/>
            </a:xfrm>
            <a:prstGeom prst="rect">
              <a:avLst/>
            </a:prstGeom>
            <a:noFill/>
          </p:spPr>
          <p:txBody>
            <a:bodyPr wrap="square" rtlCol="0">
              <a:spAutoFit/>
            </a:bodyPr>
            <a:p>
              <a:pPr algn="ctr"/>
              <a:r>
                <a:rPr lang="vi-VN" altLang="en-US" b="1"/>
                <a:t>Module &amp; </a:t>
              </a:r>
              <a:r>
                <a:rPr lang="vi-VN" altLang="en-US" b="1"/>
                <a:t>Activities</a:t>
              </a:r>
              <a:endParaRPr lang="vi-VN" altLang="en-US" b="1"/>
            </a:p>
          </p:txBody>
        </p:sp>
      </p:grpSp>
      <p:grpSp>
        <p:nvGrpSpPr>
          <p:cNvPr id="20" name="Group 19"/>
          <p:cNvGrpSpPr/>
          <p:nvPr/>
        </p:nvGrpSpPr>
        <p:grpSpPr>
          <a:xfrm>
            <a:off x="1575435" y="2639060"/>
            <a:ext cx="3458210" cy="702145"/>
            <a:chOff x="1345" y="822"/>
            <a:chExt cx="6189" cy="1337"/>
          </a:xfrm>
          <a:solidFill>
            <a:schemeClr val="bg1">
              <a:lumMod val="85000"/>
            </a:schemeClr>
          </a:solidFill>
        </p:grpSpPr>
        <p:sp>
          <p:nvSpPr>
            <p:cNvPr id="21" name="Flowchart: Process 20"/>
            <p:cNvSpPr/>
            <p:nvPr>
              <p:custDataLst>
                <p:tags r:id="rId7"/>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Text Box 21"/>
            <p:cNvSpPr txBox="1"/>
            <p:nvPr>
              <p:custDataLst>
                <p:tags r:id="rId8"/>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grpSp>
        <p:nvGrpSpPr>
          <p:cNvPr id="23" name="Group 22"/>
          <p:cNvGrpSpPr/>
          <p:nvPr/>
        </p:nvGrpSpPr>
        <p:grpSpPr>
          <a:xfrm>
            <a:off x="7019925" y="2639060"/>
            <a:ext cx="3458210" cy="702145"/>
            <a:chOff x="1345" y="822"/>
            <a:chExt cx="6189" cy="1337"/>
          </a:xfrm>
          <a:solidFill>
            <a:schemeClr val="bg1">
              <a:lumMod val="85000"/>
            </a:schemeClr>
          </a:solidFill>
        </p:grpSpPr>
        <p:sp>
          <p:nvSpPr>
            <p:cNvPr id="24" name="Flowchart: Process 23"/>
            <p:cNvSpPr/>
            <p:nvPr>
              <p:custDataLst>
                <p:tags r:id="rId9"/>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custDataLst>
                <p:tags r:id="rId10"/>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4" name="Freeform 13"/>
          <p:cNvSpPr/>
          <p:nvPr/>
        </p:nvSpPr>
        <p:spPr>
          <a:xfrm>
            <a:off x="-958850" y="2910205"/>
            <a:ext cx="14514195" cy="301053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4">
              <a:lumMod val="40000"/>
              <a:lumOff val="60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Freeform 14"/>
          <p:cNvSpPr/>
          <p:nvPr/>
        </p:nvSpPr>
        <p:spPr>
          <a:xfrm>
            <a:off x="-478790" y="3809365"/>
            <a:ext cx="14832965" cy="250888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6">
              <a:lumMod val="60000"/>
              <a:lumOff val="40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Freeform 15"/>
          <p:cNvSpPr/>
          <p:nvPr/>
        </p:nvSpPr>
        <p:spPr>
          <a:xfrm>
            <a:off x="-1161415" y="4563745"/>
            <a:ext cx="15971520" cy="294957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bg1">
              <a:lumMod val="75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Freeform 16"/>
          <p:cNvSpPr/>
          <p:nvPr/>
        </p:nvSpPr>
        <p:spPr>
          <a:xfrm>
            <a:off x="-958850" y="5455920"/>
            <a:ext cx="15313025" cy="3468370"/>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5">
              <a:lumMod val="60000"/>
              <a:lumOff val="40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Text Box 17"/>
          <p:cNvSpPr txBox="1"/>
          <p:nvPr/>
        </p:nvSpPr>
        <p:spPr>
          <a:xfrm>
            <a:off x="858520" y="882015"/>
            <a:ext cx="10474960" cy="1167130"/>
          </a:xfrm>
          <a:prstGeom prst="rect">
            <a:avLst/>
          </a:prstGeom>
          <a:noFill/>
        </p:spPr>
        <p:txBody>
          <a:bodyPr wrap="square" rtlCol="0" anchor="ctr" anchorCtr="0">
            <a:noAutofit/>
          </a:bodyPr>
          <a:p>
            <a:pPr algn="ctr">
              <a:lnSpc>
                <a:spcPct val="250000"/>
              </a:lnSpc>
            </a:pPr>
            <a:r>
              <a:rPr lang="vi-VN" altLang="en-US" sz="4000" b="1"/>
              <a:t>CLINIC MANAGEMENT SYSTEM</a:t>
            </a:r>
            <a:r>
              <a:rPr lang="vi-VN" altLang="en-US" sz="6000"/>
              <a:t>   </a:t>
            </a:r>
            <a:endParaRPr lang="vi-VN" altLang="en-US" sz="6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12" name="Group 11"/>
          <p:cNvGrpSpPr/>
          <p:nvPr/>
        </p:nvGrpSpPr>
        <p:grpSpPr>
          <a:xfrm>
            <a:off x="5035550" y="-3112770"/>
            <a:ext cx="3458210" cy="847090"/>
            <a:chOff x="1345" y="822"/>
            <a:chExt cx="6189" cy="1613"/>
          </a:xfrm>
        </p:grpSpPr>
        <p:sp>
          <p:nvSpPr>
            <p:cNvPr id="13" name="Flowchart: Process 12"/>
            <p:cNvSpPr/>
            <p:nvPr>
              <p:custDataLst>
                <p:tags r:id="rId2"/>
              </p:custDataLst>
            </p:nvPr>
          </p:nvSpPr>
          <p:spPr>
            <a:xfrm>
              <a:off x="1345" y="822"/>
              <a:ext cx="6189" cy="1337"/>
            </a:xfrm>
            <a:prstGeom prst="flowChartProcess">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custDataLst>
                <p:tags r:id="rId3"/>
              </p:custDataLst>
            </p:nvPr>
          </p:nvSpPr>
          <p:spPr>
            <a:xfrm>
              <a:off x="1917" y="1207"/>
              <a:ext cx="5280" cy="1228"/>
            </a:xfrm>
            <a:prstGeom prst="rect">
              <a:avLst/>
            </a:prstGeom>
            <a:noFill/>
          </p:spPr>
          <p:txBody>
            <a:bodyPr wrap="square" rtlCol="0">
              <a:spAutoFit/>
            </a:bodyPr>
            <a:p>
              <a:pPr algn="ctr"/>
              <a:r>
                <a:rPr lang="vi-VN" altLang="en-US" b="1"/>
                <a:t>Module &amp; </a:t>
              </a:r>
              <a:r>
                <a:rPr lang="vi-VN" altLang="en-US" b="1"/>
                <a:t>Activities</a:t>
              </a:r>
              <a:endParaRPr lang="vi-VN" altLang="en-US" b="1"/>
            </a:p>
          </p:txBody>
        </p:sp>
      </p:grpSp>
      <p:grpSp>
        <p:nvGrpSpPr>
          <p:cNvPr id="20" name="Group 19"/>
          <p:cNvGrpSpPr/>
          <p:nvPr/>
        </p:nvGrpSpPr>
        <p:grpSpPr>
          <a:xfrm>
            <a:off x="-3269615" y="7857490"/>
            <a:ext cx="3458210" cy="702145"/>
            <a:chOff x="1345" y="822"/>
            <a:chExt cx="6189" cy="1337"/>
          </a:xfrm>
          <a:solidFill>
            <a:schemeClr val="bg1">
              <a:lumMod val="85000"/>
            </a:schemeClr>
          </a:solidFill>
        </p:grpSpPr>
        <p:sp>
          <p:nvSpPr>
            <p:cNvPr id="21" name="Flowchart: Process 20"/>
            <p:cNvSpPr/>
            <p:nvPr>
              <p:custDataLst>
                <p:tags r:id="rId4"/>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Text Box 21"/>
            <p:cNvSpPr txBox="1"/>
            <p:nvPr>
              <p:custDataLst>
                <p:tags r:id="rId5"/>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grpSp>
        <p:nvGrpSpPr>
          <p:cNvPr id="23" name="Group 22"/>
          <p:cNvGrpSpPr/>
          <p:nvPr/>
        </p:nvGrpSpPr>
        <p:grpSpPr>
          <a:xfrm>
            <a:off x="4301490" y="607060"/>
            <a:ext cx="3458210" cy="702145"/>
            <a:chOff x="1345" y="822"/>
            <a:chExt cx="6189" cy="1337"/>
          </a:xfrm>
          <a:solidFill>
            <a:schemeClr val="bg1">
              <a:lumMod val="85000"/>
            </a:schemeClr>
          </a:solidFill>
        </p:grpSpPr>
        <p:sp>
          <p:nvSpPr>
            <p:cNvPr id="24" name="Flowchart: Process 23"/>
            <p:cNvSpPr/>
            <p:nvPr>
              <p:custDataLst>
                <p:tags r:id="rId6"/>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custDataLst>
                <p:tags r:id="rId7"/>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2" name="Text Box 1"/>
          <p:cNvSpPr txBox="1"/>
          <p:nvPr>
            <p:custDataLst>
              <p:tags r:id="rId8"/>
            </p:custDataLst>
          </p:nvPr>
        </p:nvSpPr>
        <p:spPr>
          <a:xfrm>
            <a:off x="634365" y="1597025"/>
            <a:ext cx="7802880" cy="3345180"/>
          </a:xfrm>
          <a:prstGeom prst="rect">
            <a:avLst/>
          </a:prstGeom>
          <a:noFill/>
        </p:spPr>
        <p:txBody>
          <a:bodyPr wrap="square" rtlCol="0">
            <a:noAutofit/>
          </a:bodyPr>
          <a:p>
            <a:pPr indent="0" algn="l">
              <a:buFont typeface="Wingdings" panose="05000000000000000000" charset="0"/>
              <a:buNone/>
            </a:pPr>
            <a:r>
              <a:rPr lang="en-US" sz="2000">
                <a:latin typeface="Arial" panose="020B0604020202020204" pitchFamily="34" charset="0"/>
                <a:cs typeface="Arial" panose="020B0604020202020204" pitchFamily="34" charset="0"/>
              </a:rPr>
              <a:t>This module allow</a:t>
            </a:r>
            <a:r>
              <a:rPr lang="vi-VN" altLang="en-US" sz="2000">
                <a:latin typeface="Arial" panose="020B0604020202020204" pitchFamily="34" charset="0"/>
                <a:cs typeface="Arial" panose="020B0604020202020204" pitchFamily="34" charset="0"/>
              </a:rPr>
              <a:t> Employee</a:t>
            </a:r>
            <a:r>
              <a:rPr lang="en-US" sz="2000">
                <a:latin typeface="Arial" panose="020B0604020202020204" pitchFamily="34" charset="0"/>
                <a:cs typeface="Arial" panose="020B0604020202020204" pitchFamily="34" charset="0"/>
              </a:rPr>
              <a:t> to manage information consist of</a:t>
            </a:r>
            <a:r>
              <a:rPr lang="vi-VN" altLang="en-US" sz="200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marL="457200" indent="-457200" algn="l">
              <a:buFont typeface="+mj-lt"/>
              <a:buAutoNum type="arabicPeriod"/>
            </a:pPr>
            <a:r>
              <a:rPr lang="en-US" sz="2000">
                <a:latin typeface="Arial" panose="020B0604020202020204" pitchFamily="34" charset="0"/>
                <a:cs typeface="Arial" panose="020B0604020202020204" pitchFamily="34" charset="0"/>
              </a:rPr>
              <a:t>Manage </a:t>
            </a:r>
            <a:r>
              <a:rPr lang="vi-VN" altLang="en-US" sz="2000">
                <a:latin typeface="Arial" panose="020B0604020202020204" pitchFamily="34" charset="0"/>
                <a:cs typeface="Arial" panose="020B0604020202020204" pitchFamily="34" charset="0"/>
              </a:rPr>
              <a:t>Patient</a:t>
            </a:r>
            <a:endParaRPr lang="en-US" sz="2000">
              <a:latin typeface="Arial" panose="020B0604020202020204" pitchFamily="34" charset="0"/>
              <a:cs typeface="Arial" panose="020B0604020202020204" pitchFamily="34" charset="0"/>
            </a:endParaRPr>
          </a:p>
          <a:p>
            <a:pPr marL="457200" indent="-457200" algn="l">
              <a:buFont typeface="+mj-lt"/>
              <a:buAutoNum type="arabicPeriod"/>
            </a:pPr>
            <a:r>
              <a:rPr lang="vi-VN" altLang="en-US" sz="2000">
                <a:latin typeface="Arial" panose="020B0604020202020204" pitchFamily="34" charset="0"/>
                <a:cs typeface="Arial" panose="020B0604020202020204" pitchFamily="34" charset="0"/>
              </a:rPr>
              <a:t>Pri</a:t>
            </a:r>
            <a:r>
              <a:rPr lang="vi-VN" altLang="en-US" sz="2000">
                <a:latin typeface="Arial" panose="020B0604020202020204" pitchFamily="34" charset="0"/>
                <a:cs typeface="Arial" panose="020B0604020202020204" pitchFamily="34" charset="0"/>
              </a:rPr>
              <a:t>nt Invoice</a:t>
            </a:r>
            <a:endParaRPr lang="vi-VN" altLang="en-US" sz="2000">
              <a:latin typeface="Arial" panose="020B0604020202020204" pitchFamily="34" charset="0"/>
              <a:cs typeface="Arial" panose="020B0604020202020204" pitchFamily="34" charset="0"/>
            </a:endParaRPr>
          </a:p>
          <a:p>
            <a:pPr marL="457200" indent="-457200" algn="l">
              <a:buFont typeface="+mj-lt"/>
              <a:buAutoNum type="arabicPeriod"/>
            </a:pPr>
            <a:r>
              <a:rPr lang="en-US" sz="2000">
                <a:latin typeface="Arial" panose="020B0604020202020204" pitchFamily="34" charset="0"/>
                <a:cs typeface="Arial" panose="020B0604020202020204" pitchFamily="34" charset="0"/>
              </a:rPr>
              <a:t>Man</a:t>
            </a:r>
            <a:r>
              <a:rPr lang="vi-VN" altLang="en-US" sz="2000">
                <a:latin typeface="Arial" panose="020B0604020202020204" pitchFamily="34" charset="0"/>
                <a:cs typeface="Arial" panose="020B0604020202020204" pitchFamily="34" charset="0"/>
              </a:rPr>
              <a:t>a</a:t>
            </a:r>
            <a:r>
              <a:rPr lang="en-US" sz="2000">
                <a:latin typeface="Arial" panose="020B0604020202020204" pitchFamily="34" charset="0"/>
                <a:cs typeface="Arial" panose="020B0604020202020204" pitchFamily="34" charset="0"/>
              </a:rPr>
              <a:t>ge </a:t>
            </a:r>
            <a:r>
              <a:rPr lang="vi-VN" altLang="en-US" sz="2000">
                <a:latin typeface="Arial" panose="020B0604020202020204" pitchFamily="34" charset="0"/>
                <a:cs typeface="Arial" panose="020B0604020202020204" pitchFamily="34" charset="0"/>
              </a:rPr>
              <a:t>Payment</a:t>
            </a:r>
            <a:endParaRPr lang="en-US" sz="2000">
              <a:latin typeface="Arial" panose="020B0604020202020204" pitchFamily="34" charset="0"/>
              <a:cs typeface="Arial" panose="020B0604020202020204" pitchFamily="34" charset="0"/>
            </a:endParaRPr>
          </a:p>
          <a:p>
            <a:pPr marL="457200" indent="-457200" algn="l">
              <a:buFont typeface="+mj-lt"/>
              <a:buAutoNum type="arabicPeriod"/>
            </a:pPr>
            <a:r>
              <a:rPr lang="en-US" sz="2000">
                <a:latin typeface="Arial" panose="020B0604020202020204" pitchFamily="34" charset="0"/>
                <a:cs typeface="Arial" panose="020B0604020202020204" pitchFamily="34" charset="0"/>
              </a:rPr>
              <a:t>Manage </a:t>
            </a:r>
            <a:r>
              <a:rPr lang="vi-VN" altLang="en-US" sz="2000">
                <a:latin typeface="Arial" panose="020B0604020202020204" pitchFamily="34" charset="0"/>
                <a:cs typeface="Arial" panose="020B0604020202020204" pitchFamily="34" charset="0"/>
              </a:rPr>
              <a:t>Appo</a:t>
            </a:r>
            <a:r>
              <a:rPr lang="vi-VN" altLang="en-US" sz="2000">
                <a:latin typeface="Arial" panose="020B0604020202020204" pitchFamily="34" charset="0"/>
                <a:cs typeface="Arial" panose="020B0604020202020204" pitchFamily="34" charset="0"/>
              </a:rPr>
              <a:t>intment</a:t>
            </a:r>
            <a:endParaRPr lang="en-US" sz="2000">
              <a:latin typeface="Arial" panose="020B0604020202020204" pitchFamily="34" charset="0"/>
              <a:cs typeface="Arial" panose="020B0604020202020204" pitchFamily="34" charset="0"/>
            </a:endParaRPr>
          </a:p>
          <a:p>
            <a:pPr marL="457200" indent="-457200" algn="l">
              <a:buFont typeface="+mj-lt"/>
              <a:buAutoNum type="arabicPeriod"/>
            </a:pP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3" name="Group 22"/>
          <p:cNvGrpSpPr/>
          <p:nvPr/>
        </p:nvGrpSpPr>
        <p:grpSpPr>
          <a:xfrm>
            <a:off x="4301490" y="607060"/>
            <a:ext cx="3458210" cy="702145"/>
            <a:chOff x="1345" y="822"/>
            <a:chExt cx="6189" cy="1337"/>
          </a:xfrm>
          <a:solidFill>
            <a:schemeClr val="bg1">
              <a:lumMod val="85000"/>
            </a:schemeClr>
          </a:solidFill>
        </p:grpSpPr>
        <p:sp>
          <p:nvSpPr>
            <p:cNvPr id="24" name="Flowchart: Process 23"/>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2" name="Text Box 1"/>
          <p:cNvSpPr txBox="1"/>
          <p:nvPr>
            <p:custDataLst>
              <p:tags r:id="rId4"/>
            </p:custDataLst>
          </p:nvPr>
        </p:nvSpPr>
        <p:spPr>
          <a:xfrm>
            <a:off x="-5761355" y="8709025"/>
            <a:ext cx="7802880" cy="3345180"/>
          </a:xfrm>
          <a:prstGeom prst="rect">
            <a:avLst/>
          </a:prstGeom>
          <a:noFill/>
        </p:spPr>
        <p:txBody>
          <a:bodyPr wrap="square" rtlCol="0">
            <a:noAutofit/>
          </a:bodyPr>
          <a:p>
            <a:pPr indent="0" algn="l">
              <a:buFont typeface="Wingdings" panose="05000000000000000000" charset="0"/>
              <a:buNone/>
            </a:pPr>
            <a:r>
              <a:rPr lang="en-US" sz="2000">
                <a:latin typeface="Arial" panose="020B0604020202020204" pitchFamily="34" charset="0"/>
                <a:cs typeface="Arial" panose="020B0604020202020204" pitchFamily="34" charset="0"/>
              </a:rPr>
              <a:t>This module allow</a:t>
            </a:r>
            <a:r>
              <a:rPr lang="vi-VN" altLang="en-US" sz="2000">
                <a:latin typeface="Arial" panose="020B0604020202020204" pitchFamily="34" charset="0"/>
                <a:cs typeface="Arial" panose="020B0604020202020204" pitchFamily="34" charset="0"/>
              </a:rPr>
              <a:t> Employee</a:t>
            </a:r>
            <a:r>
              <a:rPr lang="en-US" sz="2000">
                <a:latin typeface="Arial" panose="020B0604020202020204" pitchFamily="34" charset="0"/>
                <a:cs typeface="Arial" panose="020B0604020202020204" pitchFamily="34" charset="0"/>
              </a:rPr>
              <a:t> to manage information consist of</a:t>
            </a:r>
            <a:r>
              <a:rPr lang="vi-VN" altLang="en-US" sz="200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marL="457200" indent="-457200" algn="l">
              <a:buFont typeface="+mj-lt"/>
              <a:buAutoNum type="arabicPeriod"/>
            </a:pPr>
            <a:r>
              <a:rPr lang="en-US" sz="2000">
                <a:latin typeface="Arial" panose="020B0604020202020204" pitchFamily="34" charset="0"/>
                <a:cs typeface="Arial" panose="020B0604020202020204" pitchFamily="34" charset="0"/>
              </a:rPr>
              <a:t>Manage </a:t>
            </a:r>
            <a:r>
              <a:rPr lang="vi-VN" altLang="en-US" sz="2000">
                <a:latin typeface="Arial" panose="020B0604020202020204" pitchFamily="34" charset="0"/>
                <a:cs typeface="Arial" panose="020B0604020202020204" pitchFamily="34" charset="0"/>
              </a:rPr>
              <a:t>Patient</a:t>
            </a:r>
            <a:endParaRPr lang="en-US" sz="2000">
              <a:latin typeface="Arial" panose="020B0604020202020204" pitchFamily="34" charset="0"/>
              <a:cs typeface="Arial" panose="020B0604020202020204" pitchFamily="34" charset="0"/>
            </a:endParaRPr>
          </a:p>
          <a:p>
            <a:pPr marL="457200" indent="-457200" algn="l">
              <a:buFont typeface="+mj-lt"/>
              <a:buAutoNum type="arabicPeriod"/>
            </a:pPr>
            <a:r>
              <a:rPr lang="vi-VN" altLang="en-US" sz="2000">
                <a:latin typeface="Arial" panose="020B0604020202020204" pitchFamily="34" charset="0"/>
                <a:cs typeface="Arial" panose="020B0604020202020204" pitchFamily="34" charset="0"/>
              </a:rPr>
              <a:t>Priting Invoice</a:t>
            </a:r>
            <a:endParaRPr lang="vi-VN" altLang="en-US" sz="2000">
              <a:latin typeface="Arial" panose="020B0604020202020204" pitchFamily="34" charset="0"/>
              <a:cs typeface="Arial" panose="020B0604020202020204" pitchFamily="34" charset="0"/>
            </a:endParaRPr>
          </a:p>
          <a:p>
            <a:pPr marL="457200" indent="-457200" algn="l">
              <a:buFont typeface="+mj-lt"/>
              <a:buAutoNum type="arabicPeriod"/>
            </a:pPr>
            <a:r>
              <a:rPr lang="en-US" sz="2000">
                <a:latin typeface="Arial" panose="020B0604020202020204" pitchFamily="34" charset="0"/>
                <a:cs typeface="Arial" panose="020B0604020202020204" pitchFamily="34" charset="0"/>
              </a:rPr>
              <a:t>Man</a:t>
            </a:r>
            <a:r>
              <a:rPr lang="vi-VN" altLang="en-US" sz="2000">
                <a:latin typeface="Arial" panose="020B0604020202020204" pitchFamily="34" charset="0"/>
                <a:cs typeface="Arial" panose="020B0604020202020204" pitchFamily="34" charset="0"/>
              </a:rPr>
              <a:t>a</a:t>
            </a:r>
            <a:r>
              <a:rPr lang="en-US" sz="2000">
                <a:latin typeface="Arial" panose="020B0604020202020204" pitchFamily="34" charset="0"/>
                <a:cs typeface="Arial" panose="020B0604020202020204" pitchFamily="34" charset="0"/>
              </a:rPr>
              <a:t>ge </a:t>
            </a:r>
            <a:r>
              <a:rPr lang="vi-VN" altLang="en-US" sz="2000">
                <a:latin typeface="Arial" panose="020B0604020202020204" pitchFamily="34" charset="0"/>
                <a:cs typeface="Arial" panose="020B0604020202020204" pitchFamily="34" charset="0"/>
              </a:rPr>
              <a:t>Payment</a:t>
            </a:r>
            <a:endParaRPr lang="en-US" sz="2000">
              <a:latin typeface="Arial" panose="020B0604020202020204" pitchFamily="34" charset="0"/>
              <a:cs typeface="Arial" panose="020B0604020202020204" pitchFamily="34" charset="0"/>
            </a:endParaRPr>
          </a:p>
          <a:p>
            <a:pPr marL="457200" indent="-457200" algn="l">
              <a:buFont typeface="+mj-lt"/>
              <a:buAutoNum type="arabicPeriod"/>
            </a:pPr>
            <a:r>
              <a:rPr lang="en-US" sz="2000">
                <a:latin typeface="Arial" panose="020B0604020202020204" pitchFamily="34" charset="0"/>
                <a:cs typeface="Arial" panose="020B0604020202020204" pitchFamily="34" charset="0"/>
              </a:rPr>
              <a:t>Manage </a:t>
            </a:r>
            <a:r>
              <a:rPr lang="vi-VN" altLang="en-US" sz="2000">
                <a:latin typeface="Arial" panose="020B0604020202020204" pitchFamily="34" charset="0"/>
                <a:cs typeface="Arial" panose="020B0604020202020204" pitchFamily="34" charset="0"/>
              </a:rPr>
              <a:t>Appo</a:t>
            </a:r>
            <a:r>
              <a:rPr lang="vi-VN" altLang="en-US" sz="2000">
                <a:latin typeface="Arial" panose="020B0604020202020204" pitchFamily="34" charset="0"/>
                <a:cs typeface="Arial" panose="020B0604020202020204" pitchFamily="34" charset="0"/>
              </a:rPr>
              <a:t>intment</a:t>
            </a:r>
            <a:endParaRPr lang="en-US" sz="2000">
              <a:latin typeface="Arial" panose="020B0604020202020204" pitchFamily="34" charset="0"/>
              <a:cs typeface="Arial" panose="020B0604020202020204" pitchFamily="34" charset="0"/>
            </a:endParaRPr>
          </a:p>
          <a:p>
            <a:pPr marL="457200" indent="-457200" algn="l">
              <a:buFont typeface="+mj-lt"/>
              <a:buAutoNum type="arabicPeriod"/>
            </a:pPr>
            <a:endParaRPr lang="en-US" sz="2000">
              <a:latin typeface="Arial" panose="020B0604020202020204" pitchFamily="34" charset="0"/>
              <a:cs typeface="Arial" panose="020B0604020202020204" pitchFamily="34" charset="0"/>
            </a:endParaRPr>
          </a:p>
        </p:txBody>
      </p:sp>
      <p:sp>
        <p:nvSpPr>
          <p:cNvPr id="16" name="Text Box 15"/>
          <p:cNvSpPr txBox="1"/>
          <p:nvPr>
            <p:custDataLst>
              <p:tags r:id="rId5"/>
            </p:custDataLst>
          </p:nvPr>
        </p:nvSpPr>
        <p:spPr>
          <a:xfrm>
            <a:off x="861695" y="1480185"/>
            <a:ext cx="9628505" cy="4547870"/>
          </a:xfrm>
          <a:prstGeom prst="rect">
            <a:avLst/>
          </a:prstGeom>
          <a:noFill/>
        </p:spPr>
        <p:txBody>
          <a:bodyPr wrap="square" rtlCol="0">
            <a:noAutofit/>
          </a:bodyPr>
          <a:p>
            <a:r>
              <a:rPr lang="vi-VN" altLang="en-US" b="1">
                <a:sym typeface="+mn-ea"/>
              </a:rPr>
              <a:t>1. Manage Patient: </a:t>
            </a:r>
            <a:r>
              <a:rPr lang="vi-VN" altLang="en-US">
                <a:sym typeface="+mn-ea"/>
              </a:rPr>
              <a:t>This module allow Employee to manage information of medicine consist of add new patient, update patient and delete patient.</a:t>
            </a:r>
            <a:endParaRPr lang="vi-VN" altLang="en-US"/>
          </a:p>
          <a:p>
            <a:endParaRPr lang="vi-VN" altLang="en-US"/>
          </a:p>
          <a:p>
            <a:pPr marL="285750" indent="-285750">
              <a:buFont typeface="Wingdings" panose="05000000000000000000" charset="0"/>
              <a:buChar char="q"/>
            </a:pPr>
            <a:r>
              <a:rPr lang="vi-VN" altLang="en-US">
                <a:sym typeface="+mn-ea"/>
              </a:rPr>
              <a:t>Purpose: </a:t>
            </a:r>
            <a:r>
              <a:rPr lang="vi-VN" altLang="en-US">
                <a:sym typeface="+mn-ea"/>
              </a:rPr>
              <a:t>This function allow Admin to add new,update and delete information of </a:t>
            </a:r>
            <a:r>
              <a:rPr lang="vi-VN" altLang="en-US">
                <a:sym typeface="+mn-ea"/>
              </a:rPr>
              <a:t>patient.</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Patient ID</a:t>
            </a:r>
            <a:endParaRPr lang="vi-VN" altLang="en-US">
              <a:sym typeface="+mn-ea"/>
            </a:endParaRPr>
          </a:p>
          <a:p>
            <a:pPr marL="742950" lvl="1" indent="-285750">
              <a:buFont typeface="Arial" panose="020B0604020202020204" pitchFamily="34" charset="0"/>
              <a:buChar char="•"/>
            </a:pPr>
            <a:r>
              <a:rPr lang="vi-VN" altLang="en-US">
                <a:sym typeface="+mn-ea"/>
              </a:rPr>
              <a:t>Patient Name</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742950" lvl="1" indent="-285750">
              <a:buFont typeface="Arial" panose="020B0604020202020204" pitchFamily="34" charset="0"/>
              <a:buChar char="•"/>
            </a:pPr>
            <a:r>
              <a:rPr lang="vi-VN" altLang="en-US">
                <a:sym typeface="+mn-ea"/>
              </a:rPr>
              <a:t>Age </a:t>
            </a:r>
            <a:endParaRPr lang="vi-VN" altLang="en-US">
              <a:sym typeface="+mn-ea"/>
            </a:endParaRPr>
          </a:p>
          <a:p>
            <a:pPr marL="742950" lvl="1" indent="-285750">
              <a:buFont typeface="Arial" panose="020B0604020202020204" pitchFamily="34" charset="0"/>
              <a:buChar char="•"/>
            </a:pPr>
            <a:r>
              <a:rPr lang="vi-VN" altLang="en-US">
                <a:sym typeface="+mn-ea"/>
              </a:rPr>
              <a:t>Gender </a:t>
            </a:r>
            <a:endParaRPr lang="vi-VN" altLang="en-US">
              <a:sym typeface="+mn-ea"/>
            </a:endParaRPr>
          </a:p>
          <a:p>
            <a:pPr marL="742950" lvl="1" indent="-285750">
              <a:buFont typeface="Arial" panose="020B0604020202020204" pitchFamily="34" charset="0"/>
              <a:buChar char="•"/>
            </a:pPr>
            <a:r>
              <a:rPr lang="vi-VN" altLang="en-US">
                <a:sym typeface="+mn-ea"/>
              </a:rPr>
              <a:t>Address </a:t>
            </a:r>
            <a:endParaRPr lang="vi-VN" altLang="en-US">
              <a:sym typeface="+mn-ea"/>
            </a:endParaRPr>
          </a:p>
          <a:p>
            <a:pPr marL="285750" indent="-285750">
              <a:buFont typeface="Wingdings" panose="05000000000000000000" charset="0"/>
              <a:buChar char="q"/>
            </a:pPr>
            <a:r>
              <a:rPr lang="vi-VN" altLang="en-US">
                <a:sym typeface="+mn-ea"/>
              </a:rPr>
              <a:t>Outputs: Display information of patient is added,updated,</a:t>
            </a:r>
            <a:r>
              <a:rPr lang="vi-VN" altLang="en-US">
                <a:sym typeface="+mn-ea"/>
              </a:rPr>
              <a:t>delete to table of database.</a:t>
            </a:r>
            <a:endParaRPr lang="vi-V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3" name="Group 22"/>
          <p:cNvGrpSpPr/>
          <p:nvPr/>
        </p:nvGrpSpPr>
        <p:grpSpPr>
          <a:xfrm>
            <a:off x="4301490" y="607060"/>
            <a:ext cx="3458210" cy="702145"/>
            <a:chOff x="1345" y="822"/>
            <a:chExt cx="6189" cy="1337"/>
          </a:xfrm>
          <a:solidFill>
            <a:schemeClr val="bg1">
              <a:lumMod val="85000"/>
            </a:schemeClr>
          </a:solidFill>
        </p:grpSpPr>
        <p:sp>
          <p:nvSpPr>
            <p:cNvPr id="24" name="Flowchart: Process 23"/>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Activity Manage </a:t>
              </a:r>
              <a:r>
                <a:rPr lang="vi-VN" altLang="en-US" b="1"/>
                <a:t>Patient</a:t>
              </a:r>
              <a:endParaRPr lang="vi-VN" altLang="en-US" b="1"/>
            </a:p>
          </p:txBody>
        </p:sp>
      </p:grpSp>
      <p:sp>
        <p:nvSpPr>
          <p:cNvPr id="16" name="Text Box 15"/>
          <p:cNvSpPr txBox="1"/>
          <p:nvPr>
            <p:custDataLst>
              <p:tags r:id="rId4"/>
            </p:custDataLst>
          </p:nvPr>
        </p:nvSpPr>
        <p:spPr>
          <a:xfrm>
            <a:off x="861695" y="8246110"/>
            <a:ext cx="9628505" cy="4547870"/>
          </a:xfrm>
          <a:prstGeom prst="rect">
            <a:avLst/>
          </a:prstGeom>
          <a:noFill/>
        </p:spPr>
        <p:txBody>
          <a:bodyPr wrap="square" rtlCol="0">
            <a:noAutofit/>
          </a:bodyPr>
          <a:p>
            <a:r>
              <a:rPr lang="vi-VN" altLang="en-US" b="1">
                <a:sym typeface="+mn-ea"/>
              </a:rPr>
              <a:t>1. Manage Patient: </a:t>
            </a:r>
            <a:r>
              <a:rPr lang="vi-VN" altLang="en-US">
                <a:sym typeface="+mn-ea"/>
              </a:rPr>
              <a:t>This module allow Employee to manage information of medicine consist of add new patient, update patient and delete patient.</a:t>
            </a:r>
            <a:endParaRPr lang="vi-VN" altLang="en-US"/>
          </a:p>
          <a:p>
            <a:endParaRPr lang="vi-VN" altLang="en-US"/>
          </a:p>
          <a:p>
            <a:pPr marL="285750" indent="-285750">
              <a:buFont typeface="Wingdings" panose="05000000000000000000" charset="0"/>
              <a:buChar char="q"/>
            </a:pPr>
            <a:r>
              <a:rPr lang="vi-VN" altLang="en-US">
                <a:sym typeface="+mn-ea"/>
              </a:rPr>
              <a:t>Purpose: </a:t>
            </a:r>
            <a:r>
              <a:rPr lang="vi-VN" altLang="en-US">
                <a:sym typeface="+mn-ea"/>
              </a:rPr>
              <a:t>This function allow Admin to add new,update and delete information of </a:t>
            </a:r>
            <a:r>
              <a:rPr lang="vi-VN" altLang="en-US">
                <a:sym typeface="+mn-ea"/>
              </a:rPr>
              <a:t>patient.</a:t>
            </a:r>
            <a:endParaRPr lang="vi-VN" altLang="en-US"/>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Patient ID</a:t>
            </a:r>
            <a:endParaRPr lang="vi-VN" altLang="en-US">
              <a:sym typeface="+mn-ea"/>
            </a:endParaRPr>
          </a:p>
          <a:p>
            <a:pPr marL="742950" lvl="1" indent="-285750">
              <a:buFont typeface="Arial" panose="020B0604020202020204" pitchFamily="34" charset="0"/>
              <a:buChar char="•"/>
            </a:pPr>
            <a:r>
              <a:rPr lang="vi-VN" altLang="en-US">
                <a:sym typeface="+mn-ea"/>
              </a:rPr>
              <a:t>Patient Name</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742950" lvl="1" indent="-285750">
              <a:buFont typeface="Arial" panose="020B0604020202020204" pitchFamily="34" charset="0"/>
              <a:buChar char="•"/>
            </a:pPr>
            <a:r>
              <a:rPr lang="vi-VN" altLang="en-US">
                <a:sym typeface="+mn-ea"/>
              </a:rPr>
              <a:t>Age </a:t>
            </a:r>
            <a:endParaRPr lang="vi-VN" altLang="en-US">
              <a:sym typeface="+mn-ea"/>
            </a:endParaRPr>
          </a:p>
          <a:p>
            <a:pPr marL="742950" lvl="1" indent="-285750">
              <a:buFont typeface="Arial" panose="020B0604020202020204" pitchFamily="34" charset="0"/>
              <a:buChar char="•"/>
            </a:pPr>
            <a:r>
              <a:rPr lang="vi-VN" altLang="en-US">
                <a:sym typeface="+mn-ea"/>
              </a:rPr>
              <a:t>Gender </a:t>
            </a:r>
            <a:endParaRPr lang="vi-VN" altLang="en-US">
              <a:sym typeface="+mn-ea"/>
            </a:endParaRPr>
          </a:p>
          <a:p>
            <a:pPr marL="742950" lvl="1" indent="-285750">
              <a:buFont typeface="Arial" panose="020B0604020202020204" pitchFamily="34" charset="0"/>
              <a:buChar char="•"/>
            </a:pPr>
            <a:r>
              <a:rPr lang="vi-VN" altLang="en-US">
                <a:sym typeface="+mn-ea"/>
              </a:rPr>
              <a:t>Address </a:t>
            </a:r>
            <a:endParaRPr lang="vi-VN" altLang="en-US">
              <a:sym typeface="+mn-ea"/>
            </a:endParaRPr>
          </a:p>
          <a:p>
            <a:pPr marL="285750" indent="-285750">
              <a:buFont typeface="Wingdings" panose="05000000000000000000" charset="0"/>
              <a:buChar char="q"/>
            </a:pPr>
            <a:r>
              <a:rPr lang="vi-VN" altLang="en-US">
                <a:sym typeface="+mn-ea"/>
              </a:rPr>
              <a:t>Outputs: Display information of patient is added,updated,</a:t>
            </a:r>
            <a:r>
              <a:rPr lang="vi-VN" altLang="en-US">
                <a:sym typeface="+mn-ea"/>
              </a:rPr>
              <a:t>delete to table of database.</a:t>
            </a:r>
            <a:endParaRPr lang="vi-VN" altLang="en-US">
              <a:sym typeface="+mn-ea"/>
            </a:endParaRPr>
          </a:p>
        </p:txBody>
      </p:sp>
      <p:pic>
        <p:nvPicPr>
          <p:cNvPr id="3" name="Picture 2" descr="SEM2-Employee-AddPatient"/>
          <p:cNvPicPr>
            <a:picLocks noChangeAspect="1"/>
          </p:cNvPicPr>
          <p:nvPr/>
        </p:nvPicPr>
        <p:blipFill>
          <a:blip r:embed="rId5"/>
          <a:stretch>
            <a:fillRect/>
          </a:stretch>
        </p:blipFill>
        <p:spPr>
          <a:xfrm>
            <a:off x="685800" y="1725930"/>
            <a:ext cx="4663440" cy="4503420"/>
          </a:xfrm>
          <a:prstGeom prst="rect">
            <a:avLst/>
          </a:prstGeom>
        </p:spPr>
      </p:pic>
      <p:pic>
        <p:nvPicPr>
          <p:cNvPr id="5" name="Picture 4" descr="SEM2-Employee-Patient"/>
          <p:cNvPicPr>
            <a:picLocks noChangeAspect="1"/>
          </p:cNvPicPr>
          <p:nvPr/>
        </p:nvPicPr>
        <p:blipFill>
          <a:blip r:embed="rId6"/>
          <a:stretch>
            <a:fillRect/>
          </a:stretch>
        </p:blipFill>
        <p:spPr>
          <a:xfrm>
            <a:off x="5795645" y="1725930"/>
            <a:ext cx="4060190" cy="4494530"/>
          </a:xfrm>
          <a:prstGeom prst="rect">
            <a:avLst/>
          </a:prstGeom>
        </p:spPr>
      </p:pic>
      <p:sp>
        <p:nvSpPr>
          <p:cNvPr id="6" name="Text Box 5"/>
          <p:cNvSpPr txBox="1"/>
          <p:nvPr/>
        </p:nvSpPr>
        <p:spPr>
          <a:xfrm>
            <a:off x="685800" y="1333500"/>
            <a:ext cx="4064000" cy="368300"/>
          </a:xfrm>
          <a:prstGeom prst="rect">
            <a:avLst/>
          </a:prstGeom>
          <a:noFill/>
        </p:spPr>
        <p:txBody>
          <a:bodyPr wrap="square" rtlCol="0">
            <a:spAutoFit/>
          </a:bodyPr>
          <a:p>
            <a:r>
              <a:rPr lang="vi-VN" altLang="en-US"/>
              <a:t>1.1 Activity diagram add new </a:t>
            </a:r>
            <a:r>
              <a:rPr lang="vi-VN" altLang="en-US"/>
              <a:t>patient </a:t>
            </a:r>
            <a:endParaRPr lang="vi-VN" altLang="en-US"/>
          </a:p>
        </p:txBody>
      </p:sp>
      <p:sp>
        <p:nvSpPr>
          <p:cNvPr id="8" name="Text Box 7"/>
          <p:cNvSpPr txBox="1"/>
          <p:nvPr/>
        </p:nvSpPr>
        <p:spPr>
          <a:xfrm>
            <a:off x="5791835" y="1357630"/>
            <a:ext cx="4064000" cy="368300"/>
          </a:xfrm>
          <a:prstGeom prst="rect">
            <a:avLst/>
          </a:prstGeom>
          <a:noFill/>
        </p:spPr>
        <p:txBody>
          <a:bodyPr wrap="square" rtlCol="0">
            <a:spAutoFit/>
          </a:bodyPr>
          <a:p>
            <a:r>
              <a:rPr lang="vi-VN" altLang="en-US">
                <a:sym typeface="+mn-ea"/>
              </a:rPr>
              <a:t>1.</a:t>
            </a:r>
            <a:r>
              <a:rPr lang="vi-VN" altLang="en-US">
                <a:sym typeface="+mn-ea"/>
              </a:rPr>
              <a:t>2 Activity diagram manage </a:t>
            </a:r>
            <a:r>
              <a:rPr lang="vi-VN" altLang="en-US">
                <a:sym typeface="+mn-ea"/>
              </a:rPr>
              <a:t>patient</a:t>
            </a:r>
            <a:endParaRPr lang="vi-V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3" name="Group 22"/>
          <p:cNvGrpSpPr/>
          <p:nvPr/>
        </p:nvGrpSpPr>
        <p:grpSpPr>
          <a:xfrm>
            <a:off x="4301490" y="-1932305"/>
            <a:ext cx="3458210" cy="702145"/>
            <a:chOff x="1345" y="822"/>
            <a:chExt cx="6189" cy="1337"/>
          </a:xfrm>
          <a:solidFill>
            <a:schemeClr val="bg1">
              <a:lumMod val="85000"/>
            </a:schemeClr>
          </a:solidFill>
        </p:grpSpPr>
        <p:sp>
          <p:nvSpPr>
            <p:cNvPr id="24" name="Flowchart: Process 23"/>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Activity Manage </a:t>
              </a:r>
              <a:r>
                <a:rPr lang="vi-VN" altLang="en-US" b="1"/>
                <a:t>Patient</a:t>
              </a:r>
              <a:endParaRPr lang="vi-VN" altLang="en-US" b="1"/>
            </a:p>
          </p:txBody>
        </p:sp>
      </p:grpSp>
      <p:pic>
        <p:nvPicPr>
          <p:cNvPr id="3" name="Picture 2" descr="SEM2-Employee-AddPatient"/>
          <p:cNvPicPr>
            <a:picLocks noChangeAspect="1"/>
          </p:cNvPicPr>
          <p:nvPr/>
        </p:nvPicPr>
        <p:blipFill>
          <a:blip r:embed="rId4"/>
          <a:stretch>
            <a:fillRect/>
          </a:stretch>
        </p:blipFill>
        <p:spPr>
          <a:xfrm>
            <a:off x="-655320" y="8141970"/>
            <a:ext cx="4663440" cy="4503420"/>
          </a:xfrm>
          <a:prstGeom prst="rect">
            <a:avLst/>
          </a:prstGeom>
        </p:spPr>
      </p:pic>
      <p:pic>
        <p:nvPicPr>
          <p:cNvPr id="5" name="Picture 4" descr="SEM2-Employee-Patient"/>
          <p:cNvPicPr>
            <a:picLocks noChangeAspect="1"/>
          </p:cNvPicPr>
          <p:nvPr/>
        </p:nvPicPr>
        <p:blipFill>
          <a:blip r:embed="rId5"/>
          <a:stretch>
            <a:fillRect/>
          </a:stretch>
        </p:blipFill>
        <p:spPr>
          <a:xfrm>
            <a:off x="10962005" y="7136130"/>
            <a:ext cx="4060190" cy="4494530"/>
          </a:xfrm>
          <a:prstGeom prst="rect">
            <a:avLst/>
          </a:prstGeom>
        </p:spPr>
      </p:pic>
      <p:sp>
        <p:nvSpPr>
          <p:cNvPr id="6" name="Text Box 5"/>
          <p:cNvSpPr txBox="1"/>
          <p:nvPr/>
        </p:nvSpPr>
        <p:spPr>
          <a:xfrm>
            <a:off x="-5744845" y="1701800"/>
            <a:ext cx="4064000" cy="368300"/>
          </a:xfrm>
          <a:prstGeom prst="rect">
            <a:avLst/>
          </a:prstGeom>
          <a:noFill/>
        </p:spPr>
        <p:txBody>
          <a:bodyPr wrap="square" rtlCol="0">
            <a:spAutoFit/>
          </a:bodyPr>
          <a:p>
            <a:r>
              <a:rPr lang="vi-VN" altLang="en-US"/>
              <a:t>1.1 Activity diagram add new </a:t>
            </a:r>
            <a:r>
              <a:rPr lang="vi-VN" altLang="en-US"/>
              <a:t>patient </a:t>
            </a:r>
            <a:endParaRPr lang="vi-VN" altLang="en-US"/>
          </a:p>
        </p:txBody>
      </p:sp>
      <p:sp>
        <p:nvSpPr>
          <p:cNvPr id="8" name="Text Box 7"/>
          <p:cNvSpPr txBox="1"/>
          <p:nvPr/>
        </p:nvSpPr>
        <p:spPr>
          <a:xfrm>
            <a:off x="12908915" y="2896870"/>
            <a:ext cx="4064000" cy="368300"/>
          </a:xfrm>
          <a:prstGeom prst="rect">
            <a:avLst/>
          </a:prstGeom>
          <a:noFill/>
        </p:spPr>
        <p:txBody>
          <a:bodyPr wrap="square" rtlCol="0">
            <a:spAutoFit/>
          </a:bodyPr>
          <a:p>
            <a:r>
              <a:rPr lang="vi-VN" altLang="en-US">
                <a:sym typeface="+mn-ea"/>
              </a:rPr>
              <a:t>1.</a:t>
            </a:r>
            <a:r>
              <a:rPr lang="vi-VN" altLang="en-US">
                <a:sym typeface="+mn-ea"/>
              </a:rPr>
              <a:t>2 Activity diagram manage </a:t>
            </a:r>
            <a:r>
              <a:rPr lang="vi-VN" altLang="en-US">
                <a:sym typeface="+mn-ea"/>
              </a:rPr>
              <a:t>patient</a:t>
            </a:r>
            <a:endParaRPr lang="vi-VN" altLang="en-US">
              <a:sym typeface="+mn-ea"/>
            </a:endParaRPr>
          </a:p>
        </p:txBody>
      </p:sp>
      <p:grpSp>
        <p:nvGrpSpPr>
          <p:cNvPr id="2" name="Group 1"/>
          <p:cNvGrpSpPr/>
          <p:nvPr/>
        </p:nvGrpSpPr>
        <p:grpSpPr>
          <a:xfrm>
            <a:off x="4301490" y="607060"/>
            <a:ext cx="3458210" cy="702145"/>
            <a:chOff x="1345" y="822"/>
            <a:chExt cx="6189" cy="1337"/>
          </a:xfrm>
          <a:solidFill>
            <a:schemeClr val="bg1">
              <a:lumMod val="85000"/>
            </a:schemeClr>
          </a:solidFill>
        </p:grpSpPr>
        <p:sp>
          <p:nvSpPr>
            <p:cNvPr id="4" name="Flowchart: Process 3"/>
            <p:cNvSpPr/>
            <p:nvPr>
              <p:custDataLst>
                <p:tags r:id="rId6"/>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custDataLst>
                <p:tags r:id="rId7"/>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9" name="Text Box 8"/>
          <p:cNvSpPr txBox="1"/>
          <p:nvPr>
            <p:custDataLst>
              <p:tags r:id="rId8"/>
            </p:custDataLst>
          </p:nvPr>
        </p:nvSpPr>
        <p:spPr>
          <a:xfrm>
            <a:off x="861695" y="1480185"/>
            <a:ext cx="9628505" cy="4547870"/>
          </a:xfrm>
          <a:prstGeom prst="rect">
            <a:avLst/>
          </a:prstGeom>
          <a:noFill/>
        </p:spPr>
        <p:txBody>
          <a:bodyPr wrap="square" rtlCol="0">
            <a:noAutofit/>
          </a:bodyPr>
          <a:p>
            <a:r>
              <a:rPr lang="vi-VN" altLang="en-US" b="1">
                <a:sym typeface="+mn-ea"/>
              </a:rPr>
              <a:t>2. Print </a:t>
            </a:r>
            <a:r>
              <a:rPr lang="vi-VN" altLang="en-US" b="1">
                <a:sym typeface="+mn-ea"/>
              </a:rPr>
              <a:t>Invoice:</a:t>
            </a:r>
            <a:endParaRPr lang="vi-VN" altLang="en-US" b="1">
              <a:sym typeface="+mn-ea"/>
            </a:endParaRPr>
          </a:p>
          <a:p>
            <a:endParaRPr lang="vi-VN" altLang="en-US"/>
          </a:p>
          <a:p>
            <a:pPr marL="285750" indent="-285750">
              <a:buFont typeface="Wingdings" panose="05000000000000000000" charset="0"/>
              <a:buChar char="q"/>
            </a:pPr>
            <a:r>
              <a:rPr lang="vi-VN" altLang="en-US">
                <a:sym typeface="+mn-ea"/>
              </a:rPr>
              <a:t>Purpose: Allow Employee to print medical prescription and invoice information.</a:t>
            </a:r>
            <a:endParaRPr lang="vi-VN" altLang="en-US">
              <a:sym typeface="+mn-ea"/>
            </a:endParaRPr>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Date of medical examination</a:t>
            </a:r>
            <a:endParaRPr lang="vi-VN" altLang="en-US">
              <a:sym typeface="+mn-ea"/>
            </a:endParaRPr>
          </a:p>
          <a:p>
            <a:pPr marL="742950" lvl="1" indent="-285750">
              <a:buFont typeface="Arial" panose="020B0604020202020204" pitchFamily="34" charset="0"/>
              <a:buChar char="•"/>
            </a:pPr>
            <a:r>
              <a:rPr lang="vi-VN" altLang="en-US">
                <a:sym typeface="+mn-ea"/>
              </a:rPr>
              <a:t>Doctor Name</a:t>
            </a:r>
            <a:endParaRPr lang="vi-VN" altLang="en-US">
              <a:sym typeface="+mn-ea"/>
            </a:endParaRPr>
          </a:p>
          <a:p>
            <a:pPr marL="742950" lvl="1" indent="-285750">
              <a:buFont typeface="Arial" panose="020B0604020202020204" pitchFamily="34" charset="0"/>
              <a:buChar char="•"/>
            </a:pPr>
            <a:r>
              <a:rPr lang="vi-VN" altLang="en-US">
                <a:sym typeface="+mn-ea"/>
              </a:rPr>
              <a:t>Patient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Name of medicine</a:t>
            </a:r>
            <a:endParaRPr lang="vi-VN" altLang="en-US">
              <a:sym typeface="+mn-ea"/>
            </a:endParaRPr>
          </a:p>
          <a:p>
            <a:pPr marL="742950" lvl="1" indent="-285750">
              <a:buFont typeface="Arial" panose="020B0604020202020204" pitchFamily="34" charset="0"/>
              <a:buChar char="•"/>
            </a:pPr>
            <a:r>
              <a:rPr lang="vi-VN" altLang="en-US">
                <a:sym typeface="+mn-ea"/>
              </a:rPr>
              <a:t>Price </a:t>
            </a:r>
            <a:endParaRPr lang="vi-VN" altLang="en-US">
              <a:sym typeface="+mn-ea"/>
            </a:endParaRPr>
          </a:p>
          <a:p>
            <a:pPr marL="742950" lvl="1" indent="-285750">
              <a:buFont typeface="Arial" panose="020B0604020202020204" pitchFamily="34" charset="0"/>
              <a:buChar char="•"/>
            </a:pPr>
            <a:r>
              <a:rPr lang="vi-VN" altLang="en-US">
                <a:sym typeface="+mn-ea"/>
              </a:rPr>
              <a:t>Payment Method</a:t>
            </a:r>
            <a:endParaRPr lang="vi-VN" altLang="en-US">
              <a:sym typeface="+mn-ea"/>
            </a:endParaRPr>
          </a:p>
          <a:p>
            <a:pPr marL="742950" lvl="1" indent="-285750">
              <a:buFont typeface="Arial" panose="020B0604020202020204" pitchFamily="34" charset="0"/>
              <a:buChar char="•"/>
            </a:pPr>
            <a:r>
              <a:rPr lang="vi-VN" altLang="en-US">
                <a:sym typeface="+mn-ea"/>
              </a:rPr>
              <a:t>Status.</a:t>
            </a:r>
            <a:endParaRPr lang="vi-VN" altLang="en-US">
              <a:sym typeface="+mn-ea"/>
            </a:endParaRPr>
          </a:p>
          <a:p>
            <a:pPr marL="285750" indent="-285750">
              <a:buFont typeface="Wingdings" panose="05000000000000000000" charset="0"/>
              <a:buChar char="q"/>
            </a:pPr>
            <a:r>
              <a:rPr lang="vi-VN" altLang="en-US">
                <a:sym typeface="+mn-ea"/>
              </a:rPr>
              <a:t>Outputs: Medical examination prescription and invoice are printed.</a:t>
            </a:r>
            <a:endParaRPr lang="vi-V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 name="Group 1"/>
          <p:cNvGrpSpPr/>
          <p:nvPr/>
        </p:nvGrpSpPr>
        <p:grpSpPr>
          <a:xfrm>
            <a:off x="3982085" y="-2047875"/>
            <a:ext cx="3458210" cy="702145"/>
            <a:chOff x="1345" y="822"/>
            <a:chExt cx="6189" cy="1337"/>
          </a:xfrm>
          <a:solidFill>
            <a:schemeClr val="bg1">
              <a:lumMod val="85000"/>
            </a:schemeClr>
          </a:solidFill>
        </p:grpSpPr>
        <p:sp>
          <p:nvSpPr>
            <p:cNvPr id="4" name="Flowchart: Process 3"/>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9" name="Text Box 8"/>
          <p:cNvSpPr txBox="1"/>
          <p:nvPr>
            <p:custDataLst>
              <p:tags r:id="rId4"/>
            </p:custDataLst>
          </p:nvPr>
        </p:nvSpPr>
        <p:spPr>
          <a:xfrm>
            <a:off x="-454660" y="7853045"/>
            <a:ext cx="9628505" cy="4547870"/>
          </a:xfrm>
          <a:prstGeom prst="rect">
            <a:avLst/>
          </a:prstGeom>
          <a:noFill/>
        </p:spPr>
        <p:txBody>
          <a:bodyPr wrap="square" rtlCol="0">
            <a:noAutofit/>
          </a:bodyPr>
          <a:p>
            <a:r>
              <a:rPr lang="vi-VN" altLang="en-US" b="1">
                <a:sym typeface="+mn-ea"/>
              </a:rPr>
              <a:t>2. Print </a:t>
            </a:r>
            <a:r>
              <a:rPr lang="vi-VN" altLang="en-US" b="1">
                <a:sym typeface="+mn-ea"/>
              </a:rPr>
              <a:t>Invoice:</a:t>
            </a:r>
            <a:endParaRPr lang="vi-VN" altLang="en-US" b="1">
              <a:sym typeface="+mn-ea"/>
            </a:endParaRPr>
          </a:p>
          <a:p>
            <a:endParaRPr lang="vi-VN" altLang="en-US"/>
          </a:p>
          <a:p>
            <a:pPr marL="285750" indent="-285750">
              <a:buFont typeface="Wingdings" panose="05000000000000000000" charset="0"/>
              <a:buChar char="q"/>
            </a:pPr>
            <a:r>
              <a:rPr lang="vi-VN" altLang="en-US">
                <a:sym typeface="+mn-ea"/>
              </a:rPr>
              <a:t>Purpose: Allow Employee to print medical prescription and invoice information.</a:t>
            </a:r>
            <a:endParaRPr lang="vi-VN" altLang="en-US">
              <a:sym typeface="+mn-ea"/>
            </a:endParaRPr>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Date of medical examination</a:t>
            </a:r>
            <a:endParaRPr lang="vi-VN" altLang="en-US">
              <a:sym typeface="+mn-ea"/>
            </a:endParaRPr>
          </a:p>
          <a:p>
            <a:pPr marL="742950" lvl="1" indent="-285750">
              <a:buFont typeface="Arial" panose="020B0604020202020204" pitchFamily="34" charset="0"/>
              <a:buChar char="•"/>
            </a:pPr>
            <a:r>
              <a:rPr lang="vi-VN" altLang="en-US">
                <a:sym typeface="+mn-ea"/>
              </a:rPr>
              <a:t>Doctor Name</a:t>
            </a:r>
            <a:endParaRPr lang="vi-VN" altLang="en-US">
              <a:sym typeface="+mn-ea"/>
            </a:endParaRPr>
          </a:p>
          <a:p>
            <a:pPr marL="742950" lvl="1" indent="-285750">
              <a:buFont typeface="Arial" panose="020B0604020202020204" pitchFamily="34" charset="0"/>
              <a:buChar char="•"/>
            </a:pPr>
            <a:r>
              <a:rPr lang="vi-VN" altLang="en-US">
                <a:sym typeface="+mn-ea"/>
              </a:rPr>
              <a:t>Patient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Name of medicine</a:t>
            </a:r>
            <a:endParaRPr lang="vi-VN" altLang="en-US">
              <a:sym typeface="+mn-ea"/>
            </a:endParaRPr>
          </a:p>
          <a:p>
            <a:pPr marL="742950" lvl="1" indent="-285750">
              <a:buFont typeface="Arial" panose="020B0604020202020204" pitchFamily="34" charset="0"/>
              <a:buChar char="•"/>
            </a:pPr>
            <a:r>
              <a:rPr lang="vi-VN" altLang="en-US">
                <a:sym typeface="+mn-ea"/>
              </a:rPr>
              <a:t>Price </a:t>
            </a:r>
            <a:endParaRPr lang="vi-VN" altLang="en-US">
              <a:sym typeface="+mn-ea"/>
            </a:endParaRPr>
          </a:p>
          <a:p>
            <a:pPr marL="742950" lvl="1" indent="-285750">
              <a:buFont typeface="Arial" panose="020B0604020202020204" pitchFamily="34" charset="0"/>
              <a:buChar char="•"/>
            </a:pPr>
            <a:r>
              <a:rPr lang="vi-VN" altLang="en-US">
                <a:sym typeface="+mn-ea"/>
              </a:rPr>
              <a:t>Payment Method</a:t>
            </a:r>
            <a:endParaRPr lang="vi-VN" altLang="en-US">
              <a:sym typeface="+mn-ea"/>
            </a:endParaRPr>
          </a:p>
          <a:p>
            <a:pPr marL="742950" lvl="1" indent="-285750">
              <a:buFont typeface="Arial" panose="020B0604020202020204" pitchFamily="34" charset="0"/>
              <a:buChar char="•"/>
            </a:pPr>
            <a:r>
              <a:rPr lang="vi-VN" altLang="en-US">
                <a:sym typeface="+mn-ea"/>
              </a:rPr>
              <a:t>Status</a:t>
            </a:r>
            <a:endParaRPr lang="vi-VN" altLang="en-US">
              <a:sym typeface="+mn-ea"/>
            </a:endParaRPr>
          </a:p>
          <a:p>
            <a:pPr marL="285750" indent="-285750">
              <a:buFont typeface="Wingdings" panose="05000000000000000000" charset="0"/>
              <a:buChar char="q"/>
            </a:pPr>
            <a:r>
              <a:rPr lang="vi-VN" altLang="en-US">
                <a:sym typeface="+mn-ea"/>
              </a:rPr>
              <a:t>Outputs: Medical examination prescription and invoice are printed.</a:t>
            </a:r>
            <a:endParaRPr lang="vi-VN" altLang="en-US">
              <a:sym typeface="+mn-ea"/>
            </a:endParaRPr>
          </a:p>
        </p:txBody>
      </p:sp>
      <p:grpSp>
        <p:nvGrpSpPr>
          <p:cNvPr id="11" name="Group 10"/>
          <p:cNvGrpSpPr/>
          <p:nvPr/>
        </p:nvGrpSpPr>
        <p:grpSpPr>
          <a:xfrm>
            <a:off x="4301490" y="607060"/>
            <a:ext cx="3458210" cy="702145"/>
            <a:chOff x="1345" y="822"/>
            <a:chExt cx="6189" cy="1337"/>
          </a:xfrm>
          <a:solidFill>
            <a:schemeClr val="bg1">
              <a:lumMod val="85000"/>
            </a:schemeClr>
          </a:solidFill>
        </p:grpSpPr>
        <p:sp>
          <p:nvSpPr>
            <p:cNvPr id="12" name="Flowchart: Process 11"/>
            <p:cNvSpPr/>
            <p:nvPr>
              <p:custDataLst>
                <p:tags r:id="rId5"/>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custDataLst>
                <p:tags r:id="rId6"/>
              </p:custDataLst>
            </p:nvPr>
          </p:nvSpPr>
          <p:spPr>
            <a:xfrm>
              <a:off x="1917" y="1207"/>
              <a:ext cx="5280" cy="701"/>
            </a:xfrm>
            <a:prstGeom prst="rect">
              <a:avLst/>
            </a:prstGeom>
            <a:grpFill/>
          </p:spPr>
          <p:txBody>
            <a:bodyPr wrap="square" rtlCol="0">
              <a:spAutoFit/>
            </a:bodyPr>
            <a:p>
              <a:pPr algn="ctr"/>
              <a:r>
                <a:rPr lang="vi-VN" altLang="en-US" b="1"/>
                <a:t>Activity Manage </a:t>
              </a:r>
              <a:r>
                <a:rPr lang="vi-VN" altLang="en-US" b="1"/>
                <a:t>Patient</a:t>
              </a:r>
              <a:endParaRPr lang="vi-VN" altLang="en-US" b="1"/>
            </a:p>
          </p:txBody>
        </p:sp>
      </p:grpSp>
      <p:pic>
        <p:nvPicPr>
          <p:cNvPr id="14" name="Picture 13" descr="SEM2-Employee-Printing"/>
          <p:cNvPicPr>
            <a:picLocks noChangeAspect="1"/>
          </p:cNvPicPr>
          <p:nvPr/>
        </p:nvPicPr>
        <p:blipFill>
          <a:blip r:embed="rId7"/>
          <a:stretch>
            <a:fillRect/>
          </a:stretch>
        </p:blipFill>
        <p:spPr>
          <a:xfrm>
            <a:off x="2868930" y="1969135"/>
            <a:ext cx="4053840" cy="4364355"/>
          </a:xfrm>
          <a:prstGeom prst="rect">
            <a:avLst/>
          </a:prstGeom>
        </p:spPr>
      </p:pic>
      <p:sp>
        <p:nvSpPr>
          <p:cNvPr id="15" name="Text Box 14"/>
          <p:cNvSpPr txBox="1"/>
          <p:nvPr/>
        </p:nvSpPr>
        <p:spPr>
          <a:xfrm>
            <a:off x="2858770" y="1527175"/>
            <a:ext cx="4064000" cy="645160"/>
          </a:xfrm>
          <a:prstGeom prst="rect">
            <a:avLst/>
          </a:prstGeom>
          <a:noFill/>
        </p:spPr>
        <p:txBody>
          <a:bodyPr wrap="square" rtlCol="0">
            <a:spAutoFit/>
          </a:bodyPr>
          <a:p>
            <a:r>
              <a:rPr lang="vi-VN" altLang="en-US"/>
              <a:t>2.1 </a:t>
            </a:r>
            <a:r>
              <a:rPr lang="vi-VN" altLang="en-US">
                <a:sym typeface="+mn-ea"/>
              </a:rPr>
              <a:t>Activity diagram print invoice</a:t>
            </a:r>
            <a:endParaRPr lang="vi-VN" altLang="en-US">
              <a:sym typeface="+mn-ea"/>
            </a:endParaRPr>
          </a:p>
          <a:p>
            <a:endParaRPr lang="vi-V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11" name="Group 10"/>
          <p:cNvGrpSpPr/>
          <p:nvPr/>
        </p:nvGrpSpPr>
        <p:grpSpPr>
          <a:xfrm>
            <a:off x="3982085" y="-2140585"/>
            <a:ext cx="3458210" cy="702145"/>
            <a:chOff x="1345" y="822"/>
            <a:chExt cx="6189" cy="1337"/>
          </a:xfrm>
          <a:solidFill>
            <a:schemeClr val="bg1">
              <a:lumMod val="85000"/>
            </a:schemeClr>
          </a:solidFill>
        </p:grpSpPr>
        <p:sp>
          <p:nvSpPr>
            <p:cNvPr id="12" name="Flowchart: Process 11"/>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Activity Manage </a:t>
              </a:r>
              <a:r>
                <a:rPr lang="vi-VN" altLang="en-US" b="1"/>
                <a:t>Patient</a:t>
              </a:r>
              <a:endParaRPr lang="vi-VN" altLang="en-US" b="1"/>
            </a:p>
          </p:txBody>
        </p:sp>
      </p:grpSp>
      <p:pic>
        <p:nvPicPr>
          <p:cNvPr id="14" name="Picture 13" descr="SEM2-Employee-Printing"/>
          <p:cNvPicPr>
            <a:picLocks noChangeAspect="1"/>
          </p:cNvPicPr>
          <p:nvPr/>
        </p:nvPicPr>
        <p:blipFill>
          <a:blip r:embed="rId4"/>
          <a:stretch>
            <a:fillRect/>
          </a:stretch>
        </p:blipFill>
        <p:spPr>
          <a:xfrm>
            <a:off x="2614930" y="7811135"/>
            <a:ext cx="4053840" cy="4364355"/>
          </a:xfrm>
          <a:prstGeom prst="rect">
            <a:avLst/>
          </a:prstGeom>
        </p:spPr>
      </p:pic>
      <p:sp>
        <p:nvSpPr>
          <p:cNvPr id="15" name="Text Box 14"/>
          <p:cNvSpPr txBox="1"/>
          <p:nvPr/>
        </p:nvSpPr>
        <p:spPr>
          <a:xfrm>
            <a:off x="-4530090" y="2334895"/>
            <a:ext cx="4064000" cy="645160"/>
          </a:xfrm>
          <a:prstGeom prst="rect">
            <a:avLst/>
          </a:prstGeom>
          <a:noFill/>
        </p:spPr>
        <p:txBody>
          <a:bodyPr wrap="square" rtlCol="0">
            <a:spAutoFit/>
          </a:bodyPr>
          <a:p>
            <a:r>
              <a:rPr lang="vi-VN" altLang="en-US"/>
              <a:t>2.1 </a:t>
            </a:r>
            <a:r>
              <a:rPr lang="vi-VN" altLang="en-US">
                <a:sym typeface="+mn-ea"/>
              </a:rPr>
              <a:t>Activity diagram print invoice</a:t>
            </a:r>
            <a:endParaRPr lang="vi-VN" altLang="en-US">
              <a:sym typeface="+mn-ea"/>
            </a:endParaRPr>
          </a:p>
          <a:p>
            <a:endParaRPr lang="vi-VN" altLang="en-US"/>
          </a:p>
        </p:txBody>
      </p:sp>
      <p:grpSp>
        <p:nvGrpSpPr>
          <p:cNvPr id="3" name="Group 2"/>
          <p:cNvGrpSpPr/>
          <p:nvPr/>
        </p:nvGrpSpPr>
        <p:grpSpPr>
          <a:xfrm>
            <a:off x="4301490" y="607060"/>
            <a:ext cx="3458210" cy="702145"/>
            <a:chOff x="1345" y="822"/>
            <a:chExt cx="6189" cy="1337"/>
          </a:xfrm>
          <a:solidFill>
            <a:schemeClr val="bg1">
              <a:lumMod val="85000"/>
            </a:schemeClr>
          </a:solidFill>
        </p:grpSpPr>
        <p:sp>
          <p:nvSpPr>
            <p:cNvPr id="5" name="Flowchart: Process 4"/>
            <p:cNvSpPr/>
            <p:nvPr>
              <p:custDataLst>
                <p:tags r:id="rId5"/>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custDataLst>
                <p:tags r:id="rId6"/>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8" name="Text Box 7"/>
          <p:cNvSpPr txBox="1"/>
          <p:nvPr>
            <p:custDataLst>
              <p:tags r:id="rId7"/>
            </p:custDataLst>
          </p:nvPr>
        </p:nvSpPr>
        <p:spPr>
          <a:xfrm>
            <a:off x="861695" y="1480185"/>
            <a:ext cx="9628505" cy="4547870"/>
          </a:xfrm>
          <a:prstGeom prst="rect">
            <a:avLst/>
          </a:prstGeom>
          <a:noFill/>
        </p:spPr>
        <p:txBody>
          <a:bodyPr wrap="square" rtlCol="0">
            <a:noAutofit/>
          </a:bodyPr>
          <a:p>
            <a:r>
              <a:rPr lang="vi-VN" altLang="en-US" b="1">
                <a:sym typeface="+mn-ea"/>
              </a:rPr>
              <a:t>3. Manage </a:t>
            </a:r>
            <a:r>
              <a:rPr lang="vi-VN" altLang="en-US" b="1">
                <a:sym typeface="+mn-ea"/>
              </a:rPr>
              <a:t>Payment:</a:t>
            </a:r>
            <a:endParaRPr lang="vi-VN" altLang="en-US" b="1">
              <a:sym typeface="+mn-ea"/>
            </a:endParaRPr>
          </a:p>
          <a:p>
            <a:endParaRPr lang="vi-VN" altLang="en-US"/>
          </a:p>
          <a:p>
            <a:pPr marL="285750" indent="-285750">
              <a:buFont typeface="Wingdings" panose="05000000000000000000" charset="0"/>
              <a:buChar char="q"/>
            </a:pPr>
            <a:r>
              <a:rPr lang="vi-VN" altLang="en-US">
                <a:sym typeface="+mn-ea"/>
              </a:rPr>
              <a:t>Purpose: Allow Employee to manage payment history and payment status.</a:t>
            </a:r>
            <a:endParaRPr lang="vi-VN" altLang="en-US">
              <a:sym typeface="+mn-ea"/>
            </a:endParaRPr>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Patient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Age</a:t>
            </a:r>
            <a:endParaRPr lang="vi-VN" altLang="en-US">
              <a:sym typeface="+mn-ea"/>
            </a:endParaRPr>
          </a:p>
          <a:p>
            <a:pPr marL="742950" lvl="1" indent="-285750">
              <a:buFont typeface="Arial" panose="020B0604020202020204" pitchFamily="34" charset="0"/>
              <a:buChar char="•"/>
            </a:pPr>
            <a:r>
              <a:rPr lang="vi-VN" altLang="en-US">
                <a:sym typeface="+mn-ea"/>
              </a:rPr>
              <a:t>Gender </a:t>
            </a:r>
            <a:endParaRPr lang="vi-VN" altLang="en-US">
              <a:sym typeface="+mn-ea"/>
            </a:endParaRPr>
          </a:p>
          <a:p>
            <a:pPr marL="742950" lvl="1" indent="-285750">
              <a:buFont typeface="Arial" panose="020B0604020202020204" pitchFamily="34" charset="0"/>
              <a:buChar char="•"/>
            </a:pPr>
            <a:r>
              <a:rPr lang="vi-VN" altLang="en-US">
                <a:sym typeface="+mn-ea"/>
              </a:rPr>
              <a:t>Address</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285750" indent="-285750">
              <a:buFont typeface="Wingdings" panose="05000000000000000000" charset="0"/>
              <a:buChar char="q"/>
            </a:pPr>
            <a:r>
              <a:rPr lang="vi-VN" altLang="en-US">
                <a:sym typeface="+mn-ea"/>
              </a:rPr>
              <a:t>Outputs:  Display payment confirmation. </a:t>
            </a:r>
            <a:endParaRPr lang="vi-V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11" name="Group 10"/>
          <p:cNvGrpSpPr/>
          <p:nvPr/>
        </p:nvGrpSpPr>
        <p:grpSpPr>
          <a:xfrm>
            <a:off x="3982085" y="-2140585"/>
            <a:ext cx="3458210" cy="702145"/>
            <a:chOff x="1345" y="822"/>
            <a:chExt cx="6189" cy="1337"/>
          </a:xfrm>
          <a:solidFill>
            <a:schemeClr val="bg1">
              <a:lumMod val="85000"/>
            </a:schemeClr>
          </a:solidFill>
        </p:grpSpPr>
        <p:sp>
          <p:nvSpPr>
            <p:cNvPr id="12" name="Flowchart: Process 11"/>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Activity Manage </a:t>
              </a:r>
              <a:r>
                <a:rPr lang="vi-VN" altLang="en-US" b="1"/>
                <a:t>Patient</a:t>
              </a:r>
              <a:endParaRPr lang="vi-VN" altLang="en-US" b="1"/>
            </a:p>
          </p:txBody>
        </p:sp>
      </p:grpSp>
      <p:pic>
        <p:nvPicPr>
          <p:cNvPr id="14" name="Picture 13" descr="SEM2-Employee-Printing"/>
          <p:cNvPicPr>
            <a:picLocks noChangeAspect="1"/>
          </p:cNvPicPr>
          <p:nvPr/>
        </p:nvPicPr>
        <p:blipFill>
          <a:blip r:embed="rId4"/>
          <a:stretch>
            <a:fillRect/>
          </a:stretch>
        </p:blipFill>
        <p:spPr>
          <a:xfrm>
            <a:off x="2614930" y="7811135"/>
            <a:ext cx="4053840" cy="4364355"/>
          </a:xfrm>
          <a:prstGeom prst="rect">
            <a:avLst/>
          </a:prstGeom>
        </p:spPr>
      </p:pic>
      <p:sp>
        <p:nvSpPr>
          <p:cNvPr id="15" name="Text Box 14"/>
          <p:cNvSpPr txBox="1"/>
          <p:nvPr/>
        </p:nvSpPr>
        <p:spPr>
          <a:xfrm>
            <a:off x="-4530090" y="2334895"/>
            <a:ext cx="4064000" cy="645160"/>
          </a:xfrm>
          <a:prstGeom prst="rect">
            <a:avLst/>
          </a:prstGeom>
          <a:noFill/>
        </p:spPr>
        <p:txBody>
          <a:bodyPr wrap="square" rtlCol="0">
            <a:spAutoFit/>
          </a:bodyPr>
          <a:p>
            <a:r>
              <a:rPr lang="vi-VN" altLang="en-US"/>
              <a:t>2.1 </a:t>
            </a:r>
            <a:r>
              <a:rPr lang="vi-VN" altLang="en-US">
                <a:sym typeface="+mn-ea"/>
              </a:rPr>
              <a:t>Activity diagram print invoice</a:t>
            </a:r>
            <a:endParaRPr lang="vi-VN" altLang="en-US">
              <a:sym typeface="+mn-ea"/>
            </a:endParaRPr>
          </a:p>
          <a:p>
            <a:endParaRPr lang="vi-VN" altLang="en-US"/>
          </a:p>
        </p:txBody>
      </p:sp>
      <p:grpSp>
        <p:nvGrpSpPr>
          <p:cNvPr id="3" name="Group 2"/>
          <p:cNvGrpSpPr/>
          <p:nvPr/>
        </p:nvGrpSpPr>
        <p:grpSpPr>
          <a:xfrm>
            <a:off x="4301490" y="607060"/>
            <a:ext cx="3458210" cy="702145"/>
            <a:chOff x="1345" y="822"/>
            <a:chExt cx="6189" cy="1337"/>
          </a:xfrm>
          <a:solidFill>
            <a:schemeClr val="bg1">
              <a:lumMod val="85000"/>
            </a:schemeClr>
          </a:solidFill>
        </p:grpSpPr>
        <p:sp>
          <p:nvSpPr>
            <p:cNvPr id="5" name="Flowchart: Process 4"/>
            <p:cNvSpPr/>
            <p:nvPr>
              <p:custDataLst>
                <p:tags r:id="rId5"/>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custDataLst>
                <p:tags r:id="rId6"/>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8" name="Text Box 7"/>
          <p:cNvSpPr txBox="1"/>
          <p:nvPr>
            <p:custDataLst>
              <p:tags r:id="rId7"/>
            </p:custDataLst>
          </p:nvPr>
        </p:nvSpPr>
        <p:spPr>
          <a:xfrm>
            <a:off x="861695" y="1480185"/>
            <a:ext cx="9628505" cy="4547870"/>
          </a:xfrm>
          <a:prstGeom prst="rect">
            <a:avLst/>
          </a:prstGeom>
          <a:noFill/>
        </p:spPr>
        <p:txBody>
          <a:bodyPr wrap="square" rtlCol="0">
            <a:noAutofit/>
          </a:bodyPr>
          <a:p>
            <a:r>
              <a:rPr lang="vi-VN" altLang="en-US" b="1">
                <a:sym typeface="+mn-ea"/>
              </a:rPr>
              <a:t>3. Manage </a:t>
            </a:r>
            <a:r>
              <a:rPr lang="vi-VN" altLang="en-US" b="1">
                <a:sym typeface="+mn-ea"/>
              </a:rPr>
              <a:t>Payment:</a:t>
            </a:r>
            <a:endParaRPr lang="vi-VN" altLang="en-US" b="1">
              <a:sym typeface="+mn-ea"/>
            </a:endParaRPr>
          </a:p>
          <a:p>
            <a:endParaRPr lang="vi-VN" altLang="en-US"/>
          </a:p>
          <a:p>
            <a:pPr marL="285750" indent="-285750">
              <a:buFont typeface="Wingdings" panose="05000000000000000000" charset="0"/>
              <a:buChar char="q"/>
            </a:pPr>
            <a:r>
              <a:rPr lang="vi-VN" altLang="en-US">
                <a:sym typeface="+mn-ea"/>
              </a:rPr>
              <a:t>Purpose: Allow Employee to manage payment history and payment status.</a:t>
            </a:r>
            <a:endParaRPr lang="vi-VN" altLang="en-US">
              <a:sym typeface="+mn-ea"/>
            </a:endParaRPr>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Patient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Age</a:t>
            </a:r>
            <a:endParaRPr lang="vi-VN" altLang="en-US">
              <a:sym typeface="+mn-ea"/>
            </a:endParaRPr>
          </a:p>
          <a:p>
            <a:pPr marL="742950" lvl="1" indent="-285750">
              <a:buFont typeface="Arial" panose="020B0604020202020204" pitchFamily="34" charset="0"/>
              <a:buChar char="•"/>
            </a:pPr>
            <a:r>
              <a:rPr lang="vi-VN" altLang="en-US">
                <a:sym typeface="+mn-ea"/>
              </a:rPr>
              <a:t>Gender </a:t>
            </a:r>
            <a:endParaRPr lang="vi-VN" altLang="en-US">
              <a:sym typeface="+mn-ea"/>
            </a:endParaRPr>
          </a:p>
          <a:p>
            <a:pPr marL="742950" lvl="1" indent="-285750">
              <a:buFont typeface="Arial" panose="020B0604020202020204" pitchFamily="34" charset="0"/>
              <a:buChar char="•"/>
            </a:pPr>
            <a:r>
              <a:rPr lang="vi-VN" altLang="en-US">
                <a:sym typeface="+mn-ea"/>
              </a:rPr>
              <a:t>Address</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285750" indent="-285750">
              <a:buFont typeface="Wingdings" panose="05000000000000000000" charset="0"/>
              <a:buChar char="q"/>
            </a:pPr>
            <a:r>
              <a:rPr lang="vi-VN" altLang="en-US">
                <a:sym typeface="+mn-ea"/>
              </a:rPr>
              <a:t>Outputs:  Display payment confirmation. </a:t>
            </a:r>
            <a:endParaRPr lang="vi-V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3" name="Group 2"/>
          <p:cNvGrpSpPr/>
          <p:nvPr/>
        </p:nvGrpSpPr>
        <p:grpSpPr>
          <a:xfrm>
            <a:off x="4301490" y="607060"/>
            <a:ext cx="3458210" cy="702145"/>
            <a:chOff x="1345" y="822"/>
            <a:chExt cx="6189" cy="1337"/>
          </a:xfrm>
          <a:solidFill>
            <a:schemeClr val="bg1">
              <a:lumMod val="85000"/>
            </a:schemeClr>
          </a:solidFill>
        </p:grpSpPr>
        <p:sp>
          <p:nvSpPr>
            <p:cNvPr id="5" name="Flowchart: Process 4"/>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Activity Manage </a:t>
              </a:r>
              <a:r>
                <a:rPr lang="vi-VN" altLang="en-US" b="1"/>
                <a:t>Payment</a:t>
              </a:r>
              <a:endParaRPr lang="vi-VN" altLang="en-US" b="1"/>
            </a:p>
          </p:txBody>
        </p:sp>
      </p:grpSp>
      <p:sp>
        <p:nvSpPr>
          <p:cNvPr id="8" name="Text Box 7"/>
          <p:cNvSpPr txBox="1"/>
          <p:nvPr>
            <p:custDataLst>
              <p:tags r:id="rId4"/>
            </p:custDataLst>
          </p:nvPr>
        </p:nvSpPr>
        <p:spPr>
          <a:xfrm>
            <a:off x="861695" y="7576185"/>
            <a:ext cx="9628505" cy="4547870"/>
          </a:xfrm>
          <a:prstGeom prst="rect">
            <a:avLst/>
          </a:prstGeom>
          <a:noFill/>
        </p:spPr>
        <p:txBody>
          <a:bodyPr wrap="square" rtlCol="0">
            <a:noAutofit/>
          </a:bodyPr>
          <a:p>
            <a:r>
              <a:rPr lang="vi-VN" altLang="en-US" b="1">
                <a:sym typeface="+mn-ea"/>
              </a:rPr>
              <a:t>3. Manage </a:t>
            </a:r>
            <a:r>
              <a:rPr lang="vi-VN" altLang="en-US" b="1">
                <a:sym typeface="+mn-ea"/>
              </a:rPr>
              <a:t>Payment:</a:t>
            </a:r>
            <a:endParaRPr lang="vi-VN" altLang="en-US" b="1">
              <a:sym typeface="+mn-ea"/>
            </a:endParaRPr>
          </a:p>
          <a:p>
            <a:endParaRPr lang="vi-VN" altLang="en-US"/>
          </a:p>
          <a:p>
            <a:pPr marL="285750" indent="-285750">
              <a:buFont typeface="Wingdings" panose="05000000000000000000" charset="0"/>
              <a:buChar char="q"/>
            </a:pPr>
            <a:r>
              <a:rPr lang="vi-VN" altLang="en-US">
                <a:sym typeface="+mn-ea"/>
              </a:rPr>
              <a:t>Purpose: Allow Employee to manage payment history and payment status.</a:t>
            </a:r>
            <a:endParaRPr lang="vi-VN" altLang="en-US">
              <a:sym typeface="+mn-ea"/>
            </a:endParaRPr>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Patient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Age</a:t>
            </a:r>
            <a:endParaRPr lang="vi-VN" altLang="en-US">
              <a:sym typeface="+mn-ea"/>
            </a:endParaRPr>
          </a:p>
          <a:p>
            <a:pPr marL="742950" lvl="1" indent="-285750">
              <a:buFont typeface="Arial" panose="020B0604020202020204" pitchFamily="34" charset="0"/>
              <a:buChar char="•"/>
            </a:pPr>
            <a:r>
              <a:rPr lang="vi-VN" altLang="en-US">
                <a:sym typeface="+mn-ea"/>
              </a:rPr>
              <a:t>Gender </a:t>
            </a:r>
            <a:endParaRPr lang="vi-VN" altLang="en-US">
              <a:sym typeface="+mn-ea"/>
            </a:endParaRPr>
          </a:p>
          <a:p>
            <a:pPr marL="742950" lvl="1" indent="-285750">
              <a:buFont typeface="Arial" panose="020B0604020202020204" pitchFamily="34" charset="0"/>
              <a:buChar char="•"/>
            </a:pPr>
            <a:r>
              <a:rPr lang="vi-VN" altLang="en-US">
                <a:sym typeface="+mn-ea"/>
              </a:rPr>
              <a:t>Address</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285750" indent="-285750">
              <a:buFont typeface="Wingdings" panose="05000000000000000000" charset="0"/>
              <a:buChar char="q"/>
            </a:pPr>
            <a:r>
              <a:rPr lang="vi-VN" altLang="en-US">
                <a:sym typeface="+mn-ea"/>
              </a:rPr>
              <a:t>Outputs:  Display payment confirmation. </a:t>
            </a:r>
            <a:endParaRPr lang="vi-VN" altLang="en-US">
              <a:sym typeface="+mn-ea"/>
            </a:endParaRPr>
          </a:p>
        </p:txBody>
      </p:sp>
      <p:pic>
        <p:nvPicPr>
          <p:cNvPr id="2" name="Picture 1" descr="SEM2-Employee-Payment"/>
          <p:cNvPicPr>
            <a:picLocks noChangeAspect="1"/>
          </p:cNvPicPr>
          <p:nvPr/>
        </p:nvPicPr>
        <p:blipFill>
          <a:blip r:embed="rId5"/>
          <a:stretch>
            <a:fillRect/>
          </a:stretch>
        </p:blipFill>
        <p:spPr>
          <a:xfrm>
            <a:off x="2407920" y="2055495"/>
            <a:ext cx="4282440" cy="4180840"/>
          </a:xfrm>
          <a:prstGeom prst="rect">
            <a:avLst/>
          </a:prstGeom>
        </p:spPr>
      </p:pic>
      <p:sp>
        <p:nvSpPr>
          <p:cNvPr id="4" name="Text Box 3"/>
          <p:cNvSpPr txBox="1"/>
          <p:nvPr/>
        </p:nvSpPr>
        <p:spPr>
          <a:xfrm>
            <a:off x="2407920" y="1575435"/>
            <a:ext cx="4064000" cy="480695"/>
          </a:xfrm>
          <a:prstGeom prst="rect">
            <a:avLst/>
          </a:prstGeom>
          <a:noFill/>
        </p:spPr>
        <p:txBody>
          <a:bodyPr wrap="square" rtlCol="0">
            <a:noAutofit/>
          </a:bodyPr>
          <a:p>
            <a:r>
              <a:rPr lang="vi-VN" altLang="en-US">
                <a:sym typeface="+mn-ea"/>
              </a:rPr>
              <a:t>3.1 </a:t>
            </a:r>
            <a:r>
              <a:rPr lang="vi-VN" altLang="en-US">
                <a:sym typeface="+mn-ea"/>
              </a:rPr>
              <a:t>Activity diagram manage payment</a:t>
            </a:r>
            <a:endParaRPr lang="vi-VN" altLang="en-US">
              <a:sym typeface="+mn-ea"/>
            </a:endParaRPr>
          </a:p>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3" name="Group 2"/>
          <p:cNvGrpSpPr/>
          <p:nvPr/>
        </p:nvGrpSpPr>
        <p:grpSpPr>
          <a:xfrm>
            <a:off x="3951605" y="-2186305"/>
            <a:ext cx="3458210" cy="702145"/>
            <a:chOff x="1345" y="822"/>
            <a:chExt cx="6189" cy="1337"/>
          </a:xfrm>
          <a:solidFill>
            <a:schemeClr val="bg1">
              <a:lumMod val="85000"/>
            </a:schemeClr>
          </a:solidFill>
        </p:grpSpPr>
        <p:sp>
          <p:nvSpPr>
            <p:cNvPr id="5" name="Flowchart: Process 4"/>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Activity Manage </a:t>
              </a:r>
              <a:r>
                <a:rPr lang="vi-VN" altLang="en-US" b="1"/>
                <a:t>Payment</a:t>
              </a:r>
              <a:endParaRPr lang="vi-VN" altLang="en-US" b="1"/>
            </a:p>
          </p:txBody>
        </p:sp>
      </p:grpSp>
      <p:pic>
        <p:nvPicPr>
          <p:cNvPr id="2" name="Picture 1" descr="SEM2-Employee-Payment"/>
          <p:cNvPicPr>
            <a:picLocks noChangeAspect="1"/>
          </p:cNvPicPr>
          <p:nvPr/>
        </p:nvPicPr>
        <p:blipFill>
          <a:blip r:embed="rId4"/>
          <a:stretch>
            <a:fillRect/>
          </a:stretch>
        </p:blipFill>
        <p:spPr>
          <a:xfrm>
            <a:off x="2938780" y="7874635"/>
            <a:ext cx="4282440" cy="4180840"/>
          </a:xfrm>
          <a:prstGeom prst="rect">
            <a:avLst/>
          </a:prstGeom>
        </p:spPr>
      </p:pic>
      <p:sp>
        <p:nvSpPr>
          <p:cNvPr id="4" name="Text Box 3"/>
          <p:cNvSpPr txBox="1"/>
          <p:nvPr/>
        </p:nvSpPr>
        <p:spPr>
          <a:xfrm>
            <a:off x="-4726940" y="2056130"/>
            <a:ext cx="4064000" cy="480695"/>
          </a:xfrm>
          <a:prstGeom prst="rect">
            <a:avLst/>
          </a:prstGeom>
          <a:noFill/>
        </p:spPr>
        <p:txBody>
          <a:bodyPr wrap="square" rtlCol="0">
            <a:noAutofit/>
          </a:bodyPr>
          <a:p>
            <a:r>
              <a:rPr lang="vi-VN" altLang="en-US">
                <a:sym typeface="+mn-ea"/>
              </a:rPr>
              <a:t>3.1 </a:t>
            </a:r>
            <a:r>
              <a:rPr lang="vi-VN" altLang="en-US">
                <a:sym typeface="+mn-ea"/>
              </a:rPr>
              <a:t>Activity diagram manage payment</a:t>
            </a:r>
            <a:endParaRPr lang="vi-VN" altLang="en-US">
              <a:sym typeface="+mn-ea"/>
            </a:endParaRPr>
          </a:p>
          <a:p>
            <a:endParaRPr lang="en-US"/>
          </a:p>
        </p:txBody>
      </p:sp>
      <p:grpSp>
        <p:nvGrpSpPr>
          <p:cNvPr id="7" name="Group 6"/>
          <p:cNvGrpSpPr/>
          <p:nvPr/>
        </p:nvGrpSpPr>
        <p:grpSpPr>
          <a:xfrm>
            <a:off x="4301490" y="607060"/>
            <a:ext cx="3458210" cy="702145"/>
            <a:chOff x="1345" y="822"/>
            <a:chExt cx="6189" cy="1337"/>
          </a:xfrm>
          <a:solidFill>
            <a:schemeClr val="bg1">
              <a:lumMod val="85000"/>
            </a:schemeClr>
          </a:solidFill>
        </p:grpSpPr>
        <p:sp>
          <p:nvSpPr>
            <p:cNvPr id="9" name="Flowchart: Process 8"/>
            <p:cNvSpPr/>
            <p:nvPr>
              <p:custDataLst>
                <p:tags r:id="rId5"/>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custDataLst>
                <p:tags r:id="rId6"/>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11" name="Text Box 10"/>
          <p:cNvSpPr txBox="1"/>
          <p:nvPr>
            <p:custDataLst>
              <p:tags r:id="rId7"/>
            </p:custDataLst>
          </p:nvPr>
        </p:nvSpPr>
        <p:spPr>
          <a:xfrm>
            <a:off x="861695" y="1480185"/>
            <a:ext cx="9628505" cy="4547870"/>
          </a:xfrm>
          <a:prstGeom prst="rect">
            <a:avLst/>
          </a:prstGeom>
          <a:noFill/>
        </p:spPr>
        <p:txBody>
          <a:bodyPr wrap="square" rtlCol="0">
            <a:noAutofit/>
          </a:bodyPr>
          <a:p>
            <a:r>
              <a:rPr lang="vi-VN" altLang="en-US" b="1">
                <a:sym typeface="+mn-ea"/>
              </a:rPr>
              <a:t>4. Manage </a:t>
            </a:r>
            <a:r>
              <a:rPr lang="vi-VN" altLang="en-US" b="1">
                <a:sym typeface="+mn-ea"/>
              </a:rPr>
              <a:t>Appointment:</a:t>
            </a:r>
            <a:endParaRPr lang="vi-VN" altLang="en-US" b="1">
              <a:sym typeface="+mn-ea"/>
            </a:endParaRPr>
          </a:p>
          <a:p>
            <a:endParaRPr lang="vi-VN" altLang="en-US"/>
          </a:p>
          <a:p>
            <a:pPr marL="285750" indent="-285750">
              <a:buFont typeface="Wingdings" panose="05000000000000000000" charset="0"/>
              <a:buChar char="q"/>
            </a:pPr>
            <a:r>
              <a:rPr lang="vi-VN" altLang="en-US">
                <a:sym typeface="+mn-ea"/>
              </a:rPr>
              <a:t>Purpose: Allow Employee to manage patient appointment scheduling to save time.</a:t>
            </a:r>
            <a:endParaRPr lang="vi-VN" altLang="en-US">
              <a:sym typeface="+mn-ea"/>
            </a:endParaRPr>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Patient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Appointment Date and Time</a:t>
            </a:r>
            <a:endParaRPr lang="vi-VN" altLang="en-US">
              <a:sym typeface="+mn-ea"/>
            </a:endParaRPr>
          </a:p>
          <a:p>
            <a:pPr marL="742950" lvl="1" indent="-285750">
              <a:buFont typeface="Arial" panose="020B0604020202020204" pitchFamily="34" charset="0"/>
              <a:buChar char="•"/>
            </a:pPr>
            <a:r>
              <a:rPr lang="vi-VN" altLang="en-US">
                <a:sym typeface="+mn-ea"/>
              </a:rPr>
              <a:t>Doctor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285750" indent="-285750">
              <a:buFont typeface="Wingdings" panose="05000000000000000000" charset="0"/>
              <a:buChar char="q"/>
            </a:pPr>
            <a:r>
              <a:rPr lang="vi-VN" altLang="en-US">
                <a:sym typeface="+mn-ea"/>
              </a:rPr>
              <a:t>Outputs: Display confirmed appointments and updated appointment.</a:t>
            </a:r>
            <a:endParaRPr lang="vi-V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7" name="Group 6"/>
          <p:cNvGrpSpPr/>
          <p:nvPr/>
        </p:nvGrpSpPr>
        <p:grpSpPr>
          <a:xfrm>
            <a:off x="4763135" y="-1962150"/>
            <a:ext cx="3458210" cy="702145"/>
            <a:chOff x="1345" y="822"/>
            <a:chExt cx="6189" cy="1337"/>
          </a:xfrm>
          <a:solidFill>
            <a:schemeClr val="bg1">
              <a:lumMod val="85000"/>
            </a:schemeClr>
          </a:solidFill>
        </p:grpSpPr>
        <p:sp>
          <p:nvSpPr>
            <p:cNvPr id="9" name="Flowchart: Process 8"/>
            <p:cNvSpPr/>
            <p:nvPr>
              <p:custDataLst>
                <p:tags r:id="rId2"/>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11" name="Text Box 10"/>
          <p:cNvSpPr txBox="1"/>
          <p:nvPr>
            <p:custDataLst>
              <p:tags r:id="rId4"/>
            </p:custDataLst>
          </p:nvPr>
        </p:nvSpPr>
        <p:spPr>
          <a:xfrm>
            <a:off x="5756910" y="8453755"/>
            <a:ext cx="9628505" cy="4547870"/>
          </a:xfrm>
          <a:prstGeom prst="rect">
            <a:avLst/>
          </a:prstGeom>
          <a:noFill/>
        </p:spPr>
        <p:txBody>
          <a:bodyPr wrap="square" rtlCol="0">
            <a:noAutofit/>
          </a:bodyPr>
          <a:p>
            <a:r>
              <a:rPr lang="vi-VN" altLang="en-US" b="1">
                <a:sym typeface="+mn-ea"/>
              </a:rPr>
              <a:t>4. Manage </a:t>
            </a:r>
            <a:r>
              <a:rPr lang="vi-VN" altLang="en-US" b="1">
                <a:sym typeface="+mn-ea"/>
              </a:rPr>
              <a:t>Appointment:</a:t>
            </a:r>
            <a:endParaRPr lang="vi-VN" altLang="en-US" b="1">
              <a:sym typeface="+mn-ea"/>
            </a:endParaRPr>
          </a:p>
          <a:p>
            <a:endParaRPr lang="vi-VN" altLang="en-US"/>
          </a:p>
          <a:p>
            <a:pPr marL="285750" indent="-285750">
              <a:buFont typeface="Wingdings" panose="05000000000000000000" charset="0"/>
              <a:buChar char="q"/>
            </a:pPr>
            <a:r>
              <a:rPr lang="vi-VN" altLang="en-US">
                <a:sym typeface="+mn-ea"/>
              </a:rPr>
              <a:t>Purpose: Allow Employee to manage patient appointment scheduling to save time.</a:t>
            </a:r>
            <a:endParaRPr lang="vi-VN" altLang="en-US">
              <a:sym typeface="+mn-ea"/>
            </a:endParaRPr>
          </a:p>
          <a:p>
            <a:pPr marL="285750" indent="-285750">
              <a:buFont typeface="Wingdings" panose="05000000000000000000" charset="0"/>
              <a:buChar char="q"/>
            </a:pPr>
            <a:r>
              <a:rPr lang="vi-VN" altLang="en-US">
                <a:sym typeface="+mn-ea"/>
              </a:rPr>
              <a:t>Inputs:</a:t>
            </a:r>
            <a:endParaRPr lang="vi-VN" altLang="en-US"/>
          </a:p>
          <a:p>
            <a:pPr marL="742950" lvl="1" indent="-285750">
              <a:buFont typeface="Arial" panose="020B0604020202020204" pitchFamily="34" charset="0"/>
              <a:buChar char="•"/>
            </a:pPr>
            <a:r>
              <a:rPr lang="vi-VN" altLang="en-US">
                <a:sym typeface="+mn-ea"/>
              </a:rPr>
              <a:t>Patient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Appointment Date and Time</a:t>
            </a:r>
            <a:endParaRPr lang="vi-VN" altLang="en-US">
              <a:sym typeface="+mn-ea"/>
            </a:endParaRPr>
          </a:p>
          <a:p>
            <a:pPr marL="742950" lvl="1" indent="-285750">
              <a:buFont typeface="Arial" panose="020B0604020202020204" pitchFamily="34" charset="0"/>
              <a:buChar char="•"/>
            </a:pPr>
            <a:r>
              <a:rPr lang="vi-VN" altLang="en-US">
                <a:sym typeface="+mn-ea"/>
              </a:rPr>
              <a:t>Doctor </a:t>
            </a:r>
            <a:r>
              <a:rPr lang="vi-VN" altLang="en-US">
                <a:sym typeface="+mn-ea"/>
              </a:rPr>
              <a:t>Name</a:t>
            </a:r>
            <a:endParaRPr lang="vi-VN" altLang="en-US">
              <a:sym typeface="+mn-ea"/>
            </a:endParaRPr>
          </a:p>
          <a:p>
            <a:pPr marL="742950" lvl="1" indent="-285750">
              <a:buFont typeface="Arial" panose="020B0604020202020204" pitchFamily="34" charset="0"/>
              <a:buChar char="•"/>
            </a:pPr>
            <a:r>
              <a:rPr lang="vi-VN" altLang="en-US">
                <a:sym typeface="+mn-ea"/>
              </a:rPr>
              <a:t>Phone</a:t>
            </a:r>
            <a:endParaRPr lang="vi-VN" altLang="en-US">
              <a:sym typeface="+mn-ea"/>
            </a:endParaRPr>
          </a:p>
          <a:p>
            <a:pPr marL="285750" indent="-285750">
              <a:buFont typeface="Wingdings" panose="05000000000000000000" charset="0"/>
              <a:buChar char="q"/>
            </a:pPr>
            <a:r>
              <a:rPr lang="vi-VN" altLang="en-US">
                <a:sym typeface="+mn-ea"/>
              </a:rPr>
              <a:t>Outputs: Display confirmed appointments and updated appointment.</a:t>
            </a:r>
            <a:endParaRPr lang="vi-VN" altLang="en-US">
              <a:sym typeface="+mn-ea"/>
            </a:endParaRPr>
          </a:p>
        </p:txBody>
      </p:sp>
      <p:grpSp>
        <p:nvGrpSpPr>
          <p:cNvPr id="8" name="Group 7"/>
          <p:cNvGrpSpPr/>
          <p:nvPr/>
        </p:nvGrpSpPr>
        <p:grpSpPr>
          <a:xfrm>
            <a:off x="4151630" y="681990"/>
            <a:ext cx="3608070" cy="702310"/>
            <a:chOff x="1345" y="822"/>
            <a:chExt cx="6189" cy="1337"/>
          </a:xfrm>
          <a:solidFill>
            <a:schemeClr val="bg1">
              <a:lumMod val="85000"/>
            </a:schemeClr>
          </a:solidFill>
        </p:grpSpPr>
        <p:sp>
          <p:nvSpPr>
            <p:cNvPr id="12" name="Flowchart: Process 11"/>
            <p:cNvSpPr/>
            <p:nvPr>
              <p:custDataLst>
                <p:tags r:id="rId5"/>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custDataLst>
                <p:tags r:id="rId6"/>
              </p:custDataLst>
            </p:nvPr>
          </p:nvSpPr>
          <p:spPr>
            <a:xfrm>
              <a:off x="1518" y="1141"/>
              <a:ext cx="5843" cy="701"/>
            </a:xfrm>
            <a:prstGeom prst="rect">
              <a:avLst/>
            </a:prstGeom>
            <a:grpFill/>
          </p:spPr>
          <p:txBody>
            <a:bodyPr wrap="square" rtlCol="0">
              <a:spAutoFit/>
            </a:bodyPr>
            <a:p>
              <a:pPr algn="ctr"/>
              <a:r>
                <a:rPr lang="vi-VN" altLang="en-US" b="1"/>
                <a:t>Activity Manage Appoi</a:t>
              </a:r>
              <a:r>
                <a:rPr lang="vi-VN" altLang="en-US" b="1"/>
                <a:t>ntment</a:t>
              </a:r>
              <a:endParaRPr lang="vi-VN" altLang="en-US" b="1"/>
            </a:p>
          </p:txBody>
        </p:sp>
      </p:grpSp>
      <p:pic>
        <p:nvPicPr>
          <p:cNvPr id="14" name="Picture 13" descr="SEM2-Employee-App"/>
          <p:cNvPicPr>
            <a:picLocks noChangeAspect="1"/>
          </p:cNvPicPr>
          <p:nvPr/>
        </p:nvPicPr>
        <p:blipFill>
          <a:blip r:embed="rId7"/>
          <a:stretch>
            <a:fillRect/>
          </a:stretch>
        </p:blipFill>
        <p:spPr>
          <a:xfrm>
            <a:off x="2849245" y="2260600"/>
            <a:ext cx="4046220" cy="3711575"/>
          </a:xfrm>
          <a:prstGeom prst="rect">
            <a:avLst/>
          </a:prstGeom>
        </p:spPr>
      </p:pic>
      <p:sp>
        <p:nvSpPr>
          <p:cNvPr id="15" name="Text Box 14"/>
          <p:cNvSpPr txBox="1"/>
          <p:nvPr/>
        </p:nvSpPr>
        <p:spPr>
          <a:xfrm>
            <a:off x="2849245" y="1812925"/>
            <a:ext cx="4810125" cy="368300"/>
          </a:xfrm>
          <a:prstGeom prst="rect">
            <a:avLst/>
          </a:prstGeom>
          <a:noFill/>
        </p:spPr>
        <p:txBody>
          <a:bodyPr wrap="square" rtlCol="0">
            <a:spAutoFit/>
          </a:bodyPr>
          <a:p>
            <a:r>
              <a:rPr lang="vi-VN" altLang="en-US"/>
              <a:t>4.1 Activity diagram manage a</a:t>
            </a:r>
            <a:r>
              <a:rPr lang="vi-VN" altLang="en-US">
                <a:sym typeface="+mn-ea"/>
              </a:rPr>
              <a:t>ppointment</a:t>
            </a:r>
            <a:endParaRPr lang="vi-V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ext Box 3"/>
          <p:cNvSpPr txBox="1"/>
          <p:nvPr/>
        </p:nvSpPr>
        <p:spPr>
          <a:xfrm>
            <a:off x="1030605" y="1255395"/>
            <a:ext cx="10147935" cy="759460"/>
          </a:xfrm>
          <a:prstGeom prst="rect">
            <a:avLst/>
          </a:prstGeom>
          <a:noFill/>
        </p:spPr>
        <p:txBody>
          <a:bodyPr wrap="square" rtlCol="0">
            <a:noAutofit/>
          </a:bodyPr>
          <a:p>
            <a:r>
              <a:rPr lang="vi-VN" altLang="en-US" sz="4800" b="1">
                <a:sym typeface="+mn-ea"/>
              </a:rPr>
              <a:t>CLINIC MANAGEMENT </a:t>
            </a:r>
            <a:r>
              <a:rPr lang="vi-VN" altLang="en-US" sz="4800" b="1">
                <a:sym typeface="+mn-ea"/>
              </a:rPr>
              <a:t>SYSTEM</a:t>
            </a:r>
            <a:endParaRPr lang="vi-VN" altLang="en-US" sz="4800" b="1">
              <a:sym typeface="+mn-ea"/>
            </a:endParaRPr>
          </a:p>
        </p:txBody>
      </p:sp>
      <p:sp>
        <p:nvSpPr>
          <p:cNvPr id="14" name="Freeform 13"/>
          <p:cNvSpPr/>
          <p:nvPr/>
        </p:nvSpPr>
        <p:spPr>
          <a:xfrm>
            <a:off x="16795750" y="2014855"/>
            <a:ext cx="14514195" cy="301053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3">
              <a:lumMod val="75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Freeform 1"/>
          <p:cNvSpPr/>
          <p:nvPr/>
        </p:nvSpPr>
        <p:spPr>
          <a:xfrm>
            <a:off x="-16374110" y="2516505"/>
            <a:ext cx="13461365" cy="250888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1">
              <a:lumMod val="40000"/>
              <a:lumOff val="60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Freeform 2"/>
          <p:cNvSpPr/>
          <p:nvPr/>
        </p:nvSpPr>
        <p:spPr>
          <a:xfrm>
            <a:off x="21012785" y="10278745"/>
            <a:ext cx="15971520" cy="2949575"/>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1">
              <a:lumMod val="75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8" name="Group 7"/>
          <p:cNvGrpSpPr/>
          <p:nvPr/>
        </p:nvGrpSpPr>
        <p:grpSpPr>
          <a:xfrm>
            <a:off x="1277736" y="2722222"/>
            <a:ext cx="9150376" cy="2677818"/>
            <a:chOff x="1100" y="5034"/>
            <a:chExt cx="14410" cy="4217"/>
          </a:xfrm>
        </p:grpSpPr>
        <p:grpSp>
          <p:nvGrpSpPr>
            <p:cNvPr id="12" name="Group 11"/>
            <p:cNvGrpSpPr/>
            <p:nvPr/>
          </p:nvGrpSpPr>
          <p:grpSpPr>
            <a:xfrm rot="0">
              <a:off x="1100" y="5034"/>
              <a:ext cx="3437" cy="4177"/>
              <a:chOff x="432" y="5278"/>
              <a:chExt cx="3572" cy="4177"/>
            </a:xfrm>
          </p:grpSpPr>
          <p:sp>
            <p:nvSpPr>
              <p:cNvPr id="10" name="Round Same Side Corner Rectangle 9"/>
              <p:cNvSpPr/>
              <p:nvPr/>
            </p:nvSpPr>
            <p:spPr>
              <a:xfrm>
                <a:off x="612" y="5278"/>
                <a:ext cx="3235" cy="4177"/>
              </a:xfrm>
              <a:prstGeom prst="round2SameRect">
                <a:avLst>
                  <a:gd name="adj1" fmla="val 12087"/>
                  <a:gd name="adj2" fmla="val 0"/>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612" y="5304"/>
                <a:ext cx="3392" cy="1047"/>
              </a:xfrm>
              <a:prstGeom prst="rect">
                <a:avLst/>
              </a:prstGeom>
              <a:noFill/>
            </p:spPr>
            <p:txBody>
              <a:bodyPr wrap="square" rtlCol="0">
                <a:noAutofit/>
              </a:bodyPr>
              <a:p>
                <a:r>
                  <a:rPr lang="vi-VN" altLang="en-US" sz="3600">
                    <a:solidFill>
                      <a:schemeClr val="accent1">
                        <a:lumMod val="50000"/>
                      </a:schemeClr>
                    </a:solidFill>
                  </a:rPr>
                  <a:t>01</a:t>
                </a:r>
                <a:endParaRPr lang="vi-VN" altLang="en-US" sz="3600">
                  <a:solidFill>
                    <a:schemeClr val="accent1">
                      <a:lumMod val="50000"/>
                    </a:schemeClr>
                  </a:solidFill>
                </a:endParaRPr>
              </a:p>
            </p:txBody>
          </p:sp>
          <p:sp>
            <p:nvSpPr>
              <p:cNvPr id="15" name="Text Box 14"/>
              <p:cNvSpPr txBox="1"/>
              <p:nvPr/>
            </p:nvSpPr>
            <p:spPr>
              <a:xfrm>
                <a:off x="432" y="7213"/>
                <a:ext cx="3476" cy="725"/>
              </a:xfrm>
              <a:prstGeom prst="rect">
                <a:avLst/>
              </a:prstGeom>
              <a:noFill/>
            </p:spPr>
            <p:txBody>
              <a:bodyPr wrap="square" rtlCol="0">
                <a:spAutoFit/>
              </a:bodyPr>
              <a:p>
                <a:pPr algn="ctr"/>
                <a:r>
                  <a:rPr lang="vi-VN" altLang="en-US" sz="2200">
                    <a:solidFill>
                      <a:srgbClr val="7030A0"/>
                    </a:solidFill>
                  </a:rPr>
                  <a:t>Introduce </a:t>
                </a:r>
                <a:r>
                  <a:rPr lang="vi-VN" altLang="en-US" sz="2400">
                    <a:solidFill>
                      <a:srgbClr val="7030A0"/>
                    </a:solidFill>
                  </a:rPr>
                  <a:t> </a:t>
                </a:r>
                <a:endParaRPr lang="vi-VN" altLang="en-US" sz="2400">
                  <a:solidFill>
                    <a:srgbClr val="7030A0"/>
                  </a:solidFill>
                </a:endParaRPr>
              </a:p>
            </p:txBody>
          </p:sp>
        </p:grpSp>
        <p:grpSp>
          <p:nvGrpSpPr>
            <p:cNvPr id="50" name="Group 49"/>
            <p:cNvGrpSpPr/>
            <p:nvPr/>
          </p:nvGrpSpPr>
          <p:grpSpPr>
            <a:xfrm rot="0">
              <a:off x="4512" y="5074"/>
              <a:ext cx="3653" cy="4177"/>
              <a:chOff x="495" y="5278"/>
              <a:chExt cx="3509" cy="4177"/>
            </a:xfrm>
          </p:grpSpPr>
          <p:sp>
            <p:nvSpPr>
              <p:cNvPr id="51" name="Round Same Side Corner Rectangle 50"/>
              <p:cNvSpPr/>
              <p:nvPr/>
            </p:nvSpPr>
            <p:spPr>
              <a:xfrm>
                <a:off x="612" y="5278"/>
                <a:ext cx="3235" cy="4177"/>
              </a:xfrm>
              <a:prstGeom prst="round2SameRect">
                <a:avLst>
                  <a:gd name="adj1" fmla="val 12087"/>
                  <a:gd name="adj2" fmla="val 0"/>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2" name="Text Box 51"/>
              <p:cNvSpPr txBox="1"/>
              <p:nvPr/>
            </p:nvSpPr>
            <p:spPr>
              <a:xfrm>
                <a:off x="612" y="5304"/>
                <a:ext cx="3392" cy="1047"/>
              </a:xfrm>
              <a:prstGeom prst="rect">
                <a:avLst/>
              </a:prstGeom>
              <a:noFill/>
            </p:spPr>
            <p:txBody>
              <a:bodyPr wrap="square" rtlCol="0">
                <a:noAutofit/>
              </a:bodyPr>
              <a:p>
                <a:r>
                  <a:rPr lang="vi-VN" altLang="en-US" sz="3600">
                    <a:solidFill>
                      <a:schemeClr val="accent1">
                        <a:lumMod val="50000"/>
                      </a:schemeClr>
                    </a:solidFill>
                  </a:rPr>
                  <a:t>0</a:t>
                </a:r>
                <a:r>
                  <a:rPr lang="vi-VN" altLang="en-US" sz="3600">
                    <a:solidFill>
                      <a:schemeClr val="accent1">
                        <a:lumMod val="50000"/>
                      </a:schemeClr>
                    </a:solidFill>
                  </a:rPr>
                  <a:t>2</a:t>
                </a:r>
                <a:endParaRPr lang="vi-VN" altLang="en-US" sz="3600">
                  <a:solidFill>
                    <a:schemeClr val="accent1">
                      <a:lumMod val="50000"/>
                    </a:schemeClr>
                  </a:solidFill>
                </a:endParaRPr>
              </a:p>
            </p:txBody>
          </p:sp>
          <p:sp>
            <p:nvSpPr>
              <p:cNvPr id="58" name="Text Box 57"/>
              <p:cNvSpPr txBox="1"/>
              <p:nvPr/>
            </p:nvSpPr>
            <p:spPr>
              <a:xfrm>
                <a:off x="495" y="7173"/>
                <a:ext cx="3476" cy="725"/>
              </a:xfrm>
              <a:prstGeom prst="rect">
                <a:avLst/>
              </a:prstGeom>
              <a:noFill/>
            </p:spPr>
            <p:txBody>
              <a:bodyPr wrap="square" rtlCol="0">
                <a:spAutoFit/>
              </a:bodyPr>
              <a:p>
                <a:pPr algn="ctr"/>
                <a:r>
                  <a:rPr lang="vi-VN" altLang="en-US" sz="2400">
                    <a:solidFill>
                      <a:srgbClr val="7030A0"/>
                    </a:solidFill>
                  </a:rPr>
                  <a:t>Usecase </a:t>
                </a:r>
                <a:endParaRPr lang="vi-VN" altLang="en-US" sz="2400">
                  <a:solidFill>
                    <a:srgbClr val="7030A0"/>
                  </a:solidFill>
                </a:endParaRPr>
              </a:p>
            </p:txBody>
          </p:sp>
        </p:grpSp>
        <p:grpSp>
          <p:nvGrpSpPr>
            <p:cNvPr id="59" name="Group 58"/>
            <p:cNvGrpSpPr/>
            <p:nvPr/>
          </p:nvGrpSpPr>
          <p:grpSpPr>
            <a:xfrm rot="0">
              <a:off x="8098" y="5073"/>
              <a:ext cx="3696" cy="4151"/>
              <a:chOff x="454" y="5237"/>
              <a:chExt cx="3550" cy="4177"/>
            </a:xfrm>
          </p:grpSpPr>
          <p:sp>
            <p:nvSpPr>
              <p:cNvPr id="60" name="Round Same Side Corner Rectangle 59"/>
              <p:cNvSpPr/>
              <p:nvPr/>
            </p:nvSpPr>
            <p:spPr>
              <a:xfrm>
                <a:off x="551" y="5237"/>
                <a:ext cx="3235" cy="4177"/>
              </a:xfrm>
              <a:prstGeom prst="round2SameRect">
                <a:avLst>
                  <a:gd name="adj1" fmla="val 12087"/>
                  <a:gd name="adj2" fmla="val 0"/>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Text Box 60"/>
              <p:cNvSpPr txBox="1"/>
              <p:nvPr/>
            </p:nvSpPr>
            <p:spPr>
              <a:xfrm>
                <a:off x="612" y="5304"/>
                <a:ext cx="3392" cy="1047"/>
              </a:xfrm>
              <a:prstGeom prst="rect">
                <a:avLst/>
              </a:prstGeom>
              <a:noFill/>
            </p:spPr>
            <p:txBody>
              <a:bodyPr wrap="square" rtlCol="0">
                <a:noAutofit/>
              </a:bodyPr>
              <a:p>
                <a:r>
                  <a:rPr lang="vi-VN" altLang="en-US" sz="3600">
                    <a:solidFill>
                      <a:schemeClr val="accent1">
                        <a:lumMod val="50000"/>
                      </a:schemeClr>
                    </a:solidFill>
                  </a:rPr>
                  <a:t>0</a:t>
                </a:r>
                <a:r>
                  <a:rPr lang="vi-VN" altLang="en-US" sz="3600">
                    <a:solidFill>
                      <a:schemeClr val="accent1">
                        <a:lumMod val="50000"/>
                      </a:schemeClr>
                    </a:solidFill>
                  </a:rPr>
                  <a:t>3</a:t>
                </a:r>
                <a:endParaRPr lang="vi-VN" altLang="en-US" sz="3600">
                  <a:solidFill>
                    <a:schemeClr val="accent1">
                      <a:lumMod val="50000"/>
                    </a:schemeClr>
                  </a:solidFill>
                </a:endParaRPr>
              </a:p>
            </p:txBody>
          </p:sp>
          <p:sp>
            <p:nvSpPr>
              <p:cNvPr id="62" name="Text Box 61"/>
              <p:cNvSpPr txBox="1"/>
              <p:nvPr/>
            </p:nvSpPr>
            <p:spPr>
              <a:xfrm>
                <a:off x="454" y="7145"/>
                <a:ext cx="3476" cy="730"/>
              </a:xfrm>
              <a:prstGeom prst="rect">
                <a:avLst/>
              </a:prstGeom>
              <a:noFill/>
            </p:spPr>
            <p:txBody>
              <a:bodyPr wrap="square" rtlCol="0">
                <a:spAutoFit/>
              </a:bodyPr>
              <a:p>
                <a:pPr algn="ctr"/>
                <a:r>
                  <a:rPr lang="en-US" altLang="vi-VN" sz="2400">
                    <a:solidFill>
                      <a:srgbClr val="7030A0"/>
                    </a:solidFill>
                  </a:rPr>
                  <a:t>Database</a:t>
                </a:r>
                <a:endParaRPr lang="en-US" altLang="vi-VN" sz="2400">
                  <a:solidFill>
                    <a:srgbClr val="7030A0"/>
                  </a:solidFill>
                </a:endParaRPr>
              </a:p>
            </p:txBody>
          </p:sp>
        </p:grpSp>
        <p:grpSp>
          <p:nvGrpSpPr>
            <p:cNvPr id="63" name="Group 62"/>
            <p:cNvGrpSpPr/>
            <p:nvPr/>
          </p:nvGrpSpPr>
          <p:grpSpPr>
            <a:xfrm rot="0">
              <a:off x="11763" y="5034"/>
              <a:ext cx="3747" cy="4178"/>
              <a:chOff x="574" y="5194"/>
              <a:chExt cx="3600" cy="4254"/>
            </a:xfrm>
          </p:grpSpPr>
          <p:sp>
            <p:nvSpPr>
              <p:cNvPr id="64" name="Round Same Side Corner Rectangle 63"/>
              <p:cNvSpPr/>
              <p:nvPr/>
            </p:nvSpPr>
            <p:spPr>
              <a:xfrm>
                <a:off x="574" y="5194"/>
                <a:ext cx="3415" cy="4254"/>
              </a:xfrm>
              <a:prstGeom prst="round2SameRect">
                <a:avLst>
                  <a:gd name="adj1" fmla="val 12087"/>
                  <a:gd name="adj2" fmla="val 0"/>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5" name="Text Box 64"/>
              <p:cNvSpPr txBox="1"/>
              <p:nvPr/>
            </p:nvSpPr>
            <p:spPr>
              <a:xfrm>
                <a:off x="612" y="5304"/>
                <a:ext cx="3392" cy="1047"/>
              </a:xfrm>
              <a:prstGeom prst="rect">
                <a:avLst/>
              </a:prstGeom>
              <a:noFill/>
            </p:spPr>
            <p:txBody>
              <a:bodyPr wrap="square" rtlCol="0">
                <a:noAutofit/>
              </a:bodyPr>
              <a:p>
                <a:r>
                  <a:rPr lang="vi-VN" altLang="en-US" sz="3600">
                    <a:solidFill>
                      <a:schemeClr val="accent1">
                        <a:lumMod val="50000"/>
                      </a:schemeClr>
                    </a:solidFill>
                  </a:rPr>
                  <a:t>0</a:t>
                </a:r>
                <a:r>
                  <a:rPr lang="vi-VN" altLang="en-US" sz="3600">
                    <a:solidFill>
                      <a:schemeClr val="accent1">
                        <a:lumMod val="50000"/>
                      </a:schemeClr>
                    </a:solidFill>
                  </a:rPr>
                  <a:t>4</a:t>
                </a:r>
                <a:endParaRPr lang="vi-VN" altLang="en-US" sz="3600">
                  <a:solidFill>
                    <a:schemeClr val="accent1">
                      <a:lumMod val="50000"/>
                    </a:schemeClr>
                  </a:solidFill>
                </a:endParaRPr>
              </a:p>
            </p:txBody>
          </p:sp>
          <p:sp>
            <p:nvSpPr>
              <p:cNvPr id="66" name="Text Box 65"/>
              <p:cNvSpPr txBox="1"/>
              <p:nvPr/>
            </p:nvSpPr>
            <p:spPr>
              <a:xfrm>
                <a:off x="622" y="7164"/>
                <a:ext cx="3552" cy="1331"/>
              </a:xfrm>
              <a:prstGeom prst="rect">
                <a:avLst/>
              </a:prstGeom>
              <a:noFill/>
            </p:spPr>
            <p:txBody>
              <a:bodyPr wrap="square" rtlCol="0">
                <a:spAutoFit/>
              </a:bodyPr>
              <a:p>
                <a:pPr algn="ctr"/>
                <a:r>
                  <a:rPr lang="en-US" altLang="vi-VN" sz="2400">
                    <a:solidFill>
                      <a:srgbClr val="7030A0"/>
                    </a:solidFill>
                  </a:rPr>
                  <a:t>Module</a:t>
                </a:r>
                <a:r>
                  <a:rPr lang="vi-VN" altLang="en-US" sz="2400">
                    <a:solidFill>
                      <a:srgbClr val="7030A0"/>
                    </a:solidFill>
                  </a:rPr>
                  <a:t> &amp;</a:t>
                </a:r>
                <a:endParaRPr lang="en-US" altLang="vi-VN" sz="2400">
                  <a:solidFill>
                    <a:srgbClr val="7030A0"/>
                  </a:solidFill>
                </a:endParaRPr>
              </a:p>
              <a:p>
                <a:pPr algn="ctr"/>
                <a:r>
                  <a:rPr lang="en-US" altLang="vi-VN" sz="2400">
                    <a:solidFill>
                      <a:srgbClr val="7030A0"/>
                    </a:solidFill>
                  </a:rPr>
                  <a:t> </a:t>
                </a:r>
                <a:r>
                  <a:rPr lang="en-US" altLang="vi-VN" sz="2400">
                    <a:solidFill>
                      <a:srgbClr val="7030A0"/>
                    </a:solidFill>
                    <a:sym typeface="+mn-ea"/>
                  </a:rPr>
                  <a:t>Activities</a:t>
                </a:r>
                <a:r>
                  <a:rPr lang="vi-VN" altLang="en-US" sz="2400">
                    <a:solidFill>
                      <a:srgbClr val="7030A0"/>
                    </a:solidFill>
                    <a:sym typeface="+mn-ea"/>
                  </a:rPr>
                  <a:t> </a:t>
                </a:r>
                <a:endParaRPr lang="vi-VN" altLang="en-US" sz="2400">
                  <a:solidFill>
                    <a:srgbClr val="7030A0"/>
                  </a:solidFill>
                </a:endParaRPr>
              </a:p>
            </p:txBody>
          </p:sp>
        </p:grpSp>
      </p:grpSp>
      <p:sp>
        <p:nvSpPr>
          <p:cNvPr id="17" name="Freeform 16"/>
          <p:cNvSpPr/>
          <p:nvPr/>
        </p:nvSpPr>
        <p:spPr>
          <a:xfrm>
            <a:off x="-22370415" y="8924290"/>
            <a:ext cx="15313025" cy="3468370"/>
          </a:xfrm>
          <a:custGeom>
            <a:avLst/>
            <a:gdLst>
              <a:gd name="connsiteX0" fmla="*/ 340 w 23597"/>
              <a:gd name="connsiteY0" fmla="*/ 442 h 6781"/>
              <a:gd name="connsiteX1" fmla="*/ 2357 w 23597"/>
              <a:gd name="connsiteY1" fmla="*/ 2722 h 6781"/>
              <a:gd name="connsiteX2" fmla="*/ 4978 w 23597"/>
              <a:gd name="connsiteY2" fmla="*/ 0 h 6781"/>
              <a:gd name="connsiteX3" fmla="*/ 8038 w 23597"/>
              <a:gd name="connsiteY3" fmla="*/ 2602 h 6781"/>
              <a:gd name="connsiteX4" fmla="*/ 10798 w 23597"/>
              <a:gd name="connsiteY4" fmla="*/ 100 h 6781"/>
              <a:gd name="connsiteX5" fmla="*/ 13657 w 23597"/>
              <a:gd name="connsiteY5" fmla="*/ 2582 h 6781"/>
              <a:gd name="connsiteX6" fmla="*/ 16698 w 23597"/>
              <a:gd name="connsiteY6" fmla="*/ 141 h 6781"/>
              <a:gd name="connsiteX7" fmla="*/ 19438 w 23597"/>
              <a:gd name="connsiteY7" fmla="*/ 2602 h 6781"/>
              <a:gd name="connsiteX8" fmla="*/ 21598 w 23597"/>
              <a:gd name="connsiteY8" fmla="*/ 101 h 6781"/>
              <a:gd name="connsiteX9" fmla="*/ 23517 w 23597"/>
              <a:gd name="connsiteY9" fmla="*/ 2702 h 6781"/>
              <a:gd name="connsiteX10" fmla="*/ 23597 w 23597"/>
              <a:gd name="connsiteY10" fmla="*/ 6661 h 6781"/>
              <a:gd name="connsiteX11" fmla="*/ 0 w 23597"/>
              <a:gd name="connsiteY11" fmla="*/ 6781 h 6781"/>
              <a:gd name="connsiteX12" fmla="*/ 340 w 23597"/>
              <a:gd name="connsiteY12" fmla="*/ 442 h 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7" h="6781">
                <a:moveTo>
                  <a:pt x="340" y="442"/>
                </a:moveTo>
                <a:lnTo>
                  <a:pt x="2357" y="2722"/>
                </a:lnTo>
                <a:cubicBezTo>
                  <a:pt x="3184" y="1922"/>
                  <a:pt x="3157" y="40"/>
                  <a:pt x="4978" y="0"/>
                </a:cubicBezTo>
                <a:cubicBezTo>
                  <a:pt x="6797" y="20"/>
                  <a:pt x="6971" y="1842"/>
                  <a:pt x="8038" y="2602"/>
                </a:cubicBezTo>
                <a:cubicBezTo>
                  <a:pt x="8978" y="1802"/>
                  <a:pt x="9038" y="119"/>
                  <a:pt x="10798" y="100"/>
                </a:cubicBezTo>
                <a:cubicBezTo>
                  <a:pt x="12317" y="-1"/>
                  <a:pt x="12724" y="1788"/>
                  <a:pt x="13657" y="2582"/>
                </a:cubicBezTo>
                <a:cubicBezTo>
                  <a:pt x="14671" y="1768"/>
                  <a:pt x="14797" y="180"/>
                  <a:pt x="16698" y="141"/>
                </a:cubicBezTo>
                <a:cubicBezTo>
                  <a:pt x="18318" y="120"/>
                  <a:pt x="18525" y="1782"/>
                  <a:pt x="19438" y="2602"/>
                </a:cubicBezTo>
                <a:cubicBezTo>
                  <a:pt x="20158" y="1768"/>
                  <a:pt x="19778" y="160"/>
                  <a:pt x="21598" y="101"/>
                </a:cubicBezTo>
                <a:cubicBezTo>
                  <a:pt x="23358" y="140"/>
                  <a:pt x="22877" y="1835"/>
                  <a:pt x="23517" y="2702"/>
                </a:cubicBezTo>
                <a:lnTo>
                  <a:pt x="23597" y="6661"/>
                </a:lnTo>
                <a:lnTo>
                  <a:pt x="0" y="6781"/>
                </a:lnTo>
                <a:lnTo>
                  <a:pt x="340" y="442"/>
                </a:lnTo>
                <a:close/>
              </a:path>
            </a:pathLst>
          </a:custGeom>
          <a:solidFill>
            <a:schemeClr val="accent3">
              <a:lumMod val="60000"/>
              <a:lumOff val="40000"/>
            </a:schemeClr>
          </a:solidFill>
          <a:effectLst>
            <a:outerShdw blurRad="419100" dist="50800" dir="5400000" algn="ctr" rotWithShape="0">
              <a:srgbClr val="000000">
                <a:alpha val="46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Text Box 17"/>
          <p:cNvSpPr txBox="1"/>
          <p:nvPr/>
        </p:nvSpPr>
        <p:spPr>
          <a:xfrm>
            <a:off x="0" y="-5779135"/>
            <a:ext cx="12765405" cy="1329055"/>
          </a:xfrm>
          <a:prstGeom prst="rect">
            <a:avLst/>
          </a:prstGeom>
          <a:noFill/>
        </p:spPr>
        <p:txBody>
          <a:bodyPr wrap="square" rtlCol="0">
            <a:noAutofit/>
          </a:bodyPr>
          <a:p>
            <a:pPr algn="ctr"/>
            <a:r>
              <a:rPr lang="vi-VN" altLang="en-US" sz="6000" b="1">
                <a:sym typeface="+mn-ea"/>
              </a:rPr>
              <a:t>CLINIC MANAGEMENT SYSTEM</a:t>
            </a:r>
            <a:r>
              <a:rPr lang="vi-VN" altLang="en-US" sz="6000"/>
              <a:t>  </a:t>
            </a:r>
            <a:endParaRPr lang="vi-VN" altLang="en-US" sz="6000"/>
          </a:p>
        </p:txBody>
      </p:sp>
      <p:sp>
        <p:nvSpPr>
          <p:cNvPr id="13" name="Text Box 12"/>
          <p:cNvSpPr txBox="1"/>
          <p:nvPr>
            <p:custDataLst>
              <p:tags r:id="rId2"/>
            </p:custDataLst>
          </p:nvPr>
        </p:nvSpPr>
        <p:spPr>
          <a:xfrm>
            <a:off x="3770514" y="5480685"/>
            <a:ext cx="2241847" cy="652973"/>
          </a:xfrm>
          <a:prstGeom prst="rect">
            <a:avLst/>
          </a:prstGeom>
          <a:noFill/>
        </p:spPr>
        <p:txBody>
          <a:bodyPr wrap="square" rtlCol="0">
            <a:noAutofit/>
          </a:bodyPr>
          <a:p>
            <a:endParaRPr lang="vi-VN" altLang="en-US" sz="3600">
              <a:solidFill>
                <a:schemeClr val="accent1">
                  <a:lumMod val="5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8" name="Text Box 7"/>
          <p:cNvSpPr txBox="1"/>
          <p:nvPr/>
        </p:nvSpPr>
        <p:spPr>
          <a:xfrm>
            <a:off x="1910080" y="2404110"/>
            <a:ext cx="8522335" cy="1106805"/>
          </a:xfrm>
          <a:prstGeom prst="rect">
            <a:avLst/>
          </a:prstGeom>
          <a:noFill/>
        </p:spPr>
        <p:txBody>
          <a:bodyPr wrap="square" rtlCol="0">
            <a:spAutoFit/>
          </a:bodyPr>
          <a:p>
            <a:r>
              <a:rPr lang="vi-VN" altLang="en-US" sz="6600" b="1">
                <a:latin typeface="Bernard MT Condensed" panose="02050806060905020404" charset="0"/>
                <a:cs typeface="Bernard MT Condensed" panose="02050806060905020404" charset="0"/>
              </a:rPr>
              <a:t>Thank</a:t>
            </a:r>
            <a:r>
              <a:rPr lang="vi-VN" altLang="en-US" sz="6600" b="1">
                <a:latin typeface="Bernard MT Condensed" panose="02050806060905020404" charset="0"/>
                <a:cs typeface="Bernard MT Condensed" panose="02050806060905020404" charset="0"/>
              </a:rPr>
              <a:t>s for watching !</a:t>
            </a:r>
            <a:endParaRPr lang="vi-VN" altLang="en-US" sz="6600" b="1">
              <a:latin typeface="Bernard MT Condensed" panose="02050806060905020404" charset="0"/>
              <a:cs typeface="Bernard MT Condensed" panose="020508060609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ext Box 3"/>
          <p:cNvSpPr txBox="1"/>
          <p:nvPr/>
        </p:nvSpPr>
        <p:spPr>
          <a:xfrm>
            <a:off x="1030605" y="-3926205"/>
            <a:ext cx="10147935" cy="759460"/>
          </a:xfrm>
          <a:prstGeom prst="rect">
            <a:avLst/>
          </a:prstGeom>
          <a:noFill/>
        </p:spPr>
        <p:txBody>
          <a:bodyPr wrap="square" rtlCol="0">
            <a:noAutofit/>
          </a:bodyPr>
          <a:p>
            <a:r>
              <a:rPr lang="vi-VN" altLang="en-US" sz="4800" b="1">
                <a:sym typeface="+mn-ea"/>
              </a:rPr>
              <a:t>CLINIC MANAGEMENT </a:t>
            </a:r>
            <a:r>
              <a:rPr lang="vi-VN" altLang="en-US" sz="4800" b="1">
                <a:sym typeface="+mn-ea"/>
              </a:rPr>
              <a:t>SYSTEM</a:t>
            </a:r>
            <a:endParaRPr lang="vi-VN" altLang="en-US" sz="4800" b="1">
              <a:sym typeface="+mn-ea"/>
            </a:endParaRPr>
          </a:p>
        </p:txBody>
      </p:sp>
      <p:grpSp>
        <p:nvGrpSpPr>
          <p:cNvPr id="8" name="Group 7"/>
          <p:cNvGrpSpPr/>
          <p:nvPr/>
        </p:nvGrpSpPr>
        <p:grpSpPr>
          <a:xfrm>
            <a:off x="1030721" y="9599272"/>
            <a:ext cx="9150376" cy="2677818"/>
            <a:chOff x="1100" y="5034"/>
            <a:chExt cx="14410" cy="4217"/>
          </a:xfrm>
        </p:grpSpPr>
        <p:grpSp>
          <p:nvGrpSpPr>
            <p:cNvPr id="12" name="Group 11"/>
            <p:cNvGrpSpPr/>
            <p:nvPr/>
          </p:nvGrpSpPr>
          <p:grpSpPr>
            <a:xfrm rot="0">
              <a:off x="1100" y="5034"/>
              <a:ext cx="3437" cy="4177"/>
              <a:chOff x="432" y="5278"/>
              <a:chExt cx="3572" cy="4177"/>
            </a:xfrm>
          </p:grpSpPr>
          <p:sp>
            <p:nvSpPr>
              <p:cNvPr id="10" name="Round Same Side Corner Rectangle 9"/>
              <p:cNvSpPr/>
              <p:nvPr/>
            </p:nvSpPr>
            <p:spPr>
              <a:xfrm>
                <a:off x="612" y="5278"/>
                <a:ext cx="3235" cy="4177"/>
              </a:xfrm>
              <a:prstGeom prst="round2SameRect">
                <a:avLst>
                  <a:gd name="adj1" fmla="val 12087"/>
                  <a:gd name="adj2" fmla="val 0"/>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612" y="5304"/>
                <a:ext cx="3392" cy="1047"/>
              </a:xfrm>
              <a:prstGeom prst="rect">
                <a:avLst/>
              </a:prstGeom>
              <a:noFill/>
            </p:spPr>
            <p:txBody>
              <a:bodyPr wrap="square" rtlCol="0">
                <a:noAutofit/>
              </a:bodyPr>
              <a:p>
                <a:r>
                  <a:rPr lang="vi-VN" altLang="en-US" sz="3600">
                    <a:solidFill>
                      <a:schemeClr val="accent1">
                        <a:lumMod val="50000"/>
                      </a:schemeClr>
                    </a:solidFill>
                  </a:rPr>
                  <a:t>01</a:t>
                </a:r>
                <a:endParaRPr lang="vi-VN" altLang="en-US" sz="3600">
                  <a:solidFill>
                    <a:schemeClr val="accent1">
                      <a:lumMod val="50000"/>
                    </a:schemeClr>
                  </a:solidFill>
                </a:endParaRPr>
              </a:p>
            </p:txBody>
          </p:sp>
          <p:sp>
            <p:nvSpPr>
              <p:cNvPr id="15" name="Text Box 14"/>
              <p:cNvSpPr txBox="1"/>
              <p:nvPr/>
            </p:nvSpPr>
            <p:spPr>
              <a:xfrm>
                <a:off x="432" y="7213"/>
                <a:ext cx="3476" cy="725"/>
              </a:xfrm>
              <a:prstGeom prst="rect">
                <a:avLst/>
              </a:prstGeom>
              <a:noFill/>
            </p:spPr>
            <p:txBody>
              <a:bodyPr wrap="square" rtlCol="0">
                <a:spAutoFit/>
              </a:bodyPr>
              <a:p>
                <a:pPr algn="ctr"/>
                <a:r>
                  <a:rPr lang="vi-VN" altLang="en-US" sz="2200">
                    <a:solidFill>
                      <a:srgbClr val="7030A0"/>
                    </a:solidFill>
                  </a:rPr>
                  <a:t>Introduce </a:t>
                </a:r>
                <a:r>
                  <a:rPr lang="vi-VN" altLang="en-US" sz="2400">
                    <a:solidFill>
                      <a:srgbClr val="7030A0"/>
                    </a:solidFill>
                  </a:rPr>
                  <a:t> </a:t>
                </a:r>
                <a:endParaRPr lang="vi-VN" altLang="en-US" sz="2400">
                  <a:solidFill>
                    <a:srgbClr val="7030A0"/>
                  </a:solidFill>
                </a:endParaRPr>
              </a:p>
            </p:txBody>
          </p:sp>
        </p:grpSp>
        <p:grpSp>
          <p:nvGrpSpPr>
            <p:cNvPr id="50" name="Group 49"/>
            <p:cNvGrpSpPr/>
            <p:nvPr/>
          </p:nvGrpSpPr>
          <p:grpSpPr>
            <a:xfrm rot="0">
              <a:off x="4512" y="5074"/>
              <a:ext cx="3653" cy="4177"/>
              <a:chOff x="495" y="5278"/>
              <a:chExt cx="3509" cy="4177"/>
            </a:xfrm>
          </p:grpSpPr>
          <p:sp>
            <p:nvSpPr>
              <p:cNvPr id="51" name="Round Same Side Corner Rectangle 50"/>
              <p:cNvSpPr/>
              <p:nvPr/>
            </p:nvSpPr>
            <p:spPr>
              <a:xfrm>
                <a:off x="612" y="5278"/>
                <a:ext cx="3235" cy="4177"/>
              </a:xfrm>
              <a:prstGeom prst="round2SameRect">
                <a:avLst>
                  <a:gd name="adj1" fmla="val 12087"/>
                  <a:gd name="adj2" fmla="val 0"/>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2" name="Text Box 51"/>
              <p:cNvSpPr txBox="1"/>
              <p:nvPr/>
            </p:nvSpPr>
            <p:spPr>
              <a:xfrm>
                <a:off x="612" y="5304"/>
                <a:ext cx="3392" cy="1047"/>
              </a:xfrm>
              <a:prstGeom prst="rect">
                <a:avLst/>
              </a:prstGeom>
              <a:noFill/>
            </p:spPr>
            <p:txBody>
              <a:bodyPr wrap="square" rtlCol="0">
                <a:noAutofit/>
              </a:bodyPr>
              <a:p>
                <a:r>
                  <a:rPr lang="vi-VN" altLang="en-US" sz="3600">
                    <a:solidFill>
                      <a:schemeClr val="accent1">
                        <a:lumMod val="50000"/>
                      </a:schemeClr>
                    </a:solidFill>
                  </a:rPr>
                  <a:t>0</a:t>
                </a:r>
                <a:r>
                  <a:rPr lang="vi-VN" altLang="en-US" sz="3600">
                    <a:solidFill>
                      <a:schemeClr val="accent1">
                        <a:lumMod val="50000"/>
                      </a:schemeClr>
                    </a:solidFill>
                  </a:rPr>
                  <a:t>2</a:t>
                </a:r>
                <a:endParaRPr lang="vi-VN" altLang="en-US" sz="3600">
                  <a:solidFill>
                    <a:schemeClr val="accent1">
                      <a:lumMod val="50000"/>
                    </a:schemeClr>
                  </a:solidFill>
                </a:endParaRPr>
              </a:p>
            </p:txBody>
          </p:sp>
          <p:sp>
            <p:nvSpPr>
              <p:cNvPr id="58" name="Text Box 57"/>
              <p:cNvSpPr txBox="1"/>
              <p:nvPr/>
            </p:nvSpPr>
            <p:spPr>
              <a:xfrm>
                <a:off x="495" y="7173"/>
                <a:ext cx="3476" cy="725"/>
              </a:xfrm>
              <a:prstGeom prst="rect">
                <a:avLst/>
              </a:prstGeom>
              <a:noFill/>
            </p:spPr>
            <p:txBody>
              <a:bodyPr wrap="square" rtlCol="0">
                <a:spAutoFit/>
              </a:bodyPr>
              <a:p>
                <a:pPr algn="ctr"/>
                <a:r>
                  <a:rPr lang="vi-VN" altLang="en-US" sz="2400">
                    <a:solidFill>
                      <a:srgbClr val="7030A0"/>
                    </a:solidFill>
                  </a:rPr>
                  <a:t>Usecase </a:t>
                </a:r>
                <a:endParaRPr lang="vi-VN" altLang="en-US" sz="2400">
                  <a:solidFill>
                    <a:srgbClr val="7030A0"/>
                  </a:solidFill>
                </a:endParaRPr>
              </a:p>
            </p:txBody>
          </p:sp>
        </p:grpSp>
        <p:grpSp>
          <p:nvGrpSpPr>
            <p:cNvPr id="59" name="Group 58"/>
            <p:cNvGrpSpPr/>
            <p:nvPr/>
          </p:nvGrpSpPr>
          <p:grpSpPr>
            <a:xfrm rot="0">
              <a:off x="8098" y="5073"/>
              <a:ext cx="3696" cy="4151"/>
              <a:chOff x="454" y="5237"/>
              <a:chExt cx="3550" cy="4177"/>
            </a:xfrm>
          </p:grpSpPr>
          <p:sp>
            <p:nvSpPr>
              <p:cNvPr id="60" name="Round Same Side Corner Rectangle 59"/>
              <p:cNvSpPr/>
              <p:nvPr/>
            </p:nvSpPr>
            <p:spPr>
              <a:xfrm>
                <a:off x="551" y="5237"/>
                <a:ext cx="3235" cy="4177"/>
              </a:xfrm>
              <a:prstGeom prst="round2SameRect">
                <a:avLst>
                  <a:gd name="adj1" fmla="val 12087"/>
                  <a:gd name="adj2" fmla="val 0"/>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Text Box 60"/>
              <p:cNvSpPr txBox="1"/>
              <p:nvPr/>
            </p:nvSpPr>
            <p:spPr>
              <a:xfrm>
                <a:off x="612" y="5304"/>
                <a:ext cx="3392" cy="1047"/>
              </a:xfrm>
              <a:prstGeom prst="rect">
                <a:avLst/>
              </a:prstGeom>
              <a:noFill/>
            </p:spPr>
            <p:txBody>
              <a:bodyPr wrap="square" rtlCol="0">
                <a:noAutofit/>
              </a:bodyPr>
              <a:p>
                <a:r>
                  <a:rPr lang="vi-VN" altLang="en-US" sz="3600">
                    <a:solidFill>
                      <a:schemeClr val="accent1">
                        <a:lumMod val="50000"/>
                      </a:schemeClr>
                    </a:solidFill>
                  </a:rPr>
                  <a:t>0</a:t>
                </a:r>
                <a:r>
                  <a:rPr lang="vi-VN" altLang="en-US" sz="3600">
                    <a:solidFill>
                      <a:schemeClr val="accent1">
                        <a:lumMod val="50000"/>
                      </a:schemeClr>
                    </a:solidFill>
                  </a:rPr>
                  <a:t>3</a:t>
                </a:r>
                <a:endParaRPr lang="vi-VN" altLang="en-US" sz="3600">
                  <a:solidFill>
                    <a:schemeClr val="accent1">
                      <a:lumMod val="50000"/>
                    </a:schemeClr>
                  </a:solidFill>
                </a:endParaRPr>
              </a:p>
            </p:txBody>
          </p:sp>
          <p:sp>
            <p:nvSpPr>
              <p:cNvPr id="62" name="Text Box 61"/>
              <p:cNvSpPr txBox="1"/>
              <p:nvPr/>
            </p:nvSpPr>
            <p:spPr>
              <a:xfrm>
                <a:off x="454" y="7145"/>
                <a:ext cx="3476" cy="730"/>
              </a:xfrm>
              <a:prstGeom prst="rect">
                <a:avLst/>
              </a:prstGeom>
              <a:noFill/>
            </p:spPr>
            <p:txBody>
              <a:bodyPr wrap="square" rtlCol="0">
                <a:spAutoFit/>
              </a:bodyPr>
              <a:p>
                <a:pPr algn="ctr"/>
                <a:r>
                  <a:rPr lang="en-US" altLang="vi-VN" sz="2400">
                    <a:solidFill>
                      <a:srgbClr val="7030A0"/>
                    </a:solidFill>
                  </a:rPr>
                  <a:t>Database</a:t>
                </a:r>
                <a:endParaRPr lang="en-US" altLang="vi-VN" sz="2400">
                  <a:solidFill>
                    <a:srgbClr val="7030A0"/>
                  </a:solidFill>
                </a:endParaRPr>
              </a:p>
            </p:txBody>
          </p:sp>
        </p:grpSp>
        <p:grpSp>
          <p:nvGrpSpPr>
            <p:cNvPr id="63" name="Group 62"/>
            <p:cNvGrpSpPr/>
            <p:nvPr/>
          </p:nvGrpSpPr>
          <p:grpSpPr>
            <a:xfrm rot="0">
              <a:off x="11763" y="5034"/>
              <a:ext cx="3747" cy="4178"/>
              <a:chOff x="574" y="5194"/>
              <a:chExt cx="3600" cy="4254"/>
            </a:xfrm>
          </p:grpSpPr>
          <p:sp>
            <p:nvSpPr>
              <p:cNvPr id="64" name="Round Same Side Corner Rectangle 63"/>
              <p:cNvSpPr/>
              <p:nvPr/>
            </p:nvSpPr>
            <p:spPr>
              <a:xfrm>
                <a:off x="574" y="5194"/>
                <a:ext cx="3415" cy="4254"/>
              </a:xfrm>
              <a:prstGeom prst="round2SameRect">
                <a:avLst>
                  <a:gd name="adj1" fmla="val 12087"/>
                  <a:gd name="adj2" fmla="val 0"/>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5" name="Text Box 64"/>
              <p:cNvSpPr txBox="1"/>
              <p:nvPr/>
            </p:nvSpPr>
            <p:spPr>
              <a:xfrm>
                <a:off x="612" y="5304"/>
                <a:ext cx="3392" cy="1047"/>
              </a:xfrm>
              <a:prstGeom prst="rect">
                <a:avLst/>
              </a:prstGeom>
              <a:noFill/>
            </p:spPr>
            <p:txBody>
              <a:bodyPr wrap="square" rtlCol="0">
                <a:noAutofit/>
              </a:bodyPr>
              <a:p>
                <a:r>
                  <a:rPr lang="vi-VN" altLang="en-US" sz="3600">
                    <a:solidFill>
                      <a:schemeClr val="accent1">
                        <a:lumMod val="50000"/>
                      </a:schemeClr>
                    </a:solidFill>
                  </a:rPr>
                  <a:t>0</a:t>
                </a:r>
                <a:r>
                  <a:rPr lang="vi-VN" altLang="en-US" sz="3600">
                    <a:solidFill>
                      <a:schemeClr val="accent1">
                        <a:lumMod val="50000"/>
                      </a:schemeClr>
                    </a:solidFill>
                  </a:rPr>
                  <a:t>4</a:t>
                </a:r>
                <a:endParaRPr lang="vi-VN" altLang="en-US" sz="3600">
                  <a:solidFill>
                    <a:schemeClr val="accent1">
                      <a:lumMod val="50000"/>
                    </a:schemeClr>
                  </a:solidFill>
                </a:endParaRPr>
              </a:p>
            </p:txBody>
          </p:sp>
          <p:sp>
            <p:nvSpPr>
              <p:cNvPr id="66" name="Text Box 65"/>
              <p:cNvSpPr txBox="1"/>
              <p:nvPr/>
            </p:nvSpPr>
            <p:spPr>
              <a:xfrm>
                <a:off x="622" y="7164"/>
                <a:ext cx="3552" cy="1331"/>
              </a:xfrm>
              <a:prstGeom prst="rect">
                <a:avLst/>
              </a:prstGeom>
              <a:noFill/>
            </p:spPr>
            <p:txBody>
              <a:bodyPr wrap="square" rtlCol="0">
                <a:spAutoFit/>
              </a:bodyPr>
              <a:p>
                <a:pPr algn="ctr"/>
                <a:r>
                  <a:rPr lang="en-US" altLang="vi-VN" sz="2400">
                    <a:solidFill>
                      <a:srgbClr val="7030A0"/>
                    </a:solidFill>
                  </a:rPr>
                  <a:t>Module</a:t>
                </a:r>
                <a:r>
                  <a:rPr lang="vi-VN" altLang="en-US" sz="2400">
                    <a:solidFill>
                      <a:srgbClr val="7030A0"/>
                    </a:solidFill>
                  </a:rPr>
                  <a:t> &amp;</a:t>
                </a:r>
                <a:endParaRPr lang="en-US" altLang="vi-VN" sz="2400">
                  <a:solidFill>
                    <a:srgbClr val="7030A0"/>
                  </a:solidFill>
                </a:endParaRPr>
              </a:p>
              <a:p>
                <a:pPr algn="ctr"/>
                <a:r>
                  <a:rPr lang="en-US" altLang="vi-VN" sz="2400">
                    <a:solidFill>
                      <a:srgbClr val="7030A0"/>
                    </a:solidFill>
                  </a:rPr>
                  <a:t> </a:t>
                </a:r>
                <a:r>
                  <a:rPr lang="en-US" altLang="vi-VN" sz="2400">
                    <a:solidFill>
                      <a:srgbClr val="7030A0"/>
                    </a:solidFill>
                    <a:sym typeface="+mn-ea"/>
                  </a:rPr>
                  <a:t>Activities</a:t>
                </a:r>
                <a:r>
                  <a:rPr lang="vi-VN" altLang="en-US" sz="2400">
                    <a:solidFill>
                      <a:srgbClr val="7030A0"/>
                    </a:solidFill>
                    <a:sym typeface="+mn-ea"/>
                  </a:rPr>
                  <a:t> </a:t>
                </a:r>
                <a:endParaRPr lang="vi-VN" altLang="en-US" sz="2400">
                  <a:solidFill>
                    <a:srgbClr val="7030A0"/>
                  </a:solidFill>
                </a:endParaRPr>
              </a:p>
            </p:txBody>
          </p:sp>
        </p:grpSp>
      </p:grpSp>
      <p:sp>
        <p:nvSpPr>
          <p:cNvPr id="13" name="Text Box 12"/>
          <p:cNvSpPr txBox="1"/>
          <p:nvPr>
            <p:custDataLst>
              <p:tags r:id="rId2"/>
            </p:custDataLst>
          </p:nvPr>
        </p:nvSpPr>
        <p:spPr>
          <a:xfrm>
            <a:off x="3770514" y="5480685"/>
            <a:ext cx="2241847" cy="652973"/>
          </a:xfrm>
          <a:prstGeom prst="rect">
            <a:avLst/>
          </a:prstGeom>
          <a:noFill/>
        </p:spPr>
        <p:txBody>
          <a:bodyPr wrap="square" rtlCol="0">
            <a:noAutofit/>
          </a:bodyPr>
          <a:p>
            <a:endParaRPr lang="vi-VN" altLang="en-US" sz="3600">
              <a:solidFill>
                <a:schemeClr val="accent1">
                  <a:lumMod val="50000"/>
                </a:schemeClr>
              </a:solidFill>
            </a:endParaRPr>
          </a:p>
        </p:txBody>
      </p:sp>
      <p:sp>
        <p:nvSpPr>
          <p:cNvPr id="7" name="Text Box 6"/>
          <p:cNvSpPr txBox="1"/>
          <p:nvPr>
            <p:custDataLst>
              <p:tags r:id="rId3"/>
            </p:custDataLst>
          </p:nvPr>
        </p:nvSpPr>
        <p:spPr>
          <a:xfrm>
            <a:off x="505460" y="1439545"/>
            <a:ext cx="10798810" cy="4782185"/>
          </a:xfrm>
          <a:prstGeom prst="rect">
            <a:avLst/>
          </a:prstGeom>
          <a:noFill/>
        </p:spPr>
        <p:txBody>
          <a:bodyPr wrap="square" rtlCol="0">
            <a:noAutofit/>
          </a:bodyPr>
          <a:p>
            <a:pPr marL="285750" indent="-285750" algn="just">
              <a:buFont typeface="Wingdings" panose="05000000000000000000" charset="0"/>
              <a:buChar char="Ø"/>
            </a:pPr>
            <a:r>
              <a:rPr sz="2400">
                <a:latin typeface="Arial" panose="020B0604020202020204" pitchFamily="34" charset="0"/>
                <a:cs typeface="Arial" panose="020B0604020202020204" pitchFamily="34" charset="0"/>
              </a:rPr>
              <a:t>The Clinic Management System (CMS) is a comprehensive software solution designed to streamline the operations of medical clinics. It facilitates efficient patient management by digitizing patient records, appointment scheduling, billing, and inventory management. The system enhances patient care by enabling quick access to medical histories and lab results. Additionally, it supports administrative functions such as staff management and financial reporting. The CMS improves clinic workflow, reduces paperwork, and enhances overall service quality, ensuring a seamless experience for both patients and healthcare providers</a:t>
            </a:r>
            <a:r>
              <a:rPr sz="2400">
                <a:latin typeface="Times New Roman" panose="02020603050405020304" charset="0"/>
                <a:cs typeface="Times New Roman" panose="02020603050405020304" charset="0"/>
              </a:rPr>
              <a:t>.</a:t>
            </a:r>
            <a:endParaRPr sz="2400">
              <a:latin typeface="Times New Roman" panose="02020603050405020304" charset="0"/>
              <a:cs typeface="Times New Roman" panose="02020603050405020304" charset="0"/>
            </a:endParaRPr>
          </a:p>
        </p:txBody>
      </p:sp>
      <p:grpSp>
        <p:nvGrpSpPr>
          <p:cNvPr id="9" name="Group 8"/>
          <p:cNvGrpSpPr/>
          <p:nvPr/>
        </p:nvGrpSpPr>
        <p:grpSpPr>
          <a:xfrm>
            <a:off x="4709795" y="482600"/>
            <a:ext cx="2345690" cy="702310"/>
            <a:chOff x="1345" y="822"/>
            <a:chExt cx="6189" cy="1337"/>
          </a:xfrm>
        </p:grpSpPr>
        <p:sp>
          <p:nvSpPr>
            <p:cNvPr id="11" name="Flowchart: Process 10"/>
            <p:cNvSpPr/>
            <p:nvPr>
              <p:custDataLst>
                <p:tags r:id="rId4"/>
              </p:custDataLst>
            </p:nvPr>
          </p:nvSpPr>
          <p:spPr>
            <a:xfrm>
              <a:off x="1345" y="822"/>
              <a:ext cx="6189" cy="1337"/>
            </a:xfrm>
            <a:prstGeom prst="flowChartProcess">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custDataLst>
                <p:tags r:id="rId5"/>
              </p:custDataLst>
            </p:nvPr>
          </p:nvSpPr>
          <p:spPr>
            <a:xfrm>
              <a:off x="1917" y="1207"/>
              <a:ext cx="5280" cy="701"/>
            </a:xfrm>
            <a:prstGeom prst="rect">
              <a:avLst/>
            </a:prstGeom>
            <a:noFill/>
          </p:spPr>
          <p:txBody>
            <a:bodyPr wrap="square" rtlCol="0">
              <a:spAutoFit/>
            </a:bodyPr>
            <a:p>
              <a:pPr algn="ctr"/>
              <a:r>
                <a:rPr lang="vi-VN" altLang="en-US" b="1"/>
                <a:t>Introduce </a:t>
              </a:r>
              <a:endParaRPr lang="vi-VN" altLang="en-US" b="1"/>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13" name="Text Box 12"/>
          <p:cNvSpPr txBox="1"/>
          <p:nvPr/>
        </p:nvSpPr>
        <p:spPr>
          <a:xfrm>
            <a:off x="91440" y="7733665"/>
            <a:ext cx="10798810" cy="4004945"/>
          </a:xfrm>
          <a:prstGeom prst="rect">
            <a:avLst/>
          </a:prstGeom>
          <a:noFill/>
        </p:spPr>
        <p:txBody>
          <a:bodyPr wrap="square" rtlCol="0">
            <a:noAutofit/>
          </a:bodyPr>
          <a:p>
            <a:pPr marL="342900" indent="-342900" algn="just">
              <a:buFont typeface="Wingdings" panose="05000000000000000000" charset="0"/>
              <a:buChar char="Ø"/>
            </a:pPr>
            <a:r>
              <a:rPr sz="2400">
                <a:latin typeface="Arial" panose="020B0604020202020204" pitchFamily="34" charset="0"/>
                <a:cs typeface="Arial" panose="020B0604020202020204" pitchFamily="34" charset="0"/>
                <a:sym typeface="+mn-ea"/>
              </a:rPr>
              <a:t>The Clinic Management System (CMS) is a comprehensive software solution designed to streamline the operations of medical clinics. It facilitates efficient patient management by digitizing patient records, appointment scheduling, billing, and inventory management. The system enhances patient care by enabling quick access to medical histories and lab results. Additionally, it supports administrative functions such as staff management and financial reporting. The CMS improves clinic workflow, reduces paperwork, and enhances overall service quality, ensuring a seamless experience for both patients and healthcare providers.</a:t>
            </a:r>
            <a:endParaRPr sz="2400">
              <a:latin typeface="Arial" panose="020B0604020202020204" pitchFamily="34" charset="0"/>
              <a:cs typeface="Arial" panose="020B0604020202020204" pitchFamily="34" charset="0"/>
            </a:endParaRPr>
          </a:p>
          <a:p>
            <a:pPr marL="342900" indent="-342900" algn="just">
              <a:buFont typeface="Wingdings" panose="05000000000000000000" charset="0"/>
              <a:buChar char="Ø"/>
            </a:pPr>
            <a:endParaRPr lang="vi-VN" altLang="en-US" sz="2400"/>
          </a:p>
          <a:p>
            <a:pPr marL="342900" indent="-342900" algn="just">
              <a:buFont typeface="Wingdings" panose="05000000000000000000" charset="0"/>
              <a:buChar char="Ø"/>
            </a:pPr>
            <a:endParaRPr lang="vi-VN" altLang="en-US" sz="2000"/>
          </a:p>
        </p:txBody>
      </p:sp>
      <p:grpSp>
        <p:nvGrpSpPr>
          <p:cNvPr id="17" name="Group 16"/>
          <p:cNvGrpSpPr/>
          <p:nvPr/>
        </p:nvGrpSpPr>
        <p:grpSpPr>
          <a:xfrm>
            <a:off x="7886504" y="379730"/>
            <a:ext cx="3003550" cy="1642110"/>
            <a:chOff x="1317" y="929"/>
            <a:chExt cx="5900" cy="2586"/>
          </a:xfrm>
        </p:grpSpPr>
        <p:sp>
          <p:nvSpPr>
            <p:cNvPr id="2" name="Cloud 1"/>
            <p:cNvSpPr/>
            <p:nvPr/>
          </p:nvSpPr>
          <p:spPr>
            <a:xfrm>
              <a:off x="1317" y="929"/>
              <a:ext cx="5900" cy="2586"/>
            </a:xfrm>
            <a:prstGeom prst="cloud">
              <a:avLst/>
            </a:prstGeom>
            <a:blipFill rotWithShape="1">
              <a:blip r:embed="rId2"/>
              <a:tile tx="0" ty="0" sx="100000" sy="100000" flip="none" algn="tl"/>
            </a:blipFill>
            <a:ln w="12700" cmpd="tri">
              <a:no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623" y="1510"/>
              <a:ext cx="5103" cy="1425"/>
            </a:xfrm>
            <a:prstGeom prst="rect">
              <a:avLst/>
            </a:prstGeom>
            <a:noFill/>
          </p:spPr>
          <p:txBody>
            <a:bodyPr wrap="square" rtlCol="0">
              <a:noAutofit/>
            </a:bodyPr>
            <a:p>
              <a:pPr algn="ctr"/>
              <a:r>
                <a:rPr lang="vi-VN" altLang="en-US" sz="4000">
                  <a:solidFill>
                    <a:srgbClr val="C00000"/>
                  </a:solidFill>
                </a:rPr>
                <a:t>Uscase</a:t>
              </a:r>
              <a:endParaRPr lang="vi-VN" altLang="en-US" sz="4000">
                <a:solidFill>
                  <a:srgbClr val="C00000"/>
                </a:solidFill>
              </a:endParaRPr>
            </a:p>
          </p:txBody>
        </p:sp>
      </p:grpSp>
      <p:grpSp>
        <p:nvGrpSpPr>
          <p:cNvPr id="8" name="Group 7"/>
          <p:cNvGrpSpPr/>
          <p:nvPr/>
        </p:nvGrpSpPr>
        <p:grpSpPr>
          <a:xfrm>
            <a:off x="3632835" y="-2961640"/>
            <a:ext cx="2345690" cy="702310"/>
            <a:chOff x="1345" y="822"/>
            <a:chExt cx="6189" cy="1337"/>
          </a:xfrm>
        </p:grpSpPr>
        <p:sp>
          <p:nvSpPr>
            <p:cNvPr id="3" name="Flowchart: Process 2"/>
            <p:cNvSpPr/>
            <p:nvPr>
              <p:custDataLst>
                <p:tags r:id="rId3"/>
              </p:custDataLst>
            </p:nvPr>
          </p:nvSpPr>
          <p:spPr>
            <a:xfrm>
              <a:off x="1345" y="822"/>
              <a:ext cx="6189" cy="1337"/>
            </a:xfrm>
            <a:prstGeom prst="flowChartProcess">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custDataLst>
                <p:tags r:id="rId4"/>
              </p:custDataLst>
            </p:nvPr>
          </p:nvSpPr>
          <p:spPr>
            <a:xfrm>
              <a:off x="1917" y="1207"/>
              <a:ext cx="5280" cy="701"/>
            </a:xfrm>
            <a:prstGeom prst="rect">
              <a:avLst/>
            </a:prstGeom>
            <a:noFill/>
          </p:spPr>
          <p:txBody>
            <a:bodyPr wrap="square" rtlCol="0">
              <a:spAutoFit/>
            </a:bodyPr>
            <a:p>
              <a:pPr algn="ctr"/>
              <a:r>
                <a:rPr lang="vi-VN" altLang="en-US" b="1"/>
                <a:t>Introduce</a:t>
              </a:r>
              <a:endParaRPr lang="vi-VN" altLang="en-US" b="1"/>
            </a:p>
          </p:txBody>
        </p:sp>
      </p:grpSp>
      <p:pic>
        <p:nvPicPr>
          <p:cNvPr id="10" name="Picture 9" descr="uscase"/>
          <p:cNvPicPr>
            <a:picLocks noChangeAspect="1"/>
          </p:cNvPicPr>
          <p:nvPr/>
        </p:nvPicPr>
        <p:blipFill>
          <a:blip r:embed="rId5"/>
          <a:stretch>
            <a:fillRect/>
          </a:stretch>
        </p:blipFill>
        <p:spPr>
          <a:xfrm>
            <a:off x="1383030" y="1809750"/>
            <a:ext cx="5930265" cy="37090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17" name="Group 16"/>
          <p:cNvGrpSpPr/>
          <p:nvPr/>
        </p:nvGrpSpPr>
        <p:grpSpPr>
          <a:xfrm>
            <a:off x="10734479" y="-4164965"/>
            <a:ext cx="3003550" cy="1642110"/>
            <a:chOff x="1317" y="929"/>
            <a:chExt cx="5900" cy="2586"/>
          </a:xfrm>
        </p:grpSpPr>
        <p:sp>
          <p:nvSpPr>
            <p:cNvPr id="2" name="Cloud 1"/>
            <p:cNvSpPr/>
            <p:nvPr/>
          </p:nvSpPr>
          <p:spPr>
            <a:xfrm>
              <a:off x="1317" y="929"/>
              <a:ext cx="5900" cy="2586"/>
            </a:xfrm>
            <a:prstGeom prst="cloud">
              <a:avLst/>
            </a:prstGeom>
            <a:blipFill rotWithShape="1">
              <a:blip r:embed="rId2"/>
              <a:tile tx="0" ty="0" sx="100000" sy="100000" flip="none" algn="tl"/>
            </a:blipFill>
            <a:ln w="12700" cmpd="tri">
              <a:no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623" y="1510"/>
              <a:ext cx="5103" cy="1425"/>
            </a:xfrm>
            <a:prstGeom prst="rect">
              <a:avLst/>
            </a:prstGeom>
            <a:noFill/>
          </p:spPr>
          <p:txBody>
            <a:bodyPr wrap="square" rtlCol="0">
              <a:noAutofit/>
            </a:bodyPr>
            <a:p>
              <a:pPr algn="ctr"/>
              <a:r>
                <a:rPr lang="vi-VN" altLang="en-US" sz="4000">
                  <a:solidFill>
                    <a:srgbClr val="C00000"/>
                  </a:solidFill>
                </a:rPr>
                <a:t>Uscase</a:t>
              </a:r>
              <a:endParaRPr lang="vi-VN" altLang="en-US" sz="4000">
                <a:solidFill>
                  <a:srgbClr val="C00000"/>
                </a:solidFill>
              </a:endParaRPr>
            </a:p>
          </p:txBody>
        </p:sp>
      </p:grpSp>
      <p:pic>
        <p:nvPicPr>
          <p:cNvPr id="10" name="Picture 9" descr="uscase"/>
          <p:cNvPicPr>
            <a:picLocks noChangeAspect="1"/>
          </p:cNvPicPr>
          <p:nvPr/>
        </p:nvPicPr>
        <p:blipFill>
          <a:blip r:embed="rId3"/>
          <a:stretch>
            <a:fillRect/>
          </a:stretch>
        </p:blipFill>
        <p:spPr>
          <a:xfrm>
            <a:off x="-9955530" y="2846070"/>
            <a:ext cx="5930265" cy="3709035"/>
          </a:xfrm>
          <a:prstGeom prst="rect">
            <a:avLst/>
          </a:prstGeom>
        </p:spPr>
      </p:pic>
      <p:pic>
        <p:nvPicPr>
          <p:cNvPr id="4" name="Picture 3" descr="hinhuc"/>
          <p:cNvPicPr>
            <a:picLocks noChangeAspect="1"/>
          </p:cNvPicPr>
          <p:nvPr/>
        </p:nvPicPr>
        <p:blipFill>
          <a:blip r:embed="rId4"/>
          <a:stretch>
            <a:fillRect/>
          </a:stretch>
        </p:blipFill>
        <p:spPr>
          <a:xfrm>
            <a:off x="1000125" y="1141095"/>
            <a:ext cx="7221220" cy="4840605"/>
          </a:xfrm>
          <a:prstGeom prst="rect">
            <a:avLst/>
          </a:prstGeom>
        </p:spPr>
      </p:pic>
      <p:grpSp>
        <p:nvGrpSpPr>
          <p:cNvPr id="5" name="Group 4"/>
          <p:cNvGrpSpPr/>
          <p:nvPr/>
        </p:nvGrpSpPr>
        <p:grpSpPr>
          <a:xfrm>
            <a:off x="8583436" y="380365"/>
            <a:ext cx="2783629" cy="1642110"/>
            <a:chOff x="1748" y="929"/>
            <a:chExt cx="5468" cy="2586"/>
          </a:xfrm>
        </p:grpSpPr>
        <p:sp>
          <p:nvSpPr>
            <p:cNvPr id="6" name="Cloud 5"/>
            <p:cNvSpPr/>
            <p:nvPr>
              <p:custDataLst>
                <p:tags r:id="rId5"/>
              </p:custDataLst>
            </p:nvPr>
          </p:nvSpPr>
          <p:spPr>
            <a:xfrm>
              <a:off x="1748" y="929"/>
              <a:ext cx="5468" cy="2586"/>
            </a:xfrm>
            <a:prstGeom prst="cloud">
              <a:avLst/>
            </a:prstGeom>
            <a:blipFill rotWithShape="1">
              <a:blip r:embed="rId2"/>
              <a:tile tx="0" ty="0" sx="100000" sy="100000" flip="none" algn="tl"/>
            </a:blipFill>
            <a:ln w="12700" cmpd="tri">
              <a:no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custDataLst>
                <p:tags r:id="rId6"/>
              </p:custDataLst>
            </p:nvPr>
          </p:nvSpPr>
          <p:spPr>
            <a:xfrm>
              <a:off x="2065" y="1510"/>
              <a:ext cx="5103" cy="1425"/>
            </a:xfrm>
            <a:prstGeom prst="rect">
              <a:avLst/>
            </a:prstGeom>
            <a:noFill/>
          </p:spPr>
          <p:txBody>
            <a:bodyPr wrap="square" rtlCol="0">
              <a:noAutofit/>
            </a:bodyPr>
            <a:p>
              <a:pPr algn="ctr"/>
              <a:r>
                <a:rPr lang="vi-VN" altLang="en-US" sz="4000">
                  <a:solidFill>
                    <a:srgbClr val="C00000"/>
                  </a:solidFill>
                </a:rPr>
                <a:t>Database</a:t>
              </a:r>
              <a:endParaRPr lang="vi-VN" altLang="en-US" sz="4000">
                <a:solidFill>
                  <a:srgbClr val="C00000"/>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4" name="Picture 3" descr="hinhuc"/>
          <p:cNvPicPr>
            <a:picLocks noChangeAspect="1"/>
          </p:cNvPicPr>
          <p:nvPr/>
        </p:nvPicPr>
        <p:blipFill>
          <a:blip r:embed="rId2"/>
          <a:stretch>
            <a:fillRect/>
          </a:stretch>
        </p:blipFill>
        <p:spPr>
          <a:xfrm>
            <a:off x="-10307955" y="2634615"/>
            <a:ext cx="7221220" cy="4840605"/>
          </a:xfrm>
          <a:prstGeom prst="rect">
            <a:avLst/>
          </a:prstGeom>
        </p:spPr>
      </p:pic>
      <p:grpSp>
        <p:nvGrpSpPr>
          <p:cNvPr id="5" name="Group 4"/>
          <p:cNvGrpSpPr/>
          <p:nvPr/>
        </p:nvGrpSpPr>
        <p:grpSpPr>
          <a:xfrm>
            <a:off x="12192141" y="-3886835"/>
            <a:ext cx="2783629" cy="1642110"/>
            <a:chOff x="1748" y="929"/>
            <a:chExt cx="5468" cy="2586"/>
          </a:xfrm>
        </p:grpSpPr>
        <p:sp>
          <p:nvSpPr>
            <p:cNvPr id="6" name="Cloud 5"/>
            <p:cNvSpPr/>
            <p:nvPr>
              <p:custDataLst>
                <p:tags r:id="rId3"/>
              </p:custDataLst>
            </p:nvPr>
          </p:nvSpPr>
          <p:spPr>
            <a:xfrm>
              <a:off x="1748" y="929"/>
              <a:ext cx="5468" cy="2586"/>
            </a:xfrm>
            <a:prstGeom prst="cloud">
              <a:avLst/>
            </a:prstGeom>
            <a:blipFill rotWithShape="1">
              <a:blip r:embed="rId4"/>
              <a:tile tx="0" ty="0" sx="100000" sy="100000" flip="none" algn="tl"/>
            </a:blipFill>
            <a:ln w="12700" cmpd="tri">
              <a:no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custDataLst>
                <p:tags r:id="rId5"/>
              </p:custDataLst>
            </p:nvPr>
          </p:nvSpPr>
          <p:spPr>
            <a:xfrm>
              <a:off x="2065" y="1510"/>
              <a:ext cx="5103" cy="1425"/>
            </a:xfrm>
            <a:prstGeom prst="rect">
              <a:avLst/>
            </a:prstGeom>
            <a:noFill/>
          </p:spPr>
          <p:txBody>
            <a:bodyPr wrap="square" rtlCol="0">
              <a:noAutofit/>
            </a:bodyPr>
            <a:p>
              <a:pPr algn="ctr"/>
              <a:r>
                <a:rPr lang="vi-VN" altLang="en-US" sz="4000">
                  <a:solidFill>
                    <a:srgbClr val="C00000"/>
                  </a:solidFill>
                </a:rPr>
                <a:t>Database</a:t>
              </a:r>
              <a:endParaRPr lang="vi-VN" altLang="en-US" sz="4000">
                <a:solidFill>
                  <a:srgbClr val="C00000"/>
                </a:solidFill>
              </a:endParaRPr>
            </a:p>
          </p:txBody>
        </p:sp>
      </p:grpSp>
      <p:grpSp>
        <p:nvGrpSpPr>
          <p:cNvPr id="12" name="Group 11"/>
          <p:cNvGrpSpPr/>
          <p:nvPr/>
        </p:nvGrpSpPr>
        <p:grpSpPr>
          <a:xfrm>
            <a:off x="4135120" y="627380"/>
            <a:ext cx="3458210" cy="847090"/>
            <a:chOff x="1345" y="822"/>
            <a:chExt cx="6189" cy="1613"/>
          </a:xfrm>
        </p:grpSpPr>
        <p:sp>
          <p:nvSpPr>
            <p:cNvPr id="13" name="Flowchart: Process 12"/>
            <p:cNvSpPr/>
            <p:nvPr>
              <p:custDataLst>
                <p:tags r:id="rId6"/>
              </p:custDataLst>
            </p:nvPr>
          </p:nvSpPr>
          <p:spPr>
            <a:xfrm>
              <a:off x="1345" y="822"/>
              <a:ext cx="6189" cy="1337"/>
            </a:xfrm>
            <a:prstGeom prst="flowChartProcess">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custDataLst>
                <p:tags r:id="rId7"/>
              </p:custDataLst>
            </p:nvPr>
          </p:nvSpPr>
          <p:spPr>
            <a:xfrm>
              <a:off x="1917" y="1207"/>
              <a:ext cx="5280" cy="1228"/>
            </a:xfrm>
            <a:prstGeom prst="rect">
              <a:avLst/>
            </a:prstGeom>
            <a:noFill/>
          </p:spPr>
          <p:txBody>
            <a:bodyPr wrap="square" rtlCol="0">
              <a:spAutoFit/>
            </a:bodyPr>
            <a:p>
              <a:pPr algn="ctr"/>
              <a:r>
                <a:rPr lang="vi-VN" altLang="en-US" b="1"/>
                <a:t>Module &amp; </a:t>
              </a:r>
              <a:r>
                <a:rPr lang="vi-VN" altLang="en-US" b="1"/>
                <a:t>Activities</a:t>
              </a:r>
              <a:endParaRPr lang="vi-VN" altLang="en-US" b="1"/>
            </a:p>
          </p:txBody>
        </p:sp>
      </p:grpSp>
      <p:grpSp>
        <p:nvGrpSpPr>
          <p:cNvPr id="20" name="Group 19"/>
          <p:cNvGrpSpPr/>
          <p:nvPr/>
        </p:nvGrpSpPr>
        <p:grpSpPr>
          <a:xfrm>
            <a:off x="1575435" y="2639060"/>
            <a:ext cx="3458210" cy="702145"/>
            <a:chOff x="1345" y="822"/>
            <a:chExt cx="6189" cy="1337"/>
          </a:xfrm>
          <a:solidFill>
            <a:schemeClr val="bg1">
              <a:lumMod val="85000"/>
            </a:schemeClr>
          </a:solidFill>
        </p:grpSpPr>
        <p:sp>
          <p:nvSpPr>
            <p:cNvPr id="21" name="Flowchart: Process 20"/>
            <p:cNvSpPr/>
            <p:nvPr>
              <p:custDataLst>
                <p:tags r:id="rId8"/>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Text Box 21"/>
            <p:cNvSpPr txBox="1"/>
            <p:nvPr>
              <p:custDataLst>
                <p:tags r:id="rId9"/>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grpSp>
        <p:nvGrpSpPr>
          <p:cNvPr id="23" name="Group 22"/>
          <p:cNvGrpSpPr/>
          <p:nvPr/>
        </p:nvGrpSpPr>
        <p:grpSpPr>
          <a:xfrm>
            <a:off x="7019925" y="2639060"/>
            <a:ext cx="3458210" cy="702145"/>
            <a:chOff x="1345" y="822"/>
            <a:chExt cx="6189" cy="1337"/>
          </a:xfrm>
          <a:solidFill>
            <a:schemeClr val="bg1">
              <a:lumMod val="85000"/>
            </a:schemeClr>
          </a:solidFill>
        </p:grpSpPr>
        <p:sp>
          <p:nvSpPr>
            <p:cNvPr id="24" name="Flowchart: Process 23"/>
            <p:cNvSpPr/>
            <p:nvPr>
              <p:custDataLst>
                <p:tags r:id="rId10"/>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custDataLst>
                <p:tags r:id="rId11"/>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12" name="Group 11"/>
          <p:cNvGrpSpPr/>
          <p:nvPr/>
        </p:nvGrpSpPr>
        <p:grpSpPr>
          <a:xfrm>
            <a:off x="2611755" y="9451340"/>
            <a:ext cx="3458210" cy="847090"/>
            <a:chOff x="1345" y="822"/>
            <a:chExt cx="6189" cy="1613"/>
          </a:xfrm>
        </p:grpSpPr>
        <p:sp>
          <p:nvSpPr>
            <p:cNvPr id="13" name="Flowchart: Process 12"/>
            <p:cNvSpPr/>
            <p:nvPr>
              <p:custDataLst>
                <p:tags r:id="rId2"/>
              </p:custDataLst>
            </p:nvPr>
          </p:nvSpPr>
          <p:spPr>
            <a:xfrm>
              <a:off x="1345" y="822"/>
              <a:ext cx="6189" cy="1337"/>
            </a:xfrm>
            <a:prstGeom prst="flowChartProcess">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custDataLst>
                <p:tags r:id="rId3"/>
              </p:custDataLst>
            </p:nvPr>
          </p:nvSpPr>
          <p:spPr>
            <a:xfrm>
              <a:off x="1917" y="1207"/>
              <a:ext cx="5280" cy="1228"/>
            </a:xfrm>
            <a:prstGeom prst="rect">
              <a:avLst/>
            </a:prstGeom>
            <a:noFill/>
          </p:spPr>
          <p:txBody>
            <a:bodyPr wrap="square" rtlCol="0">
              <a:spAutoFit/>
            </a:bodyPr>
            <a:p>
              <a:pPr algn="ctr"/>
              <a:r>
                <a:rPr lang="vi-VN" altLang="en-US" b="1"/>
                <a:t>Module &amp; </a:t>
              </a:r>
              <a:r>
                <a:rPr lang="vi-VN" altLang="en-US" b="1"/>
                <a:t>Activities</a:t>
              </a:r>
              <a:endParaRPr lang="vi-VN" altLang="en-US" b="1"/>
            </a:p>
          </p:txBody>
        </p:sp>
      </p:grpSp>
      <p:grpSp>
        <p:nvGrpSpPr>
          <p:cNvPr id="20" name="Group 19"/>
          <p:cNvGrpSpPr/>
          <p:nvPr/>
        </p:nvGrpSpPr>
        <p:grpSpPr>
          <a:xfrm>
            <a:off x="3881120" y="570230"/>
            <a:ext cx="3458210" cy="702145"/>
            <a:chOff x="1345" y="822"/>
            <a:chExt cx="6189" cy="1337"/>
          </a:xfrm>
          <a:solidFill>
            <a:schemeClr val="bg1">
              <a:lumMod val="85000"/>
            </a:schemeClr>
          </a:solidFill>
        </p:grpSpPr>
        <p:sp>
          <p:nvSpPr>
            <p:cNvPr id="21" name="Flowchart: Process 20"/>
            <p:cNvSpPr/>
            <p:nvPr>
              <p:custDataLst>
                <p:tags r:id="rId4"/>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Text Box 21"/>
            <p:cNvSpPr txBox="1"/>
            <p:nvPr>
              <p:custDataLst>
                <p:tags r:id="rId5"/>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grpSp>
        <p:nvGrpSpPr>
          <p:cNvPr id="23" name="Group 22"/>
          <p:cNvGrpSpPr/>
          <p:nvPr/>
        </p:nvGrpSpPr>
        <p:grpSpPr>
          <a:xfrm>
            <a:off x="17230725" y="368300"/>
            <a:ext cx="3458210" cy="702145"/>
            <a:chOff x="1345" y="822"/>
            <a:chExt cx="6189" cy="1337"/>
          </a:xfrm>
          <a:solidFill>
            <a:schemeClr val="bg1">
              <a:lumMod val="85000"/>
            </a:schemeClr>
          </a:solidFill>
        </p:grpSpPr>
        <p:sp>
          <p:nvSpPr>
            <p:cNvPr id="24" name="Flowchart: Process 23"/>
            <p:cNvSpPr/>
            <p:nvPr>
              <p:custDataLst>
                <p:tags r:id="rId6"/>
              </p:custDataLst>
            </p:nvPr>
          </p:nvSpPr>
          <p:spPr>
            <a:xfrm>
              <a:off x="1345" y="822"/>
              <a:ext cx="6189" cy="13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custDataLst>
                <p:tags r:id="rId7"/>
              </p:custDataLst>
            </p:nvPr>
          </p:nvSpPr>
          <p:spPr>
            <a:xfrm>
              <a:off x="1917" y="1207"/>
              <a:ext cx="5280" cy="701"/>
            </a:xfrm>
            <a:prstGeom prst="rect">
              <a:avLst/>
            </a:prstGeom>
            <a:grpFill/>
          </p:spPr>
          <p:txBody>
            <a:bodyPr wrap="square" rtlCol="0">
              <a:spAutoFit/>
            </a:bodyPr>
            <a:p>
              <a:pPr algn="ctr"/>
              <a:r>
                <a:rPr lang="vi-VN" altLang="en-US" b="1"/>
                <a:t>EMPLOYEE</a:t>
              </a:r>
              <a:endParaRPr lang="vi-VN" altLang="en-US" b="1"/>
            </a:p>
          </p:txBody>
        </p:sp>
      </p:grpSp>
      <p:sp>
        <p:nvSpPr>
          <p:cNvPr id="2" name="Text Box 1"/>
          <p:cNvSpPr txBox="1"/>
          <p:nvPr/>
        </p:nvSpPr>
        <p:spPr>
          <a:xfrm>
            <a:off x="634365" y="1597025"/>
            <a:ext cx="7802880" cy="3345180"/>
          </a:xfrm>
          <a:prstGeom prst="rect">
            <a:avLst/>
          </a:prstGeom>
          <a:noFill/>
        </p:spPr>
        <p:txBody>
          <a:bodyPr wrap="square" rtlCol="0">
            <a:noAutofit/>
          </a:bodyPr>
          <a:p>
            <a:pPr indent="0" algn="l">
              <a:buFont typeface="Wingdings" panose="05000000000000000000" charset="0"/>
              <a:buNone/>
            </a:pPr>
            <a:r>
              <a:rPr lang="en-US" sz="2000">
                <a:latin typeface="Arial" panose="020B0604020202020204" pitchFamily="34" charset="0"/>
                <a:cs typeface="Arial" panose="020B0604020202020204" pitchFamily="34" charset="0"/>
              </a:rPr>
              <a:t>This module allow Admin to manage information consist of</a:t>
            </a:r>
            <a:r>
              <a:rPr lang="vi-VN" altLang="en-US" sz="200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Manage Medicine</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Manage Doctor</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Man</a:t>
            </a:r>
            <a:r>
              <a:rPr lang="vi-VN" altLang="en-US" sz="2000">
                <a:latin typeface="Arial" panose="020B0604020202020204" pitchFamily="34" charset="0"/>
                <a:cs typeface="Arial" panose="020B0604020202020204" pitchFamily="34" charset="0"/>
              </a:rPr>
              <a:t>a</a:t>
            </a:r>
            <a:r>
              <a:rPr lang="en-US" sz="2000">
                <a:latin typeface="Arial" panose="020B0604020202020204" pitchFamily="34" charset="0"/>
                <a:cs typeface="Arial" panose="020B0604020202020204" pitchFamily="34" charset="0"/>
              </a:rPr>
              <a:t>ge </a:t>
            </a:r>
            <a:r>
              <a:rPr lang="en-US" sz="2000">
                <a:latin typeface="Arial" panose="020B0604020202020204" pitchFamily="34" charset="0"/>
                <a:cs typeface="Arial" panose="020B0604020202020204" pitchFamily="34" charset="0"/>
              </a:rPr>
              <a:t>Employee</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Manage Invoice</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Revenue</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20" name="Group 19"/>
          <p:cNvGrpSpPr/>
          <p:nvPr/>
        </p:nvGrpSpPr>
        <p:grpSpPr>
          <a:xfrm>
            <a:off x="3881120" y="570230"/>
            <a:ext cx="3458210" cy="649629"/>
            <a:chOff x="1345" y="822"/>
            <a:chExt cx="6189" cy="1237"/>
          </a:xfrm>
          <a:solidFill>
            <a:schemeClr val="bg1">
              <a:lumMod val="85000"/>
            </a:schemeClr>
          </a:solidFill>
        </p:grpSpPr>
        <p:sp>
          <p:nvSpPr>
            <p:cNvPr id="21" name="Flowchart: Process 20"/>
            <p:cNvSpPr/>
            <p:nvPr>
              <p:custDataLst>
                <p:tags r:id="rId2"/>
              </p:custDataLst>
            </p:nvPr>
          </p:nvSpPr>
          <p:spPr>
            <a:xfrm>
              <a:off x="1345" y="822"/>
              <a:ext cx="6189" cy="1237"/>
            </a:xfrm>
            <a:prstGeom prst="flowChartProcess">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Text Box 21"/>
            <p:cNvSpPr txBox="1"/>
            <p:nvPr>
              <p:custDataLst>
                <p:tags r:id="rId3"/>
              </p:custDataLst>
            </p:nvPr>
          </p:nvSpPr>
          <p:spPr>
            <a:xfrm>
              <a:off x="1917" y="1207"/>
              <a:ext cx="5280" cy="701"/>
            </a:xfrm>
            <a:prstGeom prst="rect">
              <a:avLst/>
            </a:prstGeom>
            <a:grpFill/>
          </p:spPr>
          <p:txBody>
            <a:bodyPr wrap="square" rtlCol="0">
              <a:spAutoFit/>
            </a:bodyPr>
            <a:p>
              <a:pPr algn="ctr"/>
              <a:r>
                <a:rPr lang="vi-VN" altLang="en-US" b="1"/>
                <a:t>ADMIN</a:t>
              </a:r>
              <a:endParaRPr lang="vi-VN" altLang="en-US" b="1"/>
            </a:p>
          </p:txBody>
        </p:sp>
      </p:grpSp>
      <p:sp>
        <p:nvSpPr>
          <p:cNvPr id="2" name="Text Box 1"/>
          <p:cNvSpPr txBox="1"/>
          <p:nvPr/>
        </p:nvSpPr>
        <p:spPr>
          <a:xfrm>
            <a:off x="-8347075" y="1929130"/>
            <a:ext cx="7802880" cy="2999740"/>
          </a:xfrm>
          <a:prstGeom prst="rect">
            <a:avLst/>
          </a:prstGeom>
          <a:noFill/>
        </p:spPr>
        <p:txBody>
          <a:bodyPr wrap="square" rtlCol="0">
            <a:noAutofit/>
          </a:bodyPr>
          <a:p>
            <a:pPr indent="0" algn="l">
              <a:buFont typeface="Wingdings" panose="05000000000000000000" charset="0"/>
              <a:buNone/>
            </a:pPr>
            <a:r>
              <a:rPr lang="en-US" sz="2000">
                <a:latin typeface="Arial" panose="020B0604020202020204" pitchFamily="34" charset="0"/>
                <a:cs typeface="Arial" panose="020B0604020202020204" pitchFamily="34" charset="0"/>
              </a:rPr>
              <a:t>This module allow Admin to manage information consist of</a:t>
            </a:r>
            <a:r>
              <a:rPr lang="vi-VN" altLang="en-US" sz="200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Manage Medicine</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Manage Doctor</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Mange Employee</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Manage Invoice</a:t>
            </a:r>
            <a:endParaRPr lang="en-US" sz="2000">
              <a:latin typeface="Arial" panose="020B0604020202020204" pitchFamily="34" charset="0"/>
              <a:cs typeface="Arial" panose="020B0604020202020204" pitchFamily="34" charset="0"/>
            </a:endParaRPr>
          </a:p>
          <a:p>
            <a:pPr marL="457200" indent="-457200" algn="l">
              <a:buFont typeface="Wingdings" panose="05000000000000000000" charset="0"/>
              <a:buAutoNum type="arabicPeriod"/>
            </a:pPr>
            <a:r>
              <a:rPr lang="en-US" sz="2000">
                <a:latin typeface="Arial" panose="020B0604020202020204" pitchFamily="34" charset="0"/>
                <a:cs typeface="Arial" panose="020B0604020202020204" pitchFamily="34" charset="0"/>
              </a:rPr>
              <a:t>Revenue</a:t>
            </a:r>
            <a:endParaRPr lang="en-US" sz="2000">
              <a:latin typeface="Arial" panose="020B0604020202020204" pitchFamily="34" charset="0"/>
              <a:cs typeface="Arial" panose="020B0604020202020204" pitchFamily="34" charset="0"/>
            </a:endParaRPr>
          </a:p>
        </p:txBody>
      </p:sp>
      <p:sp>
        <p:nvSpPr>
          <p:cNvPr id="4" name="Text Box 3"/>
          <p:cNvSpPr txBox="1"/>
          <p:nvPr/>
        </p:nvSpPr>
        <p:spPr>
          <a:xfrm>
            <a:off x="943610" y="1379220"/>
            <a:ext cx="9573260" cy="4601210"/>
          </a:xfrm>
          <a:prstGeom prst="rect">
            <a:avLst/>
          </a:prstGeom>
          <a:noFill/>
        </p:spPr>
        <p:txBody>
          <a:bodyPr wrap="square" rtlCol="0">
            <a:noAutofit/>
          </a:bodyPr>
          <a:p>
            <a:r>
              <a:rPr lang="vi-VN" altLang="en-US" b="1"/>
              <a:t>1. Manage Medicine:</a:t>
            </a:r>
            <a:r>
              <a:rPr lang="vi-VN" altLang="en-US"/>
              <a:t> This module allow Admin to m</a:t>
            </a:r>
            <a:r>
              <a:rPr lang="vi-VN" altLang="en-US"/>
              <a:t>anage information of medicine consist of add new medicine, </a:t>
            </a:r>
            <a:r>
              <a:rPr lang="vi-VN" altLang="en-US"/>
              <a:t>update medicine and </a:t>
            </a:r>
            <a:r>
              <a:rPr lang="vi-VN" altLang="en-US"/>
              <a:t>delete medicine</a:t>
            </a:r>
            <a:endParaRPr lang="vi-VN" altLang="en-US"/>
          </a:p>
          <a:p>
            <a:endParaRPr lang="vi-VN" altLang="en-US"/>
          </a:p>
          <a:p>
            <a:pPr marL="285750" indent="-285750">
              <a:buFont typeface="Wingdings" panose="05000000000000000000" charset="0"/>
              <a:buChar char="q"/>
            </a:pPr>
            <a:r>
              <a:rPr lang="vi-VN" altLang="en-US"/>
              <a:t>Purpose: This function allow Admin to add new,update and </a:t>
            </a:r>
            <a:r>
              <a:rPr lang="vi-VN" altLang="en-US"/>
              <a:t>delete information of medicine.</a:t>
            </a:r>
            <a:endParaRPr lang="vi-VN" altLang="en-US"/>
          </a:p>
          <a:p>
            <a:pPr marL="285750" indent="-285750">
              <a:buFont typeface="Wingdings" panose="05000000000000000000" charset="0"/>
              <a:buChar char="q"/>
            </a:pPr>
            <a:r>
              <a:rPr lang="vi-VN" altLang="en-US"/>
              <a:t>Inputs:</a:t>
            </a:r>
            <a:endParaRPr lang="vi-VN" altLang="en-US"/>
          </a:p>
          <a:p>
            <a:pPr marL="742950" lvl="1" indent="-285750">
              <a:buFont typeface="Arial" panose="020B0604020202020204" pitchFamily="34" charset="0"/>
              <a:buChar char="•"/>
            </a:pPr>
            <a:r>
              <a:rPr lang="vi-VN" altLang="en-US"/>
              <a:t>ID of  medicine</a:t>
            </a:r>
            <a:endParaRPr lang="vi-VN" altLang="en-US"/>
          </a:p>
          <a:p>
            <a:pPr marL="742950" lvl="1" indent="-285750">
              <a:buFont typeface="Arial" panose="020B0604020202020204" pitchFamily="34" charset="0"/>
              <a:buChar char="•"/>
            </a:pPr>
            <a:r>
              <a:rPr lang="vi-VN" altLang="en-US"/>
              <a:t>Name of medicine</a:t>
            </a:r>
            <a:endParaRPr lang="vi-VN" altLang="en-US"/>
          </a:p>
          <a:p>
            <a:pPr marL="742950" lvl="1" indent="-285750">
              <a:buFont typeface="Arial" panose="020B0604020202020204" pitchFamily="34" charset="0"/>
              <a:buChar char="•"/>
            </a:pPr>
            <a:r>
              <a:rPr lang="vi-VN" altLang="en-US"/>
              <a:t>Quantity medicine</a:t>
            </a:r>
            <a:endParaRPr lang="vi-VN" altLang="en-US"/>
          </a:p>
          <a:p>
            <a:pPr marL="742950" lvl="1" indent="-285750">
              <a:buFont typeface="Arial" panose="020B0604020202020204" pitchFamily="34" charset="0"/>
              <a:buChar char="•"/>
            </a:pPr>
            <a:r>
              <a:rPr lang="vi-VN" altLang="en-US"/>
              <a:t>Category medicine</a:t>
            </a:r>
            <a:endParaRPr lang="vi-VN" altLang="en-US"/>
          </a:p>
          <a:p>
            <a:pPr marL="285750" indent="-285750">
              <a:buFont typeface="Wingdings" panose="05000000000000000000" charset="0"/>
              <a:buChar char="q"/>
            </a:pPr>
            <a:r>
              <a:rPr lang="vi-VN" altLang="en-US"/>
              <a:t>Outputs: Disp</a:t>
            </a:r>
            <a:r>
              <a:rPr lang="vi-VN" altLang="en-US"/>
              <a:t>lay information of medicine is added,updated,</a:t>
            </a:r>
            <a:r>
              <a:rPr lang="vi-VN" altLang="en-US"/>
              <a:t>deleted to table of database.</a:t>
            </a:r>
            <a:br>
              <a:rPr lang="vi-VN" altLang="en-US"/>
            </a:br>
            <a:endParaRPr lang="vi-V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9567</Words>
  <Application>WPS Presentation</Application>
  <PresentationFormat>Widescreen</PresentationFormat>
  <Paragraphs>471</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SimSun</vt:lpstr>
      <vt:lpstr>Wingdings</vt:lpstr>
      <vt:lpstr>Wingdings</vt:lpstr>
      <vt:lpstr>Times New Roman</vt:lpstr>
      <vt:lpstr>Calibri</vt:lpstr>
      <vt:lpstr>Microsoft YaHei</vt:lpstr>
      <vt:lpstr>Arial Unicode MS</vt:lpstr>
      <vt:lpstr>Calibri Light</vt:lpstr>
      <vt:lpstr>Bernard MT Condensed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Môni Thạch Chanh</cp:lastModifiedBy>
  <cp:revision>88</cp:revision>
  <dcterms:created xsi:type="dcterms:W3CDTF">2023-12-06T16:37:00Z</dcterms:created>
  <dcterms:modified xsi:type="dcterms:W3CDTF">2024-06-10T15:13:45Z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F83B569C2E0E46DB891390E2257D1A8D_11</vt:lpwstr>
  </property>
  <property fmtid="{D5CDD505-2E9C-101B-9397-08002B2CF9AE}" pid="3" name="KSOProductBuildVer">
    <vt:lpwstr>1033-12.2.0.17119</vt:lpwstr>
  </property>
</Properties>
</file>