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6459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51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F5CC"/>
    <a:srgbClr val="FBDCBF"/>
    <a:srgbClr val="FFCFE7"/>
    <a:srgbClr val="BFE7FF"/>
    <a:srgbClr val="D7F5CD"/>
    <a:srgbClr val="FCDCBF"/>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156853-C407-47E1-A09C-683DA41DF29F}" v="24" dt="2025-05-13T10:00:48.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p:scale>
          <a:sx n="66" d="100"/>
          <a:sy n="66" d="100"/>
        </p:scale>
        <p:origin x="32" y="108"/>
      </p:cViewPr>
      <p:guideLst>
        <p:guide orient="horz" pos="10368"/>
        <p:guide pos="51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1" y="5387365"/>
            <a:ext cx="13990320" cy="11460480"/>
          </a:xfrm>
        </p:spPr>
        <p:txBody>
          <a:bodyPr anchor="b"/>
          <a:lstStyle>
            <a:lvl1pPr algn="ctr">
              <a:defRPr sz="10810"/>
            </a:lvl1pPr>
          </a:lstStyle>
          <a:p>
            <a:r>
              <a:rPr lang="en-US"/>
              <a:t>Click to edit Master title style</a:t>
            </a:r>
            <a:endParaRPr lang="en-US" dirty="0"/>
          </a:p>
        </p:txBody>
      </p:sp>
      <p:sp>
        <p:nvSpPr>
          <p:cNvPr id="3" name="Subtitle 2"/>
          <p:cNvSpPr>
            <a:spLocks noGrp="1"/>
          </p:cNvSpPr>
          <p:nvPr>
            <p:ph type="subTitle" idx="1"/>
          </p:nvPr>
        </p:nvSpPr>
        <p:spPr>
          <a:xfrm>
            <a:off x="2057400" y="17289780"/>
            <a:ext cx="12344400" cy="7947659"/>
          </a:xfrm>
        </p:spPr>
        <p:txBody>
          <a:bodyPr/>
          <a:lstStyle>
            <a:lvl1pPr marL="0" indent="0" algn="ctr">
              <a:buNone/>
              <a:defRPr sz="4323"/>
            </a:lvl1pPr>
            <a:lvl2pPr marL="823285" indent="0" algn="ctr">
              <a:buNone/>
              <a:defRPr sz="3602"/>
            </a:lvl2pPr>
            <a:lvl3pPr marL="1646571" indent="0" algn="ctr">
              <a:buNone/>
              <a:defRPr sz="3241"/>
            </a:lvl3pPr>
            <a:lvl4pPr marL="2469856" indent="0" algn="ctr">
              <a:buNone/>
              <a:defRPr sz="2880"/>
            </a:lvl4pPr>
            <a:lvl5pPr marL="3293142" indent="0" algn="ctr">
              <a:buNone/>
              <a:defRPr sz="2880"/>
            </a:lvl5pPr>
            <a:lvl6pPr marL="4116427" indent="0" algn="ctr">
              <a:buNone/>
              <a:defRPr sz="2880"/>
            </a:lvl6pPr>
            <a:lvl7pPr marL="4939713" indent="0" algn="ctr">
              <a:buNone/>
              <a:defRPr sz="2880"/>
            </a:lvl7pPr>
            <a:lvl8pPr marL="5762993" indent="0" algn="ctr">
              <a:buNone/>
              <a:defRPr sz="2880"/>
            </a:lvl8pPr>
            <a:lvl9pPr marL="6586284"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66889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76497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6" y="1752621"/>
            <a:ext cx="3549015" cy="278968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6" y="1752621"/>
            <a:ext cx="10441305" cy="278968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38014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12115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8206752"/>
            <a:ext cx="14196060" cy="13693136"/>
          </a:xfrm>
        </p:spPr>
        <p:txBody>
          <a:bodyPr anchor="b"/>
          <a:lstStyle>
            <a:lvl1pPr>
              <a:defRPr sz="10810"/>
            </a:lvl1pPr>
          </a:lstStyle>
          <a:p>
            <a:r>
              <a:rPr lang="en-US"/>
              <a:t>Click to edit Master title style</a:t>
            </a:r>
            <a:endParaRPr lang="en-US" dirty="0"/>
          </a:p>
        </p:txBody>
      </p:sp>
      <p:sp>
        <p:nvSpPr>
          <p:cNvPr id="3" name="Text Placeholder 2"/>
          <p:cNvSpPr>
            <a:spLocks noGrp="1"/>
          </p:cNvSpPr>
          <p:nvPr>
            <p:ph type="body" idx="1"/>
          </p:nvPr>
        </p:nvSpPr>
        <p:spPr>
          <a:xfrm>
            <a:off x="1122998" y="22029429"/>
            <a:ext cx="14196060" cy="7200899"/>
          </a:xfrm>
        </p:spPr>
        <p:txBody>
          <a:bodyPr/>
          <a:lstStyle>
            <a:lvl1pPr marL="0" indent="0">
              <a:buNone/>
              <a:defRPr sz="4323">
                <a:solidFill>
                  <a:schemeClr val="tx1"/>
                </a:solidFill>
              </a:defRPr>
            </a:lvl1pPr>
            <a:lvl2pPr marL="823285" indent="0">
              <a:buNone/>
              <a:defRPr sz="3602">
                <a:solidFill>
                  <a:schemeClr val="tx1">
                    <a:tint val="75000"/>
                  </a:schemeClr>
                </a:solidFill>
              </a:defRPr>
            </a:lvl2pPr>
            <a:lvl3pPr marL="1646571" indent="0">
              <a:buNone/>
              <a:defRPr sz="3241">
                <a:solidFill>
                  <a:schemeClr val="tx1">
                    <a:tint val="75000"/>
                  </a:schemeClr>
                </a:solidFill>
              </a:defRPr>
            </a:lvl3pPr>
            <a:lvl4pPr marL="2469856" indent="0">
              <a:buNone/>
              <a:defRPr sz="2880">
                <a:solidFill>
                  <a:schemeClr val="tx1">
                    <a:tint val="75000"/>
                  </a:schemeClr>
                </a:solidFill>
              </a:defRPr>
            </a:lvl4pPr>
            <a:lvl5pPr marL="3293142" indent="0">
              <a:buNone/>
              <a:defRPr sz="2880">
                <a:solidFill>
                  <a:schemeClr val="tx1">
                    <a:tint val="75000"/>
                  </a:schemeClr>
                </a:solidFill>
              </a:defRPr>
            </a:lvl5pPr>
            <a:lvl6pPr marL="4116427" indent="0">
              <a:buNone/>
              <a:defRPr sz="2880">
                <a:solidFill>
                  <a:schemeClr val="tx1">
                    <a:tint val="75000"/>
                  </a:schemeClr>
                </a:solidFill>
              </a:defRPr>
            </a:lvl6pPr>
            <a:lvl7pPr marL="4939713" indent="0">
              <a:buNone/>
              <a:defRPr sz="2880">
                <a:solidFill>
                  <a:schemeClr val="tx1">
                    <a:tint val="75000"/>
                  </a:schemeClr>
                </a:solidFill>
              </a:defRPr>
            </a:lvl7pPr>
            <a:lvl8pPr marL="5762993" indent="0">
              <a:buNone/>
              <a:defRPr sz="2880">
                <a:solidFill>
                  <a:schemeClr val="tx1">
                    <a:tint val="75000"/>
                  </a:schemeClr>
                </a:solidFill>
              </a:defRPr>
            </a:lvl8pPr>
            <a:lvl9pPr marL="6586284"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37466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1570" y="8763025"/>
            <a:ext cx="6995160" cy="208864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32470" y="8763025"/>
            <a:ext cx="6995160" cy="208864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6699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752608"/>
            <a:ext cx="14196060" cy="63627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3716" y="8069588"/>
            <a:ext cx="6963012" cy="3954780"/>
          </a:xfrm>
        </p:spPr>
        <p:txBody>
          <a:bodyPr anchor="b"/>
          <a:lstStyle>
            <a:lvl1pPr marL="0" indent="0">
              <a:buNone/>
              <a:defRPr sz="4323" b="1"/>
            </a:lvl1pPr>
            <a:lvl2pPr marL="823285" indent="0">
              <a:buNone/>
              <a:defRPr sz="3602" b="1"/>
            </a:lvl2pPr>
            <a:lvl3pPr marL="1646571" indent="0">
              <a:buNone/>
              <a:defRPr sz="3241" b="1"/>
            </a:lvl3pPr>
            <a:lvl4pPr marL="2469856" indent="0">
              <a:buNone/>
              <a:defRPr sz="2880" b="1"/>
            </a:lvl4pPr>
            <a:lvl5pPr marL="3293142" indent="0">
              <a:buNone/>
              <a:defRPr sz="2880" b="1"/>
            </a:lvl5pPr>
            <a:lvl6pPr marL="4116427" indent="0">
              <a:buNone/>
              <a:defRPr sz="2880" b="1"/>
            </a:lvl6pPr>
            <a:lvl7pPr marL="4939713" indent="0">
              <a:buNone/>
              <a:defRPr sz="2880" b="1"/>
            </a:lvl7pPr>
            <a:lvl8pPr marL="5762993" indent="0">
              <a:buNone/>
              <a:defRPr sz="2880" b="1"/>
            </a:lvl8pPr>
            <a:lvl9pPr marL="6586284" indent="0">
              <a:buNone/>
              <a:defRPr sz="2880" b="1"/>
            </a:lvl9pPr>
          </a:lstStyle>
          <a:p>
            <a:pPr lvl="0"/>
            <a:r>
              <a:rPr lang="en-US"/>
              <a:t>Click to edit Master text styles</a:t>
            </a:r>
          </a:p>
        </p:txBody>
      </p:sp>
      <p:sp>
        <p:nvSpPr>
          <p:cNvPr id="4" name="Content Placeholder 3"/>
          <p:cNvSpPr>
            <a:spLocks noGrp="1"/>
          </p:cNvSpPr>
          <p:nvPr>
            <p:ph sz="half" idx="2"/>
          </p:nvPr>
        </p:nvSpPr>
        <p:spPr>
          <a:xfrm>
            <a:off x="1133716" y="12024360"/>
            <a:ext cx="6963012" cy="17686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32471" y="8069588"/>
            <a:ext cx="6997304" cy="3954780"/>
          </a:xfrm>
        </p:spPr>
        <p:txBody>
          <a:bodyPr anchor="b"/>
          <a:lstStyle>
            <a:lvl1pPr marL="0" indent="0">
              <a:buNone/>
              <a:defRPr sz="4323" b="1"/>
            </a:lvl1pPr>
            <a:lvl2pPr marL="823285" indent="0">
              <a:buNone/>
              <a:defRPr sz="3602" b="1"/>
            </a:lvl2pPr>
            <a:lvl3pPr marL="1646571" indent="0">
              <a:buNone/>
              <a:defRPr sz="3241" b="1"/>
            </a:lvl3pPr>
            <a:lvl4pPr marL="2469856" indent="0">
              <a:buNone/>
              <a:defRPr sz="2880" b="1"/>
            </a:lvl4pPr>
            <a:lvl5pPr marL="3293142" indent="0">
              <a:buNone/>
              <a:defRPr sz="2880" b="1"/>
            </a:lvl5pPr>
            <a:lvl6pPr marL="4116427" indent="0">
              <a:buNone/>
              <a:defRPr sz="2880" b="1"/>
            </a:lvl6pPr>
            <a:lvl7pPr marL="4939713" indent="0">
              <a:buNone/>
              <a:defRPr sz="2880" b="1"/>
            </a:lvl7pPr>
            <a:lvl8pPr marL="5762993" indent="0">
              <a:buNone/>
              <a:defRPr sz="2880" b="1"/>
            </a:lvl8pPr>
            <a:lvl9pPr marL="6586284" indent="0">
              <a:buNone/>
              <a:defRPr sz="2880" b="1"/>
            </a:lvl9pPr>
          </a:lstStyle>
          <a:p>
            <a:pPr lvl="0"/>
            <a:r>
              <a:rPr lang="en-US"/>
              <a:t>Click to edit Master text styles</a:t>
            </a:r>
          </a:p>
        </p:txBody>
      </p:sp>
      <p:sp>
        <p:nvSpPr>
          <p:cNvPr id="6" name="Content Placeholder 5"/>
          <p:cNvSpPr>
            <a:spLocks noGrp="1"/>
          </p:cNvSpPr>
          <p:nvPr>
            <p:ph sz="quarter" idx="4"/>
          </p:nvPr>
        </p:nvSpPr>
        <p:spPr>
          <a:xfrm>
            <a:off x="8332471" y="12024360"/>
            <a:ext cx="6997304" cy="17686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23-07-2025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2220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91747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23-07-2025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74877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2194584"/>
            <a:ext cx="5308520" cy="7680961"/>
          </a:xfrm>
        </p:spPr>
        <p:txBody>
          <a:bodyPr anchor="b"/>
          <a:lstStyle>
            <a:lvl1pPr>
              <a:defRPr sz="5761"/>
            </a:lvl1pPr>
          </a:lstStyle>
          <a:p>
            <a:r>
              <a:rPr lang="en-US"/>
              <a:t>Click to edit Master title style</a:t>
            </a:r>
            <a:endParaRPr lang="en-US" dirty="0"/>
          </a:p>
        </p:txBody>
      </p:sp>
      <p:sp>
        <p:nvSpPr>
          <p:cNvPr id="3" name="Content Placeholder 2"/>
          <p:cNvSpPr>
            <a:spLocks noGrp="1"/>
          </p:cNvSpPr>
          <p:nvPr>
            <p:ph idx="1"/>
          </p:nvPr>
        </p:nvSpPr>
        <p:spPr>
          <a:xfrm>
            <a:off x="6997304" y="4739649"/>
            <a:ext cx="8332470" cy="23393398"/>
          </a:xfrm>
        </p:spPr>
        <p:txBody>
          <a:bodyPr/>
          <a:lstStyle>
            <a:lvl1pPr>
              <a:defRPr sz="5761"/>
            </a:lvl1pPr>
            <a:lvl2pPr>
              <a:defRPr sz="5039"/>
            </a:lvl2pPr>
            <a:lvl3pPr>
              <a:defRPr sz="4323"/>
            </a:lvl3pPr>
            <a:lvl4pPr>
              <a:defRPr sz="3602"/>
            </a:lvl4pPr>
            <a:lvl5pPr>
              <a:defRPr sz="3602"/>
            </a:lvl5pPr>
            <a:lvl6pPr>
              <a:defRPr sz="3602"/>
            </a:lvl6pPr>
            <a:lvl7pPr>
              <a:defRPr sz="3602"/>
            </a:lvl7pPr>
            <a:lvl8pPr>
              <a:defRPr sz="3602"/>
            </a:lvl8pPr>
            <a:lvl9pPr>
              <a:defRPr sz="36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3714" y="9875517"/>
            <a:ext cx="5308520" cy="18295624"/>
          </a:xfrm>
        </p:spPr>
        <p:txBody>
          <a:bodyPr/>
          <a:lstStyle>
            <a:lvl1pPr marL="0" indent="0">
              <a:buNone/>
              <a:defRPr sz="2880"/>
            </a:lvl1pPr>
            <a:lvl2pPr marL="823285" indent="0">
              <a:buNone/>
              <a:defRPr sz="2520"/>
            </a:lvl2pPr>
            <a:lvl3pPr marL="1646571" indent="0">
              <a:buNone/>
              <a:defRPr sz="2159"/>
            </a:lvl3pPr>
            <a:lvl4pPr marL="2469856" indent="0">
              <a:buNone/>
              <a:defRPr sz="1798"/>
            </a:lvl4pPr>
            <a:lvl5pPr marL="3293142" indent="0">
              <a:buNone/>
              <a:defRPr sz="1798"/>
            </a:lvl5pPr>
            <a:lvl6pPr marL="4116427" indent="0">
              <a:buNone/>
              <a:defRPr sz="1798"/>
            </a:lvl6pPr>
            <a:lvl7pPr marL="4939713" indent="0">
              <a:buNone/>
              <a:defRPr sz="1798"/>
            </a:lvl7pPr>
            <a:lvl8pPr marL="5762993" indent="0">
              <a:buNone/>
              <a:defRPr sz="1798"/>
            </a:lvl8pPr>
            <a:lvl9pPr marL="6586284" indent="0">
              <a:buNone/>
              <a:defRPr sz="1798"/>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19988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2194584"/>
            <a:ext cx="5308520" cy="7680961"/>
          </a:xfrm>
        </p:spPr>
        <p:txBody>
          <a:bodyPr anchor="b"/>
          <a:lstStyle>
            <a:lvl1pPr>
              <a:defRPr sz="5761"/>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7304" y="4739649"/>
            <a:ext cx="8332470" cy="23393398"/>
          </a:xfrm>
        </p:spPr>
        <p:txBody>
          <a:bodyPr anchor="t"/>
          <a:lstStyle>
            <a:lvl1pPr marL="0" indent="0">
              <a:buNone/>
              <a:defRPr sz="5761"/>
            </a:lvl1pPr>
            <a:lvl2pPr marL="823285" indent="0">
              <a:buNone/>
              <a:defRPr sz="5039"/>
            </a:lvl2pPr>
            <a:lvl3pPr marL="1646571" indent="0">
              <a:buNone/>
              <a:defRPr sz="4323"/>
            </a:lvl3pPr>
            <a:lvl4pPr marL="2469856" indent="0">
              <a:buNone/>
              <a:defRPr sz="3602"/>
            </a:lvl4pPr>
            <a:lvl5pPr marL="3293142" indent="0">
              <a:buNone/>
              <a:defRPr sz="3602"/>
            </a:lvl5pPr>
            <a:lvl6pPr marL="4116427" indent="0">
              <a:buNone/>
              <a:defRPr sz="3602"/>
            </a:lvl6pPr>
            <a:lvl7pPr marL="4939713" indent="0">
              <a:buNone/>
              <a:defRPr sz="3602"/>
            </a:lvl7pPr>
            <a:lvl8pPr marL="5762993" indent="0">
              <a:buNone/>
              <a:defRPr sz="3602"/>
            </a:lvl8pPr>
            <a:lvl9pPr marL="6586284" indent="0">
              <a:buNone/>
              <a:defRPr sz="3602"/>
            </a:lvl9pPr>
          </a:lstStyle>
          <a:p>
            <a:r>
              <a:rPr lang="en-US"/>
              <a:t>Click icon to add picture</a:t>
            </a:r>
            <a:endParaRPr lang="en-US" dirty="0"/>
          </a:p>
        </p:txBody>
      </p:sp>
      <p:sp>
        <p:nvSpPr>
          <p:cNvPr id="4" name="Text Placeholder 3"/>
          <p:cNvSpPr>
            <a:spLocks noGrp="1"/>
          </p:cNvSpPr>
          <p:nvPr>
            <p:ph type="body" sz="half" idx="2"/>
          </p:nvPr>
        </p:nvSpPr>
        <p:spPr>
          <a:xfrm>
            <a:off x="1133714" y="9875517"/>
            <a:ext cx="5308520" cy="18295624"/>
          </a:xfrm>
        </p:spPr>
        <p:txBody>
          <a:bodyPr/>
          <a:lstStyle>
            <a:lvl1pPr marL="0" indent="0">
              <a:buNone/>
              <a:defRPr sz="2880"/>
            </a:lvl1pPr>
            <a:lvl2pPr marL="823285" indent="0">
              <a:buNone/>
              <a:defRPr sz="2520"/>
            </a:lvl2pPr>
            <a:lvl3pPr marL="1646571" indent="0">
              <a:buNone/>
              <a:defRPr sz="2159"/>
            </a:lvl3pPr>
            <a:lvl4pPr marL="2469856" indent="0">
              <a:buNone/>
              <a:defRPr sz="1798"/>
            </a:lvl4pPr>
            <a:lvl5pPr marL="3293142" indent="0">
              <a:buNone/>
              <a:defRPr sz="1798"/>
            </a:lvl5pPr>
            <a:lvl6pPr marL="4116427" indent="0">
              <a:buNone/>
              <a:defRPr sz="1798"/>
            </a:lvl6pPr>
            <a:lvl7pPr marL="4939713" indent="0">
              <a:buNone/>
              <a:defRPr sz="1798"/>
            </a:lvl7pPr>
            <a:lvl8pPr marL="5762993" indent="0">
              <a:buNone/>
              <a:defRPr sz="1798"/>
            </a:lvl8pPr>
            <a:lvl9pPr marL="6586284" indent="0">
              <a:buNone/>
              <a:defRPr sz="1798"/>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298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1752608"/>
            <a:ext cx="14196060" cy="63627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8763025"/>
            <a:ext cx="14196060" cy="208864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30510502"/>
            <a:ext cx="3703320" cy="1752598"/>
          </a:xfrm>
          <a:prstGeom prst="rect">
            <a:avLst/>
          </a:prstGeom>
        </p:spPr>
        <p:txBody>
          <a:bodyPr vert="horz" lIns="91440" tIns="45720" rIns="91440" bIns="45720" rtlCol="0" anchor="ctr"/>
          <a:lstStyle>
            <a:lvl1pPr algn="l">
              <a:defRPr sz="2159">
                <a:solidFill>
                  <a:schemeClr val="tx1">
                    <a:tint val="75000"/>
                  </a:schemeClr>
                </a:solidFill>
              </a:defRPr>
            </a:lvl1pPr>
          </a:lstStyle>
          <a:p>
            <a:fld id="{3E22DA87-17A3-43A0-B86E-2FCFB6EFBC32}" type="datetimeFigureOut">
              <a:rPr lang="en-IN" smtClean="0"/>
              <a:t>23-07-2025</a:t>
            </a:fld>
            <a:endParaRPr lang="en-IN"/>
          </a:p>
        </p:txBody>
      </p:sp>
      <p:sp>
        <p:nvSpPr>
          <p:cNvPr id="5" name="Footer Placeholder 4"/>
          <p:cNvSpPr>
            <a:spLocks noGrp="1"/>
          </p:cNvSpPr>
          <p:nvPr>
            <p:ph type="ftr" sz="quarter" idx="3"/>
          </p:nvPr>
        </p:nvSpPr>
        <p:spPr>
          <a:xfrm>
            <a:off x="5452110" y="30510502"/>
            <a:ext cx="5554980" cy="1752598"/>
          </a:xfrm>
          <a:prstGeom prst="rect">
            <a:avLst/>
          </a:prstGeom>
        </p:spPr>
        <p:txBody>
          <a:bodyPr vert="horz" lIns="91440" tIns="45720" rIns="91440" bIns="45720" rtlCol="0" anchor="ctr"/>
          <a:lstStyle>
            <a:lvl1pPr algn="ctr">
              <a:defRPr sz="2159">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1624310" y="30510502"/>
            <a:ext cx="3703320" cy="1752598"/>
          </a:xfrm>
          <a:prstGeom prst="rect">
            <a:avLst/>
          </a:prstGeom>
        </p:spPr>
        <p:txBody>
          <a:bodyPr vert="horz" lIns="91440" tIns="45720" rIns="91440" bIns="45720" rtlCol="0" anchor="ctr"/>
          <a:lstStyle>
            <a:lvl1pPr algn="r">
              <a:defRPr sz="2159">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35967978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646571"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645" indent="-411645" algn="l" defTabSz="1646571" rtl="0" eaLnBrk="1" latinLnBrk="0" hangingPunct="1">
        <a:lnSpc>
          <a:spcPct val="90000"/>
        </a:lnSpc>
        <a:spcBef>
          <a:spcPts val="1798"/>
        </a:spcBef>
        <a:buFont typeface="Arial" panose="020B0604020202020204" pitchFamily="34" charset="0"/>
        <a:buChar char="•"/>
        <a:defRPr sz="5039" kern="1200">
          <a:solidFill>
            <a:schemeClr val="tx1"/>
          </a:solidFill>
          <a:latin typeface="+mn-lt"/>
          <a:ea typeface="+mn-ea"/>
          <a:cs typeface="+mn-cs"/>
        </a:defRPr>
      </a:lvl1pPr>
      <a:lvl2pPr marL="1234930" indent="-411645" algn="l" defTabSz="1646571" rtl="0" eaLnBrk="1" latinLnBrk="0" hangingPunct="1">
        <a:lnSpc>
          <a:spcPct val="90000"/>
        </a:lnSpc>
        <a:spcBef>
          <a:spcPts val="899"/>
        </a:spcBef>
        <a:buFont typeface="Arial" panose="020B0604020202020204" pitchFamily="34" charset="0"/>
        <a:buChar char="•"/>
        <a:defRPr sz="4323" kern="1200">
          <a:solidFill>
            <a:schemeClr val="tx1"/>
          </a:solidFill>
          <a:latin typeface="+mn-lt"/>
          <a:ea typeface="+mn-ea"/>
          <a:cs typeface="+mn-cs"/>
        </a:defRPr>
      </a:lvl2pPr>
      <a:lvl3pPr marL="2058212" indent="-411645" algn="l" defTabSz="1646571" rtl="0" eaLnBrk="1" latinLnBrk="0" hangingPunct="1">
        <a:lnSpc>
          <a:spcPct val="90000"/>
        </a:lnSpc>
        <a:spcBef>
          <a:spcPts val="899"/>
        </a:spcBef>
        <a:buFont typeface="Arial" panose="020B0604020202020204" pitchFamily="34" charset="0"/>
        <a:buChar char="•"/>
        <a:defRPr sz="3602" kern="1200">
          <a:solidFill>
            <a:schemeClr val="tx1"/>
          </a:solidFill>
          <a:latin typeface="+mn-lt"/>
          <a:ea typeface="+mn-ea"/>
          <a:cs typeface="+mn-cs"/>
        </a:defRPr>
      </a:lvl3pPr>
      <a:lvl4pPr marL="2881502" indent="-411645" algn="l" defTabSz="1646571" rtl="0" eaLnBrk="1" latinLnBrk="0" hangingPunct="1">
        <a:lnSpc>
          <a:spcPct val="90000"/>
        </a:lnSpc>
        <a:spcBef>
          <a:spcPts val="899"/>
        </a:spcBef>
        <a:buFont typeface="Arial" panose="020B0604020202020204" pitchFamily="34" charset="0"/>
        <a:buChar char="•"/>
        <a:defRPr sz="3241" kern="1200">
          <a:solidFill>
            <a:schemeClr val="tx1"/>
          </a:solidFill>
          <a:latin typeface="+mn-lt"/>
          <a:ea typeface="+mn-ea"/>
          <a:cs typeface="+mn-cs"/>
        </a:defRPr>
      </a:lvl4pPr>
      <a:lvl5pPr marL="3704783" indent="-411645" algn="l" defTabSz="1646571" rtl="0" eaLnBrk="1" latinLnBrk="0" hangingPunct="1">
        <a:lnSpc>
          <a:spcPct val="90000"/>
        </a:lnSpc>
        <a:spcBef>
          <a:spcPts val="899"/>
        </a:spcBef>
        <a:buFont typeface="Arial" panose="020B0604020202020204" pitchFamily="34" charset="0"/>
        <a:buChar char="•"/>
        <a:defRPr sz="3241" kern="1200">
          <a:solidFill>
            <a:schemeClr val="tx1"/>
          </a:solidFill>
          <a:latin typeface="+mn-lt"/>
          <a:ea typeface="+mn-ea"/>
          <a:cs typeface="+mn-cs"/>
        </a:defRPr>
      </a:lvl5pPr>
      <a:lvl6pPr marL="4528073" indent="-411645" algn="l" defTabSz="1646571" rtl="0" eaLnBrk="1" latinLnBrk="0" hangingPunct="1">
        <a:lnSpc>
          <a:spcPct val="90000"/>
        </a:lnSpc>
        <a:spcBef>
          <a:spcPts val="899"/>
        </a:spcBef>
        <a:buFont typeface="Arial" panose="020B0604020202020204" pitchFamily="34" charset="0"/>
        <a:buChar char="•"/>
        <a:defRPr sz="3241" kern="1200">
          <a:solidFill>
            <a:schemeClr val="tx1"/>
          </a:solidFill>
          <a:latin typeface="+mn-lt"/>
          <a:ea typeface="+mn-ea"/>
          <a:cs typeface="+mn-cs"/>
        </a:defRPr>
      </a:lvl6pPr>
      <a:lvl7pPr marL="5351359" indent="-411645" algn="l" defTabSz="1646571" rtl="0" eaLnBrk="1" latinLnBrk="0" hangingPunct="1">
        <a:lnSpc>
          <a:spcPct val="90000"/>
        </a:lnSpc>
        <a:spcBef>
          <a:spcPts val="899"/>
        </a:spcBef>
        <a:buFont typeface="Arial" panose="020B0604020202020204" pitchFamily="34" charset="0"/>
        <a:buChar char="•"/>
        <a:defRPr sz="3241" kern="1200">
          <a:solidFill>
            <a:schemeClr val="tx1"/>
          </a:solidFill>
          <a:latin typeface="+mn-lt"/>
          <a:ea typeface="+mn-ea"/>
          <a:cs typeface="+mn-cs"/>
        </a:defRPr>
      </a:lvl7pPr>
      <a:lvl8pPr marL="6174639" indent="-411645" algn="l" defTabSz="1646571" rtl="0" eaLnBrk="1" latinLnBrk="0" hangingPunct="1">
        <a:lnSpc>
          <a:spcPct val="90000"/>
        </a:lnSpc>
        <a:spcBef>
          <a:spcPts val="899"/>
        </a:spcBef>
        <a:buFont typeface="Arial" panose="020B0604020202020204" pitchFamily="34" charset="0"/>
        <a:buChar char="•"/>
        <a:defRPr sz="3241" kern="1200">
          <a:solidFill>
            <a:schemeClr val="tx1"/>
          </a:solidFill>
          <a:latin typeface="+mn-lt"/>
          <a:ea typeface="+mn-ea"/>
          <a:cs typeface="+mn-cs"/>
        </a:defRPr>
      </a:lvl8pPr>
      <a:lvl9pPr marL="6997930" indent="-411645" algn="l" defTabSz="1646571" rtl="0" eaLnBrk="1" latinLnBrk="0" hangingPunct="1">
        <a:lnSpc>
          <a:spcPct val="90000"/>
        </a:lnSpc>
        <a:spcBef>
          <a:spcPts val="899"/>
        </a:spcBef>
        <a:buFont typeface="Arial" panose="020B0604020202020204" pitchFamily="34" charset="0"/>
        <a:buChar char="•"/>
        <a:defRPr sz="3241" kern="1200">
          <a:solidFill>
            <a:schemeClr val="tx1"/>
          </a:solidFill>
          <a:latin typeface="+mn-lt"/>
          <a:ea typeface="+mn-ea"/>
          <a:cs typeface="+mn-cs"/>
        </a:defRPr>
      </a:lvl9pPr>
    </p:bodyStyle>
    <p:otherStyle>
      <a:defPPr>
        <a:defRPr lang="en-US"/>
      </a:defPPr>
      <a:lvl1pPr marL="0" algn="l" defTabSz="1646571" rtl="0" eaLnBrk="1" latinLnBrk="0" hangingPunct="1">
        <a:defRPr sz="3241" kern="1200">
          <a:solidFill>
            <a:schemeClr val="tx1"/>
          </a:solidFill>
          <a:latin typeface="+mn-lt"/>
          <a:ea typeface="+mn-ea"/>
          <a:cs typeface="+mn-cs"/>
        </a:defRPr>
      </a:lvl1pPr>
      <a:lvl2pPr marL="823285" algn="l" defTabSz="1646571" rtl="0" eaLnBrk="1" latinLnBrk="0" hangingPunct="1">
        <a:defRPr sz="3241" kern="1200">
          <a:solidFill>
            <a:schemeClr val="tx1"/>
          </a:solidFill>
          <a:latin typeface="+mn-lt"/>
          <a:ea typeface="+mn-ea"/>
          <a:cs typeface="+mn-cs"/>
        </a:defRPr>
      </a:lvl2pPr>
      <a:lvl3pPr marL="1646571" algn="l" defTabSz="1646571" rtl="0" eaLnBrk="1" latinLnBrk="0" hangingPunct="1">
        <a:defRPr sz="3241" kern="1200">
          <a:solidFill>
            <a:schemeClr val="tx1"/>
          </a:solidFill>
          <a:latin typeface="+mn-lt"/>
          <a:ea typeface="+mn-ea"/>
          <a:cs typeface="+mn-cs"/>
        </a:defRPr>
      </a:lvl3pPr>
      <a:lvl4pPr marL="2469856" algn="l" defTabSz="1646571" rtl="0" eaLnBrk="1" latinLnBrk="0" hangingPunct="1">
        <a:defRPr sz="3241" kern="1200">
          <a:solidFill>
            <a:schemeClr val="tx1"/>
          </a:solidFill>
          <a:latin typeface="+mn-lt"/>
          <a:ea typeface="+mn-ea"/>
          <a:cs typeface="+mn-cs"/>
        </a:defRPr>
      </a:lvl4pPr>
      <a:lvl5pPr marL="3293142" algn="l" defTabSz="1646571" rtl="0" eaLnBrk="1" latinLnBrk="0" hangingPunct="1">
        <a:defRPr sz="3241" kern="1200">
          <a:solidFill>
            <a:schemeClr val="tx1"/>
          </a:solidFill>
          <a:latin typeface="+mn-lt"/>
          <a:ea typeface="+mn-ea"/>
          <a:cs typeface="+mn-cs"/>
        </a:defRPr>
      </a:lvl5pPr>
      <a:lvl6pPr marL="4116427" algn="l" defTabSz="1646571" rtl="0" eaLnBrk="1" latinLnBrk="0" hangingPunct="1">
        <a:defRPr sz="3241" kern="1200">
          <a:solidFill>
            <a:schemeClr val="tx1"/>
          </a:solidFill>
          <a:latin typeface="+mn-lt"/>
          <a:ea typeface="+mn-ea"/>
          <a:cs typeface="+mn-cs"/>
        </a:defRPr>
      </a:lvl6pPr>
      <a:lvl7pPr marL="4939713" algn="l" defTabSz="1646571" rtl="0" eaLnBrk="1" latinLnBrk="0" hangingPunct="1">
        <a:defRPr sz="3241" kern="1200">
          <a:solidFill>
            <a:schemeClr val="tx1"/>
          </a:solidFill>
          <a:latin typeface="+mn-lt"/>
          <a:ea typeface="+mn-ea"/>
          <a:cs typeface="+mn-cs"/>
        </a:defRPr>
      </a:lvl7pPr>
      <a:lvl8pPr marL="5762993" algn="l" defTabSz="1646571" rtl="0" eaLnBrk="1" latinLnBrk="0" hangingPunct="1">
        <a:defRPr sz="3241" kern="1200">
          <a:solidFill>
            <a:schemeClr val="tx1"/>
          </a:solidFill>
          <a:latin typeface="+mn-lt"/>
          <a:ea typeface="+mn-ea"/>
          <a:cs typeface="+mn-cs"/>
        </a:defRPr>
      </a:lvl8pPr>
      <a:lvl9pPr marL="6586284" algn="l" defTabSz="1646571" rtl="0" eaLnBrk="1" latinLnBrk="0" hangingPunct="1">
        <a:defRPr sz="32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AF757CC-C832-3EB9-8642-C2DADE82A7D6}"/>
              </a:ext>
            </a:extLst>
          </p:cNvPr>
          <p:cNvSpPr/>
          <p:nvPr/>
        </p:nvSpPr>
        <p:spPr>
          <a:xfrm>
            <a:off x="-1" y="0"/>
            <a:ext cx="16459202" cy="2716973"/>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98"/>
          </a:p>
        </p:txBody>
      </p:sp>
      <p:pic>
        <p:nvPicPr>
          <p:cNvPr id="56" name="Picture 5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24274" y="178993"/>
            <a:ext cx="15952717" cy="2315378"/>
          </a:xfrm>
          <a:prstGeom prst="rect">
            <a:avLst/>
          </a:prstGeom>
        </p:spPr>
      </p:pic>
      <p:sp>
        <p:nvSpPr>
          <p:cNvPr id="32" name="Rectangle 31">
            <a:extLst>
              <a:ext uri="{FF2B5EF4-FFF2-40B4-BE49-F238E27FC236}">
                <a16:creationId xmlns:a16="http://schemas.microsoft.com/office/drawing/2014/main" id="{55F827C5-EB36-36D8-57E4-E142A1A8C67D}"/>
              </a:ext>
            </a:extLst>
          </p:cNvPr>
          <p:cNvSpPr/>
          <p:nvPr/>
        </p:nvSpPr>
        <p:spPr>
          <a:xfrm>
            <a:off x="16177" y="12229525"/>
            <a:ext cx="16466723" cy="2883475"/>
          </a:xfrm>
          <a:prstGeom prst="rect">
            <a:avLst/>
          </a:prstGeom>
          <a:solidFill>
            <a:srgbClr val="FB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1600" b="1"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The findings from this comparative study highlight the potential and effectiveness of AI-based techniques in cybercrime prediction and detection. </a:t>
            </a:r>
          </a:p>
          <a:p>
            <a:pPr marL="342900" indent="-342900" algn="jus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By analyzing the performance of two prominent machine learning algorithms—Logistic Regression (LR) and Random Forest (RF)—on a cybercrime dataset.</a:t>
            </a:r>
          </a:p>
          <a:p>
            <a:pPr marL="342900" indent="-342900" algn="jus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It became evident that the choice of algorithm significantly impacts prediction accuracy, sensitivity,  and overall robustness of a detection system.</a:t>
            </a:r>
          </a:p>
          <a:p>
            <a:pPr marL="342900" indent="-342900" algn="jus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Logistic Regression, as a linear model, demonstrated reasonable performance in identifying cybercrime patterns. It performed well in cases where the relationship between input features and the target class was approximately linear.</a:t>
            </a:r>
          </a:p>
          <a:p>
            <a:pPr marL="342900" indent="-342900" algn="jus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The Random forest demonstrate a highest mean accuracy than logistic regression indicating that random forest is more effective in handling the dataset used for this study highlites the random forest and LR.</a:t>
            </a:r>
          </a:p>
          <a:p>
            <a:pPr marL="342900" indent="-342900" algn="just">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Although both algorithms show the variability in some cases  making more effective in predicting the cyber crimes.</a:t>
            </a:r>
          </a:p>
        </p:txBody>
      </p:sp>
      <p:sp>
        <p:nvSpPr>
          <p:cNvPr id="31" name="Rectangle 30">
            <a:extLst>
              <a:ext uri="{FF2B5EF4-FFF2-40B4-BE49-F238E27FC236}">
                <a16:creationId xmlns:a16="http://schemas.microsoft.com/office/drawing/2014/main" id="{55F827C5-EB36-36D8-57E4-E142A1A8C67D}"/>
              </a:ext>
            </a:extLst>
          </p:cNvPr>
          <p:cNvSpPr/>
          <p:nvPr/>
        </p:nvSpPr>
        <p:spPr>
          <a:xfrm>
            <a:off x="-23708" y="9321402"/>
            <a:ext cx="16459203" cy="2919040"/>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r>
              <a:rPr lang="en-US" b="1">
                <a:latin typeface="Times New Roman" panose="02020603050405020304" pitchFamily="18" charset="0"/>
                <a:cs typeface="Times New Roman" panose="02020603050405020304" pitchFamily="18" charset="0"/>
              </a:rPr>
              <a:t>Fig 1: LR vs RF</a:t>
            </a:r>
            <a:endParaRPr lang="en-US"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5F827C5-EB36-36D8-57E4-E142A1A8C67D}"/>
              </a:ext>
            </a:extLst>
          </p:cNvPr>
          <p:cNvSpPr/>
          <p:nvPr/>
        </p:nvSpPr>
        <p:spPr>
          <a:xfrm>
            <a:off x="-5271" y="3485310"/>
            <a:ext cx="16464471" cy="2919040"/>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285750" indent="-285750" algn="just">
              <a:buFont typeface="Wingdings" panose="05000000000000000000" pitchFamily="2" charset="2"/>
              <a:buChar char="v"/>
            </a:pPr>
            <a:endParaRPr lang="en-US" sz="2000" b="1"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129727" y="3514717"/>
            <a:ext cx="3238154" cy="5024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INTRODUCTION</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A700850-254E-CEFB-BC41-4AE4951B636A}"/>
              </a:ext>
            </a:extLst>
          </p:cNvPr>
          <p:cNvSpPr/>
          <p:nvPr/>
        </p:nvSpPr>
        <p:spPr>
          <a:xfrm>
            <a:off x="-2" y="2719579"/>
            <a:ext cx="16459203" cy="775510"/>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a:p>
        </p:txBody>
      </p:sp>
      <p:sp>
        <p:nvSpPr>
          <p:cNvPr id="22" name="Rectangle 21"/>
          <p:cNvSpPr/>
          <p:nvPr/>
        </p:nvSpPr>
        <p:spPr>
          <a:xfrm>
            <a:off x="129726" y="9368825"/>
            <a:ext cx="1993607"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RESULTS</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127000" y="12453641"/>
            <a:ext cx="5888828"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DISCUSSION AND CONCLUSION</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37EBDFB-488C-7F01-6765-9DA15C34FC9B}"/>
              </a:ext>
            </a:extLst>
          </p:cNvPr>
          <p:cNvSpPr txBox="1"/>
          <p:nvPr/>
        </p:nvSpPr>
        <p:spPr>
          <a:xfrm>
            <a:off x="162487" y="2942463"/>
            <a:ext cx="16026086" cy="523220"/>
          </a:xfrm>
          <a:prstGeom prst="rect">
            <a:avLst/>
          </a:prstGeom>
          <a:noFill/>
        </p:spPr>
        <p:txBody>
          <a:bodyPr wrap="square" rtlCol="0">
            <a:spAutoFit/>
          </a:bodyPr>
          <a:lstStyle/>
          <a:p>
            <a:pPr algn="just"/>
            <a:r>
              <a:rPr lang="en-US" sz="2800" b="1" strike="noStrike" dirty="0">
                <a:solidFill>
                  <a:srgbClr val="000000"/>
                </a:solidFill>
                <a:effectLst/>
                <a:latin typeface="Times New Roman" panose="02020603050405020304" pitchFamily="18" charset="0"/>
                <a:cs typeface="Times New Roman" panose="02020603050405020304" pitchFamily="18" charset="0"/>
              </a:rPr>
              <a:t>A Comparative Study of modern AI methods and techniques for cyber crime prediction and detection</a:t>
            </a:r>
            <a:endParaRPr lang="en-US" sz="2800" b="1"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A362008D-D9AE-CC4A-00C7-D2C269A08BF0}"/>
              </a:ext>
            </a:extLst>
          </p:cNvPr>
          <p:cNvSpPr txBox="1"/>
          <p:nvPr/>
        </p:nvSpPr>
        <p:spPr>
          <a:xfrm>
            <a:off x="4491913" y="9271808"/>
            <a:ext cx="11277569" cy="2800767"/>
          </a:xfrm>
          <a:prstGeom prst="rect">
            <a:avLst/>
          </a:prstGeom>
          <a:noFill/>
        </p:spPr>
        <p:txBody>
          <a:bodyPr wrap="square" rtlCol="0">
            <a:spAutoFit/>
          </a:bodyPr>
          <a:lstStyle/>
          <a:p>
            <a:pPr algn="just"/>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The bar chart illustrates the mean accuracy of two classification algorithms  Logistic Regression (LR) and Random Forest (RF) — in predicting outcomes, likely in the context of cybercrime detection.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b="1" dirty="0">
                <a:latin typeface="Times New Roman" panose="02020603050405020304" pitchFamily="18" charset="0"/>
                <a:cs typeface="Times New Roman" panose="02020603050405020304" pitchFamily="18" charset="0"/>
              </a:rPr>
              <a:t>The Logistic Regression (LR) algorithm achieved a mean accuracy of approximately 75%, with a small error margin (as shown by the error bar).</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(RF) performs better than Logistic Regression (LR) in terms of mean accuracy, based on the visual comparison.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RF is also slightly more variable, as seen from the longer error bar.</a:t>
            </a:r>
            <a:endParaRPr lang="en-US" sz="16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 contrast, the Random Forest (RF) algorithm significantly outperformed LR, achieving a mean accuracy close to 95%, with a slightly higher variability indicated by the error bar.</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LR has a lower mean accuracy and a smaller error bar compared to RF.</a:t>
            </a:r>
          </a:p>
        </p:txBody>
      </p:sp>
      <p:sp>
        <p:nvSpPr>
          <p:cNvPr id="30" name="Rectangle 29">
            <a:extLst>
              <a:ext uri="{FF2B5EF4-FFF2-40B4-BE49-F238E27FC236}">
                <a16:creationId xmlns:a16="http://schemas.microsoft.com/office/drawing/2014/main" id="{55F827C5-EB36-36D8-57E4-E142A1A8C67D}"/>
              </a:ext>
            </a:extLst>
          </p:cNvPr>
          <p:cNvSpPr/>
          <p:nvPr/>
        </p:nvSpPr>
        <p:spPr>
          <a:xfrm>
            <a:off x="-16180" y="6403356"/>
            <a:ext cx="16459203" cy="2919040"/>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33" name="Rectangle 32">
            <a:extLst>
              <a:ext uri="{FF2B5EF4-FFF2-40B4-BE49-F238E27FC236}">
                <a16:creationId xmlns:a16="http://schemas.microsoft.com/office/drawing/2014/main" id="{55F827C5-EB36-36D8-57E4-E142A1A8C67D}"/>
              </a:ext>
            </a:extLst>
          </p:cNvPr>
          <p:cNvSpPr/>
          <p:nvPr/>
        </p:nvSpPr>
        <p:spPr>
          <a:xfrm>
            <a:off x="14205" y="15088928"/>
            <a:ext cx="16459203" cy="2919040"/>
          </a:xfrm>
          <a:prstGeom prst="rect">
            <a:avLst/>
          </a:prstGeom>
          <a:solidFill>
            <a:srgbClr val="D6F5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34" name="Rectangle 33">
            <a:extLst>
              <a:ext uri="{FF2B5EF4-FFF2-40B4-BE49-F238E27FC236}">
                <a16:creationId xmlns:a16="http://schemas.microsoft.com/office/drawing/2014/main" id="{55F827C5-EB36-36D8-57E4-E142A1A8C67D}"/>
              </a:ext>
            </a:extLst>
          </p:cNvPr>
          <p:cNvSpPr/>
          <p:nvPr/>
        </p:nvSpPr>
        <p:spPr>
          <a:xfrm>
            <a:off x="-23708" y="18639853"/>
            <a:ext cx="16459203" cy="2919040"/>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35" name="Rectangle 34">
            <a:extLst>
              <a:ext uri="{FF2B5EF4-FFF2-40B4-BE49-F238E27FC236}">
                <a16:creationId xmlns:a16="http://schemas.microsoft.com/office/drawing/2014/main" id="{BA700850-254E-CEFB-BC41-4AE4951B636A}"/>
              </a:ext>
            </a:extLst>
          </p:cNvPr>
          <p:cNvSpPr/>
          <p:nvPr/>
        </p:nvSpPr>
        <p:spPr>
          <a:xfrm>
            <a:off x="14206" y="17936177"/>
            <a:ext cx="16459203" cy="775510"/>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a:p>
        </p:txBody>
      </p:sp>
      <p:sp>
        <p:nvSpPr>
          <p:cNvPr id="40" name="TextBox 39">
            <a:extLst>
              <a:ext uri="{FF2B5EF4-FFF2-40B4-BE49-F238E27FC236}">
                <a16:creationId xmlns:a16="http://schemas.microsoft.com/office/drawing/2014/main" id="{937EBDFB-488C-7F01-6765-9DA15C34FC9B}"/>
              </a:ext>
            </a:extLst>
          </p:cNvPr>
          <p:cNvSpPr txBox="1"/>
          <p:nvPr/>
        </p:nvSpPr>
        <p:spPr>
          <a:xfrm>
            <a:off x="106868" y="18061059"/>
            <a:ext cx="16378552" cy="523220"/>
          </a:xfrm>
          <a:prstGeom prst="rect">
            <a:avLst/>
          </a:prstGeom>
          <a:noFill/>
        </p:spPr>
        <p:txBody>
          <a:bodyPr wrap="square" rtlCol="0">
            <a:spAutoFit/>
          </a:bodyPr>
          <a:lstStyle/>
          <a:p>
            <a:pPr algn="ctr"/>
            <a:r>
              <a:rPr lang="en-US" sz="2800" b="1" i="0" u="none" strike="noStrike" dirty="0">
                <a:solidFill>
                  <a:srgbClr val="000000"/>
                </a:solidFill>
                <a:effectLst/>
                <a:latin typeface="Times New Roman" panose="02020603050405020304" pitchFamily="18" charset="0"/>
                <a:cs typeface="Times New Roman" panose="02020603050405020304" pitchFamily="18" charset="0"/>
              </a:rPr>
              <a:t>A Comparative Study of </a:t>
            </a:r>
            <a:r>
              <a:rPr lang="en-US" sz="2800" b="1" dirty="0">
                <a:solidFill>
                  <a:srgbClr val="000000"/>
                </a:solidFill>
                <a:latin typeface="Times New Roman" panose="02020603050405020304" pitchFamily="18" charset="0"/>
                <a:cs typeface="Times New Roman" panose="02020603050405020304" pitchFamily="18" charset="0"/>
              </a:rPr>
              <a:t>Traditional methods and AI models for cyber crime prediction.</a:t>
            </a:r>
            <a:endParaRPr lang="en-US" sz="2800" b="1"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55F827C5-EB36-36D8-57E4-E142A1A8C67D}"/>
              </a:ext>
            </a:extLst>
          </p:cNvPr>
          <p:cNvSpPr/>
          <p:nvPr/>
        </p:nvSpPr>
        <p:spPr>
          <a:xfrm>
            <a:off x="-23708" y="21485376"/>
            <a:ext cx="16506608" cy="3078695"/>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42" name="Rectangle 41">
            <a:extLst>
              <a:ext uri="{FF2B5EF4-FFF2-40B4-BE49-F238E27FC236}">
                <a16:creationId xmlns:a16="http://schemas.microsoft.com/office/drawing/2014/main" id="{55F827C5-EB36-36D8-57E4-E142A1A8C67D}"/>
              </a:ext>
            </a:extLst>
          </p:cNvPr>
          <p:cNvSpPr/>
          <p:nvPr/>
        </p:nvSpPr>
        <p:spPr>
          <a:xfrm>
            <a:off x="-5" y="24517491"/>
            <a:ext cx="16459203" cy="2919040"/>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43" name="Rectangle 42">
            <a:extLst>
              <a:ext uri="{FF2B5EF4-FFF2-40B4-BE49-F238E27FC236}">
                <a16:creationId xmlns:a16="http://schemas.microsoft.com/office/drawing/2014/main" id="{55F827C5-EB36-36D8-57E4-E142A1A8C67D}"/>
              </a:ext>
            </a:extLst>
          </p:cNvPr>
          <p:cNvSpPr/>
          <p:nvPr/>
        </p:nvSpPr>
        <p:spPr>
          <a:xfrm>
            <a:off x="0" y="27419699"/>
            <a:ext cx="16459203" cy="2893310"/>
          </a:xfrm>
          <a:prstGeom prst="rect">
            <a:avLst/>
          </a:prstGeom>
          <a:solidFill>
            <a:srgbClr val="FB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44" name="Rectangle 43">
            <a:extLst>
              <a:ext uri="{FF2B5EF4-FFF2-40B4-BE49-F238E27FC236}">
                <a16:creationId xmlns:a16="http://schemas.microsoft.com/office/drawing/2014/main" id="{55F827C5-EB36-36D8-57E4-E142A1A8C67D}"/>
              </a:ext>
            </a:extLst>
          </p:cNvPr>
          <p:cNvSpPr/>
          <p:nvPr/>
        </p:nvSpPr>
        <p:spPr>
          <a:xfrm>
            <a:off x="15713" y="30318582"/>
            <a:ext cx="16459203" cy="2599817"/>
          </a:xfrm>
          <a:prstGeom prst="rect">
            <a:avLst/>
          </a:prstGeom>
          <a:solidFill>
            <a:srgbClr val="D6F5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just"/>
            <a:endParaRPr lang="en-US" sz="2000" dirty="0">
              <a:solidFill>
                <a:srgbClr val="222222"/>
              </a:solidFill>
              <a:latin typeface="Times New Roman" panose="02020603050405020304" pitchFamily="18" charset="0"/>
              <a:cs typeface="Times New Roman" panose="02020603050405020304" pitchFamily="18" charset="0"/>
            </a:endParaRPr>
          </a:p>
          <a:p>
            <a:pPr algn="just"/>
            <a:endParaRPr lang="en-US" sz="2000" b="1" i="1" u="sng" dirty="0">
              <a:solidFill>
                <a:srgbClr val="222222"/>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US" sz="1600" b="1" dirty="0">
              <a:solidFill>
                <a:srgbClr val="222222"/>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dirty="0">
                <a:solidFill>
                  <a:srgbClr val="222222"/>
                </a:solidFill>
                <a:effectLst/>
                <a:latin typeface="Times New Roman" panose="02020603050405020304" pitchFamily="18" charset="0"/>
                <a:cs typeface="Times New Roman" panose="02020603050405020304" pitchFamily="18" charset="0"/>
              </a:rPr>
              <a:t>Rishad, S.S.I., Shakil, F., Tisha, S.A., Afrin, S., Hassan, M.M., Choudhury, M.Z.M.E. and Rahman, N., 2025. LEVERAGING AI AND MACHINE LEARNING FOR PREDICTING, DETECTING, AND MITIGATING CYBERSECURITY THREATS: A COMPARATIVE STUDY OF ADVANCED MODELS. American Research Index Library, pp.6-25.</a:t>
            </a:r>
          </a:p>
          <a:p>
            <a:pPr marL="342900" indent="-342900" algn="just">
              <a:buFont typeface="+mj-lt"/>
              <a:buAutoNum type="arabicPeriod"/>
            </a:pPr>
            <a:r>
              <a:rPr lang="en-US" sz="1600" b="1" dirty="0">
                <a:solidFill>
                  <a:srgbClr val="222222"/>
                </a:solidFill>
                <a:effectLst/>
                <a:latin typeface="Times New Roman" panose="02020603050405020304" pitchFamily="18" charset="0"/>
                <a:cs typeface="Times New Roman" panose="02020603050405020304" pitchFamily="18" charset="0"/>
              </a:rPr>
              <a:t>Obioha Val, O., Olaniyi, O.O., Gbadebo, M.O., Balogun, A.Y. and Olisa, A.O., 2025. Cyber Espionage in the Age of Artificial Intelligence: A Comparative Study of State-Sponsored Campaign. Oluwaseun Oladeji and Gbadebo, Michael Olayinka and Balogun, Adebayo Yusuf and Olisa, Anthony Obulor, Cyber Espionage in the Age of Artificial Intelligence: A Comparative Study of State-Sponsored Campaign(January 22, 2025).</a:t>
            </a:r>
          </a:p>
          <a:p>
            <a:pPr marL="342900" indent="-342900" algn="just">
              <a:buFont typeface="+mj-lt"/>
              <a:buAutoNum type="arabicPeriod"/>
            </a:pPr>
            <a:r>
              <a:rPr lang="en-US" sz="1600" b="1" i="0" dirty="0">
                <a:solidFill>
                  <a:srgbClr val="222222"/>
                </a:solidFill>
                <a:effectLst/>
                <a:latin typeface="Times New Roman" panose="02020603050405020304" pitchFamily="18" charset="0"/>
                <a:cs typeface="Times New Roman" panose="02020603050405020304" pitchFamily="18" charset="0"/>
              </a:rPr>
              <a:t>Chen, J., Bian, H. and Liang, H., 2025. A Network Security Situation Prediction Model Enhanced by Multi Head Attention Mechanism. </a:t>
            </a:r>
            <a:r>
              <a:rPr lang="en-US" sz="1600" b="1" i="1" dirty="0">
                <a:solidFill>
                  <a:srgbClr val="222222"/>
                </a:solidFill>
                <a:effectLst/>
                <a:latin typeface="Times New Roman" panose="02020603050405020304" pitchFamily="18" charset="0"/>
                <a:cs typeface="Times New Roman" panose="02020603050405020304" pitchFamily="18" charset="0"/>
              </a:rPr>
              <a:t>Informatica</a:t>
            </a:r>
            <a:r>
              <a:rPr lang="en-US" sz="1600" b="1" i="0" dirty="0">
                <a:solidFill>
                  <a:srgbClr val="222222"/>
                </a:solidFill>
                <a:effectLst/>
                <a:latin typeface="Times New Roman" panose="02020603050405020304" pitchFamily="18" charset="0"/>
                <a:cs typeface="Times New Roman" panose="02020603050405020304" pitchFamily="18" charset="0"/>
              </a:rPr>
              <a:t>, </a:t>
            </a:r>
            <a:r>
              <a:rPr lang="en-US" sz="1600" b="1" i="1" dirty="0">
                <a:solidFill>
                  <a:srgbClr val="222222"/>
                </a:solidFill>
                <a:effectLst/>
                <a:latin typeface="Times New Roman" panose="02020603050405020304" pitchFamily="18" charset="0"/>
                <a:cs typeface="Times New Roman" panose="02020603050405020304" pitchFamily="18" charset="0"/>
              </a:rPr>
              <a:t>49</a:t>
            </a:r>
            <a:r>
              <a:rPr lang="en-US" sz="1600" b="1" i="0" dirty="0">
                <a:solidFill>
                  <a:srgbClr val="222222"/>
                </a:solidFill>
                <a:effectLst/>
                <a:latin typeface="Times New Roman" panose="02020603050405020304" pitchFamily="18" charset="0"/>
                <a:cs typeface="Times New Roman" panose="02020603050405020304" pitchFamily="18" charset="0"/>
              </a:rPr>
              <a:t>(18).</a:t>
            </a:r>
            <a:endParaRPr lang="en-US" sz="1600" b="1" dirty="0">
              <a:solidFill>
                <a:srgbClr val="222222"/>
              </a:solidFill>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i="0" dirty="0">
                <a:solidFill>
                  <a:srgbClr val="222222"/>
                </a:solidFill>
                <a:effectLst/>
                <a:latin typeface="Times New Roman" panose="02020603050405020304" pitchFamily="18" charset="0"/>
                <a:cs typeface="Times New Roman" panose="02020603050405020304" pitchFamily="18" charset="0"/>
              </a:rPr>
              <a:t>Khansadurai, A.M., Veluchamy, A.D., Balasubramani, S. and Balasubramaniyan, K., 2024. Crime Rate Prediction using Cyber Security and Artificial Intelligent.</a:t>
            </a:r>
            <a:endParaRPr lang="en-US" sz="1600" b="1" dirty="0">
              <a:solidFill>
                <a:srgbClr val="222222"/>
              </a:solidFill>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129726" y="6591492"/>
            <a:ext cx="5263543"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MATERIALS AND METHODS</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A362008D-D9AE-CC4A-00C7-D2C269A08BF0}"/>
              </a:ext>
            </a:extLst>
          </p:cNvPr>
          <p:cNvSpPr txBox="1"/>
          <p:nvPr/>
        </p:nvSpPr>
        <p:spPr>
          <a:xfrm>
            <a:off x="162487" y="7230614"/>
            <a:ext cx="15687081" cy="2062103"/>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This study employed a data-driven approach to evaluate and compare the performance of Logistic Regression (LR) and Random Forest (RF) algorithms for cybercrime prediction and detection. </a:t>
            </a:r>
          </a:p>
          <a:p>
            <a:pPr marL="285750"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A publicly available cybersecurity dataset was selected as the primary source of data. The dataset contained thousands of labeled records representing both normal and malicious network activity. Each record comprised various network traffic features such as IP addresses, protocol types, duration, packet counts, and connection flags.</a:t>
            </a:r>
          </a:p>
          <a:p>
            <a:pPr marL="285750"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The data was cleaned and preprocessed by handling missing values, encoding categorical variables, and normalizing input feature to ensure consistency for both logistic regression and random forest.</a:t>
            </a:r>
          </a:p>
          <a:p>
            <a:pPr marL="285750"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Both LR and RF were trained and tested using techniques like cross validation or train test split. This mean accuracy for each model was calculated and visualized with </a:t>
            </a:r>
            <a:r>
              <a:rPr lang="en-US" sz="1600" b="1" dirty="0" err="1">
                <a:latin typeface="Times New Roman" panose="02020603050405020304" pitchFamily="18" charset="0"/>
                <a:cs typeface="Times New Roman" panose="02020603050405020304" pitchFamily="18" charset="0"/>
              </a:rPr>
              <a:t>erroe</a:t>
            </a:r>
            <a:r>
              <a:rPr lang="en-US" sz="1600" b="1" dirty="0">
                <a:latin typeface="Times New Roman" panose="02020603050405020304" pitchFamily="18" charset="0"/>
                <a:cs typeface="Times New Roman" panose="02020603050405020304" pitchFamily="18" charset="0"/>
              </a:rPr>
              <a:t> bars to show performance variation across runs.</a:t>
            </a:r>
          </a:p>
        </p:txBody>
      </p:sp>
      <p:sp>
        <p:nvSpPr>
          <p:cNvPr id="24" name="Rectangle 23"/>
          <p:cNvSpPr/>
          <p:nvPr/>
        </p:nvSpPr>
        <p:spPr>
          <a:xfrm>
            <a:off x="127000" y="15161264"/>
            <a:ext cx="3120549"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BIBLIOGRAPHY</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A362008D-D9AE-CC4A-00C7-D2C269A08BF0}"/>
              </a:ext>
            </a:extLst>
          </p:cNvPr>
          <p:cNvSpPr txBox="1"/>
          <p:nvPr/>
        </p:nvSpPr>
        <p:spPr>
          <a:xfrm>
            <a:off x="208208" y="15788642"/>
            <a:ext cx="15606126" cy="2062103"/>
          </a:xfrm>
          <a:prstGeom prst="rect">
            <a:avLst/>
          </a:prstGeom>
          <a:noFill/>
        </p:spPr>
        <p:txBody>
          <a:bodyPr wrap="square" rtlCol="0">
            <a:spAutoFit/>
          </a:bodyPr>
          <a:lstStyle/>
          <a:p>
            <a:pPr marL="457200" indent="-457200" algn="just" rtl="0">
              <a:buFont typeface="+mj-lt"/>
              <a:buAutoNum type="arabicPeriod"/>
            </a:pPr>
            <a:r>
              <a:rPr lang="en-US" sz="1600" b="1" dirty="0">
                <a:effectLst/>
                <a:latin typeface="Times New Roman" panose="02020603050405020304" pitchFamily="18" charset="0"/>
                <a:cs typeface="Times New Roman" panose="02020603050405020304" pitchFamily="18" charset="0"/>
              </a:rPr>
              <a:t>Cao, D.M., Sayed, M.A., Islam, M.T., Mia, M.T., Ayon, E.H., Ghosh, B.P., Ray, R.K. and Raihan, A., 2024. Advanced cybercrime detection: A comprehensive study on supervised and unsupervised machine learning approaches using real-world datasets. Journal of Computer Science and Technology Studies, 6(1), pp.40-48.</a:t>
            </a:r>
          </a:p>
          <a:p>
            <a:pPr marL="457200" indent="-457200" algn="just" rtl="0">
              <a:buFont typeface="+mj-lt"/>
              <a:buAutoNum type="arabicPeriod"/>
            </a:pPr>
            <a:r>
              <a:rPr lang="en-US" sz="1600" b="1" dirty="0">
                <a:effectLst/>
                <a:latin typeface="Times New Roman" panose="02020603050405020304" pitchFamily="18" charset="0"/>
                <a:cs typeface="Times New Roman" panose="02020603050405020304" pitchFamily="18" charset="0"/>
              </a:rPr>
              <a:t>Faghiri, A.K., 2022. The Use Of Artificial Intelligence In The Criminal Justice System (A Comparative Study). Webology, 19(5).</a:t>
            </a:r>
          </a:p>
          <a:p>
            <a:pPr marL="457200" indent="-457200" algn="just" rtl="0">
              <a:buFont typeface="+mj-lt"/>
              <a:buAutoNum type="arabicPeriod"/>
            </a:pPr>
            <a:r>
              <a:rPr lang="en-US" sz="1600" b="1" dirty="0">
                <a:effectLst/>
                <a:latin typeface="Times New Roman" panose="02020603050405020304" pitchFamily="18" charset="0"/>
                <a:cs typeface="Times New Roman" panose="02020603050405020304" pitchFamily="18" charset="0"/>
              </a:rPr>
              <a:t>Inuwa, M.M. and Das, R., 2024. A comparative analysis of various machine learning methods for anomaly detection in cyber attacks on IoT networks. Internet of Things, 26, p.101162.</a:t>
            </a:r>
          </a:p>
          <a:p>
            <a:pPr marL="457200" indent="-457200" algn="just" rtl="0">
              <a:buFont typeface="+mj-lt"/>
              <a:buAutoNum type="arabicPeriod"/>
            </a:pPr>
            <a:r>
              <a:rPr lang="en-US" sz="1600" b="1" i="0" dirty="0">
                <a:solidFill>
                  <a:srgbClr val="222222"/>
                </a:solidFill>
                <a:effectLst/>
                <a:latin typeface="Times New Roman" panose="02020603050405020304" pitchFamily="18" charset="0"/>
                <a:cs typeface="Times New Roman" panose="02020603050405020304" pitchFamily="18" charset="0"/>
              </a:rPr>
              <a:t>Khan, M.A.Z., Al-Kar aki, J. and Mahafzah, E., 2024. Cybercrime Prediction via Geographically Weighted Learning. </a:t>
            </a:r>
            <a:r>
              <a:rPr lang="en-US" sz="1600" b="1" i="1" dirty="0">
                <a:solidFill>
                  <a:srgbClr val="222222"/>
                </a:solidFill>
                <a:effectLst/>
                <a:latin typeface="Times New Roman" panose="02020603050405020304" pitchFamily="18" charset="0"/>
                <a:cs typeface="Times New Roman" panose="02020603050405020304" pitchFamily="18" charset="0"/>
              </a:rPr>
              <a:t>arXiv preprint arXiv:2411.04635</a:t>
            </a:r>
            <a:r>
              <a:rPr lang="en-US" sz="1600" b="1" i="0" dirty="0">
                <a:solidFill>
                  <a:srgbClr val="222222"/>
                </a:solidFill>
                <a:effectLst/>
                <a:latin typeface="Times New Roman" panose="02020603050405020304" pitchFamily="18" charset="0"/>
                <a:cs typeface="Times New Roman" panose="02020603050405020304" pitchFamily="18" charset="0"/>
              </a:rPr>
              <a:t>.</a:t>
            </a:r>
          </a:p>
          <a:p>
            <a:pPr marL="457200" indent="-457200" algn="just" rtl="0">
              <a:buFont typeface="+mj-lt"/>
              <a:buAutoNum type="arabicPeriod"/>
            </a:pPr>
            <a:r>
              <a:rPr lang="en-US" sz="1600" b="1" i="0" dirty="0">
                <a:solidFill>
                  <a:srgbClr val="222222"/>
                </a:solidFill>
                <a:effectLst/>
                <a:latin typeface="Times New Roman" panose="02020603050405020304" pitchFamily="18" charset="0"/>
                <a:cs typeface="Times New Roman" panose="02020603050405020304" pitchFamily="18" charset="0"/>
              </a:rPr>
              <a:t>Shafik, W., 2024. Predicting future cybercrime trends in the metaverse era. In </a:t>
            </a:r>
            <a:r>
              <a:rPr lang="en-US" sz="1600" b="1" i="1" dirty="0">
                <a:solidFill>
                  <a:srgbClr val="222222"/>
                </a:solidFill>
                <a:effectLst/>
                <a:latin typeface="Times New Roman" panose="02020603050405020304" pitchFamily="18" charset="0"/>
                <a:cs typeface="Times New Roman" panose="02020603050405020304" pitchFamily="18" charset="0"/>
              </a:rPr>
              <a:t>Forecasting cyber crimes in the age of the metaverse</a:t>
            </a:r>
            <a:r>
              <a:rPr lang="en-US" sz="1600" b="1" i="0" dirty="0">
                <a:solidFill>
                  <a:srgbClr val="222222"/>
                </a:solidFill>
                <a:effectLst/>
                <a:latin typeface="Times New Roman" panose="02020603050405020304" pitchFamily="18" charset="0"/>
                <a:cs typeface="Times New Roman" panose="02020603050405020304" pitchFamily="18" charset="0"/>
              </a:rPr>
              <a:t> (pp. 78-113). IGI Global Scientific Publishing.</a:t>
            </a:r>
          </a:p>
        </p:txBody>
      </p:sp>
      <p:sp>
        <p:nvSpPr>
          <p:cNvPr id="45" name="Rectangle 44"/>
          <p:cNvSpPr/>
          <p:nvPr/>
        </p:nvSpPr>
        <p:spPr>
          <a:xfrm>
            <a:off x="127000" y="18655486"/>
            <a:ext cx="3214286" cy="5539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INTRODUCTION</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106866" y="24599332"/>
            <a:ext cx="2016467"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RESULTS</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129726" y="27552305"/>
            <a:ext cx="5987444"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DISCUSSION AND CONCLUSION</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A362008D-D9AE-CC4A-00C7-D2C269A08BF0}"/>
              </a:ext>
            </a:extLst>
          </p:cNvPr>
          <p:cNvSpPr txBox="1"/>
          <p:nvPr/>
        </p:nvSpPr>
        <p:spPr>
          <a:xfrm>
            <a:off x="208208" y="18999771"/>
            <a:ext cx="10122211" cy="2358197"/>
          </a:xfrm>
          <a:prstGeom prst="rect">
            <a:avLst/>
          </a:prstGeom>
          <a:noFill/>
        </p:spPr>
        <p:txBody>
          <a:bodyPr wrap="square" rtlCol="0">
            <a:spAutoFit/>
          </a:bodyPr>
          <a:lstStyle/>
          <a:p>
            <a:pPr marR="0" lvl="0" algn="just" defTabSz="914400" rtl="0" eaLnBrk="0" fontAlgn="base" latinLnBrk="0" hangingPunct="0">
              <a:spcBef>
                <a:spcPct val="0"/>
              </a:spcBef>
              <a:spcAft>
                <a:spcPct val="0"/>
              </a:spcAft>
              <a:buClrTx/>
              <a:buSzTx/>
              <a:tabLst/>
            </a:pPr>
            <a:endParaRPr lang="en-US" sz="1600" b="1"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lang="en-US" sz="1600" b="1" dirty="0">
                <a:latin typeface="Times New Roman" panose="02020603050405020304" pitchFamily="18" charset="0"/>
                <a:cs typeface="Times New Roman" panose="02020603050405020304" pitchFamily="18" charset="0"/>
              </a:rPr>
              <a:t>Artificial Intelligence (AI) and Machine Learning (ML) techniques have emerged as powerful tools in the fight against cybercrime.</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lang="en-US" sz="1600" b="1" dirty="0">
                <a:latin typeface="Times New Roman" panose="02020603050405020304" pitchFamily="18" charset="0"/>
                <a:cs typeface="Times New Roman" panose="02020603050405020304" pitchFamily="18" charset="0"/>
              </a:rPr>
              <a:t> By learning from historical data and recognizing hidden patterns, these models can detect malicious activity in real time, even in complex and noisy environment.</a:t>
            </a: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lang="en-US" sz="1600" b="1" i="0" dirty="0">
                <a:effectLst/>
                <a:latin typeface="Times New Roman" panose="02020603050405020304" pitchFamily="18" charset="0"/>
                <a:cs typeface="Times New Roman" panose="02020603050405020304" pitchFamily="18" charset="0"/>
              </a:rPr>
              <a:t>AI models can automate threat detection and response, learn from new data, and adapt to evolving cyber threats, making them potentially more effective than traditional methods.</a:t>
            </a:r>
            <a:endParaRPr lang="en-US" sz="1600" b="1"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lang="en-US" sz="1600" b="1" dirty="0">
                <a:latin typeface="Times New Roman" panose="02020603050405020304" pitchFamily="18" charset="0"/>
                <a:cs typeface="Times New Roman" panose="02020603050405020304" pitchFamily="18" charset="0"/>
              </a:rPr>
              <a:t>In contrast, Random Forest, a robust ensemble learning method, offers high accuracy and resilience to overfitting, especially when dealing with large, high-dimensional cybersecurity datasets.</a:t>
            </a:r>
          </a:p>
        </p:txBody>
      </p:sp>
      <p:sp>
        <p:nvSpPr>
          <p:cNvPr id="49" name="TextBox 48">
            <a:extLst>
              <a:ext uri="{FF2B5EF4-FFF2-40B4-BE49-F238E27FC236}">
                <a16:creationId xmlns:a16="http://schemas.microsoft.com/office/drawing/2014/main" id="{A362008D-D9AE-CC4A-00C7-D2C269A08BF0}"/>
              </a:ext>
            </a:extLst>
          </p:cNvPr>
          <p:cNvSpPr txBox="1"/>
          <p:nvPr/>
        </p:nvSpPr>
        <p:spPr>
          <a:xfrm>
            <a:off x="4086249" y="24711818"/>
            <a:ext cx="11978100"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The graph presents the mean accuracy of two machine learning algorithms — Random Forest (RF) and  (SVM)  in handling the classification task, possibly related to cybercrime detection.</a:t>
            </a:r>
          </a:p>
          <a:p>
            <a:pPr marL="342900" indent="-3429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Random Forest (RF) achieved a mean accuracy of approximately 90–95%, indicating strong performance with moderate variability. </a:t>
            </a:r>
          </a:p>
          <a:p>
            <a:pPr marL="342900" indent="-3429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Support Vector Machine (SVM) performed significantly lower, with a mean accuracy of around 65–70%, and a relatively small error margin. </a:t>
            </a:r>
          </a:p>
          <a:p>
            <a:pPr marL="342900" indent="-3429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The comparison clearly highlights that Random Forest outperforms SVM in terms of classification accuracy. Given accuracy and ability to handle complex patterns, RF proves to be a more robust and reliable algorithm for this task.</a:t>
            </a:r>
          </a:p>
          <a:p>
            <a:pPr marL="342900" indent="-3429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Thus in both the cases Random forest plays a very crucial role in predicting and detecting the cyber crimes </a:t>
            </a:r>
          </a:p>
          <a:p>
            <a:pPr marL="342900" indent="-3429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When this technology combine with modern approaches there will be more better output in detecting cyber crimes.</a:t>
            </a:r>
          </a:p>
        </p:txBody>
      </p:sp>
      <p:sp>
        <p:nvSpPr>
          <p:cNvPr id="50" name="TextBox 49">
            <a:extLst>
              <a:ext uri="{FF2B5EF4-FFF2-40B4-BE49-F238E27FC236}">
                <a16:creationId xmlns:a16="http://schemas.microsoft.com/office/drawing/2014/main" id="{A362008D-D9AE-CC4A-00C7-D2C269A08BF0}"/>
              </a:ext>
            </a:extLst>
          </p:cNvPr>
          <p:cNvSpPr txBox="1"/>
          <p:nvPr/>
        </p:nvSpPr>
        <p:spPr>
          <a:xfrm>
            <a:off x="243443" y="28245332"/>
            <a:ext cx="15926060" cy="2062103"/>
          </a:xfrm>
          <a:prstGeom prst="rect">
            <a:avLst/>
          </a:prstGeom>
          <a:noFill/>
        </p:spPr>
        <p:txBody>
          <a:bodyPr wrap="square" rtlCol="0">
            <a:spAutoFit/>
          </a:bodyPr>
          <a:lstStyle/>
          <a:p>
            <a:pPr marL="457200" indent="-4572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The application of LF and Random Forest (RF) for cybercrime prediction and detection demonstrates the potential of machine learning in enhancing cybersecurity. </a:t>
            </a:r>
          </a:p>
          <a:p>
            <a:pPr marL="457200" indent="-4572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LF being a simple yet effective algorithm, performs well when the data is well-distributed and noise-free, but its performance can degrade with large datasets due to high computational cost.</a:t>
            </a:r>
          </a:p>
          <a:p>
            <a:pPr marL="457200" indent="-4572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On the other hand, Random Forest offers better scalability and accuracy, as it combines the strengths of multiple decision trees and handles large datasets with higher dimensionality efficiently. This comparition highlites the  Accuracy in detecting and preventing the cyber crimes.</a:t>
            </a:r>
          </a:p>
          <a:p>
            <a:pPr marL="457200" indent="-4572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Random Forest (RF) achieved a higher mean accuracy compared to Logistic Regression (LR), indicating its superior performance in handling the given dataset.</a:t>
            </a:r>
          </a:p>
          <a:p>
            <a:pPr marL="457200" indent="-4572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The error bar for RF is slightly wider, suggesting more variability in its performance, while LR shows more consistent but lower accuracy.</a:t>
            </a:r>
          </a:p>
          <a:p>
            <a:pPr marL="457200" indent="-4572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This comparition highlites the RF and LF Accuracy in detecting and preventing the cyber crimes.</a:t>
            </a:r>
          </a:p>
        </p:txBody>
      </p:sp>
      <p:sp>
        <p:nvSpPr>
          <p:cNvPr id="51" name="Rectangle 50"/>
          <p:cNvSpPr/>
          <p:nvPr/>
        </p:nvSpPr>
        <p:spPr>
          <a:xfrm>
            <a:off x="127000" y="21716290"/>
            <a:ext cx="5151117"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MATERIALS AND METHODS</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A362008D-D9AE-CC4A-00C7-D2C269A08BF0}"/>
              </a:ext>
            </a:extLst>
          </p:cNvPr>
          <p:cNvSpPr txBox="1"/>
          <p:nvPr/>
        </p:nvSpPr>
        <p:spPr>
          <a:xfrm>
            <a:off x="129727" y="22391357"/>
            <a:ext cx="15980365" cy="2062103"/>
          </a:xfrm>
          <a:prstGeom prst="rect">
            <a:avLst/>
          </a:prstGeom>
          <a:noFill/>
        </p:spPr>
        <p:txBody>
          <a:bodyPr wrap="square" rtlCol="0">
            <a:spAutoFit/>
          </a:bodyPr>
          <a:lstStyle/>
          <a:p>
            <a:pPr marL="457200" indent="-4572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The methodology for cybercrime prediction and detection using LF and Random Forest (RF) involves a structured approach starting with the identification and definition of the cybercrime problem, such as intrusion detection or phishing detection. </a:t>
            </a:r>
          </a:p>
          <a:p>
            <a:pPr marL="457200" indent="-4572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This is followed by the collection of relevant datasets like KDD Cup 99, which contain labeled examples of normal and malicious activities.</a:t>
            </a:r>
          </a:p>
          <a:p>
            <a:pPr marL="457200" indent="-4572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The data is  preprocessed through techniques normalization, handling missing values, and feature selection to improve model performance.</a:t>
            </a:r>
          </a:p>
          <a:p>
            <a:pPr marL="457200" indent="-4572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These models are then trained and evaluated using performance metrics like accuracy, precision, recall, and F1-score to assess their effectiveness in detecting and predicting cybercrimes.  This methods and methodologies helps us to reduce the malicious activities in the real time applications.</a:t>
            </a:r>
          </a:p>
          <a:p>
            <a:pPr marL="457200" indent="-4572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The accuracy between the both two algorithms were done by comparing the Random forest and LF we can plot the graph between those two algorithms.</a:t>
            </a:r>
          </a:p>
          <a:p>
            <a:pPr marL="457200" indent="-45720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These are the methods and methodologys we have to follow for the project.</a:t>
            </a:r>
          </a:p>
        </p:txBody>
      </p:sp>
      <p:sp>
        <p:nvSpPr>
          <p:cNvPr id="53" name="Rectangle 52"/>
          <p:cNvSpPr/>
          <p:nvPr/>
        </p:nvSpPr>
        <p:spPr>
          <a:xfrm>
            <a:off x="227967" y="30363944"/>
            <a:ext cx="3041673" cy="70161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BIBLIOGRAPHY</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C165B44-7DDE-F00F-DFA5-3BD9E7D96B13}"/>
              </a:ext>
            </a:extLst>
          </p:cNvPr>
          <p:cNvSpPr txBox="1"/>
          <p:nvPr/>
        </p:nvSpPr>
        <p:spPr>
          <a:xfrm>
            <a:off x="9428683" y="1344121"/>
            <a:ext cx="6420886" cy="1246495"/>
          </a:xfrm>
          <a:prstGeom prst="rect">
            <a:avLst/>
          </a:prstGeom>
          <a:noFill/>
        </p:spPr>
        <p:txBody>
          <a:bodyPr wrap="square" rtlCol="0">
            <a:spAutoFit/>
          </a:bodyPr>
          <a:lstStyle/>
          <a:p>
            <a:pPr algn="r"/>
            <a:r>
              <a:rPr lang="en-US" sz="2500" b="1" dirty="0">
                <a:solidFill>
                  <a:schemeClr val="bg1"/>
                </a:solidFill>
                <a:latin typeface="Times New Roman" panose="02020603050405020304" pitchFamily="18" charset="0"/>
                <a:cs typeface="Times New Roman" panose="02020603050405020304" pitchFamily="18" charset="0"/>
              </a:rPr>
              <a:t>Register No: </a:t>
            </a:r>
            <a:r>
              <a:rPr lang="en-US" sz="2500" i="0" dirty="0">
                <a:solidFill>
                  <a:schemeClr val="bg1"/>
                </a:solidFill>
                <a:effectLst/>
                <a:latin typeface="Times New Roman" panose="02020603050405020304" pitchFamily="18" charset="0"/>
                <a:cs typeface="Times New Roman" panose="02020603050405020304" pitchFamily="18" charset="0"/>
              </a:rPr>
              <a:t>192425132</a:t>
            </a:r>
            <a:endParaRPr lang="en-US" sz="2500" b="1" dirty="0">
              <a:solidFill>
                <a:schemeClr val="bg1"/>
              </a:solidFill>
              <a:latin typeface="Times New Roman" panose="02020603050405020304" pitchFamily="18" charset="0"/>
              <a:cs typeface="Times New Roman" panose="02020603050405020304" pitchFamily="18" charset="0"/>
            </a:endParaRPr>
          </a:p>
          <a:p>
            <a:pPr algn="r"/>
            <a:r>
              <a:rPr lang="en-US" sz="2500" b="1" dirty="0">
                <a:solidFill>
                  <a:schemeClr val="bg1"/>
                </a:solidFill>
                <a:latin typeface="Times New Roman" panose="02020603050405020304" pitchFamily="18" charset="0"/>
                <a:cs typeface="Times New Roman" panose="02020603050405020304" pitchFamily="18" charset="0"/>
              </a:rPr>
              <a:t>Student Name: </a:t>
            </a:r>
            <a:r>
              <a:rPr lang="en-IN" sz="2500" b="1" dirty="0">
                <a:solidFill>
                  <a:schemeClr val="bg1"/>
                </a:solidFill>
                <a:latin typeface="Times New Roman" panose="02020603050405020304" pitchFamily="18" charset="0"/>
                <a:cs typeface="Times New Roman" panose="02020603050405020304" pitchFamily="18" charset="0"/>
              </a:rPr>
              <a:t>G.Akshya</a:t>
            </a:r>
            <a:r>
              <a:rPr lang="en-US" sz="2500" b="1" dirty="0">
                <a:solidFill>
                  <a:schemeClr val="bg1"/>
                </a:solidFill>
                <a:latin typeface="Times New Roman" panose="02020603050405020304" pitchFamily="18" charset="0"/>
                <a:cs typeface="Times New Roman" panose="02020603050405020304" pitchFamily="18" charset="0"/>
              </a:rPr>
              <a:t> </a:t>
            </a:r>
          </a:p>
          <a:p>
            <a:pPr algn="r"/>
            <a:r>
              <a:rPr lang="en-US" sz="2500" b="1" dirty="0">
                <a:solidFill>
                  <a:schemeClr val="bg1"/>
                </a:solidFill>
                <a:latin typeface="Times New Roman" panose="02020603050405020304" pitchFamily="18" charset="0"/>
                <a:cs typeface="Times New Roman" panose="02020603050405020304" pitchFamily="18" charset="0"/>
              </a:rPr>
              <a:t>Guided By </a:t>
            </a:r>
            <a:r>
              <a:rPr lang="en-IN" sz="2500" i="0" dirty="0">
                <a:solidFill>
                  <a:schemeClr val="bg1"/>
                </a:solidFill>
                <a:effectLst/>
                <a:latin typeface="Times New Roman" panose="02020603050405020304" pitchFamily="18" charset="0"/>
                <a:cs typeface="Times New Roman" panose="02020603050405020304" pitchFamily="18" charset="0"/>
              </a:rPr>
              <a:t>Dr. K . Koppiahraj</a:t>
            </a:r>
            <a:endParaRPr lang="en-IN" sz="2500" b="1" dirty="0">
              <a:solidFill>
                <a:schemeClr val="bg1"/>
              </a:solidFill>
              <a:latin typeface="Times New Roman" panose="02020603050405020304" pitchFamily="18" charset="0"/>
              <a:cs typeface="Times New Roman" panose="02020603050405020304" pitchFamily="18" charset="0"/>
            </a:endParaRPr>
          </a:p>
        </p:txBody>
      </p:sp>
      <p:sp>
        <p:nvSpPr>
          <p:cNvPr id="16" name="Rectangle 3">
            <a:extLst>
              <a:ext uri="{FF2B5EF4-FFF2-40B4-BE49-F238E27FC236}">
                <a16:creationId xmlns:a16="http://schemas.microsoft.com/office/drawing/2014/main" id="{24AC6407-05B0-E590-60EB-060078C7075B}"/>
              </a:ext>
            </a:extLst>
          </p:cNvPr>
          <p:cNvSpPr>
            <a:spLocks noChangeArrowheads="1"/>
          </p:cNvSpPr>
          <p:nvPr/>
        </p:nvSpPr>
        <p:spPr bwMode="auto">
          <a:xfrm>
            <a:off x="104788" y="20316835"/>
            <a:ext cx="161414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8B02BC21-30E0-46C8-B4EC-3FA9C749E0AD}"/>
              </a:ext>
            </a:extLst>
          </p:cNvPr>
          <p:cNvSpPr>
            <a:spLocks noChangeArrowheads="1"/>
          </p:cNvSpPr>
          <p:nvPr/>
        </p:nvSpPr>
        <p:spPr bwMode="auto">
          <a:xfrm>
            <a:off x="0" y="0"/>
            <a:ext cx="164592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2">
            <a:extLst>
              <a:ext uri="{FF2B5EF4-FFF2-40B4-BE49-F238E27FC236}">
                <a16:creationId xmlns:a16="http://schemas.microsoft.com/office/drawing/2014/main" id="{B29551DD-371B-47DD-AE40-E68EB54E576C}"/>
              </a:ext>
            </a:extLst>
          </p:cNvPr>
          <p:cNvSpPr>
            <a:spLocks noChangeArrowheads="1"/>
          </p:cNvSpPr>
          <p:nvPr/>
        </p:nvSpPr>
        <p:spPr bwMode="auto">
          <a:xfrm>
            <a:off x="0" y="0"/>
            <a:ext cx="164592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5">
            <a:extLst>
              <a:ext uri="{FF2B5EF4-FFF2-40B4-BE49-F238E27FC236}">
                <a16:creationId xmlns:a16="http://schemas.microsoft.com/office/drawing/2014/main" id="{88105F04-E49E-47AC-8C7C-6A7549FC1688}"/>
              </a:ext>
            </a:extLst>
          </p:cNvPr>
          <p:cNvSpPr>
            <a:spLocks noChangeArrowheads="1"/>
          </p:cNvSpPr>
          <p:nvPr/>
        </p:nvSpPr>
        <p:spPr bwMode="auto">
          <a:xfrm>
            <a:off x="0" y="0"/>
            <a:ext cx="164592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descr="Machine Learning for Intelligent Data Analysis and Automation in  Cybersecurity: Current and Future Prospects | Annals of Data Science">
            <a:extLst>
              <a:ext uri="{FF2B5EF4-FFF2-40B4-BE49-F238E27FC236}">
                <a16:creationId xmlns:a16="http://schemas.microsoft.com/office/drawing/2014/main" id="{8A18AC85-DB6D-457A-93E8-EEE839041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4459" y="3746586"/>
            <a:ext cx="6545110" cy="25200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FF8DE44-06C0-458B-9D0E-01F21D465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45783" y="18909437"/>
            <a:ext cx="6042326" cy="2324441"/>
          </a:xfrm>
          <a:prstGeom prst="rect">
            <a:avLst/>
          </a:prstGeom>
        </p:spPr>
      </p:pic>
      <p:sp>
        <p:nvSpPr>
          <p:cNvPr id="62" name="Rectangle 15">
            <a:extLst>
              <a:ext uri="{FF2B5EF4-FFF2-40B4-BE49-F238E27FC236}">
                <a16:creationId xmlns:a16="http://schemas.microsoft.com/office/drawing/2014/main" id="{85047515-8038-4714-B926-645EB93DD71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3" name="Rectangle 16">
            <a:extLst>
              <a:ext uri="{FF2B5EF4-FFF2-40B4-BE49-F238E27FC236}">
                <a16:creationId xmlns:a16="http://schemas.microsoft.com/office/drawing/2014/main" id="{AE8D3225-154D-4ED2-9A0D-64C5231308C1}"/>
              </a:ext>
            </a:extLst>
          </p:cNvPr>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TextBox 54">
            <a:extLst>
              <a:ext uri="{FF2B5EF4-FFF2-40B4-BE49-F238E27FC236}">
                <a16:creationId xmlns:a16="http://schemas.microsoft.com/office/drawing/2014/main" id="{ADB71F79-4826-4FB9-BD14-CF35ECD5D5B4}"/>
              </a:ext>
            </a:extLst>
          </p:cNvPr>
          <p:cNvSpPr txBox="1"/>
          <p:nvPr/>
        </p:nvSpPr>
        <p:spPr>
          <a:xfrm>
            <a:off x="129726" y="3474163"/>
            <a:ext cx="9124341" cy="2800767"/>
          </a:xfrm>
          <a:prstGeom prst="rect">
            <a:avLst/>
          </a:prstGeom>
          <a:noFill/>
        </p:spPr>
        <p:txBody>
          <a:bodyPr wrap="square" rtlCol="0">
            <a:spAutoFit/>
          </a:bodyPr>
          <a:lstStyle/>
          <a:p>
            <a:pPr algn="just"/>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The exponential growth of digital technologies has significantly transformed the modern world, enabling seamless connectivity and access to information. </a:t>
            </a:r>
          </a:p>
          <a:p>
            <a:pPr marL="457200" indent="-457200"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However, this digital revolution has also led to a sharp rise in cybercrime.</a:t>
            </a:r>
          </a:p>
          <a:p>
            <a:pPr marL="457200" indent="-457200"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Cybercrimes such as identity theft, phishing, ransomware attacks, and unauthorized access to sensitive data demand sophisticated and proactive security mechanisms.</a:t>
            </a:r>
          </a:p>
          <a:p>
            <a:pPr marL="457200" indent="-457200" algn="just">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This study presents a comparative analysis of two widely used AI algorithms Logistic Regression (LR) and Random Forest (RF) in the context of cybercrime prediction and detection. </a:t>
            </a:r>
            <a:endParaRPr lang="en-IN" sz="1800" b="1" dirty="0">
              <a:solidFill>
                <a:schemeClr val="tx1"/>
              </a:solidFill>
              <a:latin typeface="Times New Roman" panose="02020603050405020304" pitchFamily="18" charset="0"/>
              <a:cs typeface="Times New Roman" panose="02020603050405020304" pitchFamily="18" charset="0"/>
            </a:endParaRPr>
          </a:p>
        </p:txBody>
      </p:sp>
      <p:pic>
        <p:nvPicPr>
          <p:cNvPr id="57" name="Picture 56">
            <a:extLst>
              <a:ext uri="{FF2B5EF4-FFF2-40B4-BE49-F238E27FC236}">
                <a16:creationId xmlns:a16="http://schemas.microsoft.com/office/drawing/2014/main" id="{6AB9D8AE-929D-4D45-9558-516B873A99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208" y="9967617"/>
            <a:ext cx="3994817" cy="1818235"/>
          </a:xfrm>
          <a:prstGeom prst="rect">
            <a:avLst/>
          </a:prstGeom>
        </p:spPr>
      </p:pic>
      <p:sp>
        <p:nvSpPr>
          <p:cNvPr id="58" name="TextBox 57">
            <a:extLst>
              <a:ext uri="{FF2B5EF4-FFF2-40B4-BE49-F238E27FC236}">
                <a16:creationId xmlns:a16="http://schemas.microsoft.com/office/drawing/2014/main" id="{C4487CC9-0B83-457F-B3CF-AE871E80F1BA}"/>
              </a:ext>
            </a:extLst>
          </p:cNvPr>
          <p:cNvSpPr txBox="1"/>
          <p:nvPr/>
        </p:nvSpPr>
        <p:spPr>
          <a:xfrm>
            <a:off x="1243544" y="11777739"/>
            <a:ext cx="1753656"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Fig 1: LR vs RF</a:t>
            </a:r>
          </a:p>
        </p:txBody>
      </p:sp>
      <p:pic>
        <p:nvPicPr>
          <p:cNvPr id="59" name="Picture 58">
            <a:extLst>
              <a:ext uri="{FF2B5EF4-FFF2-40B4-BE49-F238E27FC236}">
                <a16:creationId xmlns:a16="http://schemas.microsoft.com/office/drawing/2014/main" id="{A4CAD87E-829E-406A-B1EE-BCBF6050D5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443" y="25188593"/>
            <a:ext cx="3562350" cy="1794881"/>
          </a:xfrm>
          <a:prstGeom prst="rect">
            <a:avLst/>
          </a:prstGeom>
        </p:spPr>
      </p:pic>
      <p:sp>
        <p:nvSpPr>
          <p:cNvPr id="60" name="Content Placeholder 2">
            <a:extLst>
              <a:ext uri="{FF2B5EF4-FFF2-40B4-BE49-F238E27FC236}">
                <a16:creationId xmlns:a16="http://schemas.microsoft.com/office/drawing/2014/main" id="{AC48209A-C98D-49C1-AB93-03D1490601ED}"/>
              </a:ext>
            </a:extLst>
          </p:cNvPr>
          <p:cNvSpPr txBox="1">
            <a:spLocks/>
          </p:cNvSpPr>
          <p:nvPr/>
        </p:nvSpPr>
        <p:spPr>
          <a:xfrm>
            <a:off x="809373" y="27094750"/>
            <a:ext cx="2295418" cy="321674"/>
          </a:xfrm>
          <a:prstGeom prst="rect">
            <a:avLst/>
          </a:prstGeom>
        </p:spPr>
        <p:txBody>
          <a:bodyPr vert="horz" lIns="91440" tIns="45720" rIns="91440" bIns="45720" rtlCol="0">
            <a:normAutofit fontScale="40000" lnSpcReduction="20000"/>
          </a:bodyPr>
          <a:lstStyle>
            <a:lvl1pPr marL="0" indent="0" algn="ctr" defTabSz="1646571" rtl="0" eaLnBrk="1" latinLnBrk="0" hangingPunct="1">
              <a:lnSpc>
                <a:spcPct val="90000"/>
              </a:lnSpc>
              <a:spcBef>
                <a:spcPts val="1798"/>
              </a:spcBef>
              <a:buFont typeface="Arial" panose="020B0604020202020204" pitchFamily="34" charset="0"/>
              <a:buNone/>
              <a:defRPr sz="4323" kern="1200">
                <a:solidFill>
                  <a:schemeClr val="tx1"/>
                </a:solidFill>
                <a:latin typeface="+mn-lt"/>
                <a:ea typeface="+mn-ea"/>
                <a:cs typeface="+mn-cs"/>
              </a:defRPr>
            </a:lvl1pPr>
            <a:lvl2pPr marL="823285" indent="0" algn="ctr" defTabSz="1646571" rtl="0" eaLnBrk="1" latinLnBrk="0" hangingPunct="1">
              <a:lnSpc>
                <a:spcPct val="90000"/>
              </a:lnSpc>
              <a:spcBef>
                <a:spcPts val="899"/>
              </a:spcBef>
              <a:buFont typeface="Arial" panose="020B0604020202020204" pitchFamily="34" charset="0"/>
              <a:buNone/>
              <a:defRPr sz="3602" kern="1200">
                <a:solidFill>
                  <a:schemeClr val="tx1"/>
                </a:solidFill>
                <a:latin typeface="+mn-lt"/>
                <a:ea typeface="+mn-ea"/>
                <a:cs typeface="+mn-cs"/>
              </a:defRPr>
            </a:lvl2pPr>
            <a:lvl3pPr marL="1646571" indent="0" algn="ctr" defTabSz="1646571" rtl="0" eaLnBrk="1" latinLnBrk="0" hangingPunct="1">
              <a:lnSpc>
                <a:spcPct val="90000"/>
              </a:lnSpc>
              <a:spcBef>
                <a:spcPts val="899"/>
              </a:spcBef>
              <a:buFont typeface="Arial" panose="020B0604020202020204" pitchFamily="34" charset="0"/>
              <a:buNone/>
              <a:defRPr sz="3241" kern="1200">
                <a:solidFill>
                  <a:schemeClr val="tx1"/>
                </a:solidFill>
                <a:latin typeface="+mn-lt"/>
                <a:ea typeface="+mn-ea"/>
                <a:cs typeface="+mn-cs"/>
              </a:defRPr>
            </a:lvl3pPr>
            <a:lvl4pPr marL="2469856" indent="0" algn="ctr" defTabSz="1646571" rtl="0" eaLnBrk="1" latinLnBrk="0" hangingPunct="1">
              <a:lnSpc>
                <a:spcPct val="90000"/>
              </a:lnSpc>
              <a:spcBef>
                <a:spcPts val="899"/>
              </a:spcBef>
              <a:buFont typeface="Arial" panose="020B0604020202020204" pitchFamily="34" charset="0"/>
              <a:buNone/>
              <a:defRPr sz="2880" kern="1200">
                <a:solidFill>
                  <a:schemeClr val="tx1"/>
                </a:solidFill>
                <a:latin typeface="+mn-lt"/>
                <a:ea typeface="+mn-ea"/>
                <a:cs typeface="+mn-cs"/>
              </a:defRPr>
            </a:lvl4pPr>
            <a:lvl5pPr marL="3293142" indent="0" algn="ctr" defTabSz="1646571" rtl="0" eaLnBrk="1" latinLnBrk="0" hangingPunct="1">
              <a:lnSpc>
                <a:spcPct val="90000"/>
              </a:lnSpc>
              <a:spcBef>
                <a:spcPts val="899"/>
              </a:spcBef>
              <a:buFont typeface="Arial" panose="020B0604020202020204" pitchFamily="34" charset="0"/>
              <a:buNone/>
              <a:defRPr sz="2880" kern="1200">
                <a:solidFill>
                  <a:schemeClr val="tx1"/>
                </a:solidFill>
                <a:latin typeface="+mn-lt"/>
                <a:ea typeface="+mn-ea"/>
                <a:cs typeface="+mn-cs"/>
              </a:defRPr>
            </a:lvl5pPr>
            <a:lvl6pPr marL="4116427" indent="0" algn="ctr" defTabSz="1646571" rtl="0" eaLnBrk="1" latinLnBrk="0" hangingPunct="1">
              <a:lnSpc>
                <a:spcPct val="90000"/>
              </a:lnSpc>
              <a:spcBef>
                <a:spcPts val="899"/>
              </a:spcBef>
              <a:buFont typeface="Arial" panose="020B0604020202020204" pitchFamily="34" charset="0"/>
              <a:buNone/>
              <a:defRPr sz="2880" kern="1200">
                <a:solidFill>
                  <a:schemeClr val="tx1"/>
                </a:solidFill>
                <a:latin typeface="+mn-lt"/>
                <a:ea typeface="+mn-ea"/>
                <a:cs typeface="+mn-cs"/>
              </a:defRPr>
            </a:lvl6pPr>
            <a:lvl7pPr marL="4939713" indent="0" algn="ctr" defTabSz="1646571" rtl="0" eaLnBrk="1" latinLnBrk="0" hangingPunct="1">
              <a:lnSpc>
                <a:spcPct val="90000"/>
              </a:lnSpc>
              <a:spcBef>
                <a:spcPts val="899"/>
              </a:spcBef>
              <a:buFont typeface="Arial" panose="020B0604020202020204" pitchFamily="34" charset="0"/>
              <a:buNone/>
              <a:defRPr sz="2880" kern="1200">
                <a:solidFill>
                  <a:schemeClr val="tx1"/>
                </a:solidFill>
                <a:latin typeface="+mn-lt"/>
                <a:ea typeface="+mn-ea"/>
                <a:cs typeface="+mn-cs"/>
              </a:defRPr>
            </a:lvl7pPr>
            <a:lvl8pPr marL="5762993" indent="0" algn="ctr" defTabSz="1646571" rtl="0" eaLnBrk="1" latinLnBrk="0" hangingPunct="1">
              <a:lnSpc>
                <a:spcPct val="90000"/>
              </a:lnSpc>
              <a:spcBef>
                <a:spcPts val="899"/>
              </a:spcBef>
              <a:buFont typeface="Arial" panose="020B0604020202020204" pitchFamily="34" charset="0"/>
              <a:buNone/>
              <a:defRPr sz="2880" kern="1200">
                <a:solidFill>
                  <a:schemeClr val="tx1"/>
                </a:solidFill>
                <a:latin typeface="+mn-lt"/>
                <a:ea typeface="+mn-ea"/>
                <a:cs typeface="+mn-cs"/>
              </a:defRPr>
            </a:lvl8pPr>
            <a:lvl9pPr marL="6586284" indent="0" algn="ctr" defTabSz="1646571" rtl="0" eaLnBrk="1" latinLnBrk="0" hangingPunct="1">
              <a:lnSpc>
                <a:spcPct val="90000"/>
              </a:lnSpc>
              <a:spcBef>
                <a:spcPts val="899"/>
              </a:spcBef>
              <a:buFont typeface="Arial" panose="020B0604020202020204" pitchFamily="34" charset="0"/>
              <a:buNone/>
              <a:defRPr sz="288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Fig 2: RF VS SVM</a:t>
            </a:r>
          </a:p>
        </p:txBody>
      </p:sp>
    </p:spTree>
    <p:extLst>
      <p:ext uri="{BB962C8B-B14F-4D97-AF65-F5344CB8AC3E}">
        <p14:creationId xmlns:p14="http://schemas.microsoft.com/office/powerpoint/2010/main" val="2249810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729</TotalTime>
  <Words>1679</Words>
  <Application>Microsoft Office PowerPoint</Application>
  <PresentationFormat>Custom</PresentationFormat>
  <Paragraphs>80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T G Dileepkumar</cp:lastModifiedBy>
  <cp:revision>54</cp:revision>
  <dcterms:created xsi:type="dcterms:W3CDTF">2023-04-19T08:35:46Z</dcterms:created>
  <dcterms:modified xsi:type="dcterms:W3CDTF">2025-07-23T15:39:43Z</dcterms:modified>
</cp:coreProperties>
</file>