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0"/>
  </p:notesMasterIdLst>
  <p:sldIdLst>
    <p:sldId id="256" r:id="rId2"/>
    <p:sldId id="315" r:id="rId3"/>
    <p:sldId id="289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9" r:id="rId13"/>
    <p:sldId id="328" r:id="rId14"/>
    <p:sldId id="330" r:id="rId15"/>
    <p:sldId id="324" r:id="rId16"/>
    <p:sldId id="325" r:id="rId17"/>
    <p:sldId id="326" r:id="rId18"/>
    <p:sldId id="32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565"/>
    <a:srgbClr val="FD77A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-936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EA153-4396-4F95-A5E1-14B95C26B03D}" type="datetimeFigureOut">
              <a:rPr lang="ko-KR" altLang="en-US" smtClean="0"/>
              <a:pPr/>
              <a:t>2019-07-27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82EB4-4E27-42E5-96AE-8E39663E5F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887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82EB4-4E27-42E5-96AE-8E39663E5FE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966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82EB4-4E27-42E5-96AE-8E39663E5FE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96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80A4F1-3747-4ACD-8F59-26DCE9A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0935637-5B68-4EF8-954F-6F6653338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5205F4A-D1AA-4520-8022-194A48BD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CCB-C15B-4710-BED1-6D301AE26E64}" type="datetimeFigureOut">
              <a:rPr lang="ko-KR" altLang="en-US" smtClean="0"/>
              <a:pPr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D0D5B5A-961A-4473-93B5-3C78D87B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2DCA54F-9312-4188-B9D6-775EC20E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F0CC-4044-407C-9E67-5A69B4B50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69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99D33D-841E-45EE-BE58-E2F3A0F0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8802997-ACDA-4D2F-B8F7-F8FC14046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B48B3DF-9E43-462B-98A5-68EFCA63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CCB-C15B-4710-BED1-6D301AE26E64}" type="datetimeFigureOut">
              <a:rPr lang="ko-KR" altLang="en-US" smtClean="0"/>
              <a:pPr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77A370-74CA-481C-824D-3BEE88C0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E57BAC4-3857-4B7B-8BF5-DA2AAB5D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F0CC-4044-407C-9E67-5A69B4B50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035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F32C640-7D69-4747-82B4-F446F4C99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3FBE39-13DD-42E6-88BF-0386697E5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923132-890E-4D4F-BE2D-A9ED5D96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CCB-C15B-4710-BED1-6D301AE26E64}" type="datetimeFigureOut">
              <a:rPr lang="ko-KR" altLang="en-US" smtClean="0"/>
              <a:pPr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DE83830-C935-4FDE-B738-7978C104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8176BD-9AD1-4C2F-A63F-24103B8A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F0CC-4044-407C-9E67-5A69B4B50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292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12F5A1-8A5E-4F6E-B509-AD380E17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A2DA610-DDB1-42C4-9B09-CA2C1ED4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9065277-B114-4519-A769-DAEB41B6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CCB-C15B-4710-BED1-6D301AE26E64}" type="datetimeFigureOut">
              <a:rPr lang="ko-KR" altLang="en-US" smtClean="0"/>
              <a:pPr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DBBEB4-67E1-461A-B298-F7E88F5B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E419D37-E853-490D-B232-80163274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F0CC-4044-407C-9E67-5A69B4B50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753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150ECC-FBE7-41BA-B384-88F702EC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D9CF10F-C325-498F-97A9-DC56FEA52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5E54672-D537-4810-BEC3-C33CA2C7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CCB-C15B-4710-BED1-6D301AE26E64}" type="datetimeFigureOut">
              <a:rPr lang="ko-KR" altLang="en-US" smtClean="0"/>
              <a:pPr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B3FF8DB-CC66-43FD-88C7-35719433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1EDD5C-373D-4C0A-9BFD-D01D90D0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F0CC-4044-407C-9E67-5A69B4B50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823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9841D9-534E-418A-9811-A746D9BE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3F04B5F-2F18-4746-BFCE-BCC728D5A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4C6B773-F400-4AA3-B550-97C5F803D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CA80DCE-79F0-43C5-B625-91CCAFF1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CCB-C15B-4710-BED1-6D301AE26E64}" type="datetimeFigureOut">
              <a:rPr lang="ko-KR" altLang="en-US" smtClean="0"/>
              <a:pPr/>
              <a:t>2019-07-27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DC7FB0A-B29A-43EE-A721-A2C588F7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BF5B85D-2BF4-4026-9B54-22713683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F0CC-4044-407C-9E67-5A69B4B50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09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A424F8-6BEE-426B-BF81-60CABB05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014E8DD-BDEA-4931-BC32-135FE043B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8C93EFB-1BD0-4E41-AC57-060BB372A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B142358-F717-419F-8212-A07034F16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311D6BA-F590-4186-BD8A-200A6E11B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57BB86D-3C0B-4DEB-8CF4-32C7193F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CCB-C15B-4710-BED1-6D301AE26E64}" type="datetimeFigureOut">
              <a:rPr lang="ko-KR" altLang="en-US" smtClean="0"/>
              <a:pPr/>
              <a:t>2019-07-27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DFF4A4B-30B4-46BD-B1DA-C5F9A516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F225DD6-1F19-40FB-894C-9F31D192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F0CC-4044-407C-9E67-5A69B4B50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44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54D78B-1D11-4571-8BAB-F0EC3308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C5E3147-0BBD-41C8-8250-F7E1D6D8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CCB-C15B-4710-BED1-6D301AE26E64}" type="datetimeFigureOut">
              <a:rPr lang="ko-KR" altLang="en-US" smtClean="0"/>
              <a:pPr/>
              <a:t>2019-07-27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6E41F29-C86A-4DEF-AA47-6D7A5754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CCE1C1A-98E9-4B4F-BF64-D410C614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F0CC-4044-407C-9E67-5A69B4B50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71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572872C-B9CE-4FB3-B1A0-2B491D85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CCB-C15B-4710-BED1-6D301AE26E64}" type="datetimeFigureOut">
              <a:rPr lang="ko-KR" altLang="en-US" smtClean="0"/>
              <a:pPr/>
              <a:t>2019-07-27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0A42422-3D5D-4C2A-85E7-6B096EC9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6FF73C0-795D-49CA-A96B-1C011A3E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F0CC-4044-407C-9E67-5A69B4B50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22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AB64C8-EB30-4C97-BCCA-0FCF1C83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6D0137-BD52-4BBC-9008-3DE7684C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1042E1A-8343-4F75-B14F-5D06C7DBF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22D2852-CC09-4273-9E8B-9FEE37D3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CCB-C15B-4710-BED1-6D301AE26E64}" type="datetimeFigureOut">
              <a:rPr lang="ko-KR" altLang="en-US" smtClean="0"/>
              <a:pPr/>
              <a:t>2019-07-27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7DCBB53-9C6B-4DB0-9CDB-5E0EC2C0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D518D1D-C700-453E-AB6B-B3691976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F0CC-4044-407C-9E67-5A69B4B50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962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A4E70B-8174-49AA-800C-6D4DBA0C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00F0F76-BCF8-4397-861E-E848E0757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38A669E-5AF9-4372-9BBE-A9B35AAF1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91566DA-583A-49C0-A299-34405600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CCB-C15B-4710-BED1-6D301AE26E64}" type="datetimeFigureOut">
              <a:rPr lang="ko-KR" altLang="en-US" smtClean="0"/>
              <a:pPr/>
              <a:t>2019-07-27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8C731CF-2A85-4FDB-89B9-673354EE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737124E-AE3F-4360-8A81-BC40F644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F0CC-4044-407C-9E67-5A69B4B50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700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B5DA5F8-C91A-4CC1-82D1-26BD8E07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27EB45D-B7D4-4A2F-8E46-21577E4E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B1B81C-2296-46D8-8460-D6515CBA7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66CCB-C15B-4710-BED1-6D301AE26E64}" type="datetimeFigureOut">
              <a:rPr lang="ko-KR" altLang="en-US" smtClean="0"/>
              <a:pPr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F2470E-4002-46C3-A1E3-BD29A97D6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2D9E12-D920-4B6D-A9E5-93F1D32C4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F0CC-4044-407C-9E67-5A69B4B50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376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oiemaweb.com/js-thi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B9FDFAF-333A-40BF-86D5-561006170E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26"/>
          <a:stretch/>
        </p:blipFill>
        <p:spPr>
          <a:xfrm>
            <a:off x="0" y="-55984"/>
            <a:ext cx="12192000" cy="69139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4E860DF-89D9-4281-9DA5-4E9EBE986AD6}"/>
              </a:ext>
            </a:extLst>
          </p:cNvPr>
          <p:cNvSpPr/>
          <p:nvPr/>
        </p:nvSpPr>
        <p:spPr>
          <a:xfrm>
            <a:off x="0" y="-55984"/>
            <a:ext cx="12192000" cy="6913984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2C97B8-C65D-48FE-A55B-B832D32EA48E}"/>
              </a:ext>
            </a:extLst>
          </p:cNvPr>
          <p:cNvSpPr/>
          <p:nvPr/>
        </p:nvSpPr>
        <p:spPr>
          <a:xfrm>
            <a:off x="2251787" y="2221722"/>
            <a:ext cx="7688425" cy="2086327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5E67CF-FCDC-4945-AA58-B51366851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500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ECMA2015 </a:t>
            </a:r>
            <a:r>
              <a:rPr lang="ko-KR" altLang="en-US" sz="5400" dirty="0">
                <a:solidFill>
                  <a:schemeClr val="bg1"/>
                </a:solidFill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xmlns="" val="17223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965B0A-A111-459F-9CCF-B4E55D437882}"/>
              </a:ext>
            </a:extLst>
          </p:cNvPr>
          <p:cNvSpPr/>
          <p:nvPr/>
        </p:nvSpPr>
        <p:spPr>
          <a:xfrm>
            <a:off x="0" y="0"/>
            <a:ext cx="12192000" cy="115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A5AD657-6A98-4B69-997B-E675F4A868CB}"/>
              </a:ext>
            </a:extLst>
          </p:cNvPr>
          <p:cNvSpPr txBox="1">
            <a:spLocks/>
          </p:cNvSpPr>
          <p:nvPr/>
        </p:nvSpPr>
        <p:spPr>
          <a:xfrm>
            <a:off x="838200" y="-50586"/>
            <a:ext cx="11018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 err="1" smtClean="0">
                <a:solidFill>
                  <a:schemeClr val="bg1"/>
                </a:solidFill>
              </a:rPr>
              <a:t>메소드</a:t>
            </a:r>
            <a:r>
              <a:rPr lang="en-US" altLang="ko-KR" sz="3000" dirty="0" smtClean="0">
                <a:solidFill>
                  <a:schemeClr val="bg1"/>
                </a:solidFill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</a:rPr>
              <a:t>내부 함수에서의 </a:t>
            </a:r>
            <a:r>
              <a:rPr lang="ko-KR" altLang="en-US" sz="3000" dirty="0" err="1" smtClean="0">
                <a:solidFill>
                  <a:schemeClr val="bg1"/>
                </a:solidFill>
              </a:rPr>
              <a:t>우회법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Satin\study\es6\내부함수 우회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5131" y="2228323"/>
            <a:ext cx="5162550" cy="3943350"/>
          </a:xfrm>
          <a:prstGeom prst="rect">
            <a:avLst/>
          </a:prstGeom>
          <a:noFill/>
        </p:spPr>
      </p:pic>
      <p:pic>
        <p:nvPicPr>
          <p:cNvPr id="3075" name="Picture 3" descr="C:\Satin\study\es6\내부함수 우회법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0333" y="2039408"/>
            <a:ext cx="3876675" cy="4219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360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965B0A-A111-459F-9CCF-B4E55D437882}"/>
              </a:ext>
            </a:extLst>
          </p:cNvPr>
          <p:cNvSpPr/>
          <p:nvPr/>
        </p:nvSpPr>
        <p:spPr>
          <a:xfrm>
            <a:off x="0" y="0"/>
            <a:ext cx="12192000" cy="115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A5AD657-6A98-4B69-997B-E675F4A868CB}"/>
              </a:ext>
            </a:extLst>
          </p:cNvPr>
          <p:cNvSpPr txBox="1">
            <a:spLocks/>
          </p:cNvSpPr>
          <p:nvPr/>
        </p:nvSpPr>
        <p:spPr>
          <a:xfrm>
            <a:off x="838200" y="-50586"/>
            <a:ext cx="11018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>
                <a:solidFill>
                  <a:schemeClr val="bg1"/>
                </a:solidFill>
              </a:rPr>
              <a:t>callback </a:t>
            </a:r>
            <a:r>
              <a:rPr lang="ko-KR" altLang="en-US" sz="3000" dirty="0" smtClean="0">
                <a:solidFill>
                  <a:schemeClr val="bg1"/>
                </a:solidFill>
              </a:rPr>
              <a:t>함수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46EF5A-250D-4DF1-932F-E0BF1DB27A16}"/>
              </a:ext>
            </a:extLst>
          </p:cNvPr>
          <p:cNvSpPr txBox="1"/>
          <p:nvPr/>
        </p:nvSpPr>
        <p:spPr>
          <a:xfrm>
            <a:off x="5600700" y="2938232"/>
            <a:ext cx="6210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ko-KR" altLang="en-US" sz="2000" dirty="0" smtClean="0"/>
              <a:t>객체의 상태 변화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이벤트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발생하였을 경우에 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</a:pPr>
            <a:r>
              <a:rPr lang="ko-KR" altLang="en-US" sz="2000" dirty="0" smtClean="0"/>
              <a:t>이러한 사실을 함수를 통해 전달하게 되는데</a:t>
            </a:r>
            <a:r>
              <a:rPr lang="en-US" altLang="ko-KR" sz="2000" dirty="0" smtClean="0"/>
              <a:t>, </a:t>
            </a:r>
          </a:p>
          <a:p>
            <a:pPr marL="457200" indent="-457200">
              <a:lnSpc>
                <a:spcPct val="200000"/>
              </a:lnSpc>
            </a:pPr>
            <a:r>
              <a:rPr lang="ko-KR" altLang="en-US" sz="2000" dirty="0" smtClean="0"/>
              <a:t>이를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함수라고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2050" name="Picture 2" descr="C:\Satin\study\es6\콜백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2081213"/>
            <a:ext cx="4681627" cy="3871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360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965B0A-A111-459F-9CCF-B4E55D437882}"/>
              </a:ext>
            </a:extLst>
          </p:cNvPr>
          <p:cNvSpPr/>
          <p:nvPr/>
        </p:nvSpPr>
        <p:spPr>
          <a:xfrm>
            <a:off x="0" y="0"/>
            <a:ext cx="12192000" cy="115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A5AD657-6A98-4B69-997B-E675F4A868CB}"/>
              </a:ext>
            </a:extLst>
          </p:cNvPr>
          <p:cNvSpPr txBox="1">
            <a:spLocks/>
          </p:cNvSpPr>
          <p:nvPr/>
        </p:nvSpPr>
        <p:spPr>
          <a:xfrm>
            <a:off x="838200" y="-50586"/>
            <a:ext cx="11018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>
                <a:solidFill>
                  <a:schemeClr val="bg1"/>
                </a:solidFill>
              </a:rPr>
              <a:t>callback this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Satin\study\es6\콜 백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59793"/>
            <a:ext cx="10096500" cy="4383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360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965B0A-A111-459F-9CCF-B4E55D437882}"/>
              </a:ext>
            </a:extLst>
          </p:cNvPr>
          <p:cNvSpPr/>
          <p:nvPr/>
        </p:nvSpPr>
        <p:spPr>
          <a:xfrm>
            <a:off x="0" y="0"/>
            <a:ext cx="12192000" cy="115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A5AD657-6A98-4B69-997B-E675F4A868CB}"/>
              </a:ext>
            </a:extLst>
          </p:cNvPr>
          <p:cNvSpPr txBox="1">
            <a:spLocks/>
          </p:cNvSpPr>
          <p:nvPr/>
        </p:nvSpPr>
        <p:spPr>
          <a:xfrm>
            <a:off x="838200" y="-50586"/>
            <a:ext cx="11018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>
                <a:solidFill>
                  <a:schemeClr val="bg1"/>
                </a:solidFill>
              </a:rPr>
              <a:t>call apply bind </a:t>
            </a:r>
            <a:r>
              <a:rPr lang="ko-KR" altLang="en-US" sz="3000" dirty="0" err="1" smtClean="0">
                <a:solidFill>
                  <a:schemeClr val="bg1"/>
                </a:solidFill>
              </a:rPr>
              <a:t>메소드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Satin\study\es6\bind apply call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8289" y="2428875"/>
            <a:ext cx="5110162" cy="499813"/>
          </a:xfrm>
          <a:prstGeom prst="rect">
            <a:avLst/>
          </a:prstGeom>
          <a:noFill/>
        </p:spPr>
      </p:pic>
      <p:pic>
        <p:nvPicPr>
          <p:cNvPr id="1027" name="Picture 3" descr="C:\Satin\study\es6\bind apply call 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238" y="3405188"/>
            <a:ext cx="5757862" cy="1747689"/>
          </a:xfrm>
          <a:prstGeom prst="rect">
            <a:avLst/>
          </a:prstGeom>
          <a:noFill/>
        </p:spPr>
      </p:pic>
      <p:pic>
        <p:nvPicPr>
          <p:cNvPr id="1028" name="Picture 4" descr="C:\Satin\study\es6\bind apply c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588" y="1419225"/>
            <a:ext cx="4269223" cy="49244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906000" y="40576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즉시 호출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52197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함수 생성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324475" y="3390900"/>
            <a:ext cx="5791200" cy="1104900"/>
          </a:xfrm>
          <a:prstGeom prst="rect">
            <a:avLst/>
          </a:prstGeom>
          <a:noFill/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34000" y="4524375"/>
            <a:ext cx="5743575" cy="1104900"/>
          </a:xfrm>
          <a:prstGeom prst="rect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360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965B0A-A111-459F-9CCF-B4E55D437882}"/>
              </a:ext>
            </a:extLst>
          </p:cNvPr>
          <p:cNvSpPr/>
          <p:nvPr/>
        </p:nvSpPr>
        <p:spPr>
          <a:xfrm>
            <a:off x="0" y="0"/>
            <a:ext cx="12192000" cy="115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A5AD657-6A98-4B69-997B-E675F4A868CB}"/>
              </a:ext>
            </a:extLst>
          </p:cNvPr>
          <p:cNvSpPr txBox="1">
            <a:spLocks/>
          </p:cNvSpPr>
          <p:nvPr/>
        </p:nvSpPr>
        <p:spPr>
          <a:xfrm>
            <a:off x="838200" y="-50586"/>
            <a:ext cx="11018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>
                <a:solidFill>
                  <a:schemeClr val="bg1"/>
                </a:solidFill>
              </a:rPr>
              <a:t>callback this </a:t>
            </a:r>
            <a:r>
              <a:rPr lang="ko-KR" altLang="en-US" sz="3000" dirty="0" smtClean="0">
                <a:solidFill>
                  <a:schemeClr val="bg1"/>
                </a:solidFill>
              </a:rPr>
              <a:t>정리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46EF5A-250D-4DF1-932F-E0BF1DB27A16}"/>
              </a:ext>
            </a:extLst>
          </p:cNvPr>
          <p:cNvSpPr txBox="1"/>
          <p:nvPr/>
        </p:nvSpPr>
        <p:spPr>
          <a:xfrm>
            <a:off x="996778" y="2642957"/>
            <a:ext cx="10338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기본적으로 함수와 동일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전역객체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err="1" smtClean="0"/>
              <a:t>제어권을</a:t>
            </a:r>
            <a:r>
              <a:rPr lang="ko-KR" altLang="en-US" sz="2000" dirty="0" smtClean="0"/>
              <a:t> 가진 함수가 </a:t>
            </a:r>
            <a:r>
              <a:rPr lang="en-US" altLang="ko-KR" sz="2000" dirty="0" smtClean="0"/>
              <a:t>callback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this</a:t>
            </a:r>
            <a:r>
              <a:rPr lang="ko-KR" altLang="en-US" sz="2000" dirty="0" smtClean="0"/>
              <a:t>를 명시한 경우 그에 따른다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개발자가 </a:t>
            </a:r>
            <a:r>
              <a:rPr lang="en-US" altLang="ko-KR" sz="2000" dirty="0" smtClean="0"/>
              <a:t>this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바인딩한</a:t>
            </a:r>
            <a:r>
              <a:rPr lang="ko-KR" altLang="en-US" sz="2000" dirty="0" smtClean="0"/>
              <a:t> 채로 </a:t>
            </a:r>
            <a:r>
              <a:rPr lang="en-US" altLang="ko-KR" sz="2000" dirty="0" smtClean="0"/>
              <a:t>callback</a:t>
            </a:r>
            <a:r>
              <a:rPr lang="ko-KR" altLang="en-US" sz="2000" dirty="0" smtClean="0"/>
              <a:t>을 넘기면 그에 따른다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30360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965B0A-A111-459F-9CCF-B4E55D437882}"/>
              </a:ext>
            </a:extLst>
          </p:cNvPr>
          <p:cNvSpPr/>
          <p:nvPr/>
        </p:nvSpPr>
        <p:spPr>
          <a:xfrm>
            <a:off x="0" y="0"/>
            <a:ext cx="12192000" cy="115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A5AD657-6A98-4B69-997B-E675F4A868CB}"/>
              </a:ext>
            </a:extLst>
          </p:cNvPr>
          <p:cNvSpPr txBox="1">
            <a:spLocks/>
          </p:cNvSpPr>
          <p:nvPr/>
        </p:nvSpPr>
        <p:spPr>
          <a:xfrm>
            <a:off x="838200" y="-50586"/>
            <a:ext cx="11018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 err="1" smtClean="0">
                <a:solidFill>
                  <a:schemeClr val="bg1"/>
                </a:solidFill>
              </a:rPr>
              <a:t>생성자함수</a:t>
            </a:r>
            <a:r>
              <a:rPr lang="ko-KR" altLang="en-US" sz="3000" dirty="0" smtClean="0">
                <a:solidFill>
                  <a:schemeClr val="bg1"/>
                </a:solidFill>
              </a:rPr>
              <a:t> </a:t>
            </a:r>
            <a:r>
              <a:rPr lang="en-US" altLang="ko-KR" sz="3000" dirty="0" smtClean="0">
                <a:solidFill>
                  <a:schemeClr val="bg1"/>
                </a:solidFill>
              </a:rPr>
              <a:t>this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Satin\study\es6\생성자함수 디스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4488" y="2677470"/>
            <a:ext cx="7775588" cy="25834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360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965B0A-A111-459F-9CCF-B4E55D437882}"/>
              </a:ext>
            </a:extLst>
          </p:cNvPr>
          <p:cNvSpPr/>
          <p:nvPr/>
        </p:nvSpPr>
        <p:spPr>
          <a:xfrm>
            <a:off x="0" y="0"/>
            <a:ext cx="12192000" cy="115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A5AD657-6A98-4B69-997B-E675F4A868CB}"/>
              </a:ext>
            </a:extLst>
          </p:cNvPr>
          <p:cNvSpPr txBox="1">
            <a:spLocks/>
          </p:cNvSpPr>
          <p:nvPr/>
        </p:nvSpPr>
        <p:spPr>
          <a:xfrm>
            <a:off x="838200" y="-50586"/>
            <a:ext cx="11018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/>
                </a:solidFill>
              </a:rPr>
              <a:t>화살표 함수에서의 </a:t>
            </a:r>
            <a:r>
              <a:rPr lang="en-US" altLang="ko-KR" sz="3200" dirty="0" smtClean="0">
                <a:solidFill>
                  <a:schemeClr val="bg1"/>
                </a:solidFill>
              </a:rPr>
              <a:t>this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46EF5A-250D-4DF1-932F-E0BF1DB27A16}"/>
              </a:ext>
            </a:extLst>
          </p:cNvPr>
          <p:cNvSpPr txBox="1"/>
          <p:nvPr/>
        </p:nvSpPr>
        <p:spPr>
          <a:xfrm>
            <a:off x="647700" y="1390650"/>
            <a:ext cx="10660592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b="1" dirty="0" smtClean="0"/>
              <a:t>일반 함수의 </a:t>
            </a:r>
            <a:r>
              <a:rPr lang="en-US" altLang="ko-KR" b="1" dirty="0" smtClean="0"/>
              <a:t>this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1050" b="1" dirty="0" smtClean="0"/>
          </a:p>
          <a:p>
            <a:pPr fontAlgn="base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 함수 호출 방식에 의해 </a:t>
            </a:r>
            <a:r>
              <a:rPr lang="en-US" altLang="ko-KR" sz="1600" dirty="0" smtClean="0">
                <a:hlinkClick r:id="rId2"/>
              </a:rPr>
              <a:t>this</a:t>
            </a:r>
            <a:r>
              <a:rPr lang="ko-KR" altLang="en-US" sz="1600" dirty="0" smtClean="0"/>
              <a:t>에 바인딩할 어떤 객체가 </a:t>
            </a:r>
            <a:r>
              <a:rPr lang="ko-KR" altLang="en-US" sz="1600" b="1" dirty="0" smtClean="0"/>
              <a:t>동적</a:t>
            </a:r>
            <a:r>
              <a:rPr lang="ko-KR" altLang="en-US" sz="1600" dirty="0" smtClean="0"/>
              <a:t>으로 결정</a:t>
            </a:r>
            <a:r>
              <a:rPr lang="en-US" altLang="ko-KR" sz="1600" dirty="0" smtClean="0"/>
              <a:t>. </a:t>
            </a:r>
            <a:r>
              <a:rPr lang="ko-KR" altLang="en-US" sz="1600" b="1" dirty="0" smtClean="0"/>
              <a:t>함수를 호출할 때 함수가 어떻게 호출되었는지에 따라</a:t>
            </a:r>
            <a:r>
              <a:rPr lang="ko-KR" altLang="en-US" sz="1600" dirty="0" smtClean="0"/>
              <a:t> 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에 바인딩할 객체가 동적으로 결정된다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콜백</a:t>
            </a:r>
            <a:r>
              <a:rPr lang="ko-KR" altLang="en-US" sz="1600" dirty="0" smtClean="0"/>
              <a:t> 함수 내부의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는 전역 객체 </a:t>
            </a:r>
            <a:r>
              <a:rPr lang="en-US" altLang="ko-KR" sz="1600" dirty="0" smtClean="0"/>
              <a:t>window</a:t>
            </a:r>
            <a:r>
              <a:rPr lang="ko-KR" altLang="en-US" sz="1600" dirty="0" smtClean="0"/>
              <a:t>를 가리킨다</a:t>
            </a:r>
            <a:r>
              <a:rPr lang="en-US" altLang="ko-KR" sz="1600" dirty="0" smtClean="0"/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/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/>
              <a:t>   </a:t>
            </a:r>
            <a:r>
              <a:rPr lang="ko-KR" altLang="en-US" b="1" dirty="0" err="1" smtClean="0"/>
              <a:t>화살표함수에서의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this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dirty="0" smtClean="0"/>
          </a:p>
          <a:p>
            <a:pPr fontAlgn="base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 화살표 함수는 함수를 선언할 때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에 바인딩할 객체가 </a:t>
            </a:r>
            <a:r>
              <a:rPr lang="ko-KR" altLang="en-US" sz="1600" b="1" dirty="0" smtClean="0"/>
              <a:t>정적</a:t>
            </a:r>
            <a:r>
              <a:rPr lang="ko-KR" altLang="en-US" sz="1600" dirty="0" smtClean="0"/>
              <a:t>으로 결정된다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동적으로 결정되는 일반 함수와는 달리 </a:t>
            </a:r>
            <a:r>
              <a:rPr lang="ko-KR" altLang="en-US" sz="1600" b="1" dirty="0" smtClean="0"/>
              <a:t>화살표 함수의 </a:t>
            </a:r>
            <a:r>
              <a:rPr lang="en-US" altLang="ko-KR" sz="1600" b="1" dirty="0" smtClean="0"/>
              <a:t>this </a:t>
            </a:r>
            <a:r>
              <a:rPr lang="ko-KR" altLang="en-US" sz="1600" b="1" dirty="0" smtClean="0"/>
              <a:t>언제나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상위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스코프</a:t>
            </a:r>
            <a:r>
              <a:rPr lang="ko-KR" altLang="en-US" sz="1600" b="1" dirty="0" err="1" smtClean="0"/>
              <a:t>의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this</a:t>
            </a:r>
            <a:r>
              <a:rPr lang="ko-KR" altLang="en-US" sz="1600" b="1" dirty="0" smtClean="0"/>
              <a:t>를 가리킨다</a:t>
            </a:r>
            <a:r>
              <a:rPr lang="en-US" altLang="ko-KR" sz="1600" b="1" dirty="0" smtClean="0"/>
              <a:t>.</a:t>
            </a:r>
            <a:r>
              <a:rPr lang="ko-KR" altLang="en-US" sz="1600" dirty="0" smtClean="0"/>
              <a:t> 이를 </a:t>
            </a:r>
            <a:r>
              <a:rPr lang="en-US" altLang="ko-KR" sz="1600" b="1" dirty="0" smtClean="0"/>
              <a:t>Lexical this</a:t>
            </a:r>
            <a:r>
              <a:rPr lang="ko-KR" altLang="en-US" sz="1600" dirty="0" smtClean="0"/>
              <a:t>라 한다</a:t>
            </a:r>
            <a:r>
              <a:rPr lang="en-US" altLang="ko-KR" sz="1600" dirty="0" smtClean="0"/>
              <a:t>.</a:t>
            </a:r>
          </a:p>
          <a:p>
            <a:pPr fontAlgn="base">
              <a:lnSpc>
                <a:spcPct val="150000"/>
              </a:lnSpc>
              <a:buFontTx/>
              <a:buChar char="-"/>
            </a:pPr>
            <a:r>
              <a:rPr lang="en-US" altLang="ko-KR" sz="1600" b="1" dirty="0" smtClean="0"/>
              <a:t> call, </a:t>
            </a:r>
            <a:r>
              <a:rPr lang="en-US" altLang="ko-KR" sz="1600" b="1" dirty="0" err="1" smtClean="0"/>
              <a:t>applay</a:t>
            </a:r>
            <a:r>
              <a:rPr lang="en-US" altLang="ko-KR" sz="1600" b="1" dirty="0" smtClean="0"/>
              <a:t>, bind </a:t>
            </a:r>
            <a:r>
              <a:rPr lang="ko-KR" altLang="en-US" sz="1600" b="1" dirty="0" err="1" smtClean="0"/>
              <a:t>메소드를</a:t>
            </a:r>
            <a:r>
              <a:rPr lang="ko-KR" altLang="en-US" sz="1600" b="1" dirty="0" smtClean="0"/>
              <a:t> 사용하여 </a:t>
            </a:r>
            <a:r>
              <a:rPr lang="en-US" altLang="ko-KR" sz="1600" b="1" dirty="0" smtClean="0"/>
              <a:t>this</a:t>
            </a:r>
            <a:r>
              <a:rPr lang="ko-KR" altLang="en-US" sz="1600" b="1" dirty="0" smtClean="0"/>
              <a:t>를 변경할 수 없다</a:t>
            </a:r>
            <a:r>
              <a:rPr lang="en-US" altLang="ko-KR" sz="1600" b="1" dirty="0" smtClean="0"/>
              <a:t>.</a:t>
            </a:r>
          </a:p>
          <a:p>
            <a:pPr fontAlgn="base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화살표 함수는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함수로 사용할 수 없다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함수는 </a:t>
            </a:r>
            <a:r>
              <a:rPr lang="en-US" altLang="ko-KR" sz="1600" dirty="0" smtClean="0"/>
              <a:t>prototype </a:t>
            </a:r>
            <a:r>
              <a:rPr lang="ko-KR" altLang="en-US" sz="1600" dirty="0" err="1" smtClean="0"/>
              <a:t>프로퍼티를</a:t>
            </a:r>
            <a:r>
              <a:rPr lang="ko-KR" altLang="en-US" sz="1600" dirty="0" smtClean="0"/>
              <a:t> 가지며 </a:t>
            </a:r>
            <a:r>
              <a:rPr lang="en-US" altLang="ko-KR" sz="1600" dirty="0" smtClean="0"/>
              <a:t>prototype </a:t>
            </a:r>
            <a:r>
              <a:rPr lang="ko-KR" altLang="en-US" sz="1600" dirty="0" err="1" smtClean="0"/>
              <a:t>프로퍼티가</a:t>
            </a:r>
            <a:r>
              <a:rPr lang="ko-KR" altLang="en-US" sz="1600" dirty="0" smtClean="0"/>
              <a:t> 가리키는 </a:t>
            </a:r>
            <a:r>
              <a:rPr lang="ko-KR" altLang="en-US" sz="1600" dirty="0" err="1" smtClean="0"/>
              <a:t>프로토타입</a:t>
            </a:r>
            <a:r>
              <a:rPr lang="ko-KR" altLang="en-US" sz="1600" dirty="0" smtClean="0"/>
              <a:t> 객체의 </a:t>
            </a:r>
            <a:r>
              <a:rPr lang="en-US" altLang="ko-KR" sz="1600" dirty="0" smtClean="0"/>
              <a:t>constructor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 </a:t>
            </a:r>
            <a:r>
              <a:rPr lang="ko-KR" altLang="en-US" sz="1600" b="1" dirty="0" smtClean="0"/>
              <a:t>화살표 함수는 </a:t>
            </a:r>
            <a:r>
              <a:rPr lang="en-US" altLang="ko-KR" sz="1600" b="1" dirty="0" smtClean="0"/>
              <a:t>prototype </a:t>
            </a:r>
            <a:r>
              <a:rPr lang="ko-KR" altLang="en-US" sz="1600" b="1" dirty="0" err="1" smtClean="0"/>
              <a:t>프로퍼티를</a:t>
            </a:r>
            <a:r>
              <a:rPr lang="ko-KR" altLang="en-US" sz="1600" b="1" dirty="0" smtClean="0"/>
              <a:t> 가지고 있지 않다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303600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965B0A-A111-459F-9CCF-B4E55D437882}"/>
              </a:ext>
            </a:extLst>
          </p:cNvPr>
          <p:cNvSpPr/>
          <p:nvPr/>
        </p:nvSpPr>
        <p:spPr>
          <a:xfrm>
            <a:off x="0" y="0"/>
            <a:ext cx="12192000" cy="115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A5AD657-6A98-4B69-997B-E675F4A868CB}"/>
              </a:ext>
            </a:extLst>
          </p:cNvPr>
          <p:cNvSpPr txBox="1">
            <a:spLocks/>
          </p:cNvSpPr>
          <p:nvPr/>
        </p:nvSpPr>
        <p:spPr>
          <a:xfrm>
            <a:off x="838200" y="-50586"/>
            <a:ext cx="11018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/>
                </a:solidFill>
              </a:rPr>
              <a:t>화살표 함수에서의 </a:t>
            </a:r>
            <a:r>
              <a:rPr lang="en-US" altLang="ko-KR" sz="3200" dirty="0" smtClean="0">
                <a:solidFill>
                  <a:schemeClr val="bg1"/>
                </a:solidFill>
              </a:rPr>
              <a:t>this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Satin\study\es6\화살표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3" y="1335833"/>
            <a:ext cx="4369797" cy="1909763"/>
          </a:xfrm>
          <a:prstGeom prst="rect">
            <a:avLst/>
          </a:prstGeom>
          <a:noFill/>
        </p:spPr>
      </p:pic>
      <p:pic>
        <p:nvPicPr>
          <p:cNvPr id="2051" name="Picture 3" descr="C:\Satin\study\es6\화살표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3621833"/>
            <a:ext cx="4348162" cy="3017092"/>
          </a:xfrm>
          <a:prstGeom prst="rect">
            <a:avLst/>
          </a:prstGeom>
          <a:noFill/>
        </p:spPr>
      </p:pic>
      <p:sp>
        <p:nvSpPr>
          <p:cNvPr id="9" name="아래쪽 화살표 8"/>
          <p:cNvSpPr/>
          <p:nvPr/>
        </p:nvSpPr>
        <p:spPr>
          <a:xfrm>
            <a:off x="2476500" y="3324225"/>
            <a:ext cx="219075" cy="21907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48772" y="2257425"/>
            <a:ext cx="6809878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 err="1" smtClean="0"/>
              <a:t>메소드로</a:t>
            </a:r>
            <a:r>
              <a:rPr lang="ko-KR" altLang="en-US" dirty="0" smtClean="0"/>
              <a:t> 정의한 화살표 함수 내부의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r>
              <a:rPr lang="ko-KR" altLang="en-US" dirty="0" err="1" smtClean="0"/>
              <a:t>메소드를</a:t>
            </a:r>
            <a:r>
              <a:rPr lang="ko-KR" altLang="en-US" dirty="0" smtClean="0"/>
              <a:t> 소유한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호출한 객체를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r>
              <a:rPr lang="ko-KR" altLang="en-US" dirty="0" smtClean="0"/>
              <a:t>가리키지 않고 상위 </a:t>
            </a:r>
            <a:r>
              <a:rPr lang="ko-KR" altLang="en-US" dirty="0" err="1" smtClean="0"/>
              <a:t>컨택스트인</a:t>
            </a:r>
            <a:r>
              <a:rPr lang="ko-KR" altLang="en-US" dirty="0" smtClean="0"/>
              <a:t> 전역 객체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를 가리킨다</a:t>
            </a:r>
            <a:r>
              <a:rPr lang="en-US" altLang="ko-KR" dirty="0" smtClean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/>
              <a:t> 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 smtClean="0"/>
              <a:t>따라서 화살표 함수로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정의하는 것은 바람직하지 않다</a:t>
            </a:r>
            <a:r>
              <a:rPr lang="en-US" altLang="ko-KR" dirty="0" smtClean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 smtClean="0"/>
              <a:t>이와 같은 경우는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위한 단축 표기법인 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r>
              <a:rPr lang="en-US" altLang="ko-KR" dirty="0" err="1" smtClean="0">
                <a:solidFill>
                  <a:srgbClr val="FF0000"/>
                </a:solidFill>
              </a:rPr>
              <a:t>ES6</a:t>
            </a:r>
            <a:r>
              <a:rPr lang="ko-KR" altLang="en-US" dirty="0" smtClean="0">
                <a:solidFill>
                  <a:srgbClr val="FF0000"/>
                </a:solidFill>
              </a:rPr>
              <a:t>의 축약 메소드 표현</a:t>
            </a:r>
            <a:r>
              <a:rPr lang="ko-KR" altLang="en-US" dirty="0" smtClean="0"/>
              <a:t>을 사용하는 것이 좋다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03600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965B0A-A111-459F-9CCF-B4E55D437882}"/>
              </a:ext>
            </a:extLst>
          </p:cNvPr>
          <p:cNvSpPr/>
          <p:nvPr/>
        </p:nvSpPr>
        <p:spPr>
          <a:xfrm>
            <a:off x="0" y="0"/>
            <a:ext cx="12192000" cy="115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A5AD657-6A98-4B69-997B-E675F4A868CB}"/>
              </a:ext>
            </a:extLst>
          </p:cNvPr>
          <p:cNvSpPr txBox="1">
            <a:spLocks/>
          </p:cNvSpPr>
          <p:nvPr/>
        </p:nvSpPr>
        <p:spPr>
          <a:xfrm>
            <a:off x="838200" y="-50586"/>
            <a:ext cx="11018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</a:rPr>
              <a:t>scope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46EF5A-250D-4DF1-932F-E0BF1DB27A16}"/>
              </a:ext>
            </a:extLst>
          </p:cNvPr>
          <p:cNvSpPr txBox="1"/>
          <p:nvPr/>
        </p:nvSpPr>
        <p:spPr>
          <a:xfrm>
            <a:off x="647700" y="1457325"/>
            <a:ext cx="10660592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smtClean="0"/>
              <a:t>일반 함수의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0360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B9FDFAF-333A-40BF-86D5-561006170E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26"/>
          <a:stretch/>
        </p:blipFill>
        <p:spPr>
          <a:xfrm>
            <a:off x="0" y="-55984"/>
            <a:ext cx="12192000" cy="69139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4E860DF-89D9-4281-9DA5-4E9EBE986AD6}"/>
              </a:ext>
            </a:extLst>
          </p:cNvPr>
          <p:cNvSpPr/>
          <p:nvPr/>
        </p:nvSpPr>
        <p:spPr>
          <a:xfrm>
            <a:off x="0" y="-55984"/>
            <a:ext cx="12192000" cy="6913984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B935BBA-51DE-4F0D-9EEB-29F56A1EA39D}"/>
              </a:ext>
            </a:extLst>
          </p:cNvPr>
          <p:cNvSpPr/>
          <p:nvPr/>
        </p:nvSpPr>
        <p:spPr>
          <a:xfrm>
            <a:off x="4503575" y="4112786"/>
            <a:ext cx="7688425" cy="2086327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BE63D9-F011-45CC-9F19-1FD1075EE01B}"/>
              </a:ext>
            </a:extLst>
          </p:cNvPr>
          <p:cNvSpPr/>
          <p:nvPr/>
        </p:nvSpPr>
        <p:spPr>
          <a:xfrm>
            <a:off x="-5638" y="-50459"/>
            <a:ext cx="2820276" cy="7653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25DCD571-F123-40D0-86A9-70F4EF990A19}"/>
              </a:ext>
            </a:extLst>
          </p:cNvPr>
          <p:cNvSpPr txBox="1">
            <a:spLocks/>
          </p:cNvSpPr>
          <p:nvPr/>
        </p:nvSpPr>
        <p:spPr>
          <a:xfrm>
            <a:off x="399612" y="-143898"/>
            <a:ext cx="2009776" cy="629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/>
                </a:solidFill>
              </a:rPr>
              <a:t>ES6 </a:t>
            </a:r>
            <a:r>
              <a:rPr lang="ko-KR" altLang="en-US" sz="1600" dirty="0">
                <a:solidFill>
                  <a:schemeClr val="bg1"/>
                </a:solidFill>
              </a:rPr>
              <a:t>정리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5E67CF-FCDC-4945-AA58-B51366851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576" y="4244305"/>
            <a:ext cx="7688424" cy="1912862"/>
          </a:xfrm>
        </p:spPr>
        <p:txBody>
          <a:bodyPr anchor="ctr">
            <a:norm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객체지향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xmlns="" val="8131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965B0A-A111-459F-9CCF-B4E55D437882}"/>
              </a:ext>
            </a:extLst>
          </p:cNvPr>
          <p:cNvSpPr/>
          <p:nvPr/>
        </p:nvSpPr>
        <p:spPr>
          <a:xfrm>
            <a:off x="0" y="0"/>
            <a:ext cx="12192000" cy="115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A5AD657-6A98-4B69-997B-E675F4A868CB}"/>
              </a:ext>
            </a:extLst>
          </p:cNvPr>
          <p:cNvSpPr txBox="1">
            <a:spLocks/>
          </p:cNvSpPr>
          <p:nvPr/>
        </p:nvSpPr>
        <p:spPr>
          <a:xfrm>
            <a:off x="838200" y="-50586"/>
            <a:ext cx="11018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객체지향 프로그래밍</a:t>
            </a:r>
            <a:r>
              <a:rPr lang="en-US" altLang="ko-KR" sz="3200" dirty="0">
                <a:solidFill>
                  <a:schemeClr val="bg1"/>
                </a:solidFill>
              </a:rPr>
              <a:t>(OOP)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C46EF5A-250D-4DF1-932F-E0BF1DB27A16}"/>
              </a:ext>
            </a:extLst>
          </p:cNvPr>
          <p:cNvSpPr txBox="1"/>
          <p:nvPr/>
        </p:nvSpPr>
        <p:spPr>
          <a:xfrm>
            <a:off x="419449" y="1568843"/>
            <a:ext cx="11350305" cy="478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b="1" dirty="0"/>
              <a:t>CLASS : </a:t>
            </a:r>
            <a:r>
              <a:rPr lang="ko-KR" altLang="en-US" sz="1200" dirty="0"/>
              <a:t>추상적</a:t>
            </a:r>
            <a:r>
              <a:rPr lang="en-US" altLang="ko-KR" sz="1200" dirty="0"/>
              <a:t>, </a:t>
            </a:r>
            <a:r>
              <a:rPr lang="ko-KR" altLang="en-US" sz="1200" dirty="0"/>
              <a:t>범용적 개념 </a:t>
            </a:r>
            <a:r>
              <a:rPr lang="en-US" altLang="ko-KR" sz="1200" dirty="0"/>
              <a:t>( ex) </a:t>
            </a:r>
            <a:r>
              <a:rPr lang="ko-KR" altLang="en-US" sz="1200" dirty="0"/>
              <a:t>자동차라는 것 </a:t>
            </a:r>
            <a:r>
              <a:rPr lang="en-US" altLang="ko-KR" sz="1200" dirty="0"/>
              <a:t>) class </a:t>
            </a:r>
            <a:r>
              <a:rPr lang="ko-KR" altLang="en-US" sz="1200" dirty="0"/>
              <a:t>이름은 항상 </a:t>
            </a:r>
            <a:r>
              <a:rPr lang="ko-KR" altLang="en-US" sz="1200" b="1" dirty="0"/>
              <a:t>대문자</a:t>
            </a:r>
            <a:r>
              <a:rPr lang="ko-KR" altLang="en-US" sz="1200" dirty="0"/>
              <a:t>로 쓴다</a:t>
            </a:r>
            <a:r>
              <a:rPr lang="en-US" altLang="ko-KR" sz="1200" dirty="0"/>
              <a:t>. class </a:t>
            </a:r>
            <a:r>
              <a:rPr lang="en-US" altLang="ko-KR" sz="1200" b="1" dirty="0"/>
              <a:t>Car</a:t>
            </a:r>
            <a:r>
              <a:rPr lang="en-US" altLang="ko-KR" sz="1200" dirty="0"/>
              <a:t> { </a:t>
            </a:r>
            <a:r>
              <a:rPr lang="en-US" altLang="ko-KR" sz="1200" dirty="0" err="1"/>
              <a:t>comstructor</a:t>
            </a:r>
            <a:r>
              <a:rPr lang="en-US" altLang="ko-KR" sz="1200" dirty="0"/>
              <a:t>(){} shift(){} } 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b="1" dirty="0"/>
              <a:t>인스턴스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ko-KR" altLang="en-US" sz="1200" dirty="0"/>
              <a:t>구체적이고 한정적인 것 </a:t>
            </a:r>
            <a:r>
              <a:rPr lang="en-US" altLang="ko-KR" sz="1200" dirty="0"/>
              <a:t>( ex) </a:t>
            </a:r>
            <a:r>
              <a:rPr lang="ko-KR" altLang="en-US" sz="1200" dirty="0"/>
              <a:t>소나타</a:t>
            </a:r>
            <a:r>
              <a:rPr lang="en-US" altLang="ko-KR" sz="1200" dirty="0"/>
              <a:t> 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b="1" dirty="0"/>
              <a:t>메서드 </a:t>
            </a:r>
            <a:r>
              <a:rPr lang="en-US" altLang="ko-KR" sz="1400" b="1" dirty="0"/>
              <a:t>: </a:t>
            </a:r>
            <a:r>
              <a:rPr lang="ko-KR" altLang="en-US" sz="1200" dirty="0"/>
              <a:t>기능</a:t>
            </a:r>
            <a:endParaRPr lang="en-US" altLang="ko-KR" sz="12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b="1" dirty="0"/>
              <a:t>클래스 메서드 </a:t>
            </a:r>
            <a:r>
              <a:rPr lang="en-US" altLang="ko-KR" sz="1400" b="1" dirty="0"/>
              <a:t>: </a:t>
            </a:r>
            <a:r>
              <a:rPr lang="ko-KR" altLang="en-US" sz="1200" dirty="0"/>
              <a:t>클래스에 속하지만 특정 인스턴스에 묶이지 않는 기능 </a:t>
            </a:r>
            <a:r>
              <a:rPr lang="en-US" altLang="ko-KR" sz="1200" dirty="0"/>
              <a:t>( ex)</a:t>
            </a:r>
            <a:r>
              <a:rPr lang="ko-KR" altLang="en-US" sz="1200" dirty="0"/>
              <a:t>시동을 거는 것 </a:t>
            </a:r>
            <a:r>
              <a:rPr lang="en-US" altLang="ko-KR" sz="1200" dirty="0"/>
              <a:t>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b="1" dirty="0"/>
              <a:t>생성자</a:t>
            </a:r>
            <a:r>
              <a:rPr lang="en-US" altLang="ko-KR" sz="1400" b="1" dirty="0"/>
              <a:t>(new) </a:t>
            </a:r>
            <a:r>
              <a:rPr lang="en-US" altLang="ko-KR" sz="1200" dirty="0"/>
              <a:t>: </a:t>
            </a:r>
            <a:r>
              <a:rPr lang="ko-KR" altLang="en-US" sz="1200" dirty="0"/>
              <a:t>인스턴스를 처음 만들 때 사용</a:t>
            </a:r>
            <a:r>
              <a:rPr lang="en-US" altLang="ko-KR" sz="1200" dirty="0"/>
              <a:t>. </a:t>
            </a:r>
            <a:r>
              <a:rPr lang="ko-KR" altLang="en-US" sz="1200" dirty="0"/>
              <a:t>객체 인스턴스를 초기화</a:t>
            </a:r>
            <a:endParaRPr lang="en-US" altLang="ko-KR" sz="12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b="1" dirty="0"/>
              <a:t>OOP</a:t>
            </a:r>
            <a:r>
              <a:rPr lang="ko-KR" altLang="en-US" sz="1400" dirty="0"/>
              <a:t>는 클래스를 </a:t>
            </a:r>
            <a:r>
              <a:rPr lang="ko-KR" altLang="en-US" sz="1400" b="1" dirty="0"/>
              <a:t>계층적으로 분류하는 수단</a:t>
            </a:r>
            <a:r>
              <a:rPr lang="ko-KR" altLang="en-US" sz="1400" dirty="0"/>
              <a:t>을 제공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200" dirty="0"/>
              <a:t>ex)</a:t>
            </a:r>
            <a:r>
              <a:rPr lang="ko-KR" altLang="en-US" sz="1200" dirty="0"/>
              <a:t> 운송 수단은 자동차의 슈퍼 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자동차를 운송 수단의 서브클래스</a:t>
            </a:r>
            <a:r>
              <a:rPr lang="en-US" altLang="ko-KR" sz="1200" dirty="0"/>
              <a:t>. </a:t>
            </a:r>
            <a:r>
              <a:rPr lang="ko-KR" altLang="en-US" sz="1200" dirty="0"/>
              <a:t>서브클래스의 서브클래스 가능</a:t>
            </a:r>
            <a:endParaRPr lang="en-US" altLang="ko-KR" sz="1200" dirty="0"/>
          </a:p>
          <a:p>
            <a:pPr marL="342900" indent="-342900">
              <a:lnSpc>
                <a:spcPct val="200000"/>
              </a:lnSpc>
              <a:buFontTx/>
              <a:buAutoNum type="arabicParenR"/>
            </a:pPr>
            <a:r>
              <a:rPr lang="en-US" altLang="ko-KR" sz="1400" b="1" dirty="0"/>
              <a:t>this : </a:t>
            </a:r>
            <a:r>
              <a:rPr lang="ko-KR" altLang="en-US" sz="1200" dirty="0"/>
              <a:t>나중에 만들 </a:t>
            </a:r>
            <a:r>
              <a:rPr lang="ko-KR" altLang="en-US" sz="1200" dirty="0" err="1"/>
              <a:t>인스턴스의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플레이스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홀더</a:t>
            </a:r>
            <a:r>
              <a:rPr lang="en-US" altLang="ko-KR" sz="1200" dirty="0"/>
              <a:t>. </a:t>
            </a:r>
            <a:r>
              <a:rPr lang="ko-KR" altLang="en-US" sz="1200" dirty="0"/>
              <a:t>메서드를 호출하는 시점에서 </a:t>
            </a:r>
            <a:r>
              <a:rPr lang="en-US" altLang="ko-KR" sz="1200" dirty="0"/>
              <a:t>this</a:t>
            </a:r>
            <a:r>
              <a:rPr lang="ko-KR" altLang="en-US" sz="1200" dirty="0"/>
              <a:t>가 결정됨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altLang="ko-KR" sz="1400" b="1" dirty="0"/>
              <a:t>constructor :</a:t>
            </a:r>
            <a:r>
              <a:rPr lang="en-US" altLang="ko-KR" sz="1100" dirty="0"/>
              <a:t> </a:t>
            </a:r>
            <a:r>
              <a:rPr lang="en-US" altLang="ko-KR" sz="1200" dirty="0"/>
              <a:t>class </a:t>
            </a:r>
            <a:r>
              <a:rPr lang="ko-KR" altLang="en-US" sz="1200" dirty="0"/>
              <a:t>로 생성된 객체를 생성하고 초기화하기 위한 특수한 메소드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	  </a:t>
            </a:r>
            <a:r>
              <a:rPr lang="ko-KR" altLang="en-US" sz="1200" dirty="0"/>
              <a:t>클래스 안에 한 개만 존재</a:t>
            </a:r>
            <a:r>
              <a:rPr lang="en-US" altLang="ko-KR" sz="1200" dirty="0"/>
              <a:t>. </a:t>
            </a:r>
            <a:r>
              <a:rPr lang="ko-KR" altLang="en-US" sz="1200" dirty="0"/>
              <a:t>초과시</a:t>
            </a:r>
            <a:r>
              <a:rPr lang="en-US" altLang="ko-KR" sz="1200" dirty="0"/>
              <a:t>. constructor</a:t>
            </a:r>
            <a:r>
              <a:rPr lang="ko-KR" altLang="en-US" sz="1200" dirty="0"/>
              <a:t>는 부모 클래스의 </a:t>
            </a:r>
            <a:r>
              <a:rPr lang="en-US" altLang="ko-KR" sz="1200" dirty="0"/>
              <a:t>constructor </a:t>
            </a:r>
            <a:r>
              <a:rPr lang="ko-KR" altLang="en-US" sz="1200" dirty="0"/>
              <a:t>를 호출하기 위해 </a:t>
            </a:r>
            <a:r>
              <a:rPr lang="en-US" altLang="ko-KR" sz="1200" dirty="0"/>
              <a:t>super </a:t>
            </a:r>
            <a:r>
              <a:rPr lang="ko-KR" altLang="en-US" sz="1200" dirty="0"/>
              <a:t>키워드를 사용가능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altLang="ko-KR" sz="1600" b="1" dirty="0"/>
              <a:t>static : </a:t>
            </a:r>
            <a:r>
              <a:rPr lang="ko-KR" altLang="en-US" sz="1200" dirty="0"/>
              <a:t>클래스를 위한 정적</a:t>
            </a:r>
            <a:r>
              <a:rPr lang="en-US" altLang="ko-KR" sz="1200" dirty="0"/>
              <a:t>(static) </a:t>
            </a:r>
            <a:r>
              <a:rPr lang="ko-KR" altLang="en-US" sz="1200" dirty="0"/>
              <a:t>메소드 정의</a:t>
            </a:r>
            <a:r>
              <a:rPr lang="en-US" altLang="ko-KR" sz="1200" dirty="0"/>
              <a:t>. </a:t>
            </a:r>
            <a:r>
              <a:rPr lang="ko-KR" altLang="en-US" sz="1200" dirty="0"/>
              <a:t>정적 메소드는 클래스의 인스턴스화</a:t>
            </a:r>
            <a:r>
              <a:rPr lang="en-US" altLang="ko-KR" sz="1200" dirty="0"/>
              <a:t>(instantiating) </a:t>
            </a:r>
            <a:r>
              <a:rPr lang="ko-KR" altLang="en-US" sz="1200" dirty="0"/>
              <a:t>없이 호출되며</a:t>
            </a:r>
            <a:r>
              <a:rPr lang="en-US" altLang="ko-KR" sz="1200" dirty="0"/>
              <a:t>, </a:t>
            </a:r>
            <a:r>
              <a:rPr lang="ko-KR" altLang="en-US" sz="1200" dirty="0"/>
              <a:t>클래스의 인스턴스에서는 호출할 수 없다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ko-KR" altLang="en-US" sz="1200" dirty="0"/>
              <a:t>정적 메소드는 어플리케이션</a:t>
            </a:r>
            <a:r>
              <a:rPr lang="en-US" altLang="ko-KR" sz="1200" dirty="0"/>
              <a:t>(application)</a:t>
            </a:r>
            <a:r>
              <a:rPr lang="ko-KR" altLang="en-US" sz="1200" dirty="0"/>
              <a:t>을 위한 유틸리티</a:t>
            </a:r>
            <a:r>
              <a:rPr lang="en-US" altLang="ko-KR" sz="1200" dirty="0"/>
              <a:t>(utility) </a:t>
            </a:r>
            <a:r>
              <a:rPr lang="ko-KR" altLang="en-US" sz="1200" dirty="0"/>
              <a:t>함수를 생성하는데 주로 사용됩니다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30360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965B0A-A111-459F-9CCF-B4E55D437882}"/>
              </a:ext>
            </a:extLst>
          </p:cNvPr>
          <p:cNvSpPr/>
          <p:nvPr/>
        </p:nvSpPr>
        <p:spPr>
          <a:xfrm>
            <a:off x="0" y="0"/>
            <a:ext cx="12192000" cy="115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A5AD657-6A98-4B69-997B-E675F4A868CB}"/>
              </a:ext>
            </a:extLst>
          </p:cNvPr>
          <p:cNvSpPr txBox="1">
            <a:spLocks/>
          </p:cNvSpPr>
          <p:nvPr/>
        </p:nvSpPr>
        <p:spPr>
          <a:xfrm>
            <a:off x="838200" y="-50586"/>
            <a:ext cx="11018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객체지향 프로그래밍</a:t>
            </a:r>
            <a:r>
              <a:rPr lang="en-US" altLang="ko-KR" sz="3200" dirty="0">
                <a:solidFill>
                  <a:schemeClr val="bg1"/>
                </a:solidFill>
              </a:rPr>
              <a:t>(OOP)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ACEF75F-4A90-4037-8D23-0A7BA9D33D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044" t="47308" r="36712" b="33904"/>
          <a:stretch/>
        </p:blipFill>
        <p:spPr>
          <a:xfrm>
            <a:off x="889233" y="5043490"/>
            <a:ext cx="2386852" cy="583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FF8F057-E109-49E3-97EB-374FC11FB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134" t="38662" r="23056" b="43213"/>
          <a:stretch/>
        </p:blipFill>
        <p:spPr>
          <a:xfrm>
            <a:off x="876419" y="5684743"/>
            <a:ext cx="2996280" cy="5573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FA7D42D-C46B-43DA-8F26-CA185C386B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099" t="5877" r="18148" b="8903"/>
          <a:stretch/>
        </p:blipFill>
        <p:spPr>
          <a:xfrm>
            <a:off x="363695" y="1404527"/>
            <a:ext cx="3837567" cy="30786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7E479D0-9A8A-4511-B6D0-ECFA412D741A}"/>
              </a:ext>
            </a:extLst>
          </p:cNvPr>
          <p:cNvSpPr txBox="1"/>
          <p:nvPr/>
        </p:nvSpPr>
        <p:spPr>
          <a:xfrm>
            <a:off x="4386372" y="2714075"/>
            <a:ext cx="8101762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클래스 생성</a:t>
            </a:r>
            <a:r>
              <a:rPr lang="en-US" altLang="ko-KR" sz="1400" dirty="0"/>
              <a:t>. constructor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객체 생성</a:t>
            </a:r>
            <a:r>
              <a:rPr lang="en-US" altLang="ko-KR" sz="1400" dirty="0"/>
              <a:t>.  this</a:t>
            </a:r>
            <a:r>
              <a:rPr lang="ko-KR" altLang="en-US" sz="1400" dirty="0"/>
              <a:t>는 인스턴스 생성시 결정됨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제조사</a:t>
            </a:r>
            <a:r>
              <a:rPr lang="en-US" altLang="ko-KR" sz="1400" dirty="0"/>
              <a:t>, </a:t>
            </a:r>
            <a:r>
              <a:rPr lang="ko-KR" altLang="en-US" sz="1400" dirty="0"/>
              <a:t>모델을 받아올 수 있음</a:t>
            </a:r>
            <a:r>
              <a:rPr lang="en-US" altLang="ko-KR" sz="1400" dirty="0"/>
              <a:t>. userGears</a:t>
            </a:r>
            <a:r>
              <a:rPr lang="ko-KR" altLang="en-US" sz="1400" dirty="0"/>
              <a:t>는 사용 가능한 기어 목록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userGear</a:t>
            </a:r>
            <a:r>
              <a:rPr lang="ko-KR" altLang="en-US" sz="1400" dirty="0"/>
              <a:t>는 현재 기어</a:t>
            </a:r>
            <a:r>
              <a:rPr lang="en-US" altLang="ko-KR" sz="1400" dirty="0"/>
              <a:t>. </a:t>
            </a:r>
            <a:r>
              <a:rPr lang="ko-KR" altLang="en-US" sz="1400" dirty="0"/>
              <a:t>사용할 수 있는 첫 번째 기어로 초기화됨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shift </a:t>
            </a:r>
            <a:r>
              <a:rPr lang="ko-KR" altLang="en-US" sz="1400" dirty="0"/>
              <a:t>메서드는 기어 변속</a:t>
            </a:r>
            <a:r>
              <a:rPr lang="en-US" altLang="ko-KR" sz="1400" dirty="0"/>
              <a:t>. constructor</a:t>
            </a:r>
            <a:r>
              <a:rPr lang="ko-KR" altLang="en-US" sz="1400" dirty="0"/>
              <a:t>에 있는 현재 기어를 바꿔 줌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userGears</a:t>
            </a:r>
            <a:r>
              <a:rPr lang="ko-KR" altLang="en-US" sz="1400" dirty="0"/>
              <a:t>에 받아온 매개변수 </a:t>
            </a:r>
            <a:r>
              <a:rPr lang="en-US" altLang="ko-KR" sz="1400" dirty="0"/>
              <a:t>gear</a:t>
            </a:r>
            <a:r>
              <a:rPr lang="ko-KR" altLang="en-US" sz="1400" dirty="0"/>
              <a:t> 없다면 에러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6ACA627-EE3D-4F61-A60D-6A265D99EF0F}"/>
              </a:ext>
            </a:extLst>
          </p:cNvPr>
          <p:cNvSpPr txBox="1"/>
          <p:nvPr/>
        </p:nvSpPr>
        <p:spPr>
          <a:xfrm>
            <a:off x="4083816" y="5076622"/>
            <a:ext cx="510428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/>
              <a:t>Car</a:t>
            </a:r>
            <a:r>
              <a:rPr lang="ko-KR" altLang="en-US" sz="1400" dirty="0"/>
              <a:t>를 </a:t>
            </a:r>
            <a:r>
              <a:rPr lang="en-US" altLang="ko-KR" sz="1400" dirty="0"/>
              <a:t>new Car()</a:t>
            </a:r>
            <a:r>
              <a:rPr lang="ko-KR" altLang="en-US" sz="1400" dirty="0"/>
              <a:t>로 인스턴스를 생성</a:t>
            </a:r>
            <a:r>
              <a:rPr lang="en-US" altLang="ko-KR" sz="1400" dirty="0"/>
              <a:t>, car1</a:t>
            </a:r>
            <a:r>
              <a:rPr lang="ko-KR" altLang="en-US" sz="1400" dirty="0"/>
              <a:t>과 </a:t>
            </a:r>
            <a:r>
              <a:rPr lang="en-US" altLang="ko-KR" sz="1400" dirty="0"/>
              <a:t>car2</a:t>
            </a:r>
            <a:r>
              <a:rPr lang="ko-KR" altLang="en-US" sz="1400" dirty="0"/>
              <a:t>에 담음</a:t>
            </a:r>
            <a:r>
              <a:rPr lang="en-US" altLang="ko-KR" sz="1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33D4C4B-CDAD-42B4-A152-EE71FDA31E60}"/>
              </a:ext>
            </a:extLst>
          </p:cNvPr>
          <p:cNvSpPr txBox="1"/>
          <p:nvPr/>
        </p:nvSpPr>
        <p:spPr>
          <a:xfrm>
            <a:off x="4083816" y="5684743"/>
            <a:ext cx="601459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A  instanceof</a:t>
            </a:r>
            <a:r>
              <a:rPr lang="ko-KR" altLang="en-US" sz="1600" b="1" dirty="0"/>
              <a:t>  </a:t>
            </a:r>
            <a:r>
              <a:rPr lang="en-US" altLang="ko-KR" sz="1600" b="1" dirty="0"/>
              <a:t>B</a:t>
            </a:r>
            <a:r>
              <a:rPr lang="ko-KR" altLang="en-US" sz="1600" b="1" dirty="0"/>
              <a:t>  </a:t>
            </a:r>
            <a:r>
              <a:rPr lang="en-US" altLang="ko-KR" sz="1400" dirty="0"/>
              <a:t>:</a:t>
            </a:r>
            <a:r>
              <a:rPr lang="ko-KR" altLang="en-US" sz="1400" dirty="0"/>
              <a:t>  </a:t>
            </a:r>
            <a:r>
              <a:rPr lang="en-US" altLang="ko-KR" sz="1400" dirty="0"/>
              <a:t>A</a:t>
            </a:r>
            <a:r>
              <a:rPr lang="ko-KR" altLang="en-US" sz="1400" dirty="0"/>
              <a:t>변수는 </a:t>
            </a:r>
            <a:r>
              <a:rPr lang="en-US" altLang="ko-KR" sz="1400" dirty="0"/>
              <a:t>B</a:t>
            </a:r>
            <a:r>
              <a:rPr lang="ko-KR" altLang="en-US" sz="1400" dirty="0"/>
              <a:t>클래스의 </a:t>
            </a:r>
            <a:r>
              <a:rPr lang="en-US" altLang="ko-KR" sz="1400" dirty="0"/>
              <a:t>instance</a:t>
            </a:r>
            <a:r>
              <a:rPr lang="ko-KR" altLang="en-US" sz="1400" dirty="0"/>
              <a:t>인가  </a:t>
            </a:r>
            <a:r>
              <a:rPr lang="en-US" altLang="ko-KR" sz="1400" dirty="0"/>
              <a:t>// true</a:t>
            </a:r>
            <a:r>
              <a:rPr lang="ko-KR" altLang="en-US" sz="1400" dirty="0"/>
              <a:t> </a:t>
            </a:r>
            <a:r>
              <a:rPr lang="en-US" altLang="ko-KR" sz="1400" dirty="0"/>
              <a:t>or</a:t>
            </a:r>
            <a:r>
              <a:rPr lang="ko-KR" altLang="en-US" sz="1400" dirty="0"/>
              <a:t> </a:t>
            </a:r>
            <a:r>
              <a:rPr lang="en-US" altLang="ko-KR" sz="1400" dirty="0"/>
              <a:t>false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D3196E3-65C0-46DC-8D03-855E219258D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590" t="15790" r="10978" b="24516"/>
          <a:stretch/>
        </p:blipFill>
        <p:spPr>
          <a:xfrm>
            <a:off x="4670140" y="1407493"/>
            <a:ext cx="2746695" cy="11911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0F77A9F-ED3A-4F2B-B348-E19863519BB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691" t="26065" r="11438" b="39725"/>
          <a:stretch/>
        </p:blipFill>
        <p:spPr>
          <a:xfrm>
            <a:off x="7578517" y="1421841"/>
            <a:ext cx="2944536" cy="746809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2BF056FC-8153-4C7E-A775-A9FF46012BA6}"/>
              </a:ext>
            </a:extLst>
          </p:cNvPr>
          <p:cNvSpPr/>
          <p:nvPr/>
        </p:nvSpPr>
        <p:spPr>
          <a:xfrm>
            <a:off x="4350350" y="1752895"/>
            <a:ext cx="248960" cy="2489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4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965B0A-A111-459F-9CCF-B4E55D437882}"/>
              </a:ext>
            </a:extLst>
          </p:cNvPr>
          <p:cNvSpPr/>
          <p:nvPr/>
        </p:nvSpPr>
        <p:spPr>
          <a:xfrm>
            <a:off x="0" y="0"/>
            <a:ext cx="12192000" cy="115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A5AD657-6A98-4B69-997B-E675F4A868CB}"/>
              </a:ext>
            </a:extLst>
          </p:cNvPr>
          <p:cNvSpPr txBox="1">
            <a:spLocks/>
          </p:cNvSpPr>
          <p:nvPr/>
        </p:nvSpPr>
        <p:spPr>
          <a:xfrm>
            <a:off x="838200" y="-50586"/>
            <a:ext cx="11018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객체지향 프로그래밍</a:t>
            </a:r>
            <a:r>
              <a:rPr lang="en-US" altLang="ko-KR" sz="3200" dirty="0">
                <a:solidFill>
                  <a:schemeClr val="bg1"/>
                </a:solidFill>
              </a:rPr>
              <a:t>(OOP)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585D4DB-6206-4A06-A94D-045CC702D0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21" t="6745" r="11171" b="4148"/>
          <a:stretch/>
        </p:blipFill>
        <p:spPr>
          <a:xfrm>
            <a:off x="335559" y="3143210"/>
            <a:ext cx="5394122" cy="3375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46DF68C-1B6B-4642-BF0D-71B7B57D9264}"/>
              </a:ext>
            </a:extLst>
          </p:cNvPr>
          <p:cNvSpPr txBox="1"/>
          <p:nvPr/>
        </p:nvSpPr>
        <p:spPr>
          <a:xfrm>
            <a:off x="335559" y="1464946"/>
            <a:ext cx="9748181" cy="1389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</a:rPr>
              <a:t>프로토타입 메서드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클래스의 인스턴스에서 사용할 수 있는 메서드  </a:t>
            </a:r>
            <a:r>
              <a:rPr lang="en-US" altLang="ko-KR" sz="1400" dirty="0">
                <a:latin typeface="+mn-ea"/>
              </a:rPr>
              <a:t>ex)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Car.prototype.shift</a:t>
            </a:r>
            <a:r>
              <a:rPr lang="en-US" altLang="ko-KR" sz="1400" dirty="0">
                <a:latin typeface="+mn-ea"/>
              </a:rPr>
              <a:t> -&gt; </a:t>
            </a:r>
            <a:r>
              <a:rPr lang="en-US" altLang="ko-KR" sz="1400" b="1" dirty="0">
                <a:latin typeface="+mn-ea"/>
              </a:rPr>
              <a:t>Car#chift</a:t>
            </a:r>
            <a:r>
              <a:rPr lang="ko-KR" altLang="en-US" sz="1400" dirty="0">
                <a:latin typeface="+mn-ea"/>
              </a:rPr>
              <a:t>로도 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new </a:t>
            </a:r>
            <a:r>
              <a:rPr lang="ko-KR" altLang="en-US" sz="1400" dirty="0">
                <a:latin typeface="+mn-ea"/>
              </a:rPr>
              <a:t>키워드로 만든 새 객체는 생성자를 </a:t>
            </a:r>
            <a:r>
              <a:rPr lang="en-US" altLang="ko-KR" sz="1400" dirty="0">
                <a:latin typeface="+mn-ea"/>
              </a:rPr>
              <a:t>prototype </a:t>
            </a:r>
            <a:r>
              <a:rPr lang="ko-KR" altLang="en-US" sz="1400" dirty="0">
                <a:latin typeface="+mn-ea"/>
              </a:rPr>
              <a:t>프로퍼티에 접근할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객체 인스턴스는 생성자의 </a:t>
            </a:r>
            <a:r>
              <a:rPr lang="en-US" altLang="ko-KR" sz="1400" dirty="0">
                <a:latin typeface="+mn-ea"/>
              </a:rPr>
              <a:t>prototype</a:t>
            </a:r>
            <a:r>
              <a:rPr lang="ko-KR" altLang="en-US" sz="1400" dirty="0">
                <a:latin typeface="+mn-ea"/>
              </a:rPr>
              <a:t>프로퍼티를 </a:t>
            </a:r>
            <a:r>
              <a:rPr lang="en-US" altLang="ko-KR" sz="1400" dirty="0">
                <a:latin typeface="+mn-ea"/>
              </a:rPr>
              <a:t>__proto__</a:t>
            </a:r>
            <a:r>
              <a:rPr lang="ko-KR" altLang="en-US" sz="1400" dirty="0">
                <a:latin typeface="+mn-ea"/>
              </a:rPr>
              <a:t>프로퍼티에 저장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6DBD091-C2B2-4C63-BA7F-59DCE051EC08}"/>
              </a:ext>
            </a:extLst>
          </p:cNvPr>
          <p:cNvSpPr txBox="1"/>
          <p:nvPr/>
        </p:nvSpPr>
        <p:spPr>
          <a:xfrm>
            <a:off x="7503208" y="2608588"/>
            <a:ext cx="4167263" cy="402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동적 </a:t>
            </a:r>
            <a:r>
              <a:rPr lang="ko-KR" altLang="en-US" sz="1400" b="1" dirty="0" err="1">
                <a:latin typeface="+mn-ea"/>
              </a:rPr>
              <a:t>디스페치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동적인 메서드 호출</a:t>
            </a:r>
            <a:r>
              <a:rPr lang="en-US" altLang="ko-KR" sz="1400" b="1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클래스와 인스턴스는 모두 같은 프로토타입을 공유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프로토타입에 프로퍼티나 메서드가 있다면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해당클래스의 인스턴스는 모두 그 프로퍼티나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메서드에 접근 가능함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클래스의 프로토타입에서 데이터 프로퍼티를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수정하는 것은 권장 안함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인스턴스에 초기값이 필요하다면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생성자에서 만드는 편이 낫다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자바스크립트는 인스턴스를 체크하고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거기에 없으면 프로토타입 체크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E3B9DFCC-405C-4A1A-B843-C66704C36329}"/>
              </a:ext>
            </a:extLst>
          </p:cNvPr>
          <p:cNvCxnSpPr/>
          <p:nvPr/>
        </p:nvCxnSpPr>
        <p:spPr>
          <a:xfrm>
            <a:off x="444617" y="4077050"/>
            <a:ext cx="359887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2205106-BEAB-4C99-9B44-95FFDF4DC51A}"/>
              </a:ext>
            </a:extLst>
          </p:cNvPr>
          <p:cNvSpPr txBox="1"/>
          <p:nvPr/>
        </p:nvSpPr>
        <p:spPr>
          <a:xfrm>
            <a:off x="4269996" y="5670958"/>
            <a:ext cx="2590774" cy="5674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인스턴스에서 메서드를 추가한 이후엔</a:t>
            </a:r>
            <a:endParaRPr lang="en-US" altLang="ko-KR" sz="11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프로토타입의 메서드를 호출하지 않음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2B3F0A-A9FD-45E4-B726-60EDC4B4DA51}"/>
              </a:ext>
            </a:extLst>
          </p:cNvPr>
          <p:cNvSpPr txBox="1"/>
          <p:nvPr/>
        </p:nvSpPr>
        <p:spPr>
          <a:xfrm>
            <a:off x="4324488" y="3636344"/>
            <a:ext cx="2675732" cy="5674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</a:rPr>
              <a:t>car1</a:t>
            </a:r>
            <a:r>
              <a:rPr lang="ko-KR" altLang="en-US" sz="1100" dirty="0">
                <a:solidFill>
                  <a:schemeClr val="bg1"/>
                </a:solidFill>
              </a:rPr>
              <a:t> 인스턴스에 없는 메서드를 호출 시</a:t>
            </a:r>
            <a:endParaRPr lang="en-US" altLang="ko-KR" sz="11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프로토타입의 메서드를 호출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0F178E06-7305-4BDF-9253-FD8482D68435}"/>
              </a:ext>
            </a:extLst>
          </p:cNvPr>
          <p:cNvCxnSpPr>
            <a:cxnSpLocks/>
          </p:cNvCxnSpPr>
          <p:nvPr/>
        </p:nvCxnSpPr>
        <p:spPr>
          <a:xfrm>
            <a:off x="399327" y="5494227"/>
            <a:ext cx="524672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0E575CC7-2AE0-4081-98A7-569120AD6681}"/>
              </a:ext>
            </a:extLst>
          </p:cNvPr>
          <p:cNvCxnSpPr>
            <a:cxnSpLocks/>
          </p:cNvCxnSpPr>
          <p:nvPr/>
        </p:nvCxnSpPr>
        <p:spPr>
          <a:xfrm>
            <a:off x="390781" y="5742055"/>
            <a:ext cx="3753929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338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965B0A-A111-459F-9CCF-B4E55D437882}"/>
              </a:ext>
            </a:extLst>
          </p:cNvPr>
          <p:cNvSpPr/>
          <p:nvPr/>
        </p:nvSpPr>
        <p:spPr>
          <a:xfrm>
            <a:off x="0" y="0"/>
            <a:ext cx="12192000" cy="115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A5AD657-6A98-4B69-997B-E675F4A868CB}"/>
              </a:ext>
            </a:extLst>
          </p:cNvPr>
          <p:cNvSpPr txBox="1">
            <a:spLocks/>
          </p:cNvSpPr>
          <p:nvPr/>
        </p:nvSpPr>
        <p:spPr>
          <a:xfrm>
            <a:off x="838200" y="-50586"/>
            <a:ext cx="11018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객체지향 프로그래밍</a:t>
            </a:r>
            <a:r>
              <a:rPr lang="en-US" altLang="ko-KR" sz="3200" dirty="0">
                <a:solidFill>
                  <a:schemeClr val="bg1"/>
                </a:solidFill>
              </a:rPr>
              <a:t>(OOP)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46DF68C-1B6B-4642-BF0D-71B7B57D9264}"/>
              </a:ext>
            </a:extLst>
          </p:cNvPr>
          <p:cNvSpPr txBox="1"/>
          <p:nvPr/>
        </p:nvSpPr>
        <p:spPr>
          <a:xfrm>
            <a:off x="4597167" y="1911480"/>
            <a:ext cx="7259676" cy="462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</a:rPr>
              <a:t>프로토타입 메서드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클래스의 인스턴스에서 사용할 수 있는 메서드  </a:t>
            </a:r>
            <a:r>
              <a:rPr lang="en-US" altLang="ko-KR" sz="1400" dirty="0">
                <a:latin typeface="+mn-ea"/>
              </a:rPr>
              <a:t>ex)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Car.prototype.shift</a:t>
            </a:r>
            <a:r>
              <a:rPr lang="en-US" altLang="ko-KR" sz="1400" dirty="0">
                <a:latin typeface="+mn-ea"/>
              </a:rPr>
              <a:t> -&gt; </a:t>
            </a:r>
            <a:r>
              <a:rPr lang="en-US" altLang="ko-KR" sz="1400" b="1" dirty="0">
                <a:latin typeface="+mn-ea"/>
              </a:rPr>
              <a:t>Car#chift</a:t>
            </a:r>
            <a:r>
              <a:rPr lang="ko-KR" altLang="en-US" sz="1400" dirty="0">
                <a:latin typeface="+mn-ea"/>
              </a:rPr>
              <a:t>로도 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new </a:t>
            </a:r>
            <a:r>
              <a:rPr lang="ko-KR" altLang="en-US" sz="1400" dirty="0">
                <a:latin typeface="+mn-ea"/>
              </a:rPr>
              <a:t>키워드로 만든 새 객체는 생성자를 </a:t>
            </a:r>
            <a:r>
              <a:rPr lang="en-US" altLang="ko-KR" sz="1400" dirty="0">
                <a:latin typeface="+mn-ea"/>
              </a:rPr>
              <a:t>prototype </a:t>
            </a:r>
            <a:r>
              <a:rPr lang="ko-KR" altLang="en-US" sz="1400" dirty="0">
                <a:latin typeface="+mn-ea"/>
              </a:rPr>
              <a:t>프로퍼티에 접근할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객체 인스턴스는 생성자의 </a:t>
            </a:r>
            <a:r>
              <a:rPr lang="en-US" altLang="ko-KR" sz="1400" dirty="0">
                <a:latin typeface="+mn-ea"/>
              </a:rPr>
              <a:t>prototype</a:t>
            </a:r>
            <a:r>
              <a:rPr lang="ko-KR" altLang="en-US" sz="1400" dirty="0">
                <a:latin typeface="+mn-ea"/>
              </a:rPr>
              <a:t>프로퍼티를 </a:t>
            </a:r>
            <a:r>
              <a:rPr lang="en-US" altLang="ko-KR" sz="1400" dirty="0">
                <a:latin typeface="+mn-ea"/>
              </a:rPr>
              <a:t>__proto__</a:t>
            </a:r>
            <a:r>
              <a:rPr lang="ko-KR" altLang="en-US" sz="1400" dirty="0">
                <a:latin typeface="+mn-ea"/>
              </a:rPr>
              <a:t>프로퍼티에 저장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정적 메서드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클래스 메서드</a:t>
            </a:r>
            <a:r>
              <a:rPr lang="en-US" altLang="ko-KR" sz="1400" b="1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static</a:t>
            </a:r>
            <a:r>
              <a:rPr lang="ko-KR" altLang="en-US" sz="1400" dirty="0">
                <a:latin typeface="+mn-ea"/>
              </a:rPr>
              <a:t>으로 만드는 메서드 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n-ea"/>
              </a:rPr>
              <a:t>특정 인스턴스에 적용되지 않음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this</a:t>
            </a:r>
            <a:r>
              <a:rPr lang="ko-KR" altLang="en-US" sz="1400" dirty="0">
                <a:latin typeface="+mn-ea"/>
              </a:rPr>
              <a:t>는 인스턴스가 아니라 클래스 자체에 묶임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n-ea"/>
              </a:rPr>
              <a:t>정적 메서드엔 일반적으로 </a:t>
            </a:r>
            <a:r>
              <a:rPr lang="en-US" altLang="ko-KR" sz="1400" dirty="0">
                <a:latin typeface="+mn-ea"/>
              </a:rPr>
              <a:t>this</a:t>
            </a:r>
            <a:r>
              <a:rPr lang="ko-KR" altLang="en-US" sz="1400" dirty="0">
                <a:latin typeface="+mn-ea"/>
              </a:rPr>
              <a:t>대신 클래스 이름을 사용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n-ea"/>
              </a:rPr>
              <a:t>클래스에 관련되지만 인스턴스와 관련 없는 범용적인 작업에 사용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n-ea"/>
              </a:rPr>
              <a:t>전체를 대상으로 하는 추상적인 개념</a:t>
            </a:r>
            <a:r>
              <a:rPr lang="en-US" altLang="ko-KR" sz="1400" dirty="0">
                <a:latin typeface="+mn-ea"/>
              </a:rPr>
              <a:t>,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여러 인스턴스를 대상으로 하는 작업 등에 쓰임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A020972-A8B3-4CD7-8C6D-785B432037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18" t="1345" b="36514"/>
          <a:stretch/>
        </p:blipFill>
        <p:spPr>
          <a:xfrm>
            <a:off x="0" y="2161101"/>
            <a:ext cx="4110606" cy="46968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B3DDB4C-BE52-4F2E-A731-78F9DBAEA5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801" t="29817" r="10887" b="23864"/>
          <a:stretch/>
        </p:blipFill>
        <p:spPr>
          <a:xfrm>
            <a:off x="276433" y="1167150"/>
            <a:ext cx="3230165" cy="9982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1ED58C2-F867-41B4-8881-677561EAB9B9}"/>
              </a:ext>
            </a:extLst>
          </p:cNvPr>
          <p:cNvSpPr/>
          <p:nvPr/>
        </p:nvSpPr>
        <p:spPr>
          <a:xfrm>
            <a:off x="234892" y="3095538"/>
            <a:ext cx="436227" cy="14261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8A5AD12-97C6-4C7B-B023-7760AB929E12}"/>
              </a:ext>
            </a:extLst>
          </p:cNvPr>
          <p:cNvSpPr/>
          <p:nvPr/>
        </p:nvSpPr>
        <p:spPr>
          <a:xfrm>
            <a:off x="368712" y="1329959"/>
            <a:ext cx="436227" cy="14261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6759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B9FDFAF-333A-40BF-86D5-561006170E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26"/>
          <a:stretch/>
        </p:blipFill>
        <p:spPr>
          <a:xfrm>
            <a:off x="0" y="-55984"/>
            <a:ext cx="12192000" cy="69139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4E860DF-89D9-4281-9DA5-4E9EBE986AD6}"/>
              </a:ext>
            </a:extLst>
          </p:cNvPr>
          <p:cNvSpPr/>
          <p:nvPr/>
        </p:nvSpPr>
        <p:spPr>
          <a:xfrm>
            <a:off x="0" y="-55984"/>
            <a:ext cx="12192000" cy="6913984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B935BBA-51DE-4F0D-9EEB-29F56A1EA39D}"/>
              </a:ext>
            </a:extLst>
          </p:cNvPr>
          <p:cNvSpPr/>
          <p:nvPr/>
        </p:nvSpPr>
        <p:spPr>
          <a:xfrm>
            <a:off x="4503575" y="4112786"/>
            <a:ext cx="7688425" cy="2086327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BE63D9-F011-45CC-9F19-1FD1075EE01B}"/>
              </a:ext>
            </a:extLst>
          </p:cNvPr>
          <p:cNvSpPr/>
          <p:nvPr/>
        </p:nvSpPr>
        <p:spPr>
          <a:xfrm>
            <a:off x="-5638" y="-50459"/>
            <a:ext cx="2820276" cy="7653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25DCD571-F123-40D0-86A9-70F4EF990A19}"/>
              </a:ext>
            </a:extLst>
          </p:cNvPr>
          <p:cNvSpPr txBox="1">
            <a:spLocks/>
          </p:cNvSpPr>
          <p:nvPr/>
        </p:nvSpPr>
        <p:spPr>
          <a:xfrm>
            <a:off x="399612" y="-143898"/>
            <a:ext cx="2009776" cy="629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/>
                </a:solidFill>
              </a:rPr>
              <a:t>ES6 </a:t>
            </a:r>
            <a:r>
              <a:rPr lang="ko-KR" altLang="en-US" sz="1600" dirty="0">
                <a:solidFill>
                  <a:schemeClr val="bg1"/>
                </a:solidFill>
              </a:rPr>
              <a:t>정리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5E67CF-FCDC-4945-AA58-B51366851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576" y="4244305"/>
            <a:ext cx="7688424" cy="1912862"/>
          </a:xfrm>
        </p:spPr>
        <p:txBody>
          <a:bodyPr anchor="ctr"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THIS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1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965B0A-A111-459F-9CCF-B4E55D437882}"/>
              </a:ext>
            </a:extLst>
          </p:cNvPr>
          <p:cNvSpPr/>
          <p:nvPr/>
        </p:nvSpPr>
        <p:spPr>
          <a:xfrm>
            <a:off x="0" y="0"/>
            <a:ext cx="12192000" cy="115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A5AD657-6A98-4B69-997B-E675F4A868CB}"/>
              </a:ext>
            </a:extLst>
          </p:cNvPr>
          <p:cNvSpPr txBox="1">
            <a:spLocks/>
          </p:cNvSpPr>
          <p:nvPr/>
        </p:nvSpPr>
        <p:spPr>
          <a:xfrm>
            <a:off x="838200" y="-50586"/>
            <a:ext cx="11018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>
                <a:solidFill>
                  <a:schemeClr val="bg1"/>
                </a:solidFill>
              </a:rPr>
              <a:t>상황별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this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C46EF5A-250D-4DF1-932F-E0BF1DB27A16}"/>
              </a:ext>
            </a:extLst>
          </p:cNvPr>
          <p:cNvSpPr txBox="1"/>
          <p:nvPr/>
        </p:nvSpPr>
        <p:spPr>
          <a:xfrm>
            <a:off x="1092551" y="1927037"/>
            <a:ext cx="22507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전역 공간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함수 내부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dirty="0" err="1" smtClean="0"/>
              <a:t>메소드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호출시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callback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dirty="0" err="1" smtClean="0"/>
              <a:t>생성자함수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000" b="1" dirty="0" smtClea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46EF5A-250D-4DF1-932F-E0BF1DB27A16}"/>
              </a:ext>
            </a:extLst>
          </p:cNvPr>
          <p:cNvSpPr txBox="1"/>
          <p:nvPr/>
        </p:nvSpPr>
        <p:spPr>
          <a:xfrm>
            <a:off x="3687233" y="1927037"/>
            <a:ext cx="767609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ko-KR" altLang="en-US" sz="2000" dirty="0" smtClean="0"/>
              <a:t>전역 객체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브라우저에선 </a:t>
            </a:r>
            <a:r>
              <a:rPr lang="en-US" altLang="ko-KR" sz="2000" dirty="0" smtClean="0"/>
              <a:t>window, node</a:t>
            </a:r>
            <a:r>
              <a:rPr lang="ko-KR" altLang="en-US" sz="2000" dirty="0" smtClean="0"/>
              <a:t>에선 글로벌</a:t>
            </a:r>
            <a:r>
              <a:rPr lang="en-US" altLang="ko-KR" sz="2000" dirty="0" smtClean="0"/>
              <a:t>)</a:t>
            </a:r>
          </a:p>
          <a:p>
            <a:pPr marL="342900" indent="-342900">
              <a:lnSpc>
                <a:spcPct val="200000"/>
              </a:lnSpc>
            </a:pPr>
            <a:r>
              <a:rPr lang="ko-KR" altLang="en-US" sz="2000" dirty="0" smtClean="0"/>
              <a:t>전역 객체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브라우저에선 </a:t>
            </a:r>
            <a:r>
              <a:rPr lang="en-US" altLang="ko-KR" sz="2000" dirty="0" smtClean="0"/>
              <a:t>window, node</a:t>
            </a:r>
            <a:r>
              <a:rPr lang="ko-KR" altLang="en-US" sz="2000" dirty="0" smtClean="0"/>
              <a:t>에선 글로벌</a:t>
            </a:r>
            <a:r>
              <a:rPr lang="en-US" altLang="ko-KR" sz="2000" dirty="0" smtClean="0"/>
              <a:t>)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*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호출 주체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</a:pPr>
            <a:r>
              <a:rPr lang="ko-KR" altLang="en-US" sz="2000" dirty="0" smtClean="0"/>
              <a:t>기본적으로 함수 내부와 동일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바뀔 수 있다</a:t>
            </a:r>
            <a:r>
              <a:rPr lang="en-US" altLang="ko-KR" sz="2000" dirty="0" smtClean="0"/>
              <a:t>.)</a:t>
            </a:r>
          </a:p>
          <a:p>
            <a:pPr marL="342900" indent="-342900">
              <a:lnSpc>
                <a:spcPct val="200000"/>
              </a:lnSpc>
            </a:pPr>
            <a:r>
              <a:rPr lang="ko-KR" altLang="en-US" sz="2000" dirty="0" err="1" smtClean="0"/>
              <a:t>인스턴스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</a:pP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*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메소드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객체 속성으로 정의되는 함수</a:t>
            </a:r>
          </a:p>
        </p:txBody>
      </p:sp>
    </p:spTree>
    <p:extLst>
      <p:ext uri="{BB962C8B-B14F-4D97-AF65-F5344CB8AC3E}">
        <p14:creationId xmlns:p14="http://schemas.microsoft.com/office/powerpoint/2010/main" xmlns="" val="130360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965B0A-A111-459F-9CCF-B4E55D437882}"/>
              </a:ext>
            </a:extLst>
          </p:cNvPr>
          <p:cNvSpPr/>
          <p:nvPr/>
        </p:nvSpPr>
        <p:spPr>
          <a:xfrm>
            <a:off x="0" y="0"/>
            <a:ext cx="12192000" cy="115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A5AD657-6A98-4B69-997B-E675F4A868CB}"/>
              </a:ext>
            </a:extLst>
          </p:cNvPr>
          <p:cNvSpPr txBox="1">
            <a:spLocks/>
          </p:cNvSpPr>
          <p:nvPr/>
        </p:nvSpPr>
        <p:spPr>
          <a:xfrm>
            <a:off x="838200" y="-50586"/>
            <a:ext cx="11018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sz="3000" dirty="0" smtClean="0">
                <a:solidFill>
                  <a:schemeClr val="bg1"/>
                </a:solidFill>
              </a:rPr>
              <a:t> 내부 </a:t>
            </a:r>
            <a:r>
              <a:rPr lang="ko-KR" altLang="en-US" sz="3000" dirty="0" err="1" smtClean="0">
                <a:solidFill>
                  <a:schemeClr val="bg1"/>
                </a:solidFill>
              </a:rPr>
              <a:t>호출시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Satin\study\es6\메소드에서 디스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3168" y="1762026"/>
            <a:ext cx="8024282" cy="42002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360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10466</TotalTime>
  <Words>566</Words>
  <Application>Microsoft Office PowerPoint</Application>
  <PresentationFormat>사용자 지정</PresentationFormat>
  <Paragraphs>110</Paragraphs>
  <Slides>18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ECMA2015 정리</vt:lpstr>
      <vt:lpstr>객체지향 프로그래밍</vt:lpstr>
      <vt:lpstr>슬라이드 3</vt:lpstr>
      <vt:lpstr>슬라이드 4</vt:lpstr>
      <vt:lpstr>슬라이드 5</vt:lpstr>
      <vt:lpstr>슬라이드 6</vt:lpstr>
      <vt:lpstr>THIS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IT! Vue.js 정리</dc:title>
  <dc:creator>KSY</dc:creator>
  <cp:lastModifiedBy>Windows 사용자</cp:lastModifiedBy>
  <cp:revision>358</cp:revision>
  <dcterms:created xsi:type="dcterms:W3CDTF">2018-11-06T02:24:46Z</dcterms:created>
  <dcterms:modified xsi:type="dcterms:W3CDTF">2019-07-27T03:28:39Z</dcterms:modified>
</cp:coreProperties>
</file>