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E0F07-3468-8947-9AF9-6700C9A382BD}" type="datetimeFigureOut">
              <a:rPr kumimoji="1" lang="ja-JP" altLang="en-US" smtClean="0"/>
              <a:t>2020/9/14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2B8F8-6C62-FA4D-99C2-A5AE8050FE58}" type="slidenum">
              <a:rPr kumimoji="1" lang="ja-JP" altLang="en-US" smtClean="0"/>
              <a:t>‹#›</a:t>
            </a:fld>
            <a:endParaRPr kumimoji="1" lang="ja-JP" altLang="en-US"/>
          </a:p>
        </p:txBody>
      </p:sp>
    </p:spTree>
    <p:extLst>
      <p:ext uri="{BB962C8B-B14F-4D97-AF65-F5344CB8AC3E}">
        <p14:creationId xmlns:p14="http://schemas.microsoft.com/office/powerpoint/2010/main" val="7306370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862B8F8-6C62-FA4D-99C2-A5AE8050FE58}" type="slidenum">
              <a:rPr kumimoji="1" lang="ja-JP" altLang="en-US" smtClean="0"/>
              <a:t>11</a:t>
            </a:fld>
            <a:endParaRPr kumimoji="1" lang="ja-JP" altLang="en-US"/>
          </a:p>
        </p:txBody>
      </p:sp>
    </p:spTree>
    <p:extLst>
      <p:ext uri="{BB962C8B-B14F-4D97-AF65-F5344CB8AC3E}">
        <p14:creationId xmlns:p14="http://schemas.microsoft.com/office/powerpoint/2010/main" val="238972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42201A-B754-264B-8268-1E9509B96CD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EBAC902-9457-4A41-BD60-803D260FA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73B10C9-5613-BA42-858F-2ECAB320F3E3}"/>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ACDA42D5-42BA-8C46-8331-845577FF57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E45AF3-84D2-DA4A-9424-B3727118BE34}"/>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35667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2CB9CC-55C5-124E-B5AC-6F8C66A370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95280C2-CE05-F54D-B184-C2752E14299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AED18-968F-1945-8B27-1DC57BBBE4EA}"/>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289BEAC1-D5EE-844D-A812-E28D24A6CD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958B6A-6E3E-7E4D-907C-02CEC05E9EF8}"/>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142756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07BA67-5428-5144-BF4B-4676276093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0060F2-3C29-4849-8A8D-4584E708925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4EA1FA-1C32-E84A-9264-1B625AC6B33E}"/>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8493B924-FC37-DC4C-A333-67FD79CE30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3D57D7-467A-E44D-AEAC-66394C3A8C26}"/>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5855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05116F-B833-3B42-BEAE-37CB3FB54B9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B37113-EAE3-BF46-96AF-A8A510B395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E1ADFF-38B8-4246-B566-B94C862336DD}"/>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BDDD0BCA-E553-FF4C-84F8-B35FB642F3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DBA51-A575-7C45-B26A-176CF53B97EE}"/>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135422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43259-7F3A-0541-B653-AF04EFE7720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A7D05F-2065-8944-ABA2-AFF0600A1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B8221D6-C6C8-DD45-A985-B369519C6F8F}"/>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651E9930-D620-894C-A3C6-481C850854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96F23F-B942-0B4A-9BD7-0ECFEEAB7392}"/>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169426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735373-3DB2-8D4C-BB72-A7EFA8DCC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D4590A-227D-D04B-8F3F-5DB91BA468D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623CC7D-CD71-7041-B33E-910EDD4BF02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5E80DB8-16BD-D64A-B6EB-04B234A34AD7}"/>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0BB4C4E9-BAFC-1B4B-BB27-9D959FBC2E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98D491-9F50-1343-8546-91C7E8611A1A}"/>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318029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EB89B1-25C3-124D-9C8C-8A20573464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278546-C384-8C47-B8BC-FFF187CD4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1C3363D-C9D5-EF4E-9E78-8F7A09AEE7C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9A3078-F065-4047-950D-D019C2B73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808088C-2BA8-D443-B3A5-E9D976BB56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E9C67E8-9C2D-8E48-A6B4-832986F5A3DB}"/>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8" name="フッター プレースホルダー 7">
            <a:extLst>
              <a:ext uri="{FF2B5EF4-FFF2-40B4-BE49-F238E27FC236}">
                <a16:creationId xmlns:a16="http://schemas.microsoft.com/office/drawing/2014/main" id="{886E4F45-FFF0-2046-A23D-67B4586F776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36423C-F5E4-D546-A52A-4E0A661C701F}"/>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111840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FD1748-2A1E-214E-A4AB-7D29F75F88D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C966FB3-ABA5-8D4B-955E-C67AECB95E99}"/>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4" name="フッター プレースホルダー 3">
            <a:extLst>
              <a:ext uri="{FF2B5EF4-FFF2-40B4-BE49-F238E27FC236}">
                <a16:creationId xmlns:a16="http://schemas.microsoft.com/office/drawing/2014/main" id="{07567A93-6E02-8C47-A427-C624B4BEEB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FF56A0A-372C-3544-B33E-DFDB96733060}"/>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28604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DD410D-643C-2249-B032-5613E900C01C}"/>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3" name="フッター プレースホルダー 2">
            <a:extLst>
              <a:ext uri="{FF2B5EF4-FFF2-40B4-BE49-F238E27FC236}">
                <a16:creationId xmlns:a16="http://schemas.microsoft.com/office/drawing/2014/main" id="{67FA1E7E-529E-1E43-86F1-1E75791BD16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3B28EA-361F-924C-A58D-7FB7093F44C0}"/>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32425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28BF35-D587-5548-9EED-17EFA64F3F2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EF8B2B-10F2-3741-A432-4ACFA9120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634A23-D40A-1D45-9129-7FCE9809A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6A1213-E823-704E-AB5D-C43AE95805B5}"/>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783F619A-D868-AA42-8D95-BD370348A8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7AF272-0367-0445-B0D0-EDF9070DC689}"/>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393504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15EC1-C10B-0246-867B-8B37CF1C24F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25822E-B060-DE44-8250-B3E13A1E2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D045EF6-2BA6-9649-9E65-8A47ED528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20A435-0364-1241-93EB-B0B908904471}"/>
              </a:ext>
            </a:extLst>
          </p:cNvPr>
          <p:cNvSpPr>
            <a:spLocks noGrp="1"/>
          </p:cNvSpPr>
          <p:nvPr>
            <p:ph type="dt" sz="half" idx="10"/>
          </p:nvPr>
        </p:nvSpPr>
        <p:spPr/>
        <p:txBody>
          <a:bodyPr/>
          <a:lstStyle/>
          <a:p>
            <a:fld id="{2A0AC630-8A60-8C4A-A2D7-36B1C2C44685}"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04B371BF-BF4C-A348-9BBD-B8798DB6E7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8E581-D92C-434E-AAED-C1A538C24892}"/>
              </a:ext>
            </a:extLst>
          </p:cNvPr>
          <p:cNvSpPr>
            <a:spLocks noGrp="1"/>
          </p:cNvSpPr>
          <p:nvPr>
            <p:ph type="sldNum" sz="quarter" idx="12"/>
          </p:nvPr>
        </p:nvSpPr>
        <p:spPr/>
        <p:txBody>
          <a:body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216460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5C19182-86BD-DB45-9B3E-7293C6B78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02CAA7-1389-2141-8C57-7B8264512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6DD46F-7070-D74C-BCFD-2F859D977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AC630-8A60-8C4A-A2D7-36B1C2C44685}"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1D038C12-BE88-054E-856F-68304D8CB4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74C590-DC1C-BE49-9817-472E8A8D01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003C-5C93-564C-A4C3-C606AFECDEDA}" type="slidenum">
              <a:rPr kumimoji="1" lang="ja-JP" altLang="en-US" smtClean="0"/>
              <a:t>‹#›</a:t>
            </a:fld>
            <a:endParaRPr kumimoji="1" lang="ja-JP" altLang="en-US"/>
          </a:p>
        </p:txBody>
      </p:sp>
    </p:spTree>
    <p:extLst>
      <p:ext uri="{BB962C8B-B14F-4D97-AF65-F5344CB8AC3E}">
        <p14:creationId xmlns:p14="http://schemas.microsoft.com/office/powerpoint/2010/main" val="151914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88048F3-A687-B748-8552-F0179B7FE5BE}"/>
              </a:ext>
            </a:extLst>
          </p:cNvPr>
          <p:cNvSpPr txBox="1"/>
          <p:nvPr/>
        </p:nvSpPr>
        <p:spPr>
          <a:xfrm>
            <a:off x="1385547" y="646270"/>
            <a:ext cx="9420904" cy="584775"/>
          </a:xfrm>
          <a:prstGeom prst="rect">
            <a:avLst/>
          </a:prstGeom>
          <a:noFill/>
        </p:spPr>
        <p:txBody>
          <a:bodyPr wrap="square" rtlCol="0">
            <a:spAutoFit/>
          </a:bodyPr>
          <a:lstStyle/>
          <a:p>
            <a:pPr algn="ctr"/>
            <a:r>
              <a:rPr kumimoji="1" lang="ja-JP" altLang="en-US" sz="3200" b="1"/>
              <a:t>海面漁業の出荷先</a:t>
            </a:r>
            <a:r>
              <a:rPr lang="ja-JP" altLang="en-US" sz="3200" b="1"/>
              <a:t>（生産額：</a:t>
            </a:r>
            <a:r>
              <a:rPr kumimoji="1" lang="en-US" altLang="ja-JP" sz="3200" b="1" dirty="0"/>
              <a:t>228</a:t>
            </a:r>
            <a:r>
              <a:rPr kumimoji="1" lang="ja-JP" altLang="en-US" sz="3200" b="1"/>
              <a:t>億円</a:t>
            </a:r>
            <a:r>
              <a:rPr lang="ja-JP" altLang="en-US" sz="3200" b="1"/>
              <a:t>）</a:t>
            </a:r>
            <a:endParaRPr kumimoji="1" lang="ja-JP" altLang="en-US" sz="3200" b="1"/>
          </a:p>
        </p:txBody>
      </p:sp>
      <p:sp>
        <p:nvSpPr>
          <p:cNvPr id="10" name="正方形/長方形 9">
            <a:extLst>
              <a:ext uri="{FF2B5EF4-FFF2-40B4-BE49-F238E27FC236}">
                <a16:creationId xmlns:a16="http://schemas.microsoft.com/office/drawing/2014/main" id="{1A5D88D8-D4D1-DC48-8F6D-B4824D508E33}"/>
              </a:ext>
            </a:extLst>
          </p:cNvPr>
          <p:cNvSpPr/>
          <p:nvPr/>
        </p:nvSpPr>
        <p:spPr>
          <a:xfrm>
            <a:off x="631528" y="3329680"/>
            <a:ext cx="7416430" cy="8588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a:t>県産：</a:t>
            </a:r>
            <a:r>
              <a:rPr kumimoji="1" lang="en-US" altLang="ja-JP" sz="2800" dirty="0"/>
              <a:t>68.7%</a:t>
            </a:r>
            <a:endParaRPr kumimoji="1" lang="ja-JP" altLang="en-US" sz="2800"/>
          </a:p>
        </p:txBody>
      </p:sp>
      <p:sp>
        <p:nvSpPr>
          <p:cNvPr id="17" name="正方形/長方形 16">
            <a:extLst>
              <a:ext uri="{FF2B5EF4-FFF2-40B4-BE49-F238E27FC236}">
                <a16:creationId xmlns:a16="http://schemas.microsoft.com/office/drawing/2014/main" id="{9FBAD757-59CA-FC46-B095-1B178CEB88C9}"/>
              </a:ext>
            </a:extLst>
          </p:cNvPr>
          <p:cNvSpPr/>
          <p:nvPr/>
        </p:nvSpPr>
        <p:spPr>
          <a:xfrm>
            <a:off x="8065048" y="3329680"/>
            <a:ext cx="3380914" cy="85883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a:t>移輸入：</a:t>
            </a:r>
            <a:r>
              <a:rPr lang="en-US" altLang="ja-JP" sz="2800" dirty="0"/>
              <a:t>31.3%</a:t>
            </a:r>
            <a:endParaRPr kumimoji="1" lang="ja-JP" altLang="en-US" sz="2800"/>
          </a:p>
        </p:txBody>
      </p:sp>
      <p:sp>
        <p:nvSpPr>
          <p:cNvPr id="18" name="テキスト ボックス 17">
            <a:extLst>
              <a:ext uri="{FF2B5EF4-FFF2-40B4-BE49-F238E27FC236}">
                <a16:creationId xmlns:a16="http://schemas.microsoft.com/office/drawing/2014/main" id="{E94A41DE-EF75-FD4A-8173-A3F54984321B}"/>
              </a:ext>
            </a:extLst>
          </p:cNvPr>
          <p:cNvSpPr txBox="1"/>
          <p:nvPr/>
        </p:nvSpPr>
        <p:spPr>
          <a:xfrm>
            <a:off x="1078050" y="2787272"/>
            <a:ext cx="10035897" cy="584775"/>
          </a:xfrm>
          <a:prstGeom prst="rect">
            <a:avLst/>
          </a:prstGeom>
          <a:noFill/>
        </p:spPr>
        <p:txBody>
          <a:bodyPr wrap="square" rtlCol="0">
            <a:spAutoFit/>
          </a:bodyPr>
          <a:lstStyle/>
          <a:p>
            <a:pPr algn="ctr"/>
            <a:r>
              <a:rPr kumimoji="1" lang="ja-JP" altLang="en-US" sz="3200" b="1"/>
              <a:t>海面漁業自給率（県内需要合計：</a:t>
            </a:r>
            <a:r>
              <a:rPr kumimoji="1" lang="en-US" altLang="ja-JP" sz="3200" b="1" dirty="0"/>
              <a:t>149</a:t>
            </a:r>
            <a:r>
              <a:rPr kumimoji="1" lang="ja-JP" altLang="en-US" sz="3200" b="1"/>
              <a:t>億円）</a:t>
            </a:r>
          </a:p>
        </p:txBody>
      </p:sp>
      <p:sp>
        <p:nvSpPr>
          <p:cNvPr id="21" name="テキスト ボックス 20">
            <a:extLst>
              <a:ext uri="{FF2B5EF4-FFF2-40B4-BE49-F238E27FC236}">
                <a16:creationId xmlns:a16="http://schemas.microsoft.com/office/drawing/2014/main" id="{17FC91FE-774C-9147-887E-DC561A7B1D7D}"/>
              </a:ext>
            </a:extLst>
          </p:cNvPr>
          <p:cNvSpPr txBox="1"/>
          <p:nvPr/>
        </p:nvSpPr>
        <p:spPr>
          <a:xfrm>
            <a:off x="3622897" y="5331732"/>
            <a:ext cx="4946201" cy="1384995"/>
          </a:xfrm>
          <a:prstGeom prst="rect">
            <a:avLst/>
          </a:prstGeom>
          <a:noFill/>
        </p:spPr>
        <p:txBody>
          <a:bodyPr wrap="square" rtlCol="0">
            <a:spAutoFit/>
          </a:bodyPr>
          <a:lstStyle/>
          <a:p>
            <a:pPr algn="ctr"/>
            <a:r>
              <a:rPr kumimoji="1" lang="ja-JP" altLang="en-US" sz="2800" b="1"/>
              <a:t>需要合計の内、</a:t>
            </a:r>
            <a:endParaRPr kumimoji="1" lang="en-US" altLang="ja-JP" sz="2800" b="1" dirty="0"/>
          </a:p>
          <a:p>
            <a:pPr algn="ctr"/>
            <a:r>
              <a:rPr kumimoji="1" lang="en-US" altLang="ja-JP" sz="2800" b="1" dirty="0"/>
              <a:t>72.4%</a:t>
            </a:r>
            <a:r>
              <a:rPr kumimoji="1" lang="ja-JP" altLang="en-US" sz="2800" b="1"/>
              <a:t>は水産食料品へ</a:t>
            </a:r>
            <a:endParaRPr kumimoji="1" lang="en-US" altLang="ja-JP" sz="2800" b="1" dirty="0"/>
          </a:p>
          <a:p>
            <a:pPr algn="ctr"/>
            <a:r>
              <a:rPr lang="en-US" altLang="ja-JP" sz="2800" b="1" dirty="0"/>
              <a:t>14.1%</a:t>
            </a:r>
            <a:r>
              <a:rPr lang="ja-JP" altLang="en-US" sz="2800" b="1"/>
              <a:t>は家計消費へ</a:t>
            </a:r>
            <a:endParaRPr kumimoji="1" lang="ja-JP" altLang="en-US" sz="2800" b="1"/>
          </a:p>
        </p:txBody>
      </p:sp>
      <p:sp>
        <p:nvSpPr>
          <p:cNvPr id="34" name="正方形/長方形 33">
            <a:extLst>
              <a:ext uri="{FF2B5EF4-FFF2-40B4-BE49-F238E27FC236}">
                <a16:creationId xmlns:a16="http://schemas.microsoft.com/office/drawing/2014/main" id="{71ACA48E-E85B-414B-ABF1-78DE8757DF81}"/>
              </a:ext>
            </a:extLst>
          </p:cNvPr>
          <p:cNvSpPr/>
          <p:nvPr/>
        </p:nvSpPr>
        <p:spPr>
          <a:xfrm>
            <a:off x="631527" y="1234446"/>
            <a:ext cx="4827600" cy="8588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800"/>
              <a:t>県内へ：</a:t>
            </a:r>
            <a:r>
              <a:rPr lang="en-US" altLang="ja-JP" sz="2800" dirty="0"/>
              <a:t>44</a:t>
            </a:r>
            <a:r>
              <a:rPr kumimoji="1" lang="en-US" altLang="ja-JP" sz="2800" dirty="0"/>
              <a:t>.7%</a:t>
            </a:r>
            <a:endParaRPr kumimoji="1" lang="ja-JP" altLang="en-US" sz="2800"/>
          </a:p>
        </p:txBody>
      </p:sp>
      <p:sp>
        <p:nvSpPr>
          <p:cNvPr id="35" name="正方形/長方形 34">
            <a:extLst>
              <a:ext uri="{FF2B5EF4-FFF2-40B4-BE49-F238E27FC236}">
                <a16:creationId xmlns:a16="http://schemas.microsoft.com/office/drawing/2014/main" id="{374CC801-5682-4142-AFF5-282E14E79430}"/>
              </a:ext>
            </a:extLst>
          </p:cNvPr>
          <p:cNvSpPr/>
          <p:nvPr/>
        </p:nvSpPr>
        <p:spPr>
          <a:xfrm>
            <a:off x="5473562" y="1234445"/>
            <a:ext cx="5972400" cy="85883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a:t>移輸出：</a:t>
            </a:r>
            <a:r>
              <a:rPr kumimoji="1" lang="en-US" altLang="ja-JP" sz="2800" dirty="0"/>
              <a:t>55.3%</a:t>
            </a:r>
          </a:p>
        </p:txBody>
      </p:sp>
      <p:sp>
        <p:nvSpPr>
          <p:cNvPr id="38" name="下矢印 37">
            <a:extLst>
              <a:ext uri="{FF2B5EF4-FFF2-40B4-BE49-F238E27FC236}">
                <a16:creationId xmlns:a16="http://schemas.microsoft.com/office/drawing/2014/main" id="{D73A0FAC-B75F-DF40-A9C9-A7068C849295}"/>
              </a:ext>
            </a:extLst>
          </p:cNvPr>
          <p:cNvSpPr/>
          <p:nvPr/>
        </p:nvSpPr>
        <p:spPr>
          <a:xfrm>
            <a:off x="5089921" y="4370558"/>
            <a:ext cx="2012158" cy="7207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2627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問題点①</a:t>
            </a:r>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a:bodyPr>
          <a:lstStyle/>
          <a:p>
            <a:pPr marL="0" indent="0">
              <a:buNone/>
            </a:pPr>
            <a:r>
              <a:rPr lang="ja-JP" altLang="en-US"/>
              <a:t>金子さんの論文内のフィッシュミール産業同様に、岩手県水産食料品産業は生産のほとんどを移輸出するため、地域経済・雇用の推定は、水産食料品産業の生産変動による影響推定で良い。</a:t>
            </a: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263236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問題点②</a:t>
            </a:r>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lnSpcReduction="10000"/>
          </a:bodyPr>
          <a:lstStyle/>
          <a:p>
            <a:pPr marL="0" indent="0">
              <a:buNone/>
            </a:pPr>
            <a:r>
              <a:rPr lang="ja-JP" altLang="en-US"/>
              <a:t>・岩手県は海面漁業生産のおよそ半額が移輸出しているという現実とのギャップ</a:t>
            </a:r>
            <a:endParaRPr lang="en-US" altLang="ja-JP" dirty="0"/>
          </a:p>
          <a:p>
            <a:pPr marL="0" indent="0">
              <a:buNone/>
            </a:pPr>
            <a:r>
              <a:rPr lang="ja-JP" altLang="en-US"/>
              <a:t>→説明して波及効果額を</a:t>
            </a:r>
            <a:r>
              <a:rPr lang="en-US" altLang="ja-JP" dirty="0"/>
              <a:t>1/2</a:t>
            </a:r>
            <a:r>
              <a:rPr lang="ja-JP" altLang="en-US"/>
              <a:t>にするなど行う</a:t>
            </a:r>
            <a:endParaRPr lang="en-US" altLang="ja-JP" dirty="0"/>
          </a:p>
          <a:p>
            <a:pPr marL="0" indent="0">
              <a:buNone/>
            </a:pPr>
            <a:endParaRPr lang="en-US" altLang="ja-JP" dirty="0"/>
          </a:p>
          <a:p>
            <a:pPr marL="0" indent="0">
              <a:buNone/>
            </a:pPr>
            <a:r>
              <a:rPr lang="ja-JP" altLang="en-US"/>
              <a:t>・産業の投入構造をどの時点に合わせるか？（震災前？震災後？）投入構造と取引価格が適切な表を用いるべき。</a:t>
            </a:r>
            <a:endParaRPr lang="en-US" altLang="ja-JP" dirty="0"/>
          </a:p>
          <a:p>
            <a:pPr marL="0" indent="0">
              <a:buNone/>
            </a:pPr>
            <a:endParaRPr lang="en-US" altLang="ja-JP" dirty="0"/>
          </a:p>
          <a:p>
            <a:pPr marL="0" indent="0">
              <a:buNone/>
            </a:pPr>
            <a:r>
              <a:rPr lang="ja-JP" altLang="en-US"/>
              <a:t>・各産業ごとの自給率が不明。もしかしたら、移輸入している海面漁業の内、多くは家計や飲料サービス・宿泊が消費しているかもしれない。その逆もまた然り。</a:t>
            </a:r>
            <a:endParaRPr lang="en-US" altLang="ja-JP" dirty="0"/>
          </a:p>
          <a:p>
            <a:pPr marL="0" indent="0">
              <a:buNone/>
            </a:pPr>
            <a:endParaRPr lang="en-US" altLang="ja-JP" dirty="0"/>
          </a:p>
          <a:p>
            <a:pPr marL="0" indent="0">
              <a:buNone/>
            </a:pPr>
            <a:r>
              <a:rPr lang="ja-JP" altLang="en-US"/>
              <a:t>包括的な分析として、様々な前提を設定した上での分析であれば問題ない。</a:t>
            </a:r>
            <a:endParaRPr lang="en-US" altLang="ja-JP" dirty="0"/>
          </a:p>
        </p:txBody>
      </p:sp>
    </p:spTree>
    <p:extLst>
      <p:ext uri="{BB962C8B-B14F-4D97-AF65-F5344CB8AC3E}">
        <p14:creationId xmlns:p14="http://schemas.microsoft.com/office/powerpoint/2010/main" val="396434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できること</a:t>
            </a:r>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a:bodyPr>
          <a:lstStyle/>
          <a:p>
            <a:pPr marL="0" indent="0">
              <a:buNone/>
            </a:pPr>
            <a:r>
              <a:rPr lang="ja-JP" altLang="en-US"/>
              <a:t>・</a:t>
            </a:r>
            <a:r>
              <a:rPr lang="en-US" altLang="ja-JP" dirty="0"/>
              <a:t>Upside</a:t>
            </a:r>
            <a:r>
              <a:rPr lang="ja-JP" altLang="en-US"/>
              <a:t>のシミュレーション結果</a:t>
            </a:r>
            <a:r>
              <a:rPr lang="en-US" altLang="ja-JP" dirty="0"/>
              <a:t>(</a:t>
            </a:r>
            <a:r>
              <a:rPr lang="ja-JP" altLang="en-US"/>
              <a:t>特に</a:t>
            </a:r>
            <a:r>
              <a:rPr lang="en-US" altLang="ja-JP" dirty="0" err="1"/>
              <a:t>Fmsy</a:t>
            </a:r>
            <a:r>
              <a:rPr lang="ja-JP" altLang="en-US"/>
              <a:t>政策実施による初期の漁獲量減少</a:t>
            </a:r>
            <a:r>
              <a:rPr lang="en-US" altLang="ja-JP" dirty="0"/>
              <a:t>)</a:t>
            </a:r>
            <a:r>
              <a:rPr lang="ja-JP" altLang="en-US"/>
              <a:t>に応じた、海面漁業生産の不足分の定量的な推定</a:t>
            </a:r>
            <a:endParaRPr lang="en-US" altLang="ja-JP" dirty="0"/>
          </a:p>
          <a:p>
            <a:pPr marL="0" indent="0">
              <a:buNone/>
            </a:pPr>
            <a:endParaRPr lang="en-US" altLang="ja-JP" dirty="0"/>
          </a:p>
          <a:p>
            <a:pPr marL="0" indent="0">
              <a:buNone/>
            </a:pPr>
            <a:r>
              <a:rPr lang="ja-JP" altLang="en-US"/>
              <a:t>・金子さんの論文同様に、過去の水産加工業の生産額と産業連関表を用いて、海面漁業の生産変動が地域経済・雇用に与える影響の定量的な推定</a:t>
            </a:r>
            <a:endParaRPr lang="en-US" altLang="ja-JP" dirty="0"/>
          </a:p>
          <a:p>
            <a:pPr marL="0" indent="0">
              <a:buNone/>
            </a:pPr>
            <a:endParaRPr lang="en-US" altLang="ja-JP" dirty="0"/>
          </a:p>
        </p:txBody>
      </p:sp>
    </p:spTree>
    <p:extLst>
      <p:ext uri="{BB962C8B-B14F-4D97-AF65-F5344CB8AC3E}">
        <p14:creationId xmlns:p14="http://schemas.microsoft.com/office/powerpoint/2010/main" val="26039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C0CF55BC-EC84-BB4D-984D-1DB718059B80}"/>
              </a:ext>
            </a:extLst>
          </p:cNvPr>
          <p:cNvSpPr/>
          <p:nvPr/>
        </p:nvSpPr>
        <p:spPr>
          <a:xfrm>
            <a:off x="631528" y="2732758"/>
            <a:ext cx="1818000" cy="8588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800"/>
              <a:t>県内へ</a:t>
            </a:r>
            <a:r>
              <a:rPr lang="en-US" altLang="ja-JP" sz="2800" dirty="0"/>
              <a:t>16.8%</a:t>
            </a:r>
            <a:endParaRPr kumimoji="1" lang="ja-JP" altLang="en-US" sz="2800"/>
          </a:p>
        </p:txBody>
      </p:sp>
      <p:sp>
        <p:nvSpPr>
          <p:cNvPr id="5" name="正方形/長方形 4">
            <a:extLst>
              <a:ext uri="{FF2B5EF4-FFF2-40B4-BE49-F238E27FC236}">
                <a16:creationId xmlns:a16="http://schemas.microsoft.com/office/drawing/2014/main" id="{3640532B-3280-3646-BBCE-C82FEDA95D63}"/>
              </a:ext>
            </a:extLst>
          </p:cNvPr>
          <p:cNvSpPr/>
          <p:nvPr/>
        </p:nvSpPr>
        <p:spPr>
          <a:xfrm>
            <a:off x="2460363" y="2732757"/>
            <a:ext cx="8985600" cy="85883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a:t>移輸出：</a:t>
            </a:r>
            <a:r>
              <a:rPr lang="en-US" altLang="ja-JP" sz="2800" dirty="0"/>
              <a:t>83.2%</a:t>
            </a:r>
            <a:endParaRPr kumimoji="1" lang="en-US" altLang="ja-JP" sz="2800" dirty="0"/>
          </a:p>
        </p:txBody>
      </p:sp>
      <p:sp>
        <p:nvSpPr>
          <p:cNvPr id="6" name="テキスト ボックス 5">
            <a:extLst>
              <a:ext uri="{FF2B5EF4-FFF2-40B4-BE49-F238E27FC236}">
                <a16:creationId xmlns:a16="http://schemas.microsoft.com/office/drawing/2014/main" id="{088048F3-A687-B748-8552-F0179B7FE5BE}"/>
              </a:ext>
            </a:extLst>
          </p:cNvPr>
          <p:cNvSpPr txBox="1"/>
          <p:nvPr/>
        </p:nvSpPr>
        <p:spPr>
          <a:xfrm>
            <a:off x="1385548" y="2144582"/>
            <a:ext cx="9420904" cy="584775"/>
          </a:xfrm>
          <a:prstGeom prst="rect">
            <a:avLst/>
          </a:prstGeom>
          <a:noFill/>
        </p:spPr>
        <p:txBody>
          <a:bodyPr wrap="square" rtlCol="0">
            <a:spAutoFit/>
          </a:bodyPr>
          <a:lstStyle/>
          <a:p>
            <a:pPr algn="ctr"/>
            <a:r>
              <a:rPr kumimoji="1" lang="ja-JP" altLang="en-US" sz="3200" b="1"/>
              <a:t>水産食料品の出荷先（生産額：</a:t>
            </a:r>
            <a:r>
              <a:rPr kumimoji="1" lang="en-US" altLang="ja-JP" sz="3200" b="1" dirty="0"/>
              <a:t>291</a:t>
            </a:r>
            <a:r>
              <a:rPr kumimoji="1" lang="ja-JP" altLang="en-US" sz="3200" b="1"/>
              <a:t>億円）</a:t>
            </a:r>
          </a:p>
        </p:txBody>
      </p:sp>
      <p:sp>
        <p:nvSpPr>
          <p:cNvPr id="10" name="正方形/長方形 9">
            <a:extLst>
              <a:ext uri="{FF2B5EF4-FFF2-40B4-BE49-F238E27FC236}">
                <a16:creationId xmlns:a16="http://schemas.microsoft.com/office/drawing/2014/main" id="{1A5D88D8-D4D1-DC48-8F6D-B4824D508E33}"/>
              </a:ext>
            </a:extLst>
          </p:cNvPr>
          <p:cNvSpPr/>
          <p:nvPr/>
        </p:nvSpPr>
        <p:spPr>
          <a:xfrm>
            <a:off x="631529" y="4713418"/>
            <a:ext cx="1782000" cy="8588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a:t>県産</a:t>
            </a:r>
            <a:endParaRPr lang="en-US" altLang="ja-JP" sz="2800" dirty="0"/>
          </a:p>
          <a:p>
            <a:pPr algn="ctr"/>
            <a:r>
              <a:rPr lang="en-US" altLang="ja-JP" sz="2800" dirty="0"/>
              <a:t>16.5%</a:t>
            </a:r>
            <a:endParaRPr kumimoji="1" lang="ja-JP" altLang="en-US" sz="2800"/>
          </a:p>
        </p:txBody>
      </p:sp>
      <p:sp>
        <p:nvSpPr>
          <p:cNvPr id="17" name="正方形/長方形 16">
            <a:extLst>
              <a:ext uri="{FF2B5EF4-FFF2-40B4-BE49-F238E27FC236}">
                <a16:creationId xmlns:a16="http://schemas.microsoft.com/office/drawing/2014/main" id="{9FBAD757-59CA-FC46-B095-1B178CEB88C9}"/>
              </a:ext>
            </a:extLst>
          </p:cNvPr>
          <p:cNvSpPr/>
          <p:nvPr/>
        </p:nvSpPr>
        <p:spPr>
          <a:xfrm>
            <a:off x="2430001" y="4713418"/>
            <a:ext cx="9015962" cy="85883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a:t>移輸入：</a:t>
            </a:r>
            <a:r>
              <a:rPr lang="en-US" altLang="ja-JP" sz="2800" dirty="0"/>
              <a:t>83.5%</a:t>
            </a:r>
            <a:endParaRPr kumimoji="1" lang="ja-JP" altLang="en-US" sz="2800"/>
          </a:p>
        </p:txBody>
      </p:sp>
      <p:sp>
        <p:nvSpPr>
          <p:cNvPr id="18" name="テキスト ボックス 17">
            <a:extLst>
              <a:ext uri="{FF2B5EF4-FFF2-40B4-BE49-F238E27FC236}">
                <a16:creationId xmlns:a16="http://schemas.microsoft.com/office/drawing/2014/main" id="{E94A41DE-EF75-FD4A-8173-A3F54984321B}"/>
              </a:ext>
            </a:extLst>
          </p:cNvPr>
          <p:cNvSpPr txBox="1"/>
          <p:nvPr/>
        </p:nvSpPr>
        <p:spPr>
          <a:xfrm>
            <a:off x="1078051" y="4171010"/>
            <a:ext cx="10035897" cy="584775"/>
          </a:xfrm>
          <a:prstGeom prst="rect">
            <a:avLst/>
          </a:prstGeom>
          <a:noFill/>
        </p:spPr>
        <p:txBody>
          <a:bodyPr wrap="square" rtlCol="0">
            <a:spAutoFit/>
          </a:bodyPr>
          <a:lstStyle/>
          <a:p>
            <a:pPr algn="ctr"/>
            <a:r>
              <a:rPr lang="ja-JP" altLang="en-US" sz="3200" b="1"/>
              <a:t>水産食料品自給率</a:t>
            </a:r>
            <a:r>
              <a:rPr kumimoji="1" lang="ja-JP" altLang="en-US" sz="3200" b="1"/>
              <a:t>（県内需要合計：</a:t>
            </a:r>
            <a:r>
              <a:rPr lang="en-US" altLang="ja-JP" sz="3200" b="1" dirty="0"/>
              <a:t>297</a:t>
            </a:r>
            <a:r>
              <a:rPr kumimoji="1" lang="ja-JP" altLang="en-US" sz="3200" b="1"/>
              <a:t>億円）</a:t>
            </a:r>
          </a:p>
        </p:txBody>
      </p:sp>
      <p:sp>
        <p:nvSpPr>
          <p:cNvPr id="13" name="正方形/長方形 12">
            <a:extLst>
              <a:ext uri="{FF2B5EF4-FFF2-40B4-BE49-F238E27FC236}">
                <a16:creationId xmlns:a16="http://schemas.microsoft.com/office/drawing/2014/main" id="{1C5D4EE4-E7A9-914D-B1EE-4CA2B21365EA}"/>
              </a:ext>
            </a:extLst>
          </p:cNvPr>
          <p:cNvSpPr/>
          <p:nvPr/>
        </p:nvSpPr>
        <p:spPr>
          <a:xfrm>
            <a:off x="4644000" y="798261"/>
            <a:ext cx="3708000" cy="858839"/>
          </a:xfrm>
          <a:prstGeom prst="rect">
            <a:avLst/>
          </a:prstGeom>
          <a:ln>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a:t>粗付加価値：</a:t>
            </a:r>
            <a:r>
              <a:rPr kumimoji="1" lang="en-US" altLang="ja-JP" sz="2800" dirty="0"/>
              <a:t>34.3%</a:t>
            </a:r>
          </a:p>
        </p:txBody>
      </p:sp>
      <p:sp>
        <p:nvSpPr>
          <p:cNvPr id="12" name="正方形/長方形 11">
            <a:extLst>
              <a:ext uri="{FF2B5EF4-FFF2-40B4-BE49-F238E27FC236}">
                <a16:creationId xmlns:a16="http://schemas.microsoft.com/office/drawing/2014/main" id="{722D0A74-B574-EF4B-B533-E83F0143A9FE}"/>
              </a:ext>
            </a:extLst>
          </p:cNvPr>
          <p:cNvSpPr/>
          <p:nvPr/>
        </p:nvSpPr>
        <p:spPr>
          <a:xfrm>
            <a:off x="641558" y="798262"/>
            <a:ext cx="3985200" cy="8588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800"/>
              <a:t>海面漁業：</a:t>
            </a:r>
            <a:r>
              <a:rPr kumimoji="1" lang="en-US" altLang="ja-JP" sz="2800" dirty="0"/>
              <a:t>36.9%</a:t>
            </a:r>
            <a:endParaRPr kumimoji="1" lang="ja-JP" altLang="en-US" sz="2800"/>
          </a:p>
        </p:txBody>
      </p:sp>
      <p:sp>
        <p:nvSpPr>
          <p:cNvPr id="14" name="テキスト ボックス 13">
            <a:extLst>
              <a:ext uri="{FF2B5EF4-FFF2-40B4-BE49-F238E27FC236}">
                <a16:creationId xmlns:a16="http://schemas.microsoft.com/office/drawing/2014/main" id="{5F72E7C6-DD6B-9D4D-9995-4E0732DABFBC}"/>
              </a:ext>
            </a:extLst>
          </p:cNvPr>
          <p:cNvSpPr txBox="1"/>
          <p:nvPr/>
        </p:nvSpPr>
        <p:spPr>
          <a:xfrm>
            <a:off x="1395578" y="210086"/>
            <a:ext cx="9420904" cy="584775"/>
          </a:xfrm>
          <a:prstGeom prst="rect">
            <a:avLst/>
          </a:prstGeom>
          <a:noFill/>
        </p:spPr>
        <p:txBody>
          <a:bodyPr wrap="square" rtlCol="0">
            <a:spAutoFit/>
          </a:bodyPr>
          <a:lstStyle/>
          <a:p>
            <a:pPr algn="ctr"/>
            <a:r>
              <a:rPr kumimoji="1" lang="ja-JP" altLang="en-US" sz="3200" b="1"/>
              <a:t>水産食料品生産額構成比（</a:t>
            </a:r>
            <a:r>
              <a:rPr lang="ja-JP" altLang="en-US" sz="3200" b="1"/>
              <a:t>金額ベース</a:t>
            </a:r>
            <a:r>
              <a:rPr kumimoji="1" lang="ja-JP" altLang="en-US" sz="3200" b="1"/>
              <a:t>）</a:t>
            </a:r>
          </a:p>
        </p:txBody>
      </p:sp>
      <p:sp>
        <p:nvSpPr>
          <p:cNvPr id="15" name="正方形/長方形 14">
            <a:extLst>
              <a:ext uri="{FF2B5EF4-FFF2-40B4-BE49-F238E27FC236}">
                <a16:creationId xmlns:a16="http://schemas.microsoft.com/office/drawing/2014/main" id="{1C573034-C702-574C-A646-AFECDCA669DB}"/>
              </a:ext>
            </a:extLst>
          </p:cNvPr>
          <p:cNvSpPr/>
          <p:nvPr/>
        </p:nvSpPr>
        <p:spPr>
          <a:xfrm>
            <a:off x="8362800" y="800414"/>
            <a:ext cx="1360800" cy="858839"/>
          </a:xfrm>
          <a:prstGeom prst="rect">
            <a:avLst/>
          </a:prstGeom>
          <a:ln>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a:t>卸売</a:t>
            </a:r>
            <a:r>
              <a:rPr kumimoji="1" lang="en-US" altLang="ja-JP" sz="2800" dirty="0"/>
              <a:t>12.6%</a:t>
            </a:r>
          </a:p>
        </p:txBody>
      </p:sp>
      <p:sp>
        <p:nvSpPr>
          <p:cNvPr id="16" name="正方形/長方形 15">
            <a:extLst>
              <a:ext uri="{FF2B5EF4-FFF2-40B4-BE49-F238E27FC236}">
                <a16:creationId xmlns:a16="http://schemas.microsoft.com/office/drawing/2014/main" id="{151F8998-0751-BF41-BB00-B7451AEA1178}"/>
              </a:ext>
            </a:extLst>
          </p:cNvPr>
          <p:cNvSpPr/>
          <p:nvPr/>
        </p:nvSpPr>
        <p:spPr>
          <a:xfrm>
            <a:off x="9734399" y="798260"/>
            <a:ext cx="1711563" cy="858839"/>
          </a:xfrm>
          <a:prstGeom prst="rect">
            <a:avLst/>
          </a:prstGeom>
          <a:ln>
            <a:solidFill>
              <a:schemeClr val="tx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ja-JP" altLang="en-US" sz="2800"/>
              <a:t>その他</a:t>
            </a:r>
            <a:r>
              <a:rPr kumimoji="1" lang="en-US" altLang="ja-JP" sz="2800" dirty="0"/>
              <a:t>16.2%</a:t>
            </a:r>
          </a:p>
        </p:txBody>
      </p:sp>
    </p:spTree>
    <p:extLst>
      <p:ext uri="{BB962C8B-B14F-4D97-AF65-F5344CB8AC3E}">
        <p14:creationId xmlns:p14="http://schemas.microsoft.com/office/powerpoint/2010/main" val="98150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a:extLst>
              <a:ext uri="{FF2B5EF4-FFF2-40B4-BE49-F238E27FC236}">
                <a16:creationId xmlns:a16="http://schemas.microsoft.com/office/drawing/2014/main" id="{5088E19F-627A-B747-801B-834EC3C93BE9}"/>
              </a:ext>
            </a:extLst>
          </p:cNvPr>
          <p:cNvSpPr/>
          <p:nvPr/>
        </p:nvSpPr>
        <p:spPr>
          <a:xfrm>
            <a:off x="5061575" y="3445078"/>
            <a:ext cx="6075947" cy="30761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26" name="Picture 2" descr="漁師のイラスト">
            <a:extLst>
              <a:ext uri="{FF2B5EF4-FFF2-40B4-BE49-F238E27FC236}">
                <a16:creationId xmlns:a16="http://schemas.microsoft.com/office/drawing/2014/main" id="{DBFC002B-E986-3841-B7E0-15CDFE3E7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80" y="3224213"/>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食品工場の従業員のイラスト（エプロン付き）">
            <a:extLst>
              <a:ext uri="{FF2B5EF4-FFF2-40B4-BE49-F238E27FC236}">
                <a16:creationId xmlns:a16="http://schemas.microsoft.com/office/drawing/2014/main" id="{CCEEF3AD-0A68-9342-9295-8C33587981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425" y="4290885"/>
            <a:ext cx="1925955" cy="192595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EB0575B-4EE1-1243-8AC7-BE45F8F409A2}"/>
              </a:ext>
            </a:extLst>
          </p:cNvPr>
          <p:cNvSpPr txBox="1"/>
          <p:nvPr/>
        </p:nvSpPr>
        <p:spPr>
          <a:xfrm>
            <a:off x="67083" y="137592"/>
            <a:ext cx="3499676" cy="707886"/>
          </a:xfrm>
          <a:prstGeom prst="rect">
            <a:avLst/>
          </a:prstGeom>
          <a:noFill/>
        </p:spPr>
        <p:txBody>
          <a:bodyPr wrap="none" rtlCol="0">
            <a:spAutoFit/>
          </a:bodyPr>
          <a:lstStyle/>
          <a:p>
            <a:r>
              <a:rPr kumimoji="1" lang="en-US" altLang="ja-JP" sz="2000" b="1" u="sng" dirty="0"/>
              <a:t>H23</a:t>
            </a:r>
            <a:r>
              <a:rPr kumimoji="1" lang="ja-JP" altLang="en-US" sz="2000" b="1" u="sng"/>
              <a:t>年岩手県産業連関表より</a:t>
            </a:r>
            <a:endParaRPr kumimoji="1" lang="en-US" altLang="ja-JP" sz="2000" b="1" u="sng" dirty="0"/>
          </a:p>
          <a:p>
            <a:pPr algn="ctr"/>
            <a:r>
              <a:rPr lang="ja-JP" altLang="en-US" sz="2000" b="1" u="sng"/>
              <a:t>イメージ図</a:t>
            </a:r>
            <a:endParaRPr kumimoji="1" lang="ja-JP" altLang="en-US" sz="2000" b="1" u="sng"/>
          </a:p>
        </p:txBody>
      </p:sp>
      <p:sp>
        <p:nvSpPr>
          <p:cNvPr id="3" name="テキスト ボックス 2">
            <a:extLst>
              <a:ext uri="{FF2B5EF4-FFF2-40B4-BE49-F238E27FC236}">
                <a16:creationId xmlns:a16="http://schemas.microsoft.com/office/drawing/2014/main" id="{84662536-9B5B-0F4F-8BD0-48DBB6EDBB03}"/>
              </a:ext>
            </a:extLst>
          </p:cNvPr>
          <p:cNvSpPr txBox="1"/>
          <p:nvPr/>
        </p:nvSpPr>
        <p:spPr>
          <a:xfrm>
            <a:off x="674017" y="2164856"/>
            <a:ext cx="2031325" cy="1200329"/>
          </a:xfrm>
          <a:prstGeom prst="rect">
            <a:avLst/>
          </a:prstGeom>
          <a:noFill/>
        </p:spPr>
        <p:txBody>
          <a:bodyPr wrap="none" rtlCol="0">
            <a:spAutoFit/>
          </a:bodyPr>
          <a:lstStyle/>
          <a:p>
            <a:pPr algn="ctr"/>
            <a:r>
              <a:rPr kumimoji="1" lang="ja-JP" altLang="en-US" sz="2400" b="1"/>
              <a:t>海面漁業産業</a:t>
            </a:r>
            <a:endParaRPr kumimoji="1" lang="en-US" altLang="ja-JP" sz="2400" b="1" dirty="0"/>
          </a:p>
          <a:p>
            <a:pPr algn="ctr"/>
            <a:r>
              <a:rPr kumimoji="1" lang="ja-JP" altLang="en-US" sz="2400" b="1"/>
              <a:t>生産</a:t>
            </a:r>
            <a:endParaRPr kumimoji="1" lang="en-US" altLang="ja-JP" sz="2400" b="1" dirty="0"/>
          </a:p>
          <a:p>
            <a:pPr algn="ctr"/>
            <a:r>
              <a:rPr kumimoji="1" lang="ja-JP" altLang="en-US" sz="2400" b="1"/>
              <a:t>（</a:t>
            </a:r>
            <a:r>
              <a:rPr lang="en-US" altLang="ja-JP" sz="2400" b="1" dirty="0"/>
              <a:t>228</a:t>
            </a:r>
            <a:r>
              <a:rPr lang="ja-JP" altLang="en-US" sz="2400" b="1"/>
              <a:t>億円</a:t>
            </a:r>
            <a:r>
              <a:rPr kumimoji="1" lang="ja-JP" altLang="en-US" sz="2400" b="1"/>
              <a:t>）</a:t>
            </a:r>
          </a:p>
        </p:txBody>
      </p:sp>
      <p:pic>
        <p:nvPicPr>
          <p:cNvPr id="1032" name="Picture 8" descr="トラックのイラスト（緑ナンバー）">
            <a:extLst>
              <a:ext uri="{FF2B5EF4-FFF2-40B4-BE49-F238E27FC236}">
                <a16:creationId xmlns:a16="http://schemas.microsoft.com/office/drawing/2014/main" id="{C5C7D357-7A1D-7042-823A-44E2A781C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224423" y="836593"/>
            <a:ext cx="2286000" cy="1925955"/>
          </a:xfrm>
          <a:prstGeom prst="rect">
            <a:avLst/>
          </a:prstGeom>
          <a:noFill/>
          <a:extLst>
            <a:ext uri="{909E8E84-426E-40DD-AFC4-6F175D3DCCD1}">
              <a14:hiddenFill xmlns:a14="http://schemas.microsoft.com/office/drawing/2010/main">
                <a:solidFill>
                  <a:srgbClr val="FFFFFF"/>
                </a:solidFill>
              </a14:hiddenFill>
            </a:ext>
          </a:extLst>
        </p:spPr>
      </p:pic>
      <p:sp>
        <p:nvSpPr>
          <p:cNvPr id="4" name="右矢印 3">
            <a:extLst>
              <a:ext uri="{FF2B5EF4-FFF2-40B4-BE49-F238E27FC236}">
                <a16:creationId xmlns:a16="http://schemas.microsoft.com/office/drawing/2014/main" id="{77138394-9D68-0E42-8677-1A8272901949}"/>
              </a:ext>
            </a:extLst>
          </p:cNvPr>
          <p:cNvSpPr/>
          <p:nvPr/>
        </p:nvSpPr>
        <p:spPr>
          <a:xfrm rot="19928451">
            <a:off x="2919638" y="2355647"/>
            <a:ext cx="1217827" cy="103904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44.7%</a:t>
            </a:r>
            <a:endParaRPr kumimoji="1" lang="ja-JP" altLang="en-US" b="1"/>
          </a:p>
        </p:txBody>
      </p:sp>
      <p:sp>
        <p:nvSpPr>
          <p:cNvPr id="5" name="テキスト ボックス 4">
            <a:extLst>
              <a:ext uri="{FF2B5EF4-FFF2-40B4-BE49-F238E27FC236}">
                <a16:creationId xmlns:a16="http://schemas.microsoft.com/office/drawing/2014/main" id="{3129C3C6-01B9-A14E-B746-0DE9F309231F}"/>
              </a:ext>
            </a:extLst>
          </p:cNvPr>
          <p:cNvSpPr txBox="1"/>
          <p:nvPr/>
        </p:nvSpPr>
        <p:spPr>
          <a:xfrm>
            <a:off x="4043984" y="374928"/>
            <a:ext cx="2646878" cy="461665"/>
          </a:xfrm>
          <a:prstGeom prst="rect">
            <a:avLst/>
          </a:prstGeom>
          <a:noFill/>
        </p:spPr>
        <p:txBody>
          <a:bodyPr wrap="none" rtlCol="0">
            <a:spAutoFit/>
          </a:bodyPr>
          <a:lstStyle/>
          <a:p>
            <a:r>
              <a:rPr lang="ja-JP" altLang="en-US" sz="2400" b="1"/>
              <a:t>国・県外へ移輸出</a:t>
            </a:r>
            <a:endParaRPr kumimoji="1" lang="ja-JP" altLang="en-US" sz="2400" b="1"/>
          </a:p>
        </p:txBody>
      </p:sp>
      <p:pic>
        <p:nvPicPr>
          <p:cNvPr id="1034" name="Picture 10" descr="楽しそうに食事をする家族のイラスト">
            <a:extLst>
              <a:ext uri="{FF2B5EF4-FFF2-40B4-BE49-F238E27FC236}">
                <a16:creationId xmlns:a16="http://schemas.microsoft.com/office/drawing/2014/main" id="{BFE6DA77-FEBB-BD42-8BCB-B4E65E92A4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6132" y="5118259"/>
            <a:ext cx="1538629" cy="109858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ファミリーレストランのイラスト">
            <a:extLst>
              <a:ext uri="{FF2B5EF4-FFF2-40B4-BE49-F238E27FC236}">
                <a16:creationId xmlns:a16="http://schemas.microsoft.com/office/drawing/2014/main" id="{9B4DF1E0-AF83-AC43-9014-D006B91028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91264" y="5510213"/>
            <a:ext cx="749737" cy="70662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77FEC824-3F74-BC4A-A284-AB4017266434}"/>
              </a:ext>
            </a:extLst>
          </p:cNvPr>
          <p:cNvSpPr txBox="1"/>
          <p:nvPr/>
        </p:nvSpPr>
        <p:spPr>
          <a:xfrm>
            <a:off x="6500990" y="3089254"/>
            <a:ext cx="3175869" cy="830997"/>
          </a:xfrm>
          <a:prstGeom prst="rect">
            <a:avLst/>
          </a:prstGeom>
          <a:solidFill>
            <a:schemeClr val="bg1"/>
          </a:solidFill>
        </p:spPr>
        <p:txBody>
          <a:bodyPr wrap="none" rtlCol="0">
            <a:spAutoFit/>
          </a:bodyPr>
          <a:lstStyle/>
          <a:p>
            <a:pPr algn="ctr"/>
            <a:r>
              <a:rPr kumimoji="1" lang="ja-JP" altLang="en-US" sz="2400" b="1"/>
              <a:t>県内需要（</a:t>
            </a:r>
            <a:r>
              <a:rPr kumimoji="1" lang="en-US" altLang="ja-JP" sz="2400" b="1" dirty="0"/>
              <a:t>149</a:t>
            </a:r>
            <a:r>
              <a:rPr kumimoji="1" lang="ja-JP" altLang="en-US" sz="2400" b="1"/>
              <a:t>億円）</a:t>
            </a:r>
            <a:endParaRPr kumimoji="1" lang="en-US" altLang="ja-JP" sz="2400" b="1" dirty="0"/>
          </a:p>
          <a:p>
            <a:pPr algn="ctr"/>
            <a:r>
              <a:rPr lang="ja-JP" altLang="en-US" sz="2400" b="1"/>
              <a:t>自給率</a:t>
            </a:r>
            <a:r>
              <a:rPr lang="en-US" altLang="ja-JP" sz="2400" b="1" dirty="0"/>
              <a:t>68.7%</a:t>
            </a:r>
            <a:endParaRPr kumimoji="1" lang="ja-JP" altLang="en-US" sz="2400" b="1"/>
          </a:p>
        </p:txBody>
      </p:sp>
      <p:sp>
        <p:nvSpPr>
          <p:cNvPr id="9" name="テキスト ボックス 8">
            <a:extLst>
              <a:ext uri="{FF2B5EF4-FFF2-40B4-BE49-F238E27FC236}">
                <a16:creationId xmlns:a16="http://schemas.microsoft.com/office/drawing/2014/main" id="{C20BDF82-6310-3548-A70C-74D110873410}"/>
              </a:ext>
            </a:extLst>
          </p:cNvPr>
          <p:cNvSpPr txBox="1"/>
          <p:nvPr/>
        </p:nvSpPr>
        <p:spPr>
          <a:xfrm>
            <a:off x="5730988" y="3673366"/>
            <a:ext cx="1338828" cy="646331"/>
          </a:xfrm>
          <a:prstGeom prst="rect">
            <a:avLst/>
          </a:prstGeom>
          <a:noFill/>
        </p:spPr>
        <p:txBody>
          <a:bodyPr wrap="none" rtlCol="0">
            <a:spAutoFit/>
          </a:bodyPr>
          <a:lstStyle/>
          <a:p>
            <a:pPr algn="ctr"/>
            <a:r>
              <a:rPr kumimoji="1" lang="ja-JP" altLang="en-US"/>
              <a:t>水産食料品</a:t>
            </a:r>
            <a:endParaRPr kumimoji="1" lang="en-US" altLang="ja-JP" dirty="0"/>
          </a:p>
          <a:p>
            <a:pPr algn="ctr"/>
            <a:r>
              <a:rPr lang="en-US" altLang="ja-JP" dirty="0"/>
              <a:t>72.4%</a:t>
            </a:r>
            <a:endParaRPr kumimoji="1" lang="ja-JP" altLang="en-US"/>
          </a:p>
        </p:txBody>
      </p:sp>
      <p:sp>
        <p:nvSpPr>
          <p:cNvPr id="17" name="右矢印 16">
            <a:extLst>
              <a:ext uri="{FF2B5EF4-FFF2-40B4-BE49-F238E27FC236}">
                <a16:creationId xmlns:a16="http://schemas.microsoft.com/office/drawing/2014/main" id="{EB8CFB2D-0C15-174A-A4EB-F36B833B11F3}"/>
              </a:ext>
            </a:extLst>
          </p:cNvPr>
          <p:cNvSpPr/>
          <p:nvPr/>
        </p:nvSpPr>
        <p:spPr>
          <a:xfrm>
            <a:off x="3502093" y="4095453"/>
            <a:ext cx="1308829" cy="123447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t>55</a:t>
            </a:r>
            <a:r>
              <a:rPr kumimoji="1" lang="en-US" altLang="ja-JP" b="1" dirty="0"/>
              <a:t>.3%</a:t>
            </a:r>
            <a:endParaRPr kumimoji="1" lang="ja-JP" altLang="en-US" b="1"/>
          </a:p>
        </p:txBody>
      </p:sp>
      <p:sp>
        <p:nvSpPr>
          <p:cNvPr id="10" name="テキスト ボックス 9">
            <a:extLst>
              <a:ext uri="{FF2B5EF4-FFF2-40B4-BE49-F238E27FC236}">
                <a16:creationId xmlns:a16="http://schemas.microsoft.com/office/drawing/2014/main" id="{944C934F-3BCA-B34B-AFB6-7CB53C47169C}"/>
              </a:ext>
            </a:extLst>
          </p:cNvPr>
          <p:cNvSpPr txBox="1"/>
          <p:nvPr/>
        </p:nvSpPr>
        <p:spPr>
          <a:xfrm>
            <a:off x="8088924" y="4479935"/>
            <a:ext cx="813043" cy="646331"/>
          </a:xfrm>
          <a:prstGeom prst="rect">
            <a:avLst/>
          </a:prstGeom>
          <a:noFill/>
        </p:spPr>
        <p:txBody>
          <a:bodyPr wrap="none" rtlCol="0">
            <a:spAutoFit/>
          </a:bodyPr>
          <a:lstStyle/>
          <a:p>
            <a:pPr algn="ctr"/>
            <a:r>
              <a:rPr kumimoji="1" lang="ja-JP" altLang="en-US"/>
              <a:t>家計</a:t>
            </a:r>
            <a:endParaRPr kumimoji="1" lang="en-US" altLang="ja-JP" dirty="0"/>
          </a:p>
          <a:p>
            <a:pPr algn="ctr"/>
            <a:r>
              <a:rPr lang="en-US" altLang="ja-JP" dirty="0"/>
              <a:t>14.1%</a:t>
            </a:r>
            <a:endParaRPr kumimoji="1" lang="ja-JP" altLang="en-US"/>
          </a:p>
        </p:txBody>
      </p:sp>
      <p:sp>
        <p:nvSpPr>
          <p:cNvPr id="11" name="テキスト ボックス 10">
            <a:extLst>
              <a:ext uri="{FF2B5EF4-FFF2-40B4-BE49-F238E27FC236}">
                <a16:creationId xmlns:a16="http://schemas.microsoft.com/office/drawing/2014/main" id="{72D66A40-F277-D34B-99D5-C00C0A7DFAB2}"/>
              </a:ext>
            </a:extLst>
          </p:cNvPr>
          <p:cNvSpPr txBox="1"/>
          <p:nvPr/>
        </p:nvSpPr>
        <p:spPr>
          <a:xfrm>
            <a:off x="9481302" y="4768093"/>
            <a:ext cx="1569660" cy="646331"/>
          </a:xfrm>
          <a:prstGeom prst="rect">
            <a:avLst/>
          </a:prstGeom>
          <a:noFill/>
        </p:spPr>
        <p:txBody>
          <a:bodyPr wrap="none" rtlCol="0">
            <a:spAutoFit/>
          </a:bodyPr>
          <a:lstStyle/>
          <a:p>
            <a:pPr algn="ctr"/>
            <a:r>
              <a:rPr kumimoji="1" lang="ja-JP" altLang="en-US"/>
              <a:t>飲料サービス</a:t>
            </a:r>
            <a:endParaRPr kumimoji="1" lang="en-US" altLang="ja-JP" dirty="0"/>
          </a:p>
          <a:p>
            <a:pPr algn="ctr"/>
            <a:r>
              <a:rPr lang="en-US" altLang="ja-JP" dirty="0"/>
              <a:t>6.5%</a:t>
            </a:r>
            <a:endParaRPr kumimoji="1" lang="ja-JP" altLang="en-US"/>
          </a:p>
        </p:txBody>
      </p:sp>
      <p:sp>
        <p:nvSpPr>
          <p:cNvPr id="12" name="テキスト ボックス 11">
            <a:extLst>
              <a:ext uri="{FF2B5EF4-FFF2-40B4-BE49-F238E27FC236}">
                <a16:creationId xmlns:a16="http://schemas.microsoft.com/office/drawing/2014/main" id="{F0D01D21-C755-7943-89BB-C748A3E5C68B}"/>
              </a:ext>
            </a:extLst>
          </p:cNvPr>
          <p:cNvSpPr txBox="1"/>
          <p:nvPr/>
        </p:nvSpPr>
        <p:spPr>
          <a:xfrm>
            <a:off x="9369421" y="3943997"/>
            <a:ext cx="142058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a:t>その他：</a:t>
            </a:r>
            <a:r>
              <a:rPr kumimoji="1" lang="en-US" altLang="ja-JP" dirty="0"/>
              <a:t>7%</a:t>
            </a:r>
            <a:endParaRPr kumimoji="1" lang="ja-JP" altLang="en-US"/>
          </a:p>
        </p:txBody>
      </p:sp>
      <p:pic>
        <p:nvPicPr>
          <p:cNvPr id="21" name="Picture 8" descr="トラックのイラスト（緑ナンバー）">
            <a:extLst>
              <a:ext uri="{FF2B5EF4-FFF2-40B4-BE49-F238E27FC236}">
                <a16:creationId xmlns:a16="http://schemas.microsoft.com/office/drawing/2014/main" id="{8886D4D5-A6D3-A343-9143-CD7FE749C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061" y="612549"/>
            <a:ext cx="2286000" cy="1925955"/>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52DD231C-693F-7A46-8CB8-92FE0F261205}"/>
              </a:ext>
            </a:extLst>
          </p:cNvPr>
          <p:cNvSpPr txBox="1"/>
          <p:nvPr/>
        </p:nvSpPr>
        <p:spPr>
          <a:xfrm>
            <a:off x="8788803" y="203367"/>
            <a:ext cx="2954655" cy="461665"/>
          </a:xfrm>
          <a:prstGeom prst="rect">
            <a:avLst/>
          </a:prstGeom>
          <a:noFill/>
        </p:spPr>
        <p:txBody>
          <a:bodyPr wrap="none" rtlCol="0">
            <a:spAutoFit/>
          </a:bodyPr>
          <a:lstStyle/>
          <a:p>
            <a:r>
              <a:rPr lang="ja-JP" altLang="en-US" sz="2400" b="1"/>
              <a:t>国・県外から移輸入</a:t>
            </a:r>
            <a:endParaRPr kumimoji="1" lang="ja-JP" altLang="en-US" sz="2400" b="1"/>
          </a:p>
        </p:txBody>
      </p:sp>
      <p:sp>
        <p:nvSpPr>
          <p:cNvPr id="13" name="下矢印 12">
            <a:extLst>
              <a:ext uri="{FF2B5EF4-FFF2-40B4-BE49-F238E27FC236}">
                <a16:creationId xmlns:a16="http://schemas.microsoft.com/office/drawing/2014/main" id="{DF6EF455-83CA-AA43-9D52-27E7818EF902}"/>
              </a:ext>
            </a:extLst>
          </p:cNvPr>
          <p:cNvSpPr/>
          <p:nvPr/>
        </p:nvSpPr>
        <p:spPr>
          <a:xfrm>
            <a:off x="8996800" y="2439857"/>
            <a:ext cx="2538663" cy="909432"/>
          </a:xfrm>
          <a:prstGeom prst="downArrow">
            <a:avLst>
              <a:gd name="adj1" fmla="val 6327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a:t>県内需要の</a:t>
            </a:r>
            <a:endParaRPr kumimoji="1" lang="en-US" altLang="ja-JP" b="1" dirty="0"/>
          </a:p>
          <a:p>
            <a:pPr algn="ctr"/>
            <a:r>
              <a:rPr kumimoji="1" lang="en-US" altLang="ja-JP" b="1" dirty="0"/>
              <a:t>31.3%</a:t>
            </a:r>
            <a:endParaRPr kumimoji="1" lang="ja-JP" altLang="en-US" b="1"/>
          </a:p>
        </p:txBody>
      </p:sp>
    </p:spTree>
    <p:extLst>
      <p:ext uri="{BB962C8B-B14F-4D97-AF65-F5344CB8AC3E}">
        <p14:creationId xmlns:p14="http://schemas.microsoft.com/office/powerpoint/2010/main" val="72510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a:extLst>
              <a:ext uri="{FF2B5EF4-FFF2-40B4-BE49-F238E27FC236}">
                <a16:creationId xmlns:a16="http://schemas.microsoft.com/office/drawing/2014/main" id="{5088E19F-627A-B747-801B-834EC3C93BE9}"/>
              </a:ext>
            </a:extLst>
          </p:cNvPr>
          <p:cNvSpPr/>
          <p:nvPr/>
        </p:nvSpPr>
        <p:spPr>
          <a:xfrm>
            <a:off x="5061575" y="3445078"/>
            <a:ext cx="6075947" cy="307614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1028" name="Picture 4" descr="食品工場の従業員のイラスト（エプロン付き）">
            <a:extLst>
              <a:ext uri="{FF2B5EF4-FFF2-40B4-BE49-F238E27FC236}">
                <a16:creationId xmlns:a16="http://schemas.microsoft.com/office/drawing/2014/main" id="{CCEEF3AD-0A68-9342-9295-8C3358798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39" y="3421685"/>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EB0575B-4EE1-1243-8AC7-BE45F8F409A2}"/>
              </a:ext>
            </a:extLst>
          </p:cNvPr>
          <p:cNvSpPr txBox="1"/>
          <p:nvPr/>
        </p:nvSpPr>
        <p:spPr>
          <a:xfrm>
            <a:off x="67083" y="137592"/>
            <a:ext cx="3499676" cy="707886"/>
          </a:xfrm>
          <a:prstGeom prst="rect">
            <a:avLst/>
          </a:prstGeom>
          <a:noFill/>
        </p:spPr>
        <p:txBody>
          <a:bodyPr wrap="none" rtlCol="0">
            <a:spAutoFit/>
          </a:bodyPr>
          <a:lstStyle/>
          <a:p>
            <a:r>
              <a:rPr kumimoji="1" lang="en-US" altLang="ja-JP" sz="2000" b="1" u="sng" dirty="0"/>
              <a:t>H23</a:t>
            </a:r>
            <a:r>
              <a:rPr kumimoji="1" lang="ja-JP" altLang="en-US" sz="2000" b="1" u="sng"/>
              <a:t>年岩手県産業連関表より</a:t>
            </a:r>
            <a:endParaRPr kumimoji="1" lang="en-US" altLang="ja-JP" sz="2000" b="1" u="sng" dirty="0"/>
          </a:p>
          <a:p>
            <a:pPr algn="ctr"/>
            <a:r>
              <a:rPr lang="ja-JP" altLang="en-US" sz="2000" b="1" u="sng"/>
              <a:t>イメージ図</a:t>
            </a:r>
            <a:endParaRPr kumimoji="1" lang="ja-JP" altLang="en-US" sz="2000" b="1" u="sng"/>
          </a:p>
        </p:txBody>
      </p:sp>
      <p:sp>
        <p:nvSpPr>
          <p:cNvPr id="3" name="テキスト ボックス 2">
            <a:extLst>
              <a:ext uri="{FF2B5EF4-FFF2-40B4-BE49-F238E27FC236}">
                <a16:creationId xmlns:a16="http://schemas.microsoft.com/office/drawing/2014/main" id="{84662536-9B5B-0F4F-8BD0-48DBB6EDBB03}"/>
              </a:ext>
            </a:extLst>
          </p:cNvPr>
          <p:cNvSpPr txBox="1"/>
          <p:nvPr/>
        </p:nvSpPr>
        <p:spPr>
          <a:xfrm>
            <a:off x="434890" y="2183449"/>
            <a:ext cx="2339102" cy="1200329"/>
          </a:xfrm>
          <a:prstGeom prst="rect">
            <a:avLst/>
          </a:prstGeom>
          <a:noFill/>
        </p:spPr>
        <p:txBody>
          <a:bodyPr wrap="none" rtlCol="0">
            <a:spAutoFit/>
          </a:bodyPr>
          <a:lstStyle/>
          <a:p>
            <a:pPr algn="ctr"/>
            <a:r>
              <a:rPr kumimoji="1" lang="ja-JP" altLang="en-US" sz="2400" b="1"/>
              <a:t>水産食料品産業</a:t>
            </a:r>
            <a:endParaRPr kumimoji="1" lang="en-US" altLang="ja-JP" sz="2400" b="1" dirty="0"/>
          </a:p>
          <a:p>
            <a:pPr algn="ctr"/>
            <a:r>
              <a:rPr kumimoji="1" lang="ja-JP" altLang="en-US" sz="2400" b="1"/>
              <a:t>生産</a:t>
            </a:r>
            <a:endParaRPr kumimoji="1" lang="en-US" altLang="ja-JP" sz="2400" b="1" dirty="0"/>
          </a:p>
          <a:p>
            <a:pPr algn="ctr"/>
            <a:r>
              <a:rPr kumimoji="1" lang="ja-JP" altLang="en-US" sz="2400" b="1"/>
              <a:t>（</a:t>
            </a:r>
            <a:r>
              <a:rPr kumimoji="1" lang="en-US" altLang="ja-JP" sz="2400" b="1" dirty="0"/>
              <a:t>291</a:t>
            </a:r>
            <a:r>
              <a:rPr kumimoji="1" lang="ja-JP" altLang="en-US" sz="2400" b="1"/>
              <a:t>億円）</a:t>
            </a:r>
            <a:endParaRPr kumimoji="1" lang="en-US" altLang="ja-JP" sz="2400" b="1" dirty="0"/>
          </a:p>
        </p:txBody>
      </p:sp>
      <p:sp>
        <p:nvSpPr>
          <p:cNvPr id="4" name="右矢印 3">
            <a:extLst>
              <a:ext uri="{FF2B5EF4-FFF2-40B4-BE49-F238E27FC236}">
                <a16:creationId xmlns:a16="http://schemas.microsoft.com/office/drawing/2014/main" id="{77138394-9D68-0E42-8677-1A8272901949}"/>
              </a:ext>
            </a:extLst>
          </p:cNvPr>
          <p:cNvSpPr/>
          <p:nvPr/>
        </p:nvSpPr>
        <p:spPr>
          <a:xfrm rot="19928451">
            <a:off x="2798084" y="2437351"/>
            <a:ext cx="1696743" cy="17281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t>83.2</a:t>
            </a:r>
            <a:r>
              <a:rPr kumimoji="1" lang="en-US" altLang="ja-JP" sz="2400" b="1" dirty="0"/>
              <a:t>%</a:t>
            </a:r>
            <a:endParaRPr kumimoji="1" lang="ja-JP" altLang="en-US" sz="2400" b="1"/>
          </a:p>
        </p:txBody>
      </p:sp>
      <p:sp>
        <p:nvSpPr>
          <p:cNvPr id="5" name="テキスト ボックス 4">
            <a:extLst>
              <a:ext uri="{FF2B5EF4-FFF2-40B4-BE49-F238E27FC236}">
                <a16:creationId xmlns:a16="http://schemas.microsoft.com/office/drawing/2014/main" id="{3129C3C6-01B9-A14E-B746-0DE9F309231F}"/>
              </a:ext>
            </a:extLst>
          </p:cNvPr>
          <p:cNvSpPr txBox="1"/>
          <p:nvPr/>
        </p:nvSpPr>
        <p:spPr>
          <a:xfrm>
            <a:off x="4043984" y="374928"/>
            <a:ext cx="2646878" cy="461665"/>
          </a:xfrm>
          <a:prstGeom prst="rect">
            <a:avLst/>
          </a:prstGeom>
          <a:noFill/>
        </p:spPr>
        <p:txBody>
          <a:bodyPr wrap="none" rtlCol="0">
            <a:spAutoFit/>
          </a:bodyPr>
          <a:lstStyle/>
          <a:p>
            <a:r>
              <a:rPr lang="ja-JP" altLang="en-US" sz="2400" b="1"/>
              <a:t>国・県外へ移輸出</a:t>
            </a:r>
            <a:endParaRPr kumimoji="1" lang="ja-JP" altLang="en-US" sz="2400" b="1"/>
          </a:p>
        </p:txBody>
      </p:sp>
      <p:pic>
        <p:nvPicPr>
          <p:cNvPr id="1034" name="Picture 10" descr="楽しそうに食事をする家族のイラスト">
            <a:extLst>
              <a:ext uri="{FF2B5EF4-FFF2-40B4-BE49-F238E27FC236}">
                <a16:creationId xmlns:a16="http://schemas.microsoft.com/office/drawing/2014/main" id="{BFE6DA77-FEBB-BD42-8BCB-B4E65E92A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167" y="4401082"/>
            <a:ext cx="2579580" cy="184182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ファミリーレストランのイラスト">
            <a:extLst>
              <a:ext uri="{FF2B5EF4-FFF2-40B4-BE49-F238E27FC236}">
                <a16:creationId xmlns:a16="http://schemas.microsoft.com/office/drawing/2014/main" id="{9B4DF1E0-AF83-AC43-9014-D006B9102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034" y="5223129"/>
            <a:ext cx="1086249" cy="102379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77FEC824-3F74-BC4A-A284-AB4017266434}"/>
              </a:ext>
            </a:extLst>
          </p:cNvPr>
          <p:cNvSpPr txBox="1"/>
          <p:nvPr/>
        </p:nvSpPr>
        <p:spPr>
          <a:xfrm>
            <a:off x="6500991" y="3089254"/>
            <a:ext cx="3175869" cy="830997"/>
          </a:xfrm>
          <a:prstGeom prst="rect">
            <a:avLst/>
          </a:prstGeom>
          <a:solidFill>
            <a:schemeClr val="bg1"/>
          </a:solidFill>
        </p:spPr>
        <p:txBody>
          <a:bodyPr wrap="none" rtlCol="0">
            <a:spAutoFit/>
          </a:bodyPr>
          <a:lstStyle/>
          <a:p>
            <a:pPr algn="ctr"/>
            <a:r>
              <a:rPr kumimoji="1" lang="ja-JP" altLang="en-US" sz="2400" b="1"/>
              <a:t>県内需要（</a:t>
            </a:r>
            <a:r>
              <a:rPr kumimoji="1" lang="en-US" altLang="ja-JP" sz="2400" b="1" dirty="0"/>
              <a:t>297</a:t>
            </a:r>
            <a:r>
              <a:rPr kumimoji="1" lang="ja-JP" altLang="en-US" sz="2400" b="1"/>
              <a:t>億円）</a:t>
            </a:r>
            <a:endParaRPr kumimoji="1" lang="en-US" altLang="ja-JP" sz="2400" b="1" dirty="0"/>
          </a:p>
          <a:p>
            <a:pPr algn="ctr"/>
            <a:r>
              <a:rPr lang="ja-JP" altLang="en-US" sz="2400" b="1"/>
              <a:t>自給率</a:t>
            </a:r>
            <a:r>
              <a:rPr lang="en-US" altLang="ja-JP" sz="2400" b="1" dirty="0"/>
              <a:t>16.5%</a:t>
            </a:r>
            <a:endParaRPr kumimoji="1" lang="ja-JP" altLang="en-US" sz="2400" b="1"/>
          </a:p>
        </p:txBody>
      </p:sp>
      <p:sp>
        <p:nvSpPr>
          <p:cNvPr id="9" name="テキスト ボックス 8">
            <a:extLst>
              <a:ext uri="{FF2B5EF4-FFF2-40B4-BE49-F238E27FC236}">
                <a16:creationId xmlns:a16="http://schemas.microsoft.com/office/drawing/2014/main" id="{C20BDF82-6310-3548-A70C-74D110873410}"/>
              </a:ext>
            </a:extLst>
          </p:cNvPr>
          <p:cNvSpPr txBox="1"/>
          <p:nvPr/>
        </p:nvSpPr>
        <p:spPr>
          <a:xfrm>
            <a:off x="9596716" y="4899963"/>
            <a:ext cx="1338828" cy="646331"/>
          </a:xfrm>
          <a:prstGeom prst="rect">
            <a:avLst/>
          </a:prstGeom>
          <a:noFill/>
        </p:spPr>
        <p:txBody>
          <a:bodyPr wrap="none" rtlCol="0">
            <a:spAutoFit/>
          </a:bodyPr>
          <a:lstStyle/>
          <a:p>
            <a:pPr algn="ctr"/>
            <a:r>
              <a:rPr kumimoji="1" lang="ja-JP" altLang="en-US"/>
              <a:t>水産食料品</a:t>
            </a:r>
            <a:endParaRPr kumimoji="1" lang="en-US" altLang="ja-JP" dirty="0"/>
          </a:p>
          <a:p>
            <a:pPr algn="ctr"/>
            <a:r>
              <a:rPr lang="en-US" altLang="ja-JP" dirty="0"/>
              <a:t>2.3%</a:t>
            </a:r>
            <a:endParaRPr kumimoji="1" lang="ja-JP" altLang="en-US"/>
          </a:p>
        </p:txBody>
      </p:sp>
      <p:sp>
        <p:nvSpPr>
          <p:cNvPr id="17" name="右矢印 16">
            <a:extLst>
              <a:ext uri="{FF2B5EF4-FFF2-40B4-BE49-F238E27FC236}">
                <a16:creationId xmlns:a16="http://schemas.microsoft.com/office/drawing/2014/main" id="{EB8CFB2D-0C15-174A-A4EB-F36B833B11F3}"/>
              </a:ext>
            </a:extLst>
          </p:cNvPr>
          <p:cNvSpPr/>
          <p:nvPr/>
        </p:nvSpPr>
        <p:spPr>
          <a:xfrm>
            <a:off x="3321274" y="4770918"/>
            <a:ext cx="1069907" cy="84999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16.8%</a:t>
            </a:r>
            <a:endParaRPr kumimoji="1" lang="ja-JP" altLang="en-US" b="1"/>
          </a:p>
        </p:txBody>
      </p:sp>
      <p:sp>
        <p:nvSpPr>
          <p:cNvPr id="10" name="テキスト ボックス 9">
            <a:extLst>
              <a:ext uri="{FF2B5EF4-FFF2-40B4-BE49-F238E27FC236}">
                <a16:creationId xmlns:a16="http://schemas.microsoft.com/office/drawing/2014/main" id="{944C934F-3BCA-B34B-AFB6-7CB53C47169C}"/>
              </a:ext>
            </a:extLst>
          </p:cNvPr>
          <p:cNvSpPr txBox="1"/>
          <p:nvPr/>
        </p:nvSpPr>
        <p:spPr>
          <a:xfrm>
            <a:off x="6070731" y="3754751"/>
            <a:ext cx="883575" cy="707886"/>
          </a:xfrm>
          <a:prstGeom prst="rect">
            <a:avLst/>
          </a:prstGeom>
          <a:noFill/>
        </p:spPr>
        <p:txBody>
          <a:bodyPr wrap="none" rtlCol="0">
            <a:spAutoFit/>
          </a:bodyPr>
          <a:lstStyle/>
          <a:p>
            <a:pPr algn="ctr"/>
            <a:r>
              <a:rPr kumimoji="1" lang="ja-JP" altLang="en-US" sz="2000"/>
              <a:t>家計</a:t>
            </a:r>
            <a:endParaRPr kumimoji="1" lang="en-US" altLang="ja-JP" sz="2000" dirty="0"/>
          </a:p>
          <a:p>
            <a:pPr algn="ctr"/>
            <a:r>
              <a:rPr lang="en-US" altLang="ja-JP" sz="2000" dirty="0"/>
              <a:t>75.2%</a:t>
            </a:r>
            <a:endParaRPr kumimoji="1" lang="ja-JP" altLang="en-US" sz="2000"/>
          </a:p>
        </p:txBody>
      </p:sp>
      <p:sp>
        <p:nvSpPr>
          <p:cNvPr id="11" name="テキスト ボックス 10">
            <a:extLst>
              <a:ext uri="{FF2B5EF4-FFF2-40B4-BE49-F238E27FC236}">
                <a16:creationId xmlns:a16="http://schemas.microsoft.com/office/drawing/2014/main" id="{72D66A40-F277-D34B-99D5-C00C0A7DFAB2}"/>
              </a:ext>
            </a:extLst>
          </p:cNvPr>
          <p:cNvSpPr txBox="1"/>
          <p:nvPr/>
        </p:nvSpPr>
        <p:spPr>
          <a:xfrm>
            <a:off x="7924329" y="4455078"/>
            <a:ext cx="1569660" cy="646331"/>
          </a:xfrm>
          <a:prstGeom prst="rect">
            <a:avLst/>
          </a:prstGeom>
          <a:noFill/>
        </p:spPr>
        <p:txBody>
          <a:bodyPr wrap="none" rtlCol="0">
            <a:spAutoFit/>
          </a:bodyPr>
          <a:lstStyle/>
          <a:p>
            <a:pPr algn="ctr"/>
            <a:r>
              <a:rPr kumimoji="1" lang="ja-JP" altLang="en-US"/>
              <a:t>飲料サービス</a:t>
            </a:r>
            <a:endParaRPr kumimoji="1" lang="en-US" altLang="ja-JP" dirty="0"/>
          </a:p>
          <a:p>
            <a:pPr algn="ctr"/>
            <a:r>
              <a:rPr lang="en-US" altLang="ja-JP" dirty="0"/>
              <a:t>11.7%</a:t>
            </a:r>
            <a:endParaRPr kumimoji="1" lang="ja-JP" altLang="en-US"/>
          </a:p>
        </p:txBody>
      </p:sp>
      <p:sp>
        <p:nvSpPr>
          <p:cNvPr id="12" name="テキスト ボックス 11">
            <a:extLst>
              <a:ext uri="{FF2B5EF4-FFF2-40B4-BE49-F238E27FC236}">
                <a16:creationId xmlns:a16="http://schemas.microsoft.com/office/drawing/2014/main" id="{F0D01D21-C755-7943-89BB-C748A3E5C68B}"/>
              </a:ext>
            </a:extLst>
          </p:cNvPr>
          <p:cNvSpPr txBox="1"/>
          <p:nvPr/>
        </p:nvSpPr>
        <p:spPr>
          <a:xfrm>
            <a:off x="9258820" y="3858588"/>
            <a:ext cx="173637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a:t>その他：</a:t>
            </a:r>
            <a:r>
              <a:rPr lang="en-US" altLang="ja-JP" dirty="0"/>
              <a:t>10.8</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52DD231C-693F-7A46-8CB8-92FE0F261205}"/>
              </a:ext>
            </a:extLst>
          </p:cNvPr>
          <p:cNvSpPr txBox="1"/>
          <p:nvPr/>
        </p:nvSpPr>
        <p:spPr>
          <a:xfrm>
            <a:off x="8788802" y="304388"/>
            <a:ext cx="2954655" cy="461665"/>
          </a:xfrm>
          <a:prstGeom prst="rect">
            <a:avLst/>
          </a:prstGeom>
          <a:noFill/>
        </p:spPr>
        <p:txBody>
          <a:bodyPr wrap="none" rtlCol="0">
            <a:spAutoFit/>
          </a:bodyPr>
          <a:lstStyle/>
          <a:p>
            <a:r>
              <a:rPr lang="ja-JP" altLang="en-US" sz="2400" b="1"/>
              <a:t>国・県外から移輸入</a:t>
            </a:r>
            <a:endParaRPr kumimoji="1" lang="ja-JP" altLang="en-US" sz="2400" b="1"/>
          </a:p>
        </p:txBody>
      </p:sp>
      <p:sp>
        <p:nvSpPr>
          <p:cNvPr id="13" name="下矢印 12">
            <a:extLst>
              <a:ext uri="{FF2B5EF4-FFF2-40B4-BE49-F238E27FC236}">
                <a16:creationId xmlns:a16="http://schemas.microsoft.com/office/drawing/2014/main" id="{DF6EF455-83CA-AA43-9D52-27E7818EF902}"/>
              </a:ext>
            </a:extLst>
          </p:cNvPr>
          <p:cNvSpPr/>
          <p:nvPr/>
        </p:nvSpPr>
        <p:spPr>
          <a:xfrm>
            <a:off x="8788802" y="2311267"/>
            <a:ext cx="2954655" cy="1090471"/>
          </a:xfrm>
          <a:prstGeom prst="downArrow">
            <a:avLst>
              <a:gd name="adj1" fmla="val 63270"/>
              <a:gd name="adj2" fmla="val 44512"/>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a:t>県内需要の</a:t>
            </a:r>
            <a:endParaRPr kumimoji="1" lang="en-US" altLang="ja-JP" sz="2400" b="1" dirty="0"/>
          </a:p>
          <a:p>
            <a:pPr algn="ctr"/>
            <a:r>
              <a:rPr lang="en-US" altLang="ja-JP" sz="2400" b="1" dirty="0"/>
              <a:t>83.5</a:t>
            </a:r>
            <a:r>
              <a:rPr kumimoji="1" lang="en-US" altLang="ja-JP" sz="2400" b="1" dirty="0"/>
              <a:t>%</a:t>
            </a:r>
            <a:endParaRPr kumimoji="1" lang="ja-JP" altLang="en-US" sz="2400" b="1"/>
          </a:p>
        </p:txBody>
      </p:sp>
      <p:pic>
        <p:nvPicPr>
          <p:cNvPr id="23" name="Picture 4" descr="食品工場の従業員のイラスト（エプロン付き）">
            <a:extLst>
              <a:ext uri="{FF2B5EF4-FFF2-40B4-BE49-F238E27FC236}">
                <a16:creationId xmlns:a16="http://schemas.microsoft.com/office/drawing/2014/main" id="{1B598DCE-5BBD-3541-BB1A-6B21CFAE5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490" y="5623622"/>
            <a:ext cx="619280" cy="61928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トラックのイラスト（緑ナンバー）">
            <a:extLst>
              <a:ext uri="{FF2B5EF4-FFF2-40B4-BE49-F238E27FC236}">
                <a16:creationId xmlns:a16="http://schemas.microsoft.com/office/drawing/2014/main" id="{C312BE69-0CBE-6840-B159-5AFF5A8AA1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224423" y="836593"/>
            <a:ext cx="2286000" cy="192595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トラックのイラスト（緑ナンバー）">
            <a:extLst>
              <a:ext uri="{FF2B5EF4-FFF2-40B4-BE49-F238E27FC236}">
                <a16:creationId xmlns:a16="http://schemas.microsoft.com/office/drawing/2014/main" id="{0FCF70D6-DA8E-E141-82D0-AF5940B32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5061" y="612549"/>
            <a:ext cx="2286000" cy="1925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59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漁師のイラスト">
            <a:extLst>
              <a:ext uri="{FF2B5EF4-FFF2-40B4-BE49-F238E27FC236}">
                <a16:creationId xmlns:a16="http://schemas.microsoft.com/office/drawing/2014/main" id="{7FE22B80-9E3E-8040-AE92-6B327BF36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70" y="1674734"/>
            <a:ext cx="2041634" cy="20416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食品工場の従業員のイラスト（エプロン付き）">
            <a:extLst>
              <a:ext uri="{FF2B5EF4-FFF2-40B4-BE49-F238E27FC236}">
                <a16:creationId xmlns:a16="http://schemas.microsoft.com/office/drawing/2014/main" id="{1AD3E609-4C93-AB43-863C-F890F2380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069" y="1387366"/>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54167CF1-8864-D148-83BF-9442A9F57D15}"/>
              </a:ext>
            </a:extLst>
          </p:cNvPr>
          <p:cNvSpPr txBox="1"/>
          <p:nvPr/>
        </p:nvSpPr>
        <p:spPr>
          <a:xfrm>
            <a:off x="341260" y="474405"/>
            <a:ext cx="1944763" cy="1200329"/>
          </a:xfrm>
          <a:prstGeom prst="rect">
            <a:avLst/>
          </a:prstGeom>
          <a:noFill/>
        </p:spPr>
        <p:txBody>
          <a:bodyPr wrap="none" rtlCol="0">
            <a:spAutoFit/>
          </a:bodyPr>
          <a:lstStyle/>
          <a:p>
            <a:pPr algn="ctr"/>
            <a:r>
              <a:rPr kumimoji="1" lang="ja-JP" altLang="en-US" sz="2400" b="1"/>
              <a:t>海面漁業</a:t>
            </a:r>
            <a:endParaRPr kumimoji="1" lang="en-US" altLang="ja-JP" sz="2400" b="1" dirty="0"/>
          </a:p>
          <a:p>
            <a:pPr algn="ctr"/>
            <a:r>
              <a:rPr kumimoji="1" lang="ja-JP" altLang="en-US" sz="2400" b="1"/>
              <a:t>生産額</a:t>
            </a:r>
            <a:endParaRPr kumimoji="1" lang="en-US" altLang="ja-JP" sz="2400" b="1" dirty="0"/>
          </a:p>
          <a:p>
            <a:pPr algn="ctr"/>
            <a:r>
              <a:rPr kumimoji="1" lang="ja-JP" altLang="en-US" sz="2400" b="1"/>
              <a:t>（</a:t>
            </a:r>
            <a:r>
              <a:rPr lang="en-US" altLang="ja-JP" sz="2400" b="1" dirty="0"/>
              <a:t>228</a:t>
            </a:r>
            <a:r>
              <a:rPr lang="ja-JP" altLang="en-US" sz="2400" b="1"/>
              <a:t>億円</a:t>
            </a:r>
            <a:r>
              <a:rPr kumimoji="1" lang="ja-JP" altLang="en-US" sz="2400" b="1"/>
              <a:t>）</a:t>
            </a:r>
          </a:p>
        </p:txBody>
      </p:sp>
      <p:sp>
        <p:nvSpPr>
          <p:cNvPr id="13" name="右矢印 12">
            <a:extLst>
              <a:ext uri="{FF2B5EF4-FFF2-40B4-BE49-F238E27FC236}">
                <a16:creationId xmlns:a16="http://schemas.microsoft.com/office/drawing/2014/main" id="{D4A2414E-CD39-4745-BDC3-951FD9FCEFEA}"/>
              </a:ext>
            </a:extLst>
          </p:cNvPr>
          <p:cNvSpPr/>
          <p:nvPr/>
        </p:nvSpPr>
        <p:spPr>
          <a:xfrm>
            <a:off x="2555053" y="2363690"/>
            <a:ext cx="1088712" cy="940421"/>
          </a:xfrm>
          <a:prstGeom prst="rightArrow">
            <a:avLst>
              <a:gd name="adj1" fmla="val 50000"/>
              <a:gd name="adj2" fmla="val 428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t>55</a:t>
            </a:r>
            <a:r>
              <a:rPr kumimoji="1" lang="en-US" altLang="ja-JP" b="1" dirty="0"/>
              <a:t>.3%</a:t>
            </a:r>
            <a:endParaRPr kumimoji="1" lang="ja-JP" altLang="en-US" b="1"/>
          </a:p>
        </p:txBody>
      </p:sp>
      <p:sp>
        <p:nvSpPr>
          <p:cNvPr id="15" name="テキスト ボックス 14">
            <a:extLst>
              <a:ext uri="{FF2B5EF4-FFF2-40B4-BE49-F238E27FC236}">
                <a16:creationId xmlns:a16="http://schemas.microsoft.com/office/drawing/2014/main" id="{9A66A0A8-F76A-AE45-BDFE-E6132ADB7825}"/>
              </a:ext>
            </a:extLst>
          </p:cNvPr>
          <p:cNvSpPr txBox="1"/>
          <p:nvPr/>
        </p:nvSpPr>
        <p:spPr>
          <a:xfrm>
            <a:off x="6449238" y="187037"/>
            <a:ext cx="1944763" cy="1200329"/>
          </a:xfrm>
          <a:prstGeom prst="rect">
            <a:avLst/>
          </a:prstGeom>
          <a:noFill/>
        </p:spPr>
        <p:txBody>
          <a:bodyPr wrap="none" rtlCol="0">
            <a:spAutoFit/>
          </a:bodyPr>
          <a:lstStyle/>
          <a:p>
            <a:pPr algn="ctr"/>
            <a:r>
              <a:rPr kumimoji="1" lang="ja-JP" altLang="en-US" sz="2400" b="1"/>
              <a:t>水産食料品</a:t>
            </a:r>
            <a:endParaRPr kumimoji="1" lang="en-US" altLang="ja-JP" sz="2400" b="1" dirty="0"/>
          </a:p>
          <a:p>
            <a:pPr algn="ctr"/>
            <a:r>
              <a:rPr kumimoji="1" lang="ja-JP" altLang="en-US" sz="2400" b="1"/>
              <a:t>生産額</a:t>
            </a:r>
            <a:endParaRPr kumimoji="1" lang="en-US" altLang="ja-JP" sz="2400" b="1" dirty="0"/>
          </a:p>
          <a:p>
            <a:pPr algn="ctr"/>
            <a:r>
              <a:rPr kumimoji="1" lang="ja-JP" altLang="en-US" sz="2400" b="1"/>
              <a:t>（</a:t>
            </a:r>
            <a:r>
              <a:rPr kumimoji="1" lang="en-US" altLang="ja-JP" sz="2400" b="1" dirty="0"/>
              <a:t>291</a:t>
            </a:r>
            <a:r>
              <a:rPr kumimoji="1" lang="ja-JP" altLang="en-US" sz="2400" b="1"/>
              <a:t>億円）</a:t>
            </a:r>
            <a:endParaRPr kumimoji="1" lang="en-US" altLang="ja-JP" sz="2400" b="1" dirty="0"/>
          </a:p>
        </p:txBody>
      </p:sp>
      <p:sp>
        <p:nvSpPr>
          <p:cNvPr id="16" name="角丸四角形吹き出し 15">
            <a:extLst>
              <a:ext uri="{FF2B5EF4-FFF2-40B4-BE49-F238E27FC236}">
                <a16:creationId xmlns:a16="http://schemas.microsoft.com/office/drawing/2014/main" id="{E8EA99D2-87EA-8B4D-B4CD-7B6B7FEDFBA8}"/>
              </a:ext>
            </a:extLst>
          </p:cNvPr>
          <p:cNvSpPr/>
          <p:nvPr/>
        </p:nvSpPr>
        <p:spPr>
          <a:xfrm>
            <a:off x="3695811" y="3666571"/>
            <a:ext cx="7398515" cy="2967490"/>
          </a:xfrm>
          <a:custGeom>
            <a:avLst/>
            <a:gdLst>
              <a:gd name="connsiteX0" fmla="*/ 0 w 5584417"/>
              <a:gd name="connsiteY0" fmla="*/ 368976 h 2213811"/>
              <a:gd name="connsiteX1" fmla="*/ 368976 w 5584417"/>
              <a:gd name="connsiteY1" fmla="*/ 0 h 2213811"/>
              <a:gd name="connsiteX2" fmla="*/ 930736 w 5584417"/>
              <a:gd name="connsiteY2" fmla="*/ 0 h 2213811"/>
              <a:gd name="connsiteX3" fmla="*/ 2386836 w 5584417"/>
              <a:gd name="connsiteY3" fmla="*/ -577517 h 2213811"/>
              <a:gd name="connsiteX4" fmla="*/ 2326840 w 5584417"/>
              <a:gd name="connsiteY4" fmla="*/ 0 h 2213811"/>
              <a:gd name="connsiteX5" fmla="*/ 5215441 w 5584417"/>
              <a:gd name="connsiteY5" fmla="*/ 0 h 2213811"/>
              <a:gd name="connsiteX6" fmla="*/ 5584417 w 5584417"/>
              <a:gd name="connsiteY6" fmla="*/ 368976 h 2213811"/>
              <a:gd name="connsiteX7" fmla="*/ 5584417 w 5584417"/>
              <a:gd name="connsiteY7" fmla="*/ 368969 h 2213811"/>
              <a:gd name="connsiteX8" fmla="*/ 5584417 w 5584417"/>
              <a:gd name="connsiteY8" fmla="*/ 368969 h 2213811"/>
              <a:gd name="connsiteX9" fmla="*/ 5584417 w 5584417"/>
              <a:gd name="connsiteY9" fmla="*/ 922421 h 2213811"/>
              <a:gd name="connsiteX10" fmla="*/ 5584417 w 5584417"/>
              <a:gd name="connsiteY10" fmla="*/ 1844835 h 2213811"/>
              <a:gd name="connsiteX11" fmla="*/ 5215441 w 5584417"/>
              <a:gd name="connsiteY11" fmla="*/ 2213811 h 2213811"/>
              <a:gd name="connsiteX12" fmla="*/ 2326840 w 5584417"/>
              <a:gd name="connsiteY12" fmla="*/ 2213811 h 2213811"/>
              <a:gd name="connsiteX13" fmla="*/ 930736 w 5584417"/>
              <a:gd name="connsiteY13" fmla="*/ 2213811 h 2213811"/>
              <a:gd name="connsiteX14" fmla="*/ 930736 w 5584417"/>
              <a:gd name="connsiteY14" fmla="*/ 2213811 h 2213811"/>
              <a:gd name="connsiteX15" fmla="*/ 368976 w 5584417"/>
              <a:gd name="connsiteY15" fmla="*/ 2213811 h 2213811"/>
              <a:gd name="connsiteX16" fmla="*/ 0 w 5584417"/>
              <a:gd name="connsiteY16" fmla="*/ 1844835 h 2213811"/>
              <a:gd name="connsiteX17" fmla="*/ 0 w 5584417"/>
              <a:gd name="connsiteY17" fmla="*/ 922421 h 2213811"/>
              <a:gd name="connsiteX18" fmla="*/ 0 w 5584417"/>
              <a:gd name="connsiteY18" fmla="*/ 368969 h 2213811"/>
              <a:gd name="connsiteX19" fmla="*/ 0 w 5584417"/>
              <a:gd name="connsiteY19" fmla="*/ 368969 h 2213811"/>
              <a:gd name="connsiteX20" fmla="*/ 0 w 5584417"/>
              <a:gd name="connsiteY20" fmla="*/ 368976 h 2213811"/>
              <a:gd name="connsiteX0" fmla="*/ 0 w 5584417"/>
              <a:gd name="connsiteY0" fmla="*/ 946493 h 2791328"/>
              <a:gd name="connsiteX1" fmla="*/ 368976 w 5584417"/>
              <a:gd name="connsiteY1" fmla="*/ 577517 h 2791328"/>
              <a:gd name="connsiteX2" fmla="*/ 930736 w 5584417"/>
              <a:gd name="connsiteY2" fmla="*/ 577517 h 2791328"/>
              <a:gd name="connsiteX3" fmla="*/ 2386836 w 5584417"/>
              <a:gd name="connsiteY3" fmla="*/ 0 h 2791328"/>
              <a:gd name="connsiteX4" fmla="*/ 2086208 w 5584417"/>
              <a:gd name="connsiteY4" fmla="*/ 553454 h 2791328"/>
              <a:gd name="connsiteX5" fmla="*/ 5215441 w 5584417"/>
              <a:gd name="connsiteY5" fmla="*/ 577517 h 2791328"/>
              <a:gd name="connsiteX6" fmla="*/ 5584417 w 5584417"/>
              <a:gd name="connsiteY6" fmla="*/ 946493 h 2791328"/>
              <a:gd name="connsiteX7" fmla="*/ 5584417 w 5584417"/>
              <a:gd name="connsiteY7" fmla="*/ 946486 h 2791328"/>
              <a:gd name="connsiteX8" fmla="*/ 5584417 w 5584417"/>
              <a:gd name="connsiteY8" fmla="*/ 946486 h 2791328"/>
              <a:gd name="connsiteX9" fmla="*/ 5584417 w 5584417"/>
              <a:gd name="connsiteY9" fmla="*/ 1499938 h 2791328"/>
              <a:gd name="connsiteX10" fmla="*/ 5584417 w 5584417"/>
              <a:gd name="connsiteY10" fmla="*/ 2422352 h 2791328"/>
              <a:gd name="connsiteX11" fmla="*/ 5215441 w 5584417"/>
              <a:gd name="connsiteY11" fmla="*/ 2791328 h 2791328"/>
              <a:gd name="connsiteX12" fmla="*/ 2326840 w 5584417"/>
              <a:gd name="connsiteY12" fmla="*/ 2791328 h 2791328"/>
              <a:gd name="connsiteX13" fmla="*/ 930736 w 5584417"/>
              <a:gd name="connsiteY13" fmla="*/ 2791328 h 2791328"/>
              <a:gd name="connsiteX14" fmla="*/ 930736 w 5584417"/>
              <a:gd name="connsiteY14" fmla="*/ 2791328 h 2791328"/>
              <a:gd name="connsiteX15" fmla="*/ 368976 w 5584417"/>
              <a:gd name="connsiteY15" fmla="*/ 2791328 h 2791328"/>
              <a:gd name="connsiteX16" fmla="*/ 0 w 5584417"/>
              <a:gd name="connsiteY16" fmla="*/ 2422352 h 2791328"/>
              <a:gd name="connsiteX17" fmla="*/ 0 w 5584417"/>
              <a:gd name="connsiteY17" fmla="*/ 1499938 h 2791328"/>
              <a:gd name="connsiteX18" fmla="*/ 0 w 5584417"/>
              <a:gd name="connsiteY18" fmla="*/ 946486 h 2791328"/>
              <a:gd name="connsiteX19" fmla="*/ 0 w 5584417"/>
              <a:gd name="connsiteY19" fmla="*/ 946486 h 2791328"/>
              <a:gd name="connsiteX20" fmla="*/ 0 w 5584417"/>
              <a:gd name="connsiteY20" fmla="*/ 946493 h 2791328"/>
              <a:gd name="connsiteX0" fmla="*/ 0 w 5584417"/>
              <a:gd name="connsiteY0" fmla="*/ 958134 h 2802969"/>
              <a:gd name="connsiteX1" fmla="*/ 368976 w 5584417"/>
              <a:gd name="connsiteY1" fmla="*/ 589158 h 2802969"/>
              <a:gd name="connsiteX2" fmla="*/ 930736 w 5584417"/>
              <a:gd name="connsiteY2" fmla="*/ 589158 h 2802969"/>
              <a:gd name="connsiteX3" fmla="*/ 1932763 w 5584417"/>
              <a:gd name="connsiteY3" fmla="*/ 0 h 2802969"/>
              <a:gd name="connsiteX4" fmla="*/ 2086208 w 5584417"/>
              <a:gd name="connsiteY4" fmla="*/ 565095 h 2802969"/>
              <a:gd name="connsiteX5" fmla="*/ 5215441 w 5584417"/>
              <a:gd name="connsiteY5" fmla="*/ 589158 h 2802969"/>
              <a:gd name="connsiteX6" fmla="*/ 5584417 w 5584417"/>
              <a:gd name="connsiteY6" fmla="*/ 958134 h 2802969"/>
              <a:gd name="connsiteX7" fmla="*/ 5584417 w 5584417"/>
              <a:gd name="connsiteY7" fmla="*/ 958127 h 2802969"/>
              <a:gd name="connsiteX8" fmla="*/ 5584417 w 5584417"/>
              <a:gd name="connsiteY8" fmla="*/ 958127 h 2802969"/>
              <a:gd name="connsiteX9" fmla="*/ 5584417 w 5584417"/>
              <a:gd name="connsiteY9" fmla="*/ 1511579 h 2802969"/>
              <a:gd name="connsiteX10" fmla="*/ 5584417 w 5584417"/>
              <a:gd name="connsiteY10" fmla="*/ 2433993 h 2802969"/>
              <a:gd name="connsiteX11" fmla="*/ 5215441 w 5584417"/>
              <a:gd name="connsiteY11" fmla="*/ 2802969 h 2802969"/>
              <a:gd name="connsiteX12" fmla="*/ 2326840 w 5584417"/>
              <a:gd name="connsiteY12" fmla="*/ 2802969 h 2802969"/>
              <a:gd name="connsiteX13" fmla="*/ 930736 w 5584417"/>
              <a:gd name="connsiteY13" fmla="*/ 2802969 h 2802969"/>
              <a:gd name="connsiteX14" fmla="*/ 930736 w 5584417"/>
              <a:gd name="connsiteY14" fmla="*/ 2802969 h 2802969"/>
              <a:gd name="connsiteX15" fmla="*/ 368976 w 5584417"/>
              <a:gd name="connsiteY15" fmla="*/ 2802969 h 2802969"/>
              <a:gd name="connsiteX16" fmla="*/ 0 w 5584417"/>
              <a:gd name="connsiteY16" fmla="*/ 2433993 h 2802969"/>
              <a:gd name="connsiteX17" fmla="*/ 0 w 5584417"/>
              <a:gd name="connsiteY17" fmla="*/ 1511579 h 2802969"/>
              <a:gd name="connsiteX18" fmla="*/ 0 w 5584417"/>
              <a:gd name="connsiteY18" fmla="*/ 958127 h 2802969"/>
              <a:gd name="connsiteX19" fmla="*/ 0 w 5584417"/>
              <a:gd name="connsiteY19" fmla="*/ 958127 h 2802969"/>
              <a:gd name="connsiteX20" fmla="*/ 0 w 5584417"/>
              <a:gd name="connsiteY20" fmla="*/ 958134 h 2802969"/>
              <a:gd name="connsiteX0" fmla="*/ 0 w 5584417"/>
              <a:gd name="connsiteY0" fmla="*/ 771862 h 2616697"/>
              <a:gd name="connsiteX1" fmla="*/ 368976 w 5584417"/>
              <a:gd name="connsiteY1" fmla="*/ 402886 h 2616697"/>
              <a:gd name="connsiteX2" fmla="*/ 930736 w 5584417"/>
              <a:gd name="connsiteY2" fmla="*/ 402886 h 2616697"/>
              <a:gd name="connsiteX3" fmla="*/ 1851030 w 5584417"/>
              <a:gd name="connsiteY3" fmla="*/ 0 h 2616697"/>
              <a:gd name="connsiteX4" fmla="*/ 2086208 w 5584417"/>
              <a:gd name="connsiteY4" fmla="*/ 378823 h 2616697"/>
              <a:gd name="connsiteX5" fmla="*/ 5215441 w 5584417"/>
              <a:gd name="connsiteY5" fmla="*/ 402886 h 2616697"/>
              <a:gd name="connsiteX6" fmla="*/ 5584417 w 5584417"/>
              <a:gd name="connsiteY6" fmla="*/ 771862 h 2616697"/>
              <a:gd name="connsiteX7" fmla="*/ 5584417 w 5584417"/>
              <a:gd name="connsiteY7" fmla="*/ 771855 h 2616697"/>
              <a:gd name="connsiteX8" fmla="*/ 5584417 w 5584417"/>
              <a:gd name="connsiteY8" fmla="*/ 771855 h 2616697"/>
              <a:gd name="connsiteX9" fmla="*/ 5584417 w 5584417"/>
              <a:gd name="connsiteY9" fmla="*/ 1325307 h 2616697"/>
              <a:gd name="connsiteX10" fmla="*/ 5584417 w 5584417"/>
              <a:gd name="connsiteY10" fmla="*/ 2247721 h 2616697"/>
              <a:gd name="connsiteX11" fmla="*/ 5215441 w 5584417"/>
              <a:gd name="connsiteY11" fmla="*/ 2616697 h 2616697"/>
              <a:gd name="connsiteX12" fmla="*/ 2326840 w 5584417"/>
              <a:gd name="connsiteY12" fmla="*/ 2616697 h 2616697"/>
              <a:gd name="connsiteX13" fmla="*/ 930736 w 5584417"/>
              <a:gd name="connsiteY13" fmla="*/ 2616697 h 2616697"/>
              <a:gd name="connsiteX14" fmla="*/ 930736 w 5584417"/>
              <a:gd name="connsiteY14" fmla="*/ 2616697 h 2616697"/>
              <a:gd name="connsiteX15" fmla="*/ 368976 w 5584417"/>
              <a:gd name="connsiteY15" fmla="*/ 2616697 h 2616697"/>
              <a:gd name="connsiteX16" fmla="*/ 0 w 5584417"/>
              <a:gd name="connsiteY16" fmla="*/ 2247721 h 2616697"/>
              <a:gd name="connsiteX17" fmla="*/ 0 w 5584417"/>
              <a:gd name="connsiteY17" fmla="*/ 1325307 h 2616697"/>
              <a:gd name="connsiteX18" fmla="*/ 0 w 5584417"/>
              <a:gd name="connsiteY18" fmla="*/ 771855 h 2616697"/>
              <a:gd name="connsiteX19" fmla="*/ 0 w 5584417"/>
              <a:gd name="connsiteY19" fmla="*/ 771855 h 2616697"/>
              <a:gd name="connsiteX20" fmla="*/ 0 w 5584417"/>
              <a:gd name="connsiteY20" fmla="*/ 771862 h 2616697"/>
              <a:gd name="connsiteX0" fmla="*/ 0 w 5584417"/>
              <a:gd name="connsiteY0" fmla="*/ 784522 h 2629357"/>
              <a:gd name="connsiteX1" fmla="*/ 368976 w 5584417"/>
              <a:gd name="connsiteY1" fmla="*/ 415546 h 2629357"/>
              <a:gd name="connsiteX2" fmla="*/ 930736 w 5584417"/>
              <a:gd name="connsiteY2" fmla="*/ 415546 h 2629357"/>
              <a:gd name="connsiteX3" fmla="*/ 2185341 w 5584417"/>
              <a:gd name="connsiteY3" fmla="*/ 0 h 2629357"/>
              <a:gd name="connsiteX4" fmla="*/ 2086208 w 5584417"/>
              <a:gd name="connsiteY4" fmla="*/ 391483 h 2629357"/>
              <a:gd name="connsiteX5" fmla="*/ 5215441 w 5584417"/>
              <a:gd name="connsiteY5" fmla="*/ 415546 h 2629357"/>
              <a:gd name="connsiteX6" fmla="*/ 5584417 w 5584417"/>
              <a:gd name="connsiteY6" fmla="*/ 784522 h 2629357"/>
              <a:gd name="connsiteX7" fmla="*/ 5584417 w 5584417"/>
              <a:gd name="connsiteY7" fmla="*/ 784515 h 2629357"/>
              <a:gd name="connsiteX8" fmla="*/ 5584417 w 5584417"/>
              <a:gd name="connsiteY8" fmla="*/ 784515 h 2629357"/>
              <a:gd name="connsiteX9" fmla="*/ 5584417 w 5584417"/>
              <a:gd name="connsiteY9" fmla="*/ 1337967 h 2629357"/>
              <a:gd name="connsiteX10" fmla="*/ 5584417 w 5584417"/>
              <a:gd name="connsiteY10" fmla="*/ 2260381 h 2629357"/>
              <a:gd name="connsiteX11" fmla="*/ 5215441 w 5584417"/>
              <a:gd name="connsiteY11" fmla="*/ 2629357 h 2629357"/>
              <a:gd name="connsiteX12" fmla="*/ 2326840 w 5584417"/>
              <a:gd name="connsiteY12" fmla="*/ 2629357 h 2629357"/>
              <a:gd name="connsiteX13" fmla="*/ 930736 w 5584417"/>
              <a:gd name="connsiteY13" fmla="*/ 2629357 h 2629357"/>
              <a:gd name="connsiteX14" fmla="*/ 930736 w 5584417"/>
              <a:gd name="connsiteY14" fmla="*/ 2629357 h 2629357"/>
              <a:gd name="connsiteX15" fmla="*/ 368976 w 5584417"/>
              <a:gd name="connsiteY15" fmla="*/ 2629357 h 2629357"/>
              <a:gd name="connsiteX16" fmla="*/ 0 w 5584417"/>
              <a:gd name="connsiteY16" fmla="*/ 2260381 h 2629357"/>
              <a:gd name="connsiteX17" fmla="*/ 0 w 5584417"/>
              <a:gd name="connsiteY17" fmla="*/ 1337967 h 2629357"/>
              <a:gd name="connsiteX18" fmla="*/ 0 w 5584417"/>
              <a:gd name="connsiteY18" fmla="*/ 784515 h 2629357"/>
              <a:gd name="connsiteX19" fmla="*/ 0 w 5584417"/>
              <a:gd name="connsiteY19" fmla="*/ 784515 h 2629357"/>
              <a:gd name="connsiteX20" fmla="*/ 0 w 5584417"/>
              <a:gd name="connsiteY20" fmla="*/ 784522 h 262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84417" h="2629357">
                <a:moveTo>
                  <a:pt x="0" y="784522"/>
                </a:moveTo>
                <a:cubicBezTo>
                  <a:pt x="0" y="580742"/>
                  <a:pt x="165196" y="415546"/>
                  <a:pt x="368976" y="415546"/>
                </a:cubicBezTo>
                <a:lnTo>
                  <a:pt x="930736" y="415546"/>
                </a:lnTo>
                <a:lnTo>
                  <a:pt x="2185341" y="0"/>
                </a:lnTo>
                <a:lnTo>
                  <a:pt x="2086208" y="391483"/>
                </a:lnTo>
                <a:lnTo>
                  <a:pt x="5215441" y="415546"/>
                </a:lnTo>
                <a:cubicBezTo>
                  <a:pt x="5419221" y="415546"/>
                  <a:pt x="5584417" y="580742"/>
                  <a:pt x="5584417" y="784522"/>
                </a:cubicBezTo>
                <a:lnTo>
                  <a:pt x="5584417" y="784515"/>
                </a:lnTo>
                <a:lnTo>
                  <a:pt x="5584417" y="784515"/>
                </a:lnTo>
                <a:lnTo>
                  <a:pt x="5584417" y="1337967"/>
                </a:lnTo>
                <a:lnTo>
                  <a:pt x="5584417" y="2260381"/>
                </a:lnTo>
                <a:cubicBezTo>
                  <a:pt x="5584417" y="2464161"/>
                  <a:pt x="5419221" y="2629357"/>
                  <a:pt x="5215441" y="2629357"/>
                </a:cubicBezTo>
                <a:lnTo>
                  <a:pt x="2326840" y="2629357"/>
                </a:lnTo>
                <a:lnTo>
                  <a:pt x="930736" y="2629357"/>
                </a:lnTo>
                <a:lnTo>
                  <a:pt x="930736" y="2629357"/>
                </a:lnTo>
                <a:lnTo>
                  <a:pt x="368976" y="2629357"/>
                </a:lnTo>
                <a:cubicBezTo>
                  <a:pt x="165196" y="2629357"/>
                  <a:pt x="0" y="2464161"/>
                  <a:pt x="0" y="2260381"/>
                </a:cubicBezTo>
                <a:lnTo>
                  <a:pt x="0" y="1337967"/>
                </a:lnTo>
                <a:lnTo>
                  <a:pt x="0" y="784515"/>
                </a:lnTo>
                <a:lnTo>
                  <a:pt x="0" y="784515"/>
                </a:lnTo>
                <a:lnTo>
                  <a:pt x="0" y="784522"/>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586EE30E-6D8A-B44A-B0D4-4D33FF334733}"/>
              </a:ext>
            </a:extLst>
          </p:cNvPr>
          <p:cNvSpPr txBox="1"/>
          <p:nvPr/>
        </p:nvSpPr>
        <p:spPr>
          <a:xfrm>
            <a:off x="6733317" y="3862110"/>
            <a:ext cx="203132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b="1"/>
              <a:t>生産額構成比</a:t>
            </a:r>
          </a:p>
        </p:txBody>
      </p:sp>
      <p:pic>
        <p:nvPicPr>
          <p:cNvPr id="18" name="Picture 2" descr="漁師のイラスト">
            <a:extLst>
              <a:ext uri="{FF2B5EF4-FFF2-40B4-BE49-F238E27FC236}">
                <a16:creationId xmlns:a16="http://schemas.microsoft.com/office/drawing/2014/main" id="{1D7B43DA-770E-9543-96F0-66D85ABB1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20" y="4970113"/>
            <a:ext cx="1381308" cy="1381308"/>
          </a:xfrm>
          <a:prstGeom prst="rect">
            <a:avLst/>
          </a:prstGeom>
          <a:noFill/>
          <a:extLst>
            <a:ext uri="{909E8E84-426E-40DD-AFC4-6F175D3DCCD1}">
              <a14:hiddenFill xmlns:a14="http://schemas.microsoft.com/office/drawing/2010/main">
                <a:solidFill>
                  <a:srgbClr val="FFFFFF"/>
                </a:solidFill>
              </a14:hiddenFill>
            </a:ext>
          </a:extLst>
        </p:spPr>
      </p:pic>
      <p:sp>
        <p:nvSpPr>
          <p:cNvPr id="19" name="角丸四角形 18">
            <a:extLst>
              <a:ext uri="{FF2B5EF4-FFF2-40B4-BE49-F238E27FC236}">
                <a16:creationId xmlns:a16="http://schemas.microsoft.com/office/drawing/2014/main" id="{1BD6BB4E-457B-1048-9A0C-20B1F3984381}"/>
              </a:ext>
            </a:extLst>
          </p:cNvPr>
          <p:cNvSpPr/>
          <p:nvPr/>
        </p:nvSpPr>
        <p:spPr>
          <a:xfrm>
            <a:off x="3820027" y="4570950"/>
            <a:ext cx="4295274" cy="19731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A0EF234C-2250-5249-9301-90E2618C1CE9}"/>
              </a:ext>
            </a:extLst>
          </p:cNvPr>
          <p:cNvSpPr/>
          <p:nvPr/>
        </p:nvSpPr>
        <p:spPr>
          <a:xfrm>
            <a:off x="8239517" y="4560445"/>
            <a:ext cx="2733283" cy="197317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a:t>雇用者所得：</a:t>
            </a:r>
            <a:r>
              <a:rPr kumimoji="1" lang="en-US" altLang="ja-JP" dirty="0"/>
              <a:t>18.7%</a:t>
            </a:r>
          </a:p>
          <a:p>
            <a:pPr algn="ctr"/>
            <a:r>
              <a:rPr lang="ja-JP" altLang="en-US"/>
              <a:t>営業余剰：</a:t>
            </a:r>
            <a:r>
              <a:rPr lang="en-US" altLang="ja-JP" dirty="0"/>
              <a:t>8.5%</a:t>
            </a:r>
          </a:p>
          <a:p>
            <a:pPr algn="ctr"/>
            <a:r>
              <a:rPr lang="ja-JP" altLang="en-US"/>
              <a:t>家計外消費：</a:t>
            </a:r>
            <a:r>
              <a:rPr lang="en-US" altLang="ja-JP" dirty="0"/>
              <a:t>2.8%</a:t>
            </a:r>
          </a:p>
          <a:p>
            <a:pPr algn="ctr"/>
            <a:r>
              <a:rPr kumimoji="1" lang="ja-JP" altLang="en-US"/>
              <a:t>など</a:t>
            </a:r>
          </a:p>
        </p:txBody>
      </p:sp>
      <p:sp>
        <p:nvSpPr>
          <p:cNvPr id="21" name="テキスト ボックス 20">
            <a:extLst>
              <a:ext uri="{FF2B5EF4-FFF2-40B4-BE49-F238E27FC236}">
                <a16:creationId xmlns:a16="http://schemas.microsoft.com/office/drawing/2014/main" id="{7FA65C55-72A9-A543-B5CE-9D5B8A31C6C2}"/>
              </a:ext>
            </a:extLst>
          </p:cNvPr>
          <p:cNvSpPr txBox="1"/>
          <p:nvPr/>
        </p:nvSpPr>
        <p:spPr>
          <a:xfrm>
            <a:off x="8988615" y="4247784"/>
            <a:ext cx="1338828" cy="646331"/>
          </a:xfrm>
          <a:prstGeom prst="rect">
            <a:avLst/>
          </a:prstGeom>
          <a:solidFill>
            <a:schemeClr val="bg1"/>
          </a:solidFill>
        </p:spPr>
        <p:txBody>
          <a:bodyPr wrap="none" rtlCol="0">
            <a:spAutoFit/>
          </a:bodyPr>
          <a:lstStyle/>
          <a:p>
            <a:pPr algn="ctr"/>
            <a:r>
              <a:rPr lang="ja-JP" altLang="en-US" b="1"/>
              <a:t>粗付加価値</a:t>
            </a:r>
            <a:endParaRPr lang="en-US" altLang="ja-JP" b="1" dirty="0"/>
          </a:p>
          <a:p>
            <a:pPr algn="ctr"/>
            <a:r>
              <a:rPr kumimoji="1" lang="en-US" altLang="ja-JP" b="1" dirty="0"/>
              <a:t>(34.3%)</a:t>
            </a:r>
            <a:endParaRPr kumimoji="1" lang="ja-JP" altLang="en-US" b="1"/>
          </a:p>
        </p:txBody>
      </p:sp>
      <p:sp>
        <p:nvSpPr>
          <p:cNvPr id="22" name="テキスト ボックス 21">
            <a:extLst>
              <a:ext uri="{FF2B5EF4-FFF2-40B4-BE49-F238E27FC236}">
                <a16:creationId xmlns:a16="http://schemas.microsoft.com/office/drawing/2014/main" id="{8E74795F-9675-8B47-B267-12FF2D67E2E1}"/>
              </a:ext>
            </a:extLst>
          </p:cNvPr>
          <p:cNvSpPr txBox="1"/>
          <p:nvPr/>
        </p:nvSpPr>
        <p:spPr>
          <a:xfrm>
            <a:off x="5515030" y="4254579"/>
            <a:ext cx="1027845" cy="646331"/>
          </a:xfrm>
          <a:prstGeom prst="rect">
            <a:avLst/>
          </a:prstGeom>
          <a:solidFill>
            <a:schemeClr val="bg1"/>
          </a:solidFill>
        </p:spPr>
        <p:txBody>
          <a:bodyPr wrap="none" rtlCol="0">
            <a:spAutoFit/>
          </a:bodyPr>
          <a:lstStyle/>
          <a:p>
            <a:pPr algn="ctr"/>
            <a:r>
              <a:rPr lang="ja-JP" altLang="en-US" b="1"/>
              <a:t>原材料</a:t>
            </a:r>
            <a:endParaRPr lang="en-US" altLang="ja-JP" b="1" dirty="0"/>
          </a:p>
          <a:p>
            <a:pPr algn="ctr"/>
            <a:r>
              <a:rPr lang="en-US" altLang="ja-JP" b="1" dirty="0"/>
              <a:t>(65.7%)</a:t>
            </a:r>
            <a:endParaRPr kumimoji="1" lang="ja-JP" altLang="en-US" b="1"/>
          </a:p>
        </p:txBody>
      </p:sp>
      <p:sp>
        <p:nvSpPr>
          <p:cNvPr id="25" name="テキスト ボックス 24">
            <a:extLst>
              <a:ext uri="{FF2B5EF4-FFF2-40B4-BE49-F238E27FC236}">
                <a16:creationId xmlns:a16="http://schemas.microsoft.com/office/drawing/2014/main" id="{693F8A5D-88CF-AC43-8914-E93AB02D544B}"/>
              </a:ext>
            </a:extLst>
          </p:cNvPr>
          <p:cNvSpPr txBox="1"/>
          <p:nvPr/>
        </p:nvSpPr>
        <p:spPr>
          <a:xfrm>
            <a:off x="4166387" y="4693382"/>
            <a:ext cx="1107996" cy="646331"/>
          </a:xfrm>
          <a:prstGeom prst="rect">
            <a:avLst/>
          </a:prstGeom>
          <a:solidFill>
            <a:schemeClr val="bg1"/>
          </a:solidFill>
        </p:spPr>
        <p:txBody>
          <a:bodyPr wrap="none" rtlCol="0">
            <a:spAutoFit/>
          </a:bodyPr>
          <a:lstStyle/>
          <a:p>
            <a:pPr algn="ctr"/>
            <a:r>
              <a:rPr lang="ja-JP" altLang="en-US"/>
              <a:t>海面漁業</a:t>
            </a:r>
            <a:endParaRPr lang="en-US" altLang="ja-JP" dirty="0"/>
          </a:p>
          <a:p>
            <a:pPr algn="ctr"/>
            <a:r>
              <a:rPr kumimoji="1" lang="en-US" altLang="ja-JP" dirty="0"/>
              <a:t>36.9%</a:t>
            </a:r>
            <a:endParaRPr kumimoji="1" lang="ja-JP" altLang="en-US"/>
          </a:p>
        </p:txBody>
      </p:sp>
      <p:pic>
        <p:nvPicPr>
          <p:cNvPr id="23" name="Picture 2" descr="漁師のイラスト">
            <a:extLst>
              <a:ext uri="{FF2B5EF4-FFF2-40B4-BE49-F238E27FC236}">
                <a16:creationId xmlns:a16="http://schemas.microsoft.com/office/drawing/2014/main" id="{7D7C6C48-F853-B84C-8A03-0ECF1F5BE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947" y="5224555"/>
            <a:ext cx="1216946" cy="1216946"/>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753E6887-9BDE-FD4C-A1F9-B05461B626E5}"/>
              </a:ext>
            </a:extLst>
          </p:cNvPr>
          <p:cNvSpPr txBox="1"/>
          <p:nvPr/>
        </p:nvSpPr>
        <p:spPr>
          <a:xfrm>
            <a:off x="5678426" y="4850687"/>
            <a:ext cx="813043" cy="646331"/>
          </a:xfrm>
          <a:prstGeom prst="rect">
            <a:avLst/>
          </a:prstGeom>
          <a:solidFill>
            <a:schemeClr val="bg1"/>
          </a:solidFill>
        </p:spPr>
        <p:txBody>
          <a:bodyPr wrap="none" rtlCol="0">
            <a:spAutoFit/>
          </a:bodyPr>
          <a:lstStyle/>
          <a:p>
            <a:pPr algn="ctr"/>
            <a:r>
              <a:rPr lang="ja-JP" altLang="en-US"/>
              <a:t>卸売</a:t>
            </a:r>
            <a:endParaRPr lang="en-US" altLang="ja-JP" dirty="0"/>
          </a:p>
          <a:p>
            <a:pPr algn="ctr"/>
            <a:r>
              <a:rPr kumimoji="1" lang="en-US" altLang="ja-JP" dirty="0"/>
              <a:t>12.6%</a:t>
            </a:r>
            <a:endParaRPr kumimoji="1" lang="ja-JP" altLang="en-US"/>
          </a:p>
        </p:txBody>
      </p:sp>
      <p:pic>
        <p:nvPicPr>
          <p:cNvPr id="4098" name="Picture 2" descr="魚の競り・競売のイラスト">
            <a:extLst>
              <a:ext uri="{FF2B5EF4-FFF2-40B4-BE49-F238E27FC236}">
                <a16:creationId xmlns:a16="http://schemas.microsoft.com/office/drawing/2014/main" id="{556E407E-FA22-504B-9A9C-3BB92A220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375" y="5451531"/>
            <a:ext cx="895320" cy="947428"/>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968CE1CF-B980-E64E-ABAB-F292045A8984}"/>
              </a:ext>
            </a:extLst>
          </p:cNvPr>
          <p:cNvSpPr txBox="1"/>
          <p:nvPr/>
        </p:nvSpPr>
        <p:spPr>
          <a:xfrm>
            <a:off x="6733317" y="4616668"/>
            <a:ext cx="1210588" cy="1261884"/>
          </a:xfrm>
          <a:prstGeom prst="rect">
            <a:avLst/>
          </a:prstGeom>
          <a:solidFill>
            <a:schemeClr val="bg1"/>
          </a:solidFill>
        </p:spPr>
        <p:txBody>
          <a:bodyPr wrap="none" rtlCol="0">
            <a:spAutoFit/>
          </a:bodyPr>
          <a:lstStyle/>
          <a:p>
            <a:pPr algn="ctr"/>
            <a:r>
              <a:rPr lang="ja-JP" altLang="en-US" sz="1600"/>
              <a:t>その他</a:t>
            </a:r>
            <a:endParaRPr lang="en-US" altLang="ja-JP" sz="1600" dirty="0"/>
          </a:p>
          <a:p>
            <a:pPr algn="ctr"/>
            <a:r>
              <a:rPr lang="en-US" altLang="ja-JP" sz="1600" dirty="0"/>
              <a:t>11.6%</a:t>
            </a:r>
          </a:p>
          <a:p>
            <a:pPr algn="ctr"/>
            <a:endParaRPr lang="en-US" altLang="ja-JP" sz="1100" dirty="0"/>
          </a:p>
          <a:p>
            <a:pPr algn="ctr"/>
            <a:r>
              <a:rPr lang="ja-JP" altLang="en-US" sz="1600"/>
              <a:t>水産食料品</a:t>
            </a:r>
            <a:endParaRPr lang="en-US" altLang="ja-JP" sz="1600" dirty="0"/>
          </a:p>
          <a:p>
            <a:pPr algn="ctr"/>
            <a:r>
              <a:rPr lang="en-US" altLang="ja-JP" sz="1600" dirty="0"/>
              <a:t>2.3%</a:t>
            </a:r>
          </a:p>
        </p:txBody>
      </p:sp>
      <p:pic>
        <p:nvPicPr>
          <p:cNvPr id="28" name="Picture 4" descr="食品工場の従業員のイラスト（エプロン付き）">
            <a:extLst>
              <a:ext uri="{FF2B5EF4-FFF2-40B4-BE49-F238E27FC236}">
                <a16:creationId xmlns:a16="http://schemas.microsoft.com/office/drawing/2014/main" id="{3556293F-5457-2941-8FC2-FDF1F75D3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676" y="5833028"/>
            <a:ext cx="672643" cy="67264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曲線コネクタ 29">
            <a:extLst>
              <a:ext uri="{FF2B5EF4-FFF2-40B4-BE49-F238E27FC236}">
                <a16:creationId xmlns:a16="http://schemas.microsoft.com/office/drawing/2014/main" id="{A09104BE-0586-5A40-95E8-E4421E2FD42E}"/>
              </a:ext>
            </a:extLst>
          </p:cNvPr>
          <p:cNvCxnSpPr>
            <a:cxnSpLocks/>
            <a:stCxn id="40" idx="3"/>
            <a:endCxn id="25" idx="1"/>
          </p:cNvCxnSpPr>
          <p:nvPr/>
        </p:nvCxnSpPr>
        <p:spPr>
          <a:xfrm flipH="1">
            <a:off x="4166387" y="2789287"/>
            <a:ext cx="1411929" cy="2227261"/>
          </a:xfrm>
          <a:prstGeom prst="curvedConnector5">
            <a:avLst>
              <a:gd name="adj1" fmla="val -20239"/>
              <a:gd name="adj2" fmla="val 56218"/>
              <a:gd name="adj3" fmla="val 182977"/>
            </a:avLst>
          </a:prstGeom>
          <a:ln w="63500">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A4BC98CA-94B5-E44C-9772-7F31E6B5EA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052" y="1432488"/>
            <a:ext cx="2990541" cy="26691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トラックのイラスト（緑ナンバー）">
            <a:extLst>
              <a:ext uri="{FF2B5EF4-FFF2-40B4-BE49-F238E27FC236}">
                <a16:creationId xmlns:a16="http://schemas.microsoft.com/office/drawing/2014/main" id="{06DEBFB5-3864-014A-A22A-1F0E94E158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2921008" y="256760"/>
            <a:ext cx="1160735" cy="1175728"/>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a:extLst>
              <a:ext uri="{FF2B5EF4-FFF2-40B4-BE49-F238E27FC236}">
                <a16:creationId xmlns:a16="http://schemas.microsoft.com/office/drawing/2014/main" id="{92336463-2C96-904F-9253-90C31B6F86B6}"/>
              </a:ext>
            </a:extLst>
          </p:cNvPr>
          <p:cNvSpPr txBox="1"/>
          <p:nvPr/>
        </p:nvSpPr>
        <p:spPr>
          <a:xfrm>
            <a:off x="2522003" y="2027010"/>
            <a:ext cx="886393" cy="372572"/>
          </a:xfrm>
          <a:prstGeom prst="rect">
            <a:avLst/>
          </a:prstGeom>
          <a:noFill/>
        </p:spPr>
        <p:txBody>
          <a:bodyPr wrap="square" rtlCol="0">
            <a:spAutoFit/>
          </a:bodyPr>
          <a:lstStyle/>
          <a:p>
            <a:r>
              <a:rPr kumimoji="1" lang="ja-JP" altLang="en-US" b="1"/>
              <a:t>県内へ</a:t>
            </a:r>
          </a:p>
        </p:txBody>
      </p:sp>
      <p:sp>
        <p:nvSpPr>
          <p:cNvPr id="36" name="右矢印 35">
            <a:extLst>
              <a:ext uri="{FF2B5EF4-FFF2-40B4-BE49-F238E27FC236}">
                <a16:creationId xmlns:a16="http://schemas.microsoft.com/office/drawing/2014/main" id="{C013A0F8-C2E3-104F-A4E5-77C7AA882744}"/>
              </a:ext>
            </a:extLst>
          </p:cNvPr>
          <p:cNvSpPr/>
          <p:nvPr/>
        </p:nvSpPr>
        <p:spPr>
          <a:xfrm rot="5400000">
            <a:off x="4463369" y="770367"/>
            <a:ext cx="576581" cy="9611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A32F015-808A-1048-B532-F89397F46037}"/>
              </a:ext>
            </a:extLst>
          </p:cNvPr>
          <p:cNvSpPr txBox="1"/>
          <p:nvPr/>
        </p:nvSpPr>
        <p:spPr>
          <a:xfrm>
            <a:off x="4061715" y="283248"/>
            <a:ext cx="1569660" cy="646331"/>
          </a:xfrm>
          <a:prstGeom prst="rect">
            <a:avLst/>
          </a:prstGeom>
          <a:noFill/>
        </p:spPr>
        <p:txBody>
          <a:bodyPr wrap="none" rtlCol="0">
            <a:spAutoFit/>
          </a:bodyPr>
          <a:lstStyle/>
          <a:p>
            <a:pPr algn="ctr"/>
            <a:r>
              <a:rPr kumimoji="1" lang="ja-JP" altLang="en-US" b="1"/>
              <a:t>国・県外から</a:t>
            </a:r>
            <a:endParaRPr kumimoji="1" lang="en-US" altLang="ja-JP" b="1" dirty="0"/>
          </a:p>
          <a:p>
            <a:pPr algn="ctr"/>
            <a:r>
              <a:rPr kumimoji="1" lang="ja-JP" altLang="en-US" b="1"/>
              <a:t>の移輸入</a:t>
            </a:r>
          </a:p>
        </p:txBody>
      </p:sp>
      <p:sp>
        <p:nvSpPr>
          <p:cNvPr id="40" name="テキスト ボックス 39">
            <a:extLst>
              <a:ext uri="{FF2B5EF4-FFF2-40B4-BE49-F238E27FC236}">
                <a16:creationId xmlns:a16="http://schemas.microsoft.com/office/drawing/2014/main" id="{3411E726-3D3F-5643-8324-45E0CA13216B}"/>
              </a:ext>
            </a:extLst>
          </p:cNvPr>
          <p:cNvSpPr txBox="1"/>
          <p:nvPr/>
        </p:nvSpPr>
        <p:spPr>
          <a:xfrm>
            <a:off x="3582256" y="2189122"/>
            <a:ext cx="1996060" cy="1200329"/>
          </a:xfrm>
          <a:prstGeom prst="rect">
            <a:avLst/>
          </a:prstGeom>
          <a:noFill/>
        </p:spPr>
        <p:txBody>
          <a:bodyPr wrap="none" rtlCol="0">
            <a:spAutoFit/>
          </a:bodyPr>
          <a:lstStyle/>
          <a:p>
            <a:pPr algn="ctr"/>
            <a:r>
              <a:rPr lang="ja-JP" altLang="en-US" b="1"/>
              <a:t>海面漁業の</a:t>
            </a:r>
            <a:endParaRPr lang="en-US" altLang="ja-JP" b="1" dirty="0"/>
          </a:p>
          <a:p>
            <a:pPr algn="ctr"/>
            <a:r>
              <a:rPr lang="ja-JP" altLang="en-US" b="1"/>
              <a:t>県内需要</a:t>
            </a:r>
            <a:endParaRPr lang="en-US" altLang="ja-JP" b="1" dirty="0"/>
          </a:p>
          <a:p>
            <a:pPr algn="ctr"/>
            <a:r>
              <a:rPr lang="en-US" altLang="ja-JP" b="1" dirty="0"/>
              <a:t>149</a:t>
            </a:r>
            <a:r>
              <a:rPr lang="ja-JP" altLang="en-US" b="1"/>
              <a:t>億円</a:t>
            </a:r>
            <a:endParaRPr lang="en-US" altLang="ja-JP" b="1" dirty="0"/>
          </a:p>
          <a:p>
            <a:pPr algn="ctr"/>
            <a:r>
              <a:rPr kumimoji="1" lang="ja-JP" altLang="en-US" b="1"/>
              <a:t>（自給率</a:t>
            </a:r>
            <a:r>
              <a:rPr kumimoji="1" lang="en-US" altLang="ja-JP" b="1" dirty="0"/>
              <a:t>68.7%</a:t>
            </a:r>
            <a:r>
              <a:rPr kumimoji="1" lang="ja-JP" altLang="en-US" b="1"/>
              <a:t>）</a:t>
            </a:r>
          </a:p>
        </p:txBody>
      </p:sp>
      <p:sp>
        <p:nvSpPr>
          <p:cNvPr id="43" name="右矢印 42">
            <a:extLst>
              <a:ext uri="{FF2B5EF4-FFF2-40B4-BE49-F238E27FC236}">
                <a16:creationId xmlns:a16="http://schemas.microsoft.com/office/drawing/2014/main" id="{7F0E3EA1-BF3E-B94C-80B6-1ED91D57527D}"/>
              </a:ext>
            </a:extLst>
          </p:cNvPr>
          <p:cNvSpPr/>
          <p:nvPr/>
        </p:nvSpPr>
        <p:spPr>
          <a:xfrm rot="292258">
            <a:off x="9043576" y="2534012"/>
            <a:ext cx="1088712" cy="940421"/>
          </a:xfrm>
          <a:prstGeom prst="rightArrow">
            <a:avLst>
              <a:gd name="adj1" fmla="val 50000"/>
              <a:gd name="adj2" fmla="val 428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b="1" dirty="0"/>
              <a:t>16</a:t>
            </a:r>
            <a:r>
              <a:rPr kumimoji="1" lang="en-US" altLang="ja-JP" b="1" dirty="0"/>
              <a:t>.8%</a:t>
            </a:r>
            <a:endParaRPr kumimoji="1" lang="ja-JP" altLang="en-US" b="1"/>
          </a:p>
        </p:txBody>
      </p:sp>
      <p:pic>
        <p:nvPicPr>
          <p:cNvPr id="44" name="Picture 4">
            <a:extLst>
              <a:ext uri="{FF2B5EF4-FFF2-40B4-BE49-F238E27FC236}">
                <a16:creationId xmlns:a16="http://schemas.microsoft.com/office/drawing/2014/main" id="{7AC92EEB-5F0F-1641-9235-530A3EFCC8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1978" y="2056075"/>
            <a:ext cx="1799335" cy="1799335"/>
          </a:xfrm>
          <a:prstGeom prst="rect">
            <a:avLst/>
          </a:prstGeom>
          <a:noFill/>
          <a:extLst>
            <a:ext uri="{909E8E84-426E-40DD-AFC4-6F175D3DCCD1}">
              <a14:hiddenFill xmlns:a14="http://schemas.microsoft.com/office/drawing/2010/main">
                <a:solidFill>
                  <a:srgbClr val="FFFFFF"/>
                </a:solidFill>
              </a14:hiddenFill>
            </a:ext>
          </a:extLst>
        </p:spPr>
      </p:pic>
      <p:sp>
        <p:nvSpPr>
          <p:cNvPr id="41" name="テキスト ボックス 40">
            <a:extLst>
              <a:ext uri="{FF2B5EF4-FFF2-40B4-BE49-F238E27FC236}">
                <a16:creationId xmlns:a16="http://schemas.microsoft.com/office/drawing/2014/main" id="{FB4AB9CE-2C34-CD46-B62C-B5A703431AC7}"/>
              </a:ext>
            </a:extLst>
          </p:cNvPr>
          <p:cNvSpPr txBox="1"/>
          <p:nvPr/>
        </p:nvSpPr>
        <p:spPr>
          <a:xfrm>
            <a:off x="10731664" y="2789287"/>
            <a:ext cx="877163" cy="369332"/>
          </a:xfrm>
          <a:prstGeom prst="rect">
            <a:avLst/>
          </a:prstGeom>
          <a:noFill/>
        </p:spPr>
        <p:txBody>
          <a:bodyPr wrap="none" rtlCol="0">
            <a:spAutoFit/>
          </a:bodyPr>
          <a:lstStyle/>
          <a:p>
            <a:r>
              <a:rPr lang="ja-JP" altLang="en-US" b="1"/>
              <a:t>県内へ</a:t>
            </a:r>
            <a:endParaRPr kumimoji="1" lang="ja-JP" altLang="en-US" b="1"/>
          </a:p>
        </p:txBody>
      </p:sp>
      <p:sp>
        <p:nvSpPr>
          <p:cNvPr id="46" name="右矢印 45">
            <a:extLst>
              <a:ext uri="{FF2B5EF4-FFF2-40B4-BE49-F238E27FC236}">
                <a16:creationId xmlns:a16="http://schemas.microsoft.com/office/drawing/2014/main" id="{AEFAD7BA-2043-8F4D-A21F-8E30D5FEAB81}"/>
              </a:ext>
            </a:extLst>
          </p:cNvPr>
          <p:cNvSpPr/>
          <p:nvPr/>
        </p:nvSpPr>
        <p:spPr>
          <a:xfrm rot="20426492">
            <a:off x="8749800" y="875310"/>
            <a:ext cx="1451645" cy="1518478"/>
          </a:xfrm>
          <a:prstGeom prst="rightArrow">
            <a:avLst>
              <a:gd name="adj1" fmla="val 50000"/>
              <a:gd name="adj2" fmla="val 4281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83.2%</a:t>
            </a:r>
            <a:endParaRPr kumimoji="1" lang="ja-JP" altLang="en-US" b="1"/>
          </a:p>
        </p:txBody>
      </p:sp>
      <p:pic>
        <p:nvPicPr>
          <p:cNvPr id="47" name="Picture 8" descr="トラックのイラスト（緑ナンバー）">
            <a:extLst>
              <a:ext uri="{FF2B5EF4-FFF2-40B4-BE49-F238E27FC236}">
                <a16:creationId xmlns:a16="http://schemas.microsoft.com/office/drawing/2014/main" id="{2773C35B-CD7A-B54A-B4BE-81CBC50DD9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0513958" y="753211"/>
            <a:ext cx="1160735" cy="1175728"/>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44D9290-B1B7-A646-9700-BCE20EDB9EB0}"/>
              </a:ext>
            </a:extLst>
          </p:cNvPr>
          <p:cNvSpPr txBox="1"/>
          <p:nvPr/>
        </p:nvSpPr>
        <p:spPr>
          <a:xfrm>
            <a:off x="10385996" y="120328"/>
            <a:ext cx="1338828" cy="646331"/>
          </a:xfrm>
          <a:prstGeom prst="rect">
            <a:avLst/>
          </a:prstGeom>
          <a:noFill/>
        </p:spPr>
        <p:txBody>
          <a:bodyPr wrap="none" rtlCol="0">
            <a:spAutoFit/>
          </a:bodyPr>
          <a:lstStyle/>
          <a:p>
            <a:pPr algn="ctr"/>
            <a:r>
              <a:rPr kumimoji="1" lang="ja-JP" altLang="en-US" b="1"/>
              <a:t>国・県外へ</a:t>
            </a:r>
            <a:endParaRPr kumimoji="1" lang="en-US" altLang="ja-JP" b="1" dirty="0"/>
          </a:p>
          <a:p>
            <a:pPr algn="ctr"/>
            <a:r>
              <a:rPr kumimoji="1" lang="ja-JP" altLang="en-US" b="1"/>
              <a:t>移輸出</a:t>
            </a:r>
          </a:p>
        </p:txBody>
      </p:sp>
      <p:sp>
        <p:nvSpPr>
          <p:cNvPr id="45" name="テキスト ボックス 44">
            <a:extLst>
              <a:ext uri="{FF2B5EF4-FFF2-40B4-BE49-F238E27FC236}">
                <a16:creationId xmlns:a16="http://schemas.microsoft.com/office/drawing/2014/main" id="{28859C6C-67C9-3646-9356-EC41236F2486}"/>
              </a:ext>
            </a:extLst>
          </p:cNvPr>
          <p:cNvSpPr txBox="1"/>
          <p:nvPr/>
        </p:nvSpPr>
        <p:spPr>
          <a:xfrm>
            <a:off x="5363574" y="3264151"/>
            <a:ext cx="841897" cy="369332"/>
          </a:xfrm>
          <a:prstGeom prst="rect">
            <a:avLst/>
          </a:prstGeom>
          <a:solidFill>
            <a:schemeClr val="bg1"/>
          </a:solidFill>
          <a:ln>
            <a:solidFill>
              <a:schemeClr val="tx1"/>
            </a:solidFill>
          </a:ln>
        </p:spPr>
        <p:txBody>
          <a:bodyPr wrap="none" rtlCol="0">
            <a:spAutoFit/>
          </a:bodyPr>
          <a:lstStyle/>
          <a:p>
            <a:pPr algn="ctr"/>
            <a:r>
              <a:rPr lang="en-US" altLang="ja-JP" b="1" dirty="0"/>
              <a:t>72.4%</a:t>
            </a:r>
            <a:endParaRPr lang="ja-JP" altLang="en-US" b="1"/>
          </a:p>
        </p:txBody>
      </p:sp>
      <p:pic>
        <p:nvPicPr>
          <p:cNvPr id="61" name="Picture 8" descr="トラックのイラスト（緑ナンバー）">
            <a:extLst>
              <a:ext uri="{FF2B5EF4-FFF2-40B4-BE49-F238E27FC236}">
                <a16:creationId xmlns:a16="http://schemas.microsoft.com/office/drawing/2014/main" id="{FE4D889C-C60C-C64B-95F3-575EC37B45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30836" y="5458333"/>
            <a:ext cx="1160735" cy="1175728"/>
          </a:xfrm>
          <a:prstGeom prst="rect">
            <a:avLst/>
          </a:prstGeom>
          <a:noFill/>
          <a:extLst>
            <a:ext uri="{909E8E84-426E-40DD-AFC4-6F175D3DCCD1}">
              <a14:hiddenFill xmlns:a14="http://schemas.microsoft.com/office/drawing/2010/main">
                <a:solidFill>
                  <a:srgbClr val="FFFFFF"/>
                </a:solidFill>
              </a14:hiddenFill>
            </a:ext>
          </a:extLst>
        </p:spPr>
      </p:pic>
      <p:sp>
        <p:nvSpPr>
          <p:cNvPr id="62" name="テキスト ボックス 61">
            <a:extLst>
              <a:ext uri="{FF2B5EF4-FFF2-40B4-BE49-F238E27FC236}">
                <a16:creationId xmlns:a16="http://schemas.microsoft.com/office/drawing/2014/main" id="{6B1F45AB-2CC9-EE4B-B49F-BA79BF331590}"/>
              </a:ext>
            </a:extLst>
          </p:cNvPr>
          <p:cNvSpPr txBox="1"/>
          <p:nvPr/>
        </p:nvSpPr>
        <p:spPr>
          <a:xfrm>
            <a:off x="624040" y="4805200"/>
            <a:ext cx="1338828" cy="646331"/>
          </a:xfrm>
          <a:prstGeom prst="rect">
            <a:avLst/>
          </a:prstGeom>
          <a:noFill/>
        </p:spPr>
        <p:txBody>
          <a:bodyPr wrap="none" rtlCol="0">
            <a:spAutoFit/>
          </a:bodyPr>
          <a:lstStyle/>
          <a:p>
            <a:pPr algn="ctr"/>
            <a:r>
              <a:rPr kumimoji="1" lang="ja-JP" altLang="en-US" b="1"/>
              <a:t>国・県外へ</a:t>
            </a:r>
            <a:endParaRPr kumimoji="1" lang="en-US" altLang="ja-JP" b="1" dirty="0"/>
          </a:p>
          <a:p>
            <a:pPr algn="ctr"/>
            <a:r>
              <a:rPr kumimoji="1" lang="ja-JP" altLang="en-US" b="1"/>
              <a:t>移輸出</a:t>
            </a:r>
          </a:p>
        </p:txBody>
      </p:sp>
      <p:sp>
        <p:nvSpPr>
          <p:cNvPr id="59" name="下矢印 58">
            <a:extLst>
              <a:ext uri="{FF2B5EF4-FFF2-40B4-BE49-F238E27FC236}">
                <a16:creationId xmlns:a16="http://schemas.microsoft.com/office/drawing/2014/main" id="{E0A9F713-69CA-2D4E-8611-D52406AA847C}"/>
              </a:ext>
            </a:extLst>
          </p:cNvPr>
          <p:cNvSpPr/>
          <p:nvPr/>
        </p:nvSpPr>
        <p:spPr>
          <a:xfrm>
            <a:off x="643628" y="3907868"/>
            <a:ext cx="1312318" cy="769421"/>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44.7%</a:t>
            </a:r>
            <a:endParaRPr kumimoji="1" lang="ja-JP" altLang="en-US" b="1"/>
          </a:p>
        </p:txBody>
      </p:sp>
      <p:sp>
        <p:nvSpPr>
          <p:cNvPr id="4104" name="テキスト ボックス 4103">
            <a:extLst>
              <a:ext uri="{FF2B5EF4-FFF2-40B4-BE49-F238E27FC236}">
                <a16:creationId xmlns:a16="http://schemas.microsoft.com/office/drawing/2014/main" id="{977F12F5-5A54-634D-B9AC-0822277D7920}"/>
              </a:ext>
            </a:extLst>
          </p:cNvPr>
          <p:cNvSpPr txBox="1"/>
          <p:nvPr/>
        </p:nvSpPr>
        <p:spPr>
          <a:xfrm>
            <a:off x="9193422" y="6619508"/>
            <a:ext cx="3076483" cy="307777"/>
          </a:xfrm>
          <a:prstGeom prst="rect">
            <a:avLst/>
          </a:prstGeom>
          <a:noFill/>
        </p:spPr>
        <p:txBody>
          <a:bodyPr wrap="none" rtlCol="0">
            <a:spAutoFit/>
          </a:bodyPr>
          <a:lstStyle/>
          <a:p>
            <a:r>
              <a:rPr lang="ja-JP" altLang="en-US" sz="1400"/>
              <a:t>平成</a:t>
            </a:r>
            <a:r>
              <a:rPr kumimoji="1" lang="en-US" altLang="ja-JP" sz="1400" dirty="0"/>
              <a:t>23</a:t>
            </a:r>
            <a:r>
              <a:rPr kumimoji="1" lang="ja-JP" altLang="en-US" sz="1400"/>
              <a:t>年岩手県産業連関表より作成</a:t>
            </a:r>
          </a:p>
        </p:txBody>
      </p:sp>
    </p:spTree>
    <p:extLst>
      <p:ext uri="{BB962C8B-B14F-4D97-AF65-F5344CB8AC3E}">
        <p14:creationId xmlns:p14="http://schemas.microsoft.com/office/powerpoint/2010/main" val="226768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49DBC632-2AC7-7A40-BB83-9F8C7CBA9940}"/>
              </a:ext>
            </a:extLst>
          </p:cNvPr>
          <p:cNvSpPr>
            <a:spLocks noGrp="1"/>
          </p:cNvSpPr>
          <p:nvPr>
            <p:ph type="title"/>
          </p:nvPr>
        </p:nvSpPr>
        <p:spPr/>
        <p:txBody>
          <a:bodyPr/>
          <a:lstStyle/>
          <a:p>
            <a:r>
              <a:rPr lang="ja-JP" altLang="en-US"/>
              <a:t>金子さんの論文</a:t>
            </a:r>
          </a:p>
        </p:txBody>
      </p:sp>
      <p:sp>
        <p:nvSpPr>
          <p:cNvPr id="8" name="コンテンツ プレースホルダー 7">
            <a:extLst>
              <a:ext uri="{FF2B5EF4-FFF2-40B4-BE49-F238E27FC236}">
                <a16:creationId xmlns:a16="http://schemas.microsoft.com/office/drawing/2014/main" id="{9FE29564-92F9-AE4C-89D1-B294106F8A45}"/>
              </a:ext>
            </a:extLst>
          </p:cNvPr>
          <p:cNvSpPr>
            <a:spLocks noGrp="1"/>
          </p:cNvSpPr>
          <p:nvPr>
            <p:ph idx="1"/>
          </p:nvPr>
        </p:nvSpPr>
        <p:spPr/>
        <p:txBody>
          <a:bodyPr/>
          <a:lstStyle/>
          <a:p>
            <a:pPr marL="0" indent="0">
              <a:buNone/>
            </a:pPr>
            <a:r>
              <a:rPr lang="ja-JP" altLang="en-US"/>
              <a:t>・目的</a:t>
            </a:r>
            <a:endParaRPr lang="en-US" altLang="ja-JP" dirty="0"/>
          </a:p>
          <a:p>
            <a:pPr marL="0" indent="0">
              <a:buNone/>
            </a:pPr>
            <a:r>
              <a:rPr lang="ja-JP" altLang="en-US"/>
              <a:t>漁業管理が地域経済や雇用に与える影響の定量的評価法の開発</a:t>
            </a:r>
            <a:endParaRPr lang="en-US" altLang="ja-JP" dirty="0"/>
          </a:p>
          <a:p>
            <a:pPr marL="0" indent="0">
              <a:buNone/>
            </a:pPr>
            <a:endParaRPr lang="en-US" altLang="ja-JP" dirty="0"/>
          </a:p>
          <a:p>
            <a:pPr marL="0" indent="0">
              <a:buNone/>
            </a:pPr>
            <a:r>
              <a:rPr lang="ja-JP" altLang="en-US"/>
              <a:t>・手法</a:t>
            </a:r>
            <a:endParaRPr lang="en-US" altLang="ja-JP" dirty="0"/>
          </a:p>
          <a:p>
            <a:pPr marL="0" indent="0">
              <a:buNone/>
            </a:pPr>
            <a:r>
              <a:rPr lang="en-US" altLang="ja-JP" dirty="0"/>
              <a:t>90</a:t>
            </a:r>
            <a:r>
              <a:rPr lang="ja-JP" altLang="en-US"/>
              <a:t>年代のマイワシ資源の急激な減少による釧路市の地域経済・雇用の影響を当時の産業連関表を用いた分析により推定する</a:t>
            </a:r>
            <a:endParaRPr lang="en-US" altLang="ja-JP" dirty="0"/>
          </a:p>
        </p:txBody>
      </p:sp>
    </p:spTree>
    <p:extLst>
      <p:ext uri="{BB962C8B-B14F-4D97-AF65-F5344CB8AC3E}">
        <p14:creationId xmlns:p14="http://schemas.microsoft.com/office/powerpoint/2010/main" val="3837967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問題点①</a:t>
            </a:r>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fontScale="92500"/>
          </a:bodyPr>
          <a:lstStyle/>
          <a:p>
            <a:pPr marL="0" indent="0">
              <a:buNone/>
            </a:pPr>
            <a:r>
              <a:rPr kumimoji="1" lang="ja-JP" altLang="en-US" b="1"/>
              <a:t>産業連関分析では、後方連関効果しか推定できない</a:t>
            </a:r>
            <a:endParaRPr kumimoji="1" lang="en-US" altLang="ja-JP" b="1" dirty="0"/>
          </a:p>
          <a:p>
            <a:pPr marL="0" indent="0">
              <a:buNone/>
            </a:pPr>
            <a:r>
              <a:rPr lang="ja-JP" altLang="en-US"/>
              <a:t>→マイワシ生産を地域内のできるだけ高次の産業の生産に置き換える</a:t>
            </a:r>
            <a:endParaRPr lang="en-US" altLang="ja-JP" dirty="0"/>
          </a:p>
          <a:p>
            <a:pPr marL="0" indent="0">
              <a:buNone/>
            </a:pPr>
            <a:r>
              <a:rPr kumimoji="1" lang="ja-JP" altLang="en-US"/>
              <a:t>→マイワシの</a:t>
            </a:r>
            <a:r>
              <a:rPr kumimoji="1" lang="en-US" altLang="ja-JP" dirty="0"/>
              <a:t>9</a:t>
            </a:r>
            <a:r>
              <a:rPr kumimoji="1" lang="ja-JP" altLang="en-US"/>
              <a:t>割以上は市内のフィッシュミール産業へ出荷されており、その後は県外へ移輸出している。</a:t>
            </a:r>
            <a:endParaRPr kumimoji="1" lang="en-US" altLang="ja-JP" dirty="0"/>
          </a:p>
          <a:p>
            <a:pPr marL="0" indent="0">
              <a:buNone/>
            </a:pPr>
            <a:r>
              <a:rPr lang="ja-JP" altLang="en-US"/>
              <a:t>→フィッシュミール産業の生産変動による影響を推定すれば、マイワシの生産変動による影響の推定といえると仮定する</a:t>
            </a:r>
            <a:endParaRPr lang="en-US" altLang="ja-JP" dirty="0"/>
          </a:p>
          <a:p>
            <a:pPr marL="0" indent="0">
              <a:buNone/>
            </a:pPr>
            <a:endParaRPr lang="en-US" altLang="ja-JP" dirty="0"/>
          </a:p>
          <a:p>
            <a:pPr marL="0" indent="0">
              <a:buNone/>
            </a:pPr>
            <a:r>
              <a:rPr lang="ja-JP" altLang="en-US"/>
              <a:t>個人的な感想</a:t>
            </a:r>
            <a:endParaRPr lang="en-US" altLang="ja-JP" dirty="0"/>
          </a:p>
          <a:p>
            <a:pPr marL="0" indent="0">
              <a:buNone/>
            </a:pPr>
            <a:r>
              <a:rPr lang="ja-JP" altLang="en-US"/>
              <a:t>マイワシ→フィッシュミールの関係性は分かったが、</a:t>
            </a:r>
            <a:endParaRPr lang="en-US" altLang="ja-JP" dirty="0"/>
          </a:p>
          <a:p>
            <a:pPr marL="0" indent="0">
              <a:buNone/>
            </a:pPr>
            <a:r>
              <a:rPr lang="ja-JP" altLang="en-US"/>
              <a:t>フィッシュミール→マイワシの関係性も定量的にすべきでは？</a:t>
            </a:r>
            <a:endParaRPr lang="en-US" altLang="ja-JP" dirty="0"/>
          </a:p>
          <a:p>
            <a:pPr marL="0" indent="0">
              <a:buNone/>
            </a:pPr>
            <a:r>
              <a:rPr lang="ja-JP" altLang="en-US"/>
              <a:t>なぜなら、フィッシュミールに影響を与えている他の因子があるのでは？という疑念が生じるから（例：燃料代等）</a:t>
            </a:r>
            <a:endParaRPr lang="en-US" altLang="ja-JP" dirty="0"/>
          </a:p>
        </p:txBody>
      </p:sp>
    </p:spTree>
    <p:extLst>
      <p:ext uri="{BB962C8B-B14F-4D97-AF65-F5344CB8AC3E}">
        <p14:creationId xmlns:p14="http://schemas.microsoft.com/office/powerpoint/2010/main" val="287371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問題点</a:t>
            </a:r>
            <a:r>
              <a:rPr kumimoji="1" lang="en-US" altLang="ja-JP" dirty="0"/>
              <a:t>①</a:t>
            </a:r>
            <a:endParaRPr kumimoji="1" lang="ja-JP" altLang="en-US"/>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a:bodyPr>
          <a:lstStyle/>
          <a:p>
            <a:pPr marL="0" indent="0">
              <a:buNone/>
            </a:pPr>
            <a:r>
              <a:rPr lang="ja-JP" altLang="en-US"/>
              <a:t>フィッシュミール→マイワシの関係性について論文内では、</a:t>
            </a:r>
            <a:endParaRPr lang="en-US" altLang="ja-JP" dirty="0"/>
          </a:p>
          <a:p>
            <a:pPr marL="0" indent="0">
              <a:buNone/>
            </a:pPr>
            <a:r>
              <a:rPr lang="ja-JP" altLang="en-US"/>
              <a:t>１）工場数の増減がマイワシ生産と同調している</a:t>
            </a:r>
            <a:endParaRPr lang="en-US" altLang="ja-JP" dirty="0"/>
          </a:p>
          <a:p>
            <a:pPr marL="0" indent="0">
              <a:buNone/>
            </a:pPr>
            <a:r>
              <a:rPr lang="ja-JP" altLang="en-US"/>
              <a:t>２）フィッシュミール産業が成り立つには、前浜から供給される資源の魚価が安くかつ大量に供給されることが必要であり、マイワシはその条件を満たしている</a:t>
            </a:r>
            <a:endParaRPr lang="en-US" altLang="ja-JP" dirty="0"/>
          </a:p>
          <a:p>
            <a:pPr marL="0" indent="0">
              <a:buNone/>
            </a:pPr>
            <a:r>
              <a:rPr lang="ja-JP" altLang="en-US"/>
              <a:t>という２点で議論が進められている</a:t>
            </a:r>
            <a:endParaRPr lang="en-US" altLang="ja-JP" dirty="0"/>
          </a:p>
        </p:txBody>
      </p:sp>
    </p:spTree>
    <p:extLst>
      <p:ext uri="{BB962C8B-B14F-4D97-AF65-F5344CB8AC3E}">
        <p14:creationId xmlns:p14="http://schemas.microsoft.com/office/powerpoint/2010/main" val="203972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FCB65-77E0-C145-A099-A9263A88958F}"/>
              </a:ext>
            </a:extLst>
          </p:cNvPr>
          <p:cNvSpPr>
            <a:spLocks noGrp="1"/>
          </p:cNvSpPr>
          <p:nvPr>
            <p:ph type="title"/>
          </p:nvPr>
        </p:nvSpPr>
        <p:spPr>
          <a:xfrm>
            <a:off x="838200" y="18255"/>
            <a:ext cx="10515600" cy="1325563"/>
          </a:xfrm>
        </p:spPr>
        <p:txBody>
          <a:bodyPr/>
          <a:lstStyle/>
          <a:p>
            <a:r>
              <a:rPr kumimoji="1" lang="ja-JP" altLang="en-US"/>
              <a:t>問題点</a:t>
            </a:r>
            <a:r>
              <a:rPr kumimoji="1" lang="en-US" altLang="ja-JP" dirty="0"/>
              <a:t>①</a:t>
            </a:r>
            <a:endParaRPr kumimoji="1" lang="ja-JP" altLang="en-US"/>
          </a:p>
        </p:txBody>
      </p:sp>
      <p:sp>
        <p:nvSpPr>
          <p:cNvPr id="3" name="コンテンツ プレースホルダー 2">
            <a:extLst>
              <a:ext uri="{FF2B5EF4-FFF2-40B4-BE49-F238E27FC236}">
                <a16:creationId xmlns:a16="http://schemas.microsoft.com/office/drawing/2014/main" id="{F2BE02CC-6AC4-8B4F-9BCD-E263434CBBF6}"/>
              </a:ext>
            </a:extLst>
          </p:cNvPr>
          <p:cNvSpPr>
            <a:spLocks noGrp="1"/>
          </p:cNvSpPr>
          <p:nvPr>
            <p:ph idx="1"/>
          </p:nvPr>
        </p:nvSpPr>
        <p:spPr>
          <a:xfrm>
            <a:off x="838200" y="1343817"/>
            <a:ext cx="10515600" cy="5495927"/>
          </a:xfrm>
        </p:spPr>
        <p:txBody>
          <a:bodyPr>
            <a:normAutofit/>
          </a:bodyPr>
          <a:lstStyle/>
          <a:p>
            <a:pPr marL="0" indent="0">
              <a:buNone/>
            </a:pPr>
            <a:r>
              <a:rPr lang="ja-JP" altLang="en-US"/>
              <a:t>フィッシュミール産業の生産変動による影響を推定すれば、マイワシの生産変動による影響の推定といえると仮定する</a:t>
            </a:r>
            <a:endParaRPr lang="en-US" altLang="ja-JP" dirty="0"/>
          </a:p>
          <a:p>
            <a:pPr marL="0" indent="0">
              <a:buNone/>
            </a:pPr>
            <a:endParaRPr lang="en-US" altLang="ja-JP" dirty="0"/>
          </a:p>
          <a:p>
            <a:pPr marL="0" indent="0">
              <a:buNone/>
            </a:pPr>
            <a:r>
              <a:rPr lang="ja-JP" altLang="en-US"/>
              <a:t>この論理は水産の特徴である、</a:t>
            </a:r>
            <a:r>
              <a:rPr lang="en-US" altLang="ja-JP" dirty="0"/>
              <a:t>”</a:t>
            </a:r>
            <a:r>
              <a:rPr lang="ja-JP" altLang="en-US"/>
              <a:t>供給主導型</a:t>
            </a:r>
            <a:r>
              <a:rPr lang="en-US" altLang="ja-JP" dirty="0"/>
              <a:t>”</a:t>
            </a:r>
            <a:r>
              <a:rPr lang="ja-JP" altLang="en-US"/>
              <a:t>が成立させていると考えられる。フィッシュミール産業において、マイワシ以外の原材料が変動しても、肝心のマイワシ自身の生産をコントロールすることができないので、生産が変動するとは考えにくい。したがって、</a:t>
            </a:r>
            <a:r>
              <a:rPr lang="ja-JP" altLang="en-US" u="sng"/>
              <a:t>移輸入を考慮しない場合</a:t>
            </a:r>
            <a:r>
              <a:rPr lang="ja-JP" altLang="en-US"/>
              <a:t>、水産加工業の生産変動は海面漁業の生産変動と代弁することが可能と思われる。</a:t>
            </a:r>
            <a:endParaRPr lang="en-US" altLang="ja-JP" dirty="0"/>
          </a:p>
          <a:p>
            <a:pPr marL="0" indent="0">
              <a:buNone/>
            </a:pPr>
            <a:endParaRPr lang="en-US" altLang="ja-JP" dirty="0"/>
          </a:p>
          <a:p>
            <a:pPr marL="0" indent="0">
              <a:buNone/>
            </a:pPr>
            <a:r>
              <a:rPr lang="ja-JP" altLang="en-US"/>
              <a:t>これは、県別の</a:t>
            </a:r>
            <a:r>
              <a:rPr lang="en-US" altLang="ja-JP" dirty="0"/>
              <a:t>Upside</a:t>
            </a:r>
            <a:r>
              <a:rPr lang="ja-JP" altLang="en-US"/>
              <a:t>でも「三陸というブランドが付加価値をもたらしている」という文脈で応用可能と思われる。</a:t>
            </a:r>
            <a:endParaRPr lang="en-US" altLang="ja-JP" dirty="0"/>
          </a:p>
        </p:txBody>
      </p:sp>
    </p:spTree>
    <p:extLst>
      <p:ext uri="{BB962C8B-B14F-4D97-AF65-F5344CB8AC3E}">
        <p14:creationId xmlns:p14="http://schemas.microsoft.com/office/powerpoint/2010/main" val="5749225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5903</TotalTime>
  <Words>1009</Words>
  <Application>Microsoft Macintosh PowerPoint</Application>
  <PresentationFormat>ワイド画面</PresentationFormat>
  <Paragraphs>146</Paragraphs>
  <Slides>12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金子さんの論文</vt:lpstr>
      <vt:lpstr>問題点①</vt:lpstr>
      <vt:lpstr>問題点①</vt:lpstr>
      <vt:lpstr>問題点①</vt:lpstr>
      <vt:lpstr>問題点①</vt:lpstr>
      <vt:lpstr>問題点②</vt:lpstr>
      <vt:lpstr>できること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川村 慧</dc:creator>
  <cp:lastModifiedBy>川村 慧</cp:lastModifiedBy>
  <cp:revision>36</cp:revision>
  <dcterms:created xsi:type="dcterms:W3CDTF">2020-09-04T03:00:49Z</dcterms:created>
  <dcterms:modified xsi:type="dcterms:W3CDTF">2020-09-15T04:19:27Z</dcterms:modified>
</cp:coreProperties>
</file>