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56"/>
  </p:notesMasterIdLst>
  <p:handoutMasterIdLst>
    <p:handoutMasterId r:id="rId57"/>
  </p:handoutMasterIdLst>
  <p:sldIdLst>
    <p:sldId id="1345" r:id="rId2"/>
    <p:sldId id="1346" r:id="rId3"/>
    <p:sldId id="1418" r:id="rId4"/>
    <p:sldId id="1388" r:id="rId5"/>
    <p:sldId id="1415" r:id="rId6"/>
    <p:sldId id="1417" r:id="rId7"/>
    <p:sldId id="1416" r:id="rId8"/>
    <p:sldId id="1432" r:id="rId9"/>
    <p:sldId id="1430" r:id="rId10"/>
    <p:sldId id="1431" r:id="rId11"/>
    <p:sldId id="879" r:id="rId12"/>
    <p:sldId id="1365" r:id="rId13"/>
    <p:sldId id="1405" r:id="rId14"/>
    <p:sldId id="1424" r:id="rId15"/>
    <p:sldId id="1308" r:id="rId16"/>
    <p:sldId id="1382" r:id="rId17"/>
    <p:sldId id="1309" r:id="rId18"/>
    <p:sldId id="1406" r:id="rId19"/>
    <p:sldId id="1425" r:id="rId20"/>
    <p:sldId id="1310" r:id="rId21"/>
    <p:sldId id="1401" r:id="rId22"/>
    <p:sldId id="1402" r:id="rId23"/>
    <p:sldId id="1412" r:id="rId24"/>
    <p:sldId id="1413" r:id="rId25"/>
    <p:sldId id="1403" r:id="rId26"/>
    <p:sldId id="1404" r:id="rId27"/>
    <p:sldId id="1414" r:id="rId28"/>
    <p:sldId id="1407" r:id="rId29"/>
    <p:sldId id="1426" r:id="rId30"/>
    <p:sldId id="1311" r:id="rId31"/>
    <p:sldId id="1384" r:id="rId32"/>
    <p:sldId id="1419" r:id="rId33"/>
    <p:sldId id="1420" r:id="rId34"/>
    <p:sldId id="1429" r:id="rId35"/>
    <p:sldId id="1372" r:id="rId36"/>
    <p:sldId id="1400" r:id="rId37"/>
    <p:sldId id="1408" r:id="rId38"/>
    <p:sldId id="1368" r:id="rId39"/>
    <p:sldId id="1385" r:id="rId40"/>
    <p:sldId id="1409" r:id="rId41"/>
    <p:sldId id="1369" r:id="rId42"/>
    <p:sldId id="1370" r:id="rId43"/>
    <p:sldId id="1371" r:id="rId44"/>
    <p:sldId id="1421" r:id="rId45"/>
    <p:sldId id="1422" r:id="rId46"/>
    <p:sldId id="1423" r:id="rId47"/>
    <p:sldId id="1427" r:id="rId48"/>
    <p:sldId id="1428" r:id="rId49"/>
    <p:sldId id="1390" r:id="rId50"/>
    <p:sldId id="1399" r:id="rId51"/>
    <p:sldId id="1391" r:id="rId52"/>
    <p:sldId id="1392" r:id="rId53"/>
    <p:sldId id="1393" r:id="rId54"/>
    <p:sldId id="1398" r:id="rId55"/>
  </p:sldIdLst>
  <p:sldSz cx="9144000" cy="6858000" type="screen4x3"/>
  <p:notesSz cx="6807200" cy="9939338"/>
  <p:defaultTextStyle>
    <a:defPPr>
      <a:defRPr lang="ja-JP"/>
    </a:defPPr>
    <a:lvl1pPr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1pPr>
    <a:lvl2pPr marL="4572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2pPr>
    <a:lvl3pPr marL="9144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3pPr>
    <a:lvl4pPr marL="13716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4pPr>
    <a:lvl5pPr marL="1828800" algn="l" rtl="0" fontAlgn="base">
      <a:spcBef>
        <a:spcPct val="0"/>
      </a:spcBef>
      <a:spcAft>
        <a:spcPct val="0"/>
      </a:spcAft>
      <a:defRPr kumimoji="1" sz="2000" kern="1200">
        <a:solidFill>
          <a:schemeClr val="tx1"/>
        </a:solidFill>
        <a:latin typeface="HGPｺﾞｼｯｸE" pitchFamily="50" charset="-128"/>
        <a:ea typeface="HGPｺﾞｼｯｸE" pitchFamily="50" charset="-128"/>
        <a:cs typeface="+mn-cs"/>
      </a:defRPr>
    </a:lvl5pPr>
    <a:lvl6pPr marL="22860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6pPr>
    <a:lvl7pPr marL="27432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7pPr>
    <a:lvl8pPr marL="32004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8pPr>
    <a:lvl9pPr marL="3657600" algn="l" defTabSz="914400" rtl="0" eaLnBrk="1" latinLnBrk="0" hangingPunct="1">
      <a:defRPr kumimoji="1" sz="2000" kern="1200">
        <a:solidFill>
          <a:schemeClr val="tx1"/>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FF"/>
    <a:srgbClr val="D1FFD1"/>
    <a:srgbClr val="008080"/>
    <a:srgbClr val="F79646"/>
    <a:srgbClr val="CC0066"/>
    <a:srgbClr val="A400A4"/>
    <a:srgbClr val="FFFF00"/>
    <a:srgbClr val="FFD1D1"/>
    <a:srgbClr val="75DD75"/>
    <a:srgbClr val="B9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11" autoAdjust="0"/>
    <p:restoredTop sz="99697" autoAdjust="0"/>
  </p:normalViewPr>
  <p:slideViewPr>
    <p:cSldViewPr snapToGrid="0">
      <p:cViewPr varScale="1">
        <p:scale>
          <a:sx n="126" d="100"/>
          <a:sy n="126" d="100"/>
        </p:scale>
        <p:origin x="1863"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90" d="100"/>
          <a:sy n="90" d="100"/>
        </p:scale>
        <p:origin x="-3756" y="-108"/>
      </p:cViewPr>
      <p:guideLst>
        <p:guide orient="horz" pos="3131"/>
        <p:guide pos="2145"/>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16"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6867" name="Rectangle 3"/>
          <p:cNvSpPr>
            <a:spLocks noGrp="1" noChangeArrowheads="1"/>
          </p:cNvSpPr>
          <p:nvPr>
            <p:ph type="dt" sz="quarter" idx="1"/>
          </p:nvPr>
        </p:nvSpPr>
        <p:spPr bwMode="auto">
          <a:xfrm>
            <a:off x="3854465"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algn="r" defTabSz="921042">
              <a:defRPr sz="1200">
                <a:latin typeface="Arial" charset="0"/>
                <a:ea typeface="ＭＳ Ｐゴシック" charset="-128"/>
              </a:defRPr>
            </a:lvl1pPr>
          </a:lstStyle>
          <a:p>
            <a:pPr>
              <a:defRPr/>
            </a:pPr>
            <a:endParaRPr lang="en-US" altLang="ja-JP"/>
          </a:p>
        </p:txBody>
      </p:sp>
      <p:sp>
        <p:nvSpPr>
          <p:cNvPr id="36868" name="Rectangle 4"/>
          <p:cNvSpPr>
            <a:spLocks noGrp="1" noChangeArrowheads="1"/>
          </p:cNvSpPr>
          <p:nvPr>
            <p:ph type="ftr" sz="quarter" idx="2"/>
          </p:nvPr>
        </p:nvSpPr>
        <p:spPr bwMode="auto">
          <a:xfrm>
            <a:off x="16"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6869" name="Rectangle 5"/>
          <p:cNvSpPr>
            <a:spLocks noGrp="1" noChangeArrowheads="1"/>
          </p:cNvSpPr>
          <p:nvPr>
            <p:ph type="sldNum" sz="quarter" idx="3"/>
          </p:nvPr>
        </p:nvSpPr>
        <p:spPr bwMode="auto">
          <a:xfrm>
            <a:off x="3854465"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algn="r" defTabSz="921042">
              <a:defRPr sz="1200">
                <a:latin typeface="Arial" charset="0"/>
                <a:ea typeface="ＭＳ Ｐゴシック" charset="-128"/>
              </a:defRPr>
            </a:lvl1pPr>
          </a:lstStyle>
          <a:p>
            <a:pPr>
              <a:defRPr/>
            </a:pPr>
            <a:fld id="{4D50D208-1B19-45DE-ABFD-9787C11CBF72}" type="slidenum">
              <a:rPr lang="en-US" altLang="ja-JP"/>
              <a:pPr>
                <a:defRPr/>
              </a:pPr>
              <a:t>‹#›</a:t>
            </a:fld>
            <a:endParaRPr lang="en-US" altLang="ja-JP"/>
          </a:p>
        </p:txBody>
      </p:sp>
    </p:spTree>
    <p:extLst>
      <p:ext uri="{BB962C8B-B14F-4D97-AF65-F5344CB8AC3E}">
        <p14:creationId xmlns:p14="http://schemas.microsoft.com/office/powerpoint/2010/main" val="10608241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16"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4819" name="Rectangle 3"/>
          <p:cNvSpPr>
            <a:spLocks noGrp="1" noChangeArrowheads="1"/>
          </p:cNvSpPr>
          <p:nvPr>
            <p:ph type="dt" idx="1"/>
          </p:nvPr>
        </p:nvSpPr>
        <p:spPr bwMode="auto">
          <a:xfrm>
            <a:off x="3854465" y="3"/>
            <a:ext cx="2951163" cy="496887"/>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lvl1pPr algn="r" defTabSz="921042">
              <a:defRPr sz="1200">
                <a:latin typeface="Arial" charset="0"/>
                <a:ea typeface="ＭＳ Ｐゴシック" charset="-128"/>
              </a:defRPr>
            </a:lvl1pPr>
          </a:lstStyle>
          <a:p>
            <a:pPr>
              <a:defRPr/>
            </a:pPr>
            <a:endParaRPr lang="en-US" altLang="ja-JP"/>
          </a:p>
        </p:txBody>
      </p:sp>
      <p:sp>
        <p:nvSpPr>
          <p:cNvPr id="5124"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2630" y="4721237"/>
            <a:ext cx="5445125" cy="4471988"/>
          </a:xfrm>
          <a:prstGeom prst="rect">
            <a:avLst/>
          </a:prstGeom>
          <a:noFill/>
          <a:ln w="9525">
            <a:noFill/>
            <a:miter lim="800000"/>
            <a:headEnd/>
            <a:tailEnd/>
          </a:ln>
        </p:spPr>
        <p:txBody>
          <a:bodyPr vert="horz" wrap="square" lIns="92130" tIns="46066" rIns="92130" bIns="4606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4822" name="Rectangle 6"/>
          <p:cNvSpPr>
            <a:spLocks noGrp="1" noChangeArrowheads="1"/>
          </p:cNvSpPr>
          <p:nvPr>
            <p:ph type="ftr" sz="quarter" idx="4"/>
          </p:nvPr>
        </p:nvSpPr>
        <p:spPr bwMode="auto">
          <a:xfrm>
            <a:off x="16"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defTabSz="921042">
              <a:defRPr sz="1200">
                <a:latin typeface="Arial" charset="0"/>
                <a:ea typeface="ＭＳ Ｐゴシック" charset="-128"/>
              </a:defRPr>
            </a:lvl1pPr>
          </a:lstStyle>
          <a:p>
            <a:pPr>
              <a:defRPr/>
            </a:pPr>
            <a:endParaRPr lang="en-US" altLang="ja-JP"/>
          </a:p>
        </p:txBody>
      </p:sp>
      <p:sp>
        <p:nvSpPr>
          <p:cNvPr id="34823" name="Rectangle 7"/>
          <p:cNvSpPr>
            <a:spLocks noGrp="1" noChangeArrowheads="1"/>
          </p:cNvSpPr>
          <p:nvPr>
            <p:ph type="sldNum" sz="quarter" idx="5"/>
          </p:nvPr>
        </p:nvSpPr>
        <p:spPr bwMode="auto">
          <a:xfrm>
            <a:off x="3854465" y="9440871"/>
            <a:ext cx="2951163" cy="496886"/>
          </a:xfrm>
          <a:prstGeom prst="rect">
            <a:avLst/>
          </a:prstGeom>
          <a:noFill/>
          <a:ln w="9525">
            <a:noFill/>
            <a:miter lim="800000"/>
            <a:headEnd/>
            <a:tailEnd/>
          </a:ln>
        </p:spPr>
        <p:txBody>
          <a:bodyPr vert="horz" wrap="square" lIns="92130" tIns="46066" rIns="92130" bIns="46066" numCol="1" anchor="b" anchorCtr="0" compatLnSpc="1">
            <a:prstTxWarp prst="textNoShape">
              <a:avLst/>
            </a:prstTxWarp>
          </a:bodyPr>
          <a:lstStyle>
            <a:lvl1pPr algn="r" defTabSz="921042">
              <a:defRPr sz="1200">
                <a:latin typeface="Arial" charset="0"/>
                <a:ea typeface="ＭＳ Ｐゴシック" charset="-128"/>
              </a:defRPr>
            </a:lvl1pPr>
          </a:lstStyle>
          <a:p>
            <a:pPr>
              <a:defRPr/>
            </a:pPr>
            <a:fld id="{D361620E-6F95-41EB-B32D-1E8CFB5BE0F5}" type="slidenum">
              <a:rPr lang="en-US" altLang="ja-JP"/>
              <a:pPr>
                <a:defRPr/>
              </a:pPr>
              <a:t>‹#›</a:t>
            </a:fld>
            <a:endParaRPr lang="en-US" altLang="ja-JP"/>
          </a:p>
        </p:txBody>
      </p:sp>
    </p:spTree>
    <p:extLst>
      <p:ext uri="{BB962C8B-B14F-4D97-AF65-F5344CB8AC3E}">
        <p14:creationId xmlns:p14="http://schemas.microsoft.com/office/powerpoint/2010/main" val="204869905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p:txBody>
          <a:bodyPr/>
          <a:lstStyle/>
          <a:p>
            <a:pPr eaLnBrk="1" hangingPunct="1"/>
            <a:endParaRPr lang="ja-JP" altLang="ja-JP" dirty="0"/>
          </a:p>
        </p:txBody>
      </p:sp>
    </p:spTree>
    <p:extLst>
      <p:ext uri="{BB962C8B-B14F-4D97-AF65-F5344CB8AC3E}">
        <p14:creationId xmlns:p14="http://schemas.microsoft.com/office/powerpoint/2010/main" val="240287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Tree>
    <p:extLst>
      <p:ext uri="{BB962C8B-B14F-4D97-AF65-F5344CB8AC3E}">
        <p14:creationId xmlns:p14="http://schemas.microsoft.com/office/powerpoint/2010/main" val="1909816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Tree>
    <p:extLst>
      <p:ext uri="{BB962C8B-B14F-4D97-AF65-F5344CB8AC3E}">
        <p14:creationId xmlns:p14="http://schemas.microsoft.com/office/powerpoint/2010/main" val="13925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920750" y="746125"/>
            <a:ext cx="4968875" cy="3727450"/>
          </a:xfrm>
          <a:ln/>
        </p:spPr>
      </p:sp>
      <p:sp>
        <p:nvSpPr>
          <p:cNvPr id="8194" name="Rectangle 3"/>
          <p:cNvSpPr>
            <a:spLocks noGrp="1" noChangeArrowheads="1"/>
          </p:cNvSpPr>
          <p:nvPr>
            <p:ph type="body" idx="1"/>
          </p:nvPr>
        </p:nvSpPr>
        <p:spPr>
          <a:noFill/>
          <a:ln/>
        </p:spPr>
        <p:txBody>
          <a:bodyPr/>
          <a:lstStyle/>
          <a:p>
            <a:pPr eaLnBrk="1" hangingPunct="1"/>
            <a:endParaRPr lang="ja-JP" altLang="ja-JP" dirty="0"/>
          </a:p>
        </p:txBody>
      </p:sp>
    </p:spTree>
    <p:extLst>
      <p:ext uri="{BB962C8B-B14F-4D97-AF65-F5344CB8AC3E}">
        <p14:creationId xmlns:p14="http://schemas.microsoft.com/office/powerpoint/2010/main" val="203265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920750" y="746125"/>
            <a:ext cx="4968875" cy="3727450"/>
          </a:xfrm>
          <a:ln/>
        </p:spPr>
      </p:sp>
      <p:sp>
        <p:nvSpPr>
          <p:cNvPr id="8194" name="Rectangle 3"/>
          <p:cNvSpPr>
            <a:spLocks noGrp="1" noChangeArrowheads="1"/>
          </p:cNvSpPr>
          <p:nvPr>
            <p:ph type="body" idx="1"/>
          </p:nvPr>
        </p:nvSpPr>
        <p:spPr>
          <a:noFill/>
          <a:ln/>
        </p:spPr>
        <p:txBody>
          <a:bodyPr/>
          <a:lstStyle/>
          <a:p>
            <a:pPr eaLnBrk="1" hangingPunct="1"/>
            <a:endParaRPr lang="ja-JP" altLang="ja-JP" dirty="0"/>
          </a:p>
        </p:txBody>
      </p:sp>
    </p:spTree>
    <p:extLst>
      <p:ext uri="{BB962C8B-B14F-4D97-AF65-F5344CB8AC3E}">
        <p14:creationId xmlns:p14="http://schemas.microsoft.com/office/powerpoint/2010/main" val="1277507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Tree>
    <p:extLst>
      <p:ext uri="{BB962C8B-B14F-4D97-AF65-F5344CB8AC3E}">
        <p14:creationId xmlns:p14="http://schemas.microsoft.com/office/powerpoint/2010/main" val="30393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Tree>
    <p:extLst>
      <p:ext uri="{BB962C8B-B14F-4D97-AF65-F5344CB8AC3E}">
        <p14:creationId xmlns:p14="http://schemas.microsoft.com/office/powerpoint/2010/main" val="303936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Tree>
    <p:extLst>
      <p:ext uri="{BB962C8B-B14F-4D97-AF65-F5344CB8AC3E}">
        <p14:creationId xmlns:p14="http://schemas.microsoft.com/office/powerpoint/2010/main" val="17086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1450" y="1"/>
            <a:ext cx="7772400" cy="493058"/>
          </a:xfrm>
        </p:spPr>
        <p:txBody>
          <a:bodyPr/>
          <a:lstStyle/>
          <a:p>
            <a:r>
              <a:rPr lang="ja-JP" altLang="en-US"/>
              <a:t>マスタ タイトルの書式設定</a:t>
            </a:r>
          </a:p>
        </p:txBody>
      </p:sp>
      <p:sp>
        <p:nvSpPr>
          <p:cNvPr id="4"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38639"/>
            <a:ext cx="9144000" cy="499841"/>
          </a:xfr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lang="ja-JP" altLang="en-US" sz="2400" b="1" dirty="0">
                <a:solidFill>
                  <a:schemeClr val="tx2"/>
                </a:solidFill>
                <a:latin typeface="Meiryo UI" pitchFamily="50" charset="-128"/>
                <a:ea typeface="Meiryo UI" pitchFamily="50" charset="-128"/>
                <a:cs typeface="+mj-cs"/>
              </a:defRPr>
            </a:lvl1pPr>
          </a:lstStyle>
          <a:p>
            <a:pPr lvl="0" algn="l" rtl="0" eaLnBrk="0" fontAlgn="base" hangingPunct="0">
              <a:spcBef>
                <a:spcPct val="0"/>
              </a:spcBef>
              <a:spcAft>
                <a:spcPct val="0"/>
              </a:spcAft>
            </a:pPr>
            <a:r>
              <a:rPr lang="ja-JP" altLang="en-US" dirty="0"/>
              <a:t>マスタ タイトルの書式設定</a:t>
            </a:r>
          </a:p>
        </p:txBody>
      </p:sp>
      <p:sp>
        <p:nvSpPr>
          <p:cNvPr id="3" name="コンテンツ プレースホルダ 2"/>
          <p:cNvSpPr>
            <a:spLocks noGrp="1"/>
          </p:cNvSpPr>
          <p:nvPr>
            <p:ph idx="1"/>
          </p:nvPr>
        </p:nvSpPr>
        <p:spPr>
          <a:xfrm>
            <a:off x="64746" y="901627"/>
            <a:ext cx="9038769" cy="1223612"/>
          </a:xfrm>
          <a:prstGeom prst="rect">
            <a:avLst/>
          </a:prstGeom>
          <a:ln w="28575">
            <a:solidFill>
              <a:srgbClr val="002060"/>
            </a:solidFill>
          </a:ln>
        </p:spPr>
        <p:txBody>
          <a:bodyPr/>
          <a:lstStyle>
            <a:lvl1pPr marL="180000" indent="-180000">
              <a:spcBef>
                <a:spcPts val="300"/>
              </a:spcBef>
              <a:buClr>
                <a:schemeClr val="accent2"/>
              </a:buClr>
              <a:buFont typeface="Wingdings" pitchFamily="2" charset="2"/>
              <a:buChar char="n"/>
              <a:defRPr sz="1400">
                <a:solidFill>
                  <a:schemeClr val="tx1"/>
                </a:solidFill>
                <a:latin typeface="Meiryo UI" pitchFamily="50" charset="-128"/>
                <a:ea typeface="Meiryo UI" pitchFamily="50" charset="-128"/>
              </a:defRPr>
            </a:lvl1pPr>
            <a:lvl2pPr marL="446088" indent="-180000">
              <a:spcBef>
                <a:spcPts val="300"/>
              </a:spcBef>
              <a:buClr>
                <a:schemeClr val="accent2"/>
              </a:buClr>
              <a:buFont typeface="Wingdings" pitchFamily="2" charset="2"/>
              <a:buChar char="l"/>
              <a:tabLst>
                <a:tab pos="265113" algn="l"/>
              </a:tabLst>
              <a:defRPr sz="1200">
                <a:solidFill>
                  <a:schemeClr val="tx1"/>
                </a:solidFill>
                <a:latin typeface="Meiryo UI" pitchFamily="50" charset="-128"/>
                <a:ea typeface="Meiryo UI" pitchFamily="50" charset="-128"/>
              </a:defRPr>
            </a:lvl2pPr>
            <a:lvl3pPr marL="712788" indent="-180000">
              <a:spcBef>
                <a:spcPts val="300"/>
              </a:spcBef>
              <a:buClr>
                <a:schemeClr val="accent2"/>
              </a:buClr>
              <a:buFont typeface="Wingdings" pitchFamily="2" charset="2"/>
              <a:buChar char="p"/>
              <a:tabLst>
                <a:tab pos="265113" algn="l"/>
              </a:tabLst>
              <a:defRPr sz="1200">
                <a:solidFill>
                  <a:schemeClr val="tx1"/>
                </a:solidFill>
                <a:latin typeface="Meiryo UI" pitchFamily="50" charset="-128"/>
                <a:ea typeface="Meiryo UI" pitchFamily="50" charset="-128"/>
              </a:defRPr>
            </a:lvl3pPr>
            <a:lvl4pPr marL="989013" indent="-180000">
              <a:spcBef>
                <a:spcPts val="300"/>
              </a:spcBef>
              <a:buClr>
                <a:schemeClr val="accent2"/>
              </a:buClr>
              <a:buFont typeface="Verdana" pitchFamily="34" charset="0"/>
              <a:buChar char="▪"/>
              <a:tabLst>
                <a:tab pos="265113" algn="l"/>
              </a:tabLst>
              <a:defRPr sz="1200">
                <a:solidFill>
                  <a:schemeClr val="tx1"/>
                </a:solidFill>
                <a:latin typeface="Meiryo UI" pitchFamily="50" charset="-128"/>
                <a:ea typeface="Meiryo UI" pitchFamily="50" charset="-128"/>
              </a:defRPr>
            </a:lvl4pPr>
            <a:lvl5pPr marL="1169988" indent="-180000">
              <a:spcBef>
                <a:spcPts val="300"/>
              </a:spcBef>
              <a:buClr>
                <a:schemeClr val="accent2"/>
              </a:buClr>
              <a:buFont typeface="Verdana" pitchFamily="34" charset="0"/>
              <a:buChar char="›"/>
              <a:tabLst>
                <a:tab pos="265113" algn="l"/>
              </a:tabLst>
              <a:defRPr sz="1200">
                <a:solidFill>
                  <a:schemeClr val="tx1"/>
                </a:solidFill>
                <a:latin typeface="Meiryo UI" pitchFamily="50" charset="-128"/>
                <a:ea typeface="Meiryo UI"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1450" y="1"/>
            <a:ext cx="7772400" cy="493058"/>
          </a:xfrm>
        </p:spPr>
        <p:txBody>
          <a:bodyPr/>
          <a:lstStyle/>
          <a:p>
            <a:r>
              <a:rPr lang="ja-JP" altLang="en-US"/>
              <a:t>マスタ タイトルの書式設定</a:t>
            </a:r>
          </a:p>
        </p:txBody>
      </p:sp>
      <p:sp>
        <p:nvSpPr>
          <p:cNvPr id="3" name="Rectangle 6"/>
          <p:cNvSpPr>
            <a:spLocks noGrp="1" noChangeArrowheads="1"/>
          </p:cNvSpPr>
          <p:nvPr>
            <p:ph type="sldNum" sz="quarter" idx="10"/>
          </p:nvPr>
        </p:nvSpPr>
        <p:spPr>
          <a:xfrm>
            <a:off x="8442959" y="6481264"/>
            <a:ext cx="676805" cy="349936"/>
          </a:xfrm>
          <a:prstGeom prst="rect">
            <a:avLst/>
          </a:prstGeom>
        </p:spPr>
        <p:txBody>
          <a:bodyPr/>
          <a:lstStyle>
            <a:lvl1pPr>
              <a:defRPr/>
            </a:lvl1pPr>
          </a:lstStyle>
          <a:p>
            <a:pPr>
              <a:defRPr/>
            </a:pPr>
            <a:fld id="{3C72A9EE-503C-4A34-81E5-ED5C603B789E}" type="slidenum">
              <a:rPr lang="en-US" altLang="ja-JP"/>
              <a:pPr>
                <a:defRPr/>
              </a:pPr>
              <a:t>‹#›</a:t>
            </a:fld>
            <a:endParaRPr lang="en-US" altLang="ja-JP" dirty="0"/>
          </a:p>
        </p:txBody>
      </p:sp>
    </p:spTree>
    <p:extLst>
      <p:ext uri="{BB962C8B-B14F-4D97-AF65-F5344CB8AC3E}">
        <p14:creationId xmlns:p14="http://schemas.microsoft.com/office/powerpoint/2010/main" val="3690256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8750" y="66675"/>
            <a:ext cx="8100000" cy="47120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dirty="0"/>
              <a:t>マスタ タイトルの書式設定</a:t>
            </a:r>
          </a:p>
        </p:txBody>
      </p:sp>
      <p:sp>
        <p:nvSpPr>
          <p:cNvPr id="133124" name="AutoShape 4"/>
          <p:cNvSpPr>
            <a:spLocks noChangeArrowheads="1"/>
          </p:cNvSpPr>
          <p:nvPr/>
        </p:nvSpPr>
        <p:spPr bwMode="auto">
          <a:xfrm>
            <a:off x="152400" y="499228"/>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8080"/>
          </a:solidFill>
          <a:ln w="9525">
            <a:solidFill>
              <a:srgbClr val="008080"/>
            </a:solidFill>
            <a:round/>
            <a:headEnd/>
            <a:tailEnd/>
          </a:ln>
        </p:spPr>
        <p:txBody>
          <a:bodyPr/>
          <a:lstStyle/>
          <a:p>
            <a:pPr>
              <a:defRPr/>
            </a:pPr>
            <a:endParaRPr kumimoji="0" lang="ja-JP" altLang="en-US" sz="2400" b="1">
              <a:latin typeface="Meiryo UI" pitchFamily="50" charset="-128"/>
              <a:ea typeface="Meiryo UI" pitchFamily="50" charset="-128"/>
            </a:endParaRPr>
          </a:p>
        </p:txBody>
      </p:sp>
      <p:sp>
        <p:nvSpPr>
          <p:cNvPr id="8" name="Rectangle 6"/>
          <p:cNvSpPr>
            <a:spLocks noGrp="1" noChangeArrowheads="1"/>
          </p:cNvSpPr>
          <p:nvPr>
            <p:ph type="sldNum" sz="quarter" idx="4"/>
          </p:nvPr>
        </p:nvSpPr>
        <p:spPr>
          <a:xfrm>
            <a:off x="8496000" y="6582147"/>
            <a:ext cx="648000" cy="252000"/>
          </a:xfrm>
          <a:prstGeom prst="rect">
            <a:avLst/>
          </a:prstGeom>
          <a:noFill/>
          <a:ln/>
        </p:spPr>
        <p:txBody>
          <a:bodyPr/>
          <a:lstStyle>
            <a:lvl1pPr algn="ctr">
              <a:defRPr sz="1200" b="1">
                <a:solidFill>
                  <a:srgbClr val="44546A"/>
                </a:solidFill>
                <a:latin typeface="Meiryo UI" pitchFamily="50" charset="-128"/>
                <a:ea typeface="Meiryo UI" pitchFamily="50" charset="-128"/>
              </a:defRPr>
            </a:lvl1pPr>
          </a:lstStyle>
          <a:p>
            <a:pPr>
              <a:defRPr/>
            </a:pPr>
            <a:fld id="{20DC7313-58E3-4F6B-88A3-0F915AD38F14}" type="slidenum">
              <a:rPr lang="en-US" altLang="ja-JP" smtClean="0"/>
              <a:pPr>
                <a:defRPr/>
              </a:pPr>
              <a:t>‹#›</a:t>
            </a:fld>
            <a:endParaRPr lang="en-US" altLang="ja-JP" dirty="0"/>
          </a:p>
        </p:txBody>
      </p:sp>
      <p:pic>
        <p:nvPicPr>
          <p:cNvPr id="5" name="Picture 3" descr="\\Vmi-fs12\共通\ロゴマーク\新ロゴ（20130401以降）\和文\グループマーク＋社名ロゴ.jpg"/>
          <p:cNvPicPr>
            <a:picLocks noChangeAspect="1" noChangeArrowheads="1"/>
          </p:cNvPicPr>
          <p:nvPr/>
        </p:nvPicPr>
        <p:blipFill>
          <a:blip r:embed="rId6" cstate="print">
            <a:clrChange>
              <a:clrFrom>
                <a:srgbClr val="FFFFFE"/>
              </a:clrFrom>
              <a:clrTo>
                <a:srgbClr val="FFFFFE">
                  <a:alpha val="0"/>
                </a:srgbClr>
              </a:clrTo>
            </a:clrChange>
          </a:blip>
          <a:srcRect/>
          <a:stretch>
            <a:fillRect/>
          </a:stretch>
        </p:blipFill>
        <p:spPr bwMode="auto">
          <a:xfrm>
            <a:off x="1044847" y="6554739"/>
            <a:ext cx="1505742" cy="303261"/>
          </a:xfrm>
          <a:prstGeom prst="rect">
            <a:avLst/>
          </a:prstGeom>
          <a:noFill/>
        </p:spPr>
      </p:pic>
      <p:cxnSp>
        <p:nvCxnSpPr>
          <p:cNvPr id="9" name="直線コネクタ 8"/>
          <p:cNvCxnSpPr/>
          <p:nvPr/>
        </p:nvCxnSpPr>
        <p:spPr bwMode="auto">
          <a:xfrm>
            <a:off x="152400" y="6547102"/>
            <a:ext cx="8928000" cy="0"/>
          </a:xfrm>
          <a:prstGeom prst="line">
            <a:avLst/>
          </a:prstGeom>
          <a:solidFill>
            <a:schemeClr val="accent2"/>
          </a:solidFill>
          <a:ln w="9525">
            <a:solidFill>
              <a:srgbClr val="009999"/>
            </a:solidFill>
            <a:round/>
            <a:headEnd/>
            <a:tailEnd/>
          </a:ln>
        </p:spPr>
      </p:cxnSp>
      <p:pic>
        <p:nvPicPr>
          <p:cNvPr id="7" name="Picture 5" descr="環境省：Ministry of the Environment"/>
          <p:cNvPicPr>
            <a:picLocks noChangeAspect="1" noChangeArrowheads="1"/>
          </p:cNvPicPr>
          <p:nvPr userDrawn="1"/>
        </p:nvPicPr>
        <p:blipFill>
          <a:blip r:embed="rId7" cstate="print"/>
          <a:srcRect/>
          <a:stretch>
            <a:fillRect/>
          </a:stretch>
        </p:blipFill>
        <p:spPr bwMode="auto">
          <a:xfrm>
            <a:off x="14631" y="6529864"/>
            <a:ext cx="883444" cy="328136"/>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ftr="0" dt="0"/>
  <p:txStyles>
    <p:titleStyle>
      <a:lvl1pPr algn="l" rtl="0" eaLnBrk="0" fontAlgn="base" hangingPunct="0">
        <a:spcBef>
          <a:spcPct val="0"/>
        </a:spcBef>
        <a:spcAft>
          <a:spcPct val="0"/>
        </a:spcAft>
        <a:defRPr kumimoji="1" sz="2400" b="1">
          <a:solidFill>
            <a:srgbClr val="44546A"/>
          </a:solidFill>
          <a:latin typeface="Meiryo UI" pitchFamily="50" charset="-128"/>
          <a:ea typeface="Meiryo UI" pitchFamily="50" charset="-128"/>
          <a:cs typeface="+mj-cs"/>
        </a:defRPr>
      </a:lvl1pPr>
      <a:lvl2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400" b="1">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b="1">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2800" b="1">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2800" b="1">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2800" b="1">
          <a:solidFill>
            <a:schemeClr val="tx2"/>
          </a:solidFill>
          <a:latin typeface="Tahoma" pitchFamily="34" charset="0"/>
          <a:ea typeface="ＭＳ Ｐゴシック" pitchFamily="50" charset="-128"/>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vsdx"/></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__2.vsd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idx="4294967295"/>
          </p:nvPr>
        </p:nvSpPr>
        <p:spPr>
          <a:xfrm>
            <a:off x="0" y="1790700"/>
            <a:ext cx="9144000" cy="1584000"/>
          </a:xfrm>
          <a:solidFill>
            <a:srgbClr val="008080"/>
          </a:solidFill>
        </p:spPr>
        <p:txBody>
          <a:bodyPr wrap="square" rtlCol="0" anchor="ctr" anchorCtr="0">
            <a:noAutofit/>
          </a:bodyPr>
          <a:lstStyle/>
          <a:p>
            <a:pPr algn="ctr">
              <a:spcAft>
                <a:spcPts val="600"/>
              </a:spcAft>
            </a:pPr>
            <a:r>
              <a:rPr lang="ja-JP" altLang="en-US" sz="4800" kern="1200" dirty="0">
                <a:solidFill>
                  <a:schemeClr val="bg1"/>
                </a:solidFill>
              </a:rPr>
              <a:t>〇〇</a:t>
            </a:r>
            <a:r>
              <a:rPr lang="ja-JP" altLang="ja-JP" sz="4800" kern="1200" dirty="0">
                <a:solidFill>
                  <a:schemeClr val="bg1"/>
                </a:solidFill>
                <a:latin typeface="Meiryo UI" pitchFamily="50" charset="-128"/>
                <a:ea typeface="Meiryo UI" pitchFamily="50" charset="-128"/>
                <a:cs typeface="+mn-cs"/>
              </a:rPr>
              <a:t>市の地域経済循環分析</a:t>
            </a:r>
            <a:endParaRPr lang="en-US" altLang="ja-JP" sz="4800" kern="1200" dirty="0">
              <a:solidFill>
                <a:schemeClr val="bg1"/>
              </a:solidFill>
              <a:latin typeface="Meiryo UI" pitchFamily="50" charset="-128"/>
              <a:ea typeface="Meiryo UI" pitchFamily="50" charset="-128"/>
              <a:cs typeface="+mn-cs"/>
            </a:endParaRPr>
          </a:p>
        </p:txBody>
      </p:sp>
      <p:pic>
        <p:nvPicPr>
          <p:cNvPr id="10" name="Picture 3" descr="\\Vmi-fs12\共通\ロゴマーク\新ロゴ（20130401以降）\和文\グループマーク＋社名ロゴ.jpg"/>
          <p:cNvPicPr>
            <a:picLocks noChangeAspect="1" noChangeArrowheads="1"/>
          </p:cNvPicPr>
          <p:nvPr/>
        </p:nvPicPr>
        <p:blipFill>
          <a:blip r:embed="rId3" cstate="print">
            <a:clrChange>
              <a:clrFrom>
                <a:srgbClr val="FFFFFE"/>
              </a:clrFrom>
              <a:clrTo>
                <a:srgbClr val="FFFFFE">
                  <a:alpha val="0"/>
                </a:srgbClr>
              </a:clrTo>
            </a:clrChange>
          </a:blip>
          <a:srcRect/>
          <a:stretch>
            <a:fillRect/>
          </a:stretch>
        </p:blipFill>
        <p:spPr bwMode="auto">
          <a:xfrm>
            <a:off x="4942346" y="5379916"/>
            <a:ext cx="2681190" cy="540000"/>
          </a:xfrm>
          <a:prstGeom prst="rect">
            <a:avLst/>
          </a:prstGeom>
          <a:noFill/>
        </p:spPr>
      </p:pic>
      <p:sp>
        <p:nvSpPr>
          <p:cNvPr id="7" name="タイトル 4"/>
          <p:cNvSpPr txBox="1">
            <a:spLocks/>
          </p:cNvSpPr>
          <p:nvPr/>
        </p:nvSpPr>
        <p:spPr bwMode="auto">
          <a:xfrm>
            <a:off x="3235474" y="4656118"/>
            <a:ext cx="2629161" cy="523540"/>
          </a:xfrm>
          <a:prstGeom prst="rect">
            <a:avLst/>
          </a:prstGeom>
          <a:noFill/>
          <a:ln w="9525">
            <a:noFill/>
            <a:miter lim="800000"/>
            <a:headEnd/>
            <a:tailEnd/>
          </a:ln>
        </p:spPr>
        <p:txBody>
          <a:bodyPr anchor="b"/>
          <a:lstStyle/>
          <a:p>
            <a:pPr algn="ctr" eaLnBrk="0" hangingPunct="0"/>
            <a:r>
              <a:rPr lang="en-US" altLang="ja-JP" sz="1800" b="1" dirty="0">
                <a:solidFill>
                  <a:srgbClr val="44546A"/>
                </a:solidFill>
                <a:latin typeface="Meiryo UI" pitchFamily="50" charset="-128"/>
                <a:ea typeface="Meiryo UI" pitchFamily="50" charset="-128"/>
              </a:rPr>
              <a:t>2020</a:t>
            </a:r>
            <a:r>
              <a:rPr lang="ja-JP" altLang="en-US" sz="1800" b="1" dirty="0">
                <a:solidFill>
                  <a:srgbClr val="44546A"/>
                </a:solidFill>
                <a:latin typeface="Meiryo UI" pitchFamily="50" charset="-128"/>
                <a:ea typeface="Meiryo UI" pitchFamily="50" charset="-128"/>
              </a:rPr>
              <a:t>年</a:t>
            </a:r>
            <a:r>
              <a:rPr lang="en-US" altLang="ja-JP" sz="1800" b="1" dirty="0">
                <a:solidFill>
                  <a:srgbClr val="44546A"/>
                </a:solidFill>
                <a:latin typeface="Meiryo UI" pitchFamily="50" charset="-128"/>
                <a:ea typeface="Meiryo UI" pitchFamily="50" charset="-128"/>
              </a:rPr>
              <a:t>3</a:t>
            </a:r>
            <a:r>
              <a:rPr lang="ja-JP" altLang="en-US" sz="1800" b="1" dirty="0">
                <a:solidFill>
                  <a:srgbClr val="44546A"/>
                </a:solidFill>
                <a:latin typeface="Meiryo UI" pitchFamily="50" charset="-128"/>
                <a:ea typeface="Meiryo UI" pitchFamily="50" charset="-128"/>
              </a:rPr>
              <a:t>月</a:t>
            </a:r>
            <a:r>
              <a:rPr lang="en-US" altLang="ja-JP" sz="1800" b="1">
                <a:solidFill>
                  <a:srgbClr val="44546A"/>
                </a:solidFill>
                <a:latin typeface="Meiryo UI" pitchFamily="50" charset="-128"/>
                <a:ea typeface="Meiryo UI" pitchFamily="50" charset="-128"/>
              </a:rPr>
              <a:t>31</a:t>
            </a:r>
            <a:r>
              <a:rPr lang="ja-JP" altLang="en-US" sz="1800" b="1">
                <a:solidFill>
                  <a:srgbClr val="44546A"/>
                </a:solidFill>
                <a:latin typeface="Meiryo UI" pitchFamily="50" charset="-128"/>
                <a:ea typeface="Meiryo UI" pitchFamily="50" charset="-128"/>
              </a:rPr>
              <a:t>日</a:t>
            </a:r>
            <a:endParaRPr lang="en-US" altLang="ja-JP" sz="1800" b="1" dirty="0">
              <a:solidFill>
                <a:srgbClr val="44546A"/>
              </a:solidFill>
              <a:latin typeface="Meiryo UI" pitchFamily="50" charset="-128"/>
              <a:ea typeface="Meiryo UI" pitchFamily="50" charset="-128"/>
            </a:endParaRPr>
          </a:p>
        </p:txBody>
      </p:sp>
      <p:sp>
        <p:nvSpPr>
          <p:cNvPr id="8" name="テキスト ボックス 7"/>
          <p:cNvSpPr txBox="1"/>
          <p:nvPr/>
        </p:nvSpPr>
        <p:spPr>
          <a:xfrm>
            <a:off x="3122971" y="3464911"/>
            <a:ext cx="2898058" cy="584775"/>
          </a:xfrm>
          <a:prstGeom prst="rect">
            <a:avLst/>
          </a:prstGeom>
          <a:noFill/>
        </p:spPr>
        <p:txBody>
          <a:bodyPr wrap="square" rtlCol="0">
            <a:spAutoFit/>
          </a:bodyPr>
          <a:lstStyle/>
          <a:p>
            <a:pPr algn="ctr"/>
            <a:r>
              <a:rPr kumimoji="1" lang="en-US" altLang="ja-JP" sz="3200" b="1" dirty="0">
                <a:solidFill>
                  <a:srgbClr val="44546A"/>
                </a:solidFill>
                <a:latin typeface="Meiryo UI" pitchFamily="50" charset="-128"/>
                <a:ea typeface="Meiryo UI" pitchFamily="50" charset="-128"/>
              </a:rPr>
              <a:t>【2015</a:t>
            </a:r>
            <a:r>
              <a:rPr kumimoji="1" lang="ja-JP" altLang="en-US" sz="3200" b="1" dirty="0">
                <a:solidFill>
                  <a:srgbClr val="44546A"/>
                </a:solidFill>
                <a:latin typeface="Meiryo UI" pitchFamily="50" charset="-128"/>
                <a:ea typeface="Meiryo UI" pitchFamily="50" charset="-128"/>
              </a:rPr>
              <a:t>年版</a:t>
            </a:r>
            <a:r>
              <a:rPr kumimoji="1" lang="en-US" altLang="ja-JP" sz="3200" b="1" dirty="0">
                <a:solidFill>
                  <a:srgbClr val="44546A"/>
                </a:solidFill>
                <a:latin typeface="Meiryo UI" pitchFamily="50" charset="-128"/>
                <a:ea typeface="Meiryo UI" pitchFamily="50" charset="-128"/>
              </a:rPr>
              <a:t>】</a:t>
            </a:r>
            <a:endParaRPr kumimoji="1" lang="ja-JP" altLang="en-US" sz="3200" b="1" dirty="0">
              <a:solidFill>
                <a:srgbClr val="44546A"/>
              </a:solidFill>
              <a:latin typeface="Meiryo UI" pitchFamily="50" charset="-128"/>
              <a:ea typeface="Meiryo UI" pitchFamily="50" charset="-128"/>
            </a:endParaRPr>
          </a:p>
        </p:txBody>
      </p:sp>
      <p:pic>
        <p:nvPicPr>
          <p:cNvPr id="61445" name="Picture 5" descr="環境省：Ministry of the Environment"/>
          <p:cNvPicPr>
            <a:picLocks noChangeAspect="1" noChangeArrowheads="1"/>
          </p:cNvPicPr>
          <p:nvPr/>
        </p:nvPicPr>
        <p:blipFill>
          <a:blip r:embed="rId4" cstate="print"/>
          <a:srcRect/>
          <a:stretch>
            <a:fillRect/>
          </a:stretch>
        </p:blipFill>
        <p:spPr bwMode="auto">
          <a:xfrm>
            <a:off x="2553005" y="5330658"/>
            <a:ext cx="1689815" cy="627647"/>
          </a:xfrm>
          <a:prstGeom prst="rect">
            <a:avLst/>
          </a:prstGeom>
          <a:noFill/>
        </p:spPr>
      </p:pic>
      <p:sp>
        <p:nvSpPr>
          <p:cNvPr id="9" name="テキスト ボックス 8"/>
          <p:cNvSpPr txBox="1"/>
          <p:nvPr/>
        </p:nvSpPr>
        <p:spPr>
          <a:xfrm>
            <a:off x="3402000" y="4078914"/>
            <a:ext cx="2340000" cy="461665"/>
          </a:xfrm>
          <a:prstGeom prst="rect">
            <a:avLst/>
          </a:prstGeom>
          <a:noFill/>
        </p:spPr>
        <p:txBody>
          <a:bodyPr wrap="square" rtlCol="0">
            <a:spAutoFit/>
          </a:bodyPr>
          <a:lstStyle/>
          <a:p>
            <a:pPr algn="ctr"/>
            <a:r>
              <a:rPr kumimoji="1" lang="en-US" altLang="ja-JP" sz="2400" b="1" dirty="0">
                <a:solidFill>
                  <a:srgbClr val="44546A"/>
                </a:solidFill>
                <a:latin typeface="Meiryo UI" pitchFamily="50" charset="-128"/>
                <a:ea typeface="Meiryo UI" pitchFamily="50" charset="-128"/>
              </a:rPr>
              <a:t>Ver3.1</a:t>
            </a:r>
            <a:endParaRPr kumimoji="1" lang="ja-JP" altLang="en-US" sz="2400" b="1" dirty="0">
              <a:solidFill>
                <a:srgbClr val="44546A"/>
              </a:solidFill>
              <a:latin typeface="Meiryo UI" pitchFamily="50" charset="-128"/>
              <a:ea typeface="Meiryo UI"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10</a:t>
            </a:fld>
            <a:endParaRPr lang="en-US" altLang="ja-JP" dirty="0"/>
          </a:p>
        </p:txBody>
      </p:sp>
      <p:sp>
        <p:nvSpPr>
          <p:cNvPr id="17" name="テキスト ボックス 16"/>
          <p:cNvSpPr txBox="1"/>
          <p:nvPr/>
        </p:nvSpPr>
        <p:spPr>
          <a:xfrm>
            <a:off x="7281226" y="642008"/>
            <a:ext cx="1836000" cy="349702"/>
          </a:xfrm>
          <a:prstGeom prst="rect">
            <a:avLst/>
          </a:prstGeom>
          <a:solidFill>
            <a:srgbClr val="008080"/>
          </a:solidFill>
        </p:spPr>
        <p:txBody>
          <a:bodyPr wrap="square" tIns="36000" bIns="36000" rtlCol="0" anchor="ctr">
            <a:noAutofit/>
          </a:bodyPr>
          <a:lstStyle/>
          <a:p>
            <a:pPr algn="ctr"/>
            <a:r>
              <a:rPr kumimoji="1" lang="ja-JP" altLang="en-US" sz="1800" b="1" dirty="0">
                <a:solidFill>
                  <a:schemeClr val="bg1"/>
                </a:solidFill>
                <a:latin typeface="Meiryo UI" pitchFamily="50" charset="-128"/>
                <a:ea typeface="Meiryo UI" pitchFamily="50" charset="-128"/>
              </a:rPr>
              <a:t>分析内容</a:t>
            </a:r>
          </a:p>
        </p:txBody>
      </p:sp>
      <p:sp>
        <p:nvSpPr>
          <p:cNvPr id="11" name="テキスト ボックス 10"/>
          <p:cNvSpPr txBox="1"/>
          <p:nvPr/>
        </p:nvSpPr>
        <p:spPr>
          <a:xfrm>
            <a:off x="30001" y="2149391"/>
            <a:ext cx="648000" cy="2304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分</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配</a:t>
            </a:r>
            <a:endParaRPr kumimoji="1" lang="en-US" altLang="ja-JP" sz="1800" b="1" dirty="0">
              <a:solidFill>
                <a:schemeClr val="bg1"/>
              </a:solidFill>
              <a:latin typeface="Meiryo UI" pitchFamily="50" charset="-128"/>
              <a:ea typeface="Meiryo UI" pitchFamily="50" charset="-128"/>
            </a:endParaRPr>
          </a:p>
        </p:txBody>
      </p:sp>
      <p:sp>
        <p:nvSpPr>
          <p:cNvPr id="10" name="テキスト ボックス 9"/>
          <p:cNvSpPr txBox="1"/>
          <p:nvPr/>
        </p:nvSpPr>
        <p:spPr>
          <a:xfrm>
            <a:off x="695531" y="642008"/>
            <a:ext cx="6552000" cy="349702"/>
          </a:xfrm>
          <a:prstGeom prst="rect">
            <a:avLst/>
          </a:prstGeom>
          <a:solidFill>
            <a:srgbClr val="008080"/>
          </a:solidFill>
        </p:spPr>
        <p:txBody>
          <a:bodyPr wrap="square" tIns="36000" bIns="36000" rtlCol="0" anchor="ctr">
            <a:noAutofit/>
          </a:bodyPr>
          <a:lstStyle/>
          <a:p>
            <a:pPr algn="ctr"/>
            <a:r>
              <a:rPr kumimoji="1" lang="ja-JP" altLang="en-US" sz="1800" b="1" dirty="0">
                <a:solidFill>
                  <a:schemeClr val="bg1"/>
                </a:solidFill>
                <a:latin typeface="Meiryo UI" pitchFamily="50" charset="-128"/>
                <a:ea typeface="Meiryo UI" pitchFamily="50" charset="-128"/>
              </a:rPr>
              <a:t>地域の特徴</a:t>
            </a:r>
          </a:p>
        </p:txBody>
      </p:sp>
      <p:sp>
        <p:nvSpPr>
          <p:cNvPr id="19" name="テキスト ボックス 7"/>
          <p:cNvSpPr txBox="1"/>
          <p:nvPr/>
        </p:nvSpPr>
        <p:spPr>
          <a:xfrm>
            <a:off x="30001" y="5834341"/>
            <a:ext cx="648000" cy="684000"/>
          </a:xfrm>
          <a:prstGeom prst="rect">
            <a:avLst/>
          </a:prstGeom>
          <a:solidFill>
            <a:srgbClr val="008080"/>
          </a:solidFill>
        </p:spPr>
        <p:txBody>
          <a:bodyPr vert="eaVert" wrap="square" rtlCol="0" anchor="ctr" anchorCtr="1">
            <a:normAutofit/>
          </a:bodyPr>
          <a:lstStyle/>
          <a:p>
            <a:pPr algn="ctr"/>
            <a:r>
              <a:rPr lang="ja-JP" altLang="en-US" sz="1400" b="1" dirty="0">
                <a:solidFill>
                  <a:schemeClr val="bg1"/>
                </a:solidFill>
                <a:latin typeface="Meiryo UI" pitchFamily="50" charset="-128"/>
                <a:ea typeface="Meiryo UI" pitchFamily="50" charset="-128"/>
              </a:rPr>
              <a:t>エネルギー</a:t>
            </a:r>
            <a:endParaRPr lang="en-US" altLang="ja-JP" sz="1400" b="1" dirty="0">
              <a:solidFill>
                <a:srgbClr val="008080"/>
              </a:solidFill>
              <a:latin typeface="Meiryo UI" pitchFamily="50" charset="-128"/>
              <a:ea typeface="Meiryo UI" pitchFamily="50" charset="-128"/>
            </a:endParaRPr>
          </a:p>
        </p:txBody>
      </p:sp>
      <p:sp>
        <p:nvSpPr>
          <p:cNvPr id="6" name="テキスト ボックス 5"/>
          <p:cNvSpPr txBox="1"/>
          <p:nvPr/>
        </p:nvSpPr>
        <p:spPr>
          <a:xfrm>
            <a:off x="30001" y="4473997"/>
            <a:ext cx="648000" cy="1332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支</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出</a:t>
            </a:r>
            <a:endParaRPr lang="en-US" altLang="ja-JP" sz="1800" b="1" dirty="0">
              <a:solidFill>
                <a:schemeClr val="bg1"/>
              </a:solidFill>
              <a:latin typeface="Meiryo UI" pitchFamily="50" charset="-128"/>
              <a:ea typeface="Meiryo UI" pitchFamily="50" charset="-128"/>
            </a:endParaRPr>
          </a:p>
        </p:txBody>
      </p:sp>
      <p:sp>
        <p:nvSpPr>
          <p:cNvPr id="4" name="テキスト ボックス 3"/>
          <p:cNvSpPr txBox="1"/>
          <p:nvPr/>
        </p:nvSpPr>
        <p:spPr>
          <a:xfrm>
            <a:off x="30001" y="1008956"/>
            <a:ext cx="648000" cy="1116000"/>
          </a:xfrm>
          <a:prstGeom prst="rect">
            <a:avLst/>
          </a:prstGeom>
          <a:solidFill>
            <a:srgbClr val="008080"/>
          </a:solidFill>
        </p:spPr>
        <p:txBody>
          <a:bodyPr wrap="square" rtlCol="0" anchor="ctr" anchorCtr="1">
            <a:normAutofit/>
          </a:bodyPr>
          <a:lstStyle/>
          <a:p>
            <a:pPr algn="ctr"/>
            <a:r>
              <a:rPr kumimoji="1" lang="ja-JP" altLang="en-US" sz="1800" b="1" dirty="0">
                <a:solidFill>
                  <a:schemeClr val="bg1"/>
                </a:solidFill>
                <a:latin typeface="Meiryo UI" pitchFamily="50" charset="-128"/>
                <a:ea typeface="Meiryo UI" pitchFamily="50" charset="-128"/>
              </a:rPr>
              <a:t>生産</a:t>
            </a:r>
            <a:endParaRPr kumimoji="1" lang="en-US" altLang="ja-JP" sz="1800" b="1" dirty="0">
              <a:solidFill>
                <a:schemeClr val="bg1"/>
              </a:solidFill>
              <a:latin typeface="Meiryo UI" pitchFamily="50" charset="-128"/>
              <a:ea typeface="Meiryo UI" pitchFamily="50" charset="-128"/>
            </a:endParaRPr>
          </a:p>
          <a:p>
            <a:pPr algn="ctr"/>
            <a:r>
              <a:rPr kumimoji="1" lang="ja-JP" altLang="en-US" sz="1800" b="1" dirty="0">
                <a:solidFill>
                  <a:schemeClr val="bg1"/>
                </a:solidFill>
                <a:latin typeface="Meiryo UI" pitchFamily="50" charset="-128"/>
                <a:ea typeface="Meiryo UI" pitchFamily="50" charset="-128"/>
              </a:rPr>
              <a:t>販売</a:t>
            </a:r>
          </a:p>
        </p:txBody>
      </p:sp>
      <p:sp>
        <p:nvSpPr>
          <p:cNvPr id="20" name="角丸四角形 15"/>
          <p:cNvSpPr/>
          <p:nvPr/>
        </p:nvSpPr>
        <p:spPr bwMode="auto">
          <a:xfrm>
            <a:off x="7281226" y="5834341"/>
            <a:ext cx="1836000" cy="684000"/>
          </a:xfrm>
          <a:prstGeom prst="roundRect">
            <a:avLst>
              <a:gd name="adj" fmla="val 15435"/>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エネルギー代金の支払いによって、住民の所得がどれだけ域外に流出しているか</a:t>
            </a:r>
            <a:endParaRPr lang="en-US" altLang="ja-JP" sz="1100" b="1" dirty="0">
              <a:latin typeface="Meiryo UI" pitchFamily="50" charset="-128"/>
              <a:ea typeface="Meiryo UI" pitchFamily="50" charset="-128"/>
            </a:endParaRPr>
          </a:p>
        </p:txBody>
      </p:sp>
      <p:sp>
        <p:nvSpPr>
          <p:cNvPr id="15" name="角丸四角形 14"/>
          <p:cNvSpPr/>
          <p:nvPr/>
        </p:nvSpPr>
        <p:spPr bwMode="auto">
          <a:xfrm>
            <a:off x="7281226" y="4473997"/>
            <a:ext cx="1836000" cy="1332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地域内で稼いだ所得が地域内の消費や投資に回っているか否か</a:t>
            </a:r>
          </a:p>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消費や投資が域内に流入しているか否か</a:t>
            </a:r>
            <a:endParaRPr lang="en-US" altLang="ja-JP" sz="1100" b="1" dirty="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移出入で所得を稼いでいるか否か</a:t>
            </a:r>
            <a:endParaRPr lang="en-US" altLang="ja-JP" sz="1100" b="1" dirty="0">
              <a:latin typeface="Meiryo UI" pitchFamily="50" charset="-128"/>
              <a:ea typeface="Meiryo UI" pitchFamily="50" charset="-128"/>
            </a:endParaRPr>
          </a:p>
        </p:txBody>
      </p:sp>
      <p:sp>
        <p:nvSpPr>
          <p:cNvPr id="14" name="角丸四角形 13"/>
          <p:cNvSpPr/>
          <p:nvPr/>
        </p:nvSpPr>
        <p:spPr bwMode="auto">
          <a:xfrm>
            <a:off x="7281226" y="2185391"/>
            <a:ext cx="1836000" cy="2232000"/>
          </a:xfrm>
          <a:prstGeom prst="roundRect">
            <a:avLst>
              <a:gd name="adj" fmla="val 8461"/>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spcAft>
                <a:spcPts val="600"/>
              </a:spcAft>
              <a:buFont typeface="Wingdings" panose="05000000000000000000" pitchFamily="2" charset="2"/>
              <a:buChar char="n"/>
            </a:pPr>
            <a:r>
              <a:rPr lang="ja-JP" altLang="en-US" sz="1100" b="1" dirty="0">
                <a:latin typeface="Meiryo UI" pitchFamily="50" charset="-128"/>
                <a:ea typeface="Meiryo UI" pitchFamily="50" charset="-128"/>
              </a:rPr>
              <a:t>生産面で稼いだ付加価値が賃金・人件費として分配され、地域住民の所得</a:t>
            </a:r>
            <a:r>
              <a:rPr lang="en-US" altLang="ja-JP" sz="1100" b="1" dirty="0">
                <a:latin typeface="Meiryo UI" pitchFamily="50" charset="-128"/>
                <a:ea typeface="Meiryo UI" pitchFamily="50" charset="-128"/>
              </a:rPr>
              <a:t>(</a:t>
            </a:r>
            <a:r>
              <a:rPr lang="ja-JP" altLang="en-US" sz="1100" b="1" dirty="0">
                <a:latin typeface="Meiryo UI" pitchFamily="50" charset="-128"/>
                <a:ea typeface="Meiryo UI" pitchFamily="50" charset="-128"/>
              </a:rPr>
              <a:t>夜間人口</a:t>
            </a:r>
            <a:r>
              <a:rPr lang="en-US" altLang="ja-JP" sz="1100" b="1" dirty="0">
                <a:latin typeface="Meiryo UI" pitchFamily="50" charset="-128"/>
                <a:ea typeface="Meiryo UI" pitchFamily="50" charset="-128"/>
              </a:rPr>
              <a:t>1</a:t>
            </a:r>
            <a:r>
              <a:rPr lang="ja-JP" altLang="en-US" sz="1100" b="1" dirty="0">
                <a:latin typeface="Meiryo UI" pitchFamily="50" charset="-128"/>
                <a:ea typeface="Meiryo UI" pitchFamily="50" charset="-128"/>
              </a:rPr>
              <a:t>人当たり所得</a:t>
            </a:r>
            <a:r>
              <a:rPr lang="en-US" altLang="ja-JP" sz="1100" b="1" dirty="0">
                <a:latin typeface="Meiryo UI" pitchFamily="50" charset="-128"/>
                <a:ea typeface="Meiryo UI" pitchFamily="50" charset="-128"/>
              </a:rPr>
              <a:t>)</a:t>
            </a:r>
            <a:r>
              <a:rPr lang="ja-JP" altLang="en-US" sz="1100" b="1" dirty="0">
                <a:latin typeface="Meiryo UI" pitchFamily="50" charset="-128"/>
                <a:ea typeface="Meiryo UI" pitchFamily="50" charset="-128"/>
              </a:rPr>
              <a:t>に繋がっているか否か</a:t>
            </a:r>
            <a:endParaRPr lang="en-US" altLang="ja-JP" sz="1100" b="1" dirty="0">
              <a:latin typeface="Meiryo UI" pitchFamily="50" charset="-128"/>
              <a:ea typeface="Meiryo UI" pitchFamily="50" charset="-128"/>
            </a:endParaRPr>
          </a:p>
          <a:p>
            <a:pPr marL="171450" indent="-171450" algn="just">
              <a:spcAft>
                <a:spcPts val="600"/>
              </a:spcAft>
              <a:buFont typeface="Wingdings" panose="05000000000000000000" pitchFamily="2" charset="2"/>
              <a:buChar char="n"/>
            </a:pPr>
            <a:r>
              <a:rPr kumimoji="1" lang="ja-JP" altLang="en-US" sz="1100" b="1" dirty="0">
                <a:latin typeface="Meiryo UI" pitchFamily="50" charset="-128"/>
                <a:ea typeface="Meiryo UI" pitchFamily="50" charset="-128"/>
              </a:rPr>
              <a:t>本社等や域外からの通勤者に所得が流出していないか</a:t>
            </a:r>
            <a:endParaRPr kumimoji="1" lang="en-US" altLang="ja-JP" sz="1100" b="1" dirty="0">
              <a:latin typeface="Meiryo UI" pitchFamily="50" charset="-128"/>
              <a:ea typeface="Meiryo UI" pitchFamily="50" charset="-128"/>
            </a:endParaRPr>
          </a:p>
          <a:p>
            <a:pPr marL="171450" indent="-171450" algn="just">
              <a:spcAft>
                <a:spcPts val="600"/>
              </a:spcAft>
              <a:buFont typeface="Wingdings" panose="05000000000000000000" pitchFamily="2" charset="2"/>
              <a:buChar char="n"/>
            </a:pPr>
            <a:r>
              <a:rPr kumimoji="1" lang="ja-JP" altLang="en-US" sz="1100" b="1" dirty="0">
                <a:latin typeface="Meiryo UI" pitchFamily="50" charset="-128"/>
                <a:ea typeface="Meiryo UI" pitchFamily="50" charset="-128"/>
              </a:rPr>
              <a:t>財政移転はどの程度か</a:t>
            </a:r>
          </a:p>
        </p:txBody>
      </p:sp>
      <p:sp>
        <p:nvSpPr>
          <p:cNvPr id="13" name="角丸四角形 12"/>
          <p:cNvSpPr/>
          <p:nvPr/>
        </p:nvSpPr>
        <p:spPr bwMode="auto">
          <a:xfrm>
            <a:off x="7281226" y="1008956"/>
            <a:ext cx="1836000" cy="1116000"/>
          </a:xfrm>
          <a:prstGeom prst="roundRect">
            <a:avLst>
              <a:gd name="adj" fmla="val 11808"/>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100" b="1" dirty="0">
                <a:latin typeface="Meiryo UI" pitchFamily="50" charset="-128"/>
                <a:ea typeface="Meiryo UI" pitchFamily="50" charset="-128"/>
              </a:rPr>
              <a:t>域内で労働生産性とエネルギー生産性が両立できているか</a:t>
            </a:r>
            <a:endParaRPr lang="en-US" altLang="ja-JP" sz="1100" b="1" dirty="0">
              <a:latin typeface="Meiryo UI" pitchFamily="50" charset="-128"/>
              <a:ea typeface="Meiryo UI" pitchFamily="50" charset="-128"/>
            </a:endParaRPr>
          </a:p>
          <a:p>
            <a:pPr marL="171450" indent="-171450" algn="just">
              <a:buFont typeface="Wingdings" panose="05000000000000000000" pitchFamily="2" charset="2"/>
              <a:buChar char="n"/>
            </a:pPr>
            <a:r>
              <a:rPr kumimoji="1" lang="ja-JP" altLang="en-US" sz="1100" b="1" dirty="0">
                <a:latin typeface="Meiryo UI" pitchFamily="50" charset="-128"/>
                <a:ea typeface="Meiryo UI" pitchFamily="50" charset="-128"/>
              </a:rPr>
              <a:t>エネルギー生産性は、エネルギー消費１単位あたりの付加価値である</a:t>
            </a:r>
          </a:p>
        </p:txBody>
      </p:sp>
      <p:sp>
        <p:nvSpPr>
          <p:cNvPr id="21" name="TB4エネルギー"/>
          <p:cNvSpPr txBox="1"/>
          <p:nvPr/>
        </p:nvSpPr>
        <p:spPr>
          <a:xfrm>
            <a:off x="695532" y="5834341"/>
            <a:ext cx="6552000" cy="684000"/>
          </a:xfrm>
          <a:prstGeom prst="rect">
            <a:avLst/>
          </a:prstGeom>
          <a:noFill/>
          <a:ln w="12700">
            <a:solidFill>
              <a:schemeClr val="tx1"/>
            </a:solidFill>
          </a:ln>
        </p:spPr>
        <p:txBody>
          <a:bodyPr wrap="square" rtlCol="0" anchor="ctr" anchorCtr="1">
            <a:normAutofit/>
          </a:bodyPr>
          <a:lstStyle/>
          <a:p>
            <a:pPr marL="179388" indent="-179388" algn="just">
              <a:spcAft>
                <a:spcPts val="600"/>
              </a:spcAft>
              <a:buFont typeface="+mj-ea"/>
              <a:buAutoNum type="circleNumDbPlain" startAt="12"/>
            </a:pPr>
            <a:r>
              <a:rPr lang="ja-JP" altLang="en-US" sz="1400" b="1" dirty="0">
                <a:latin typeface="Meiryo UI" pitchFamily="50" charset="-128"/>
                <a:ea typeface="Meiryo UI" pitchFamily="50" charset="-128"/>
              </a:rPr>
              <a:t>○○市では、エネルギー代金が域外から○○しており、その規模は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の○○％である。</a:t>
            </a:r>
            <a:endParaRPr lang="en-US" altLang="ja-JP" sz="1400" b="1" dirty="0">
              <a:latin typeface="Meiryo UI" pitchFamily="50" charset="-128"/>
              <a:ea typeface="Meiryo UI" pitchFamily="50" charset="-128"/>
            </a:endParaRPr>
          </a:p>
        </p:txBody>
      </p:sp>
      <p:sp>
        <p:nvSpPr>
          <p:cNvPr id="7" name="TB3支出"/>
          <p:cNvSpPr txBox="1"/>
          <p:nvPr/>
        </p:nvSpPr>
        <p:spPr>
          <a:xfrm>
            <a:off x="695532" y="4473997"/>
            <a:ext cx="6552000" cy="1332000"/>
          </a:xfrm>
          <a:prstGeom prst="rect">
            <a:avLst/>
          </a:prstGeom>
          <a:noFill/>
          <a:ln w="12700">
            <a:solidFill>
              <a:schemeClr val="tx1"/>
            </a:solidFill>
          </a:ln>
        </p:spPr>
        <p:txBody>
          <a:bodyPr wrap="square" rtlCol="0" anchor="ctr" anchorCtr="0">
            <a:normAutofit/>
          </a:bodyPr>
          <a:lstStyle/>
          <a:p>
            <a:pPr marL="177800" indent="-177800">
              <a:spcAft>
                <a:spcPts val="600"/>
              </a:spcAft>
              <a:buFont typeface="+mj-ea"/>
              <a:buAutoNum type="circleNumDbPlain" startAt="9"/>
            </a:pPr>
            <a:r>
              <a:rPr lang="ja-JP" altLang="en-US" sz="1400" b="1" dirty="0">
                <a:latin typeface="Meiryo UI" pitchFamily="50" charset="-128"/>
                <a:ea typeface="Meiryo UI" pitchFamily="50" charset="-128"/>
              </a:rPr>
              <a:t>○○市では買い物や観光等で消費が○○億円○○しており、その規模は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の○○％を占めている。</a:t>
            </a:r>
            <a:endParaRPr lang="en-US" altLang="ja-JP" sz="1400" b="1" dirty="0">
              <a:latin typeface="Meiryo UI" pitchFamily="50" charset="-128"/>
              <a:ea typeface="Meiryo UI" pitchFamily="50" charset="-128"/>
            </a:endParaRPr>
          </a:p>
          <a:p>
            <a:pPr marL="180975" indent="-180975">
              <a:spcAft>
                <a:spcPts val="600"/>
              </a:spcAft>
              <a:buFont typeface="+mj-ea"/>
              <a:buAutoNum type="circleNumDbPlain" startAt="9"/>
            </a:pPr>
            <a:r>
              <a:rPr lang="ja-JP" altLang="en-US" sz="1400" b="1" dirty="0">
                <a:latin typeface="Meiryo UI" pitchFamily="50" charset="-128"/>
                <a:ea typeface="Meiryo UI" pitchFamily="50" charset="-128"/>
              </a:rPr>
              <a:t>投資は○○億円○○しており、その規模は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の○○％を占めている。</a:t>
            </a:r>
            <a:endParaRPr lang="en-US" altLang="ja-JP" sz="1400" b="1" dirty="0">
              <a:latin typeface="Meiryo UI" pitchFamily="50" charset="-128"/>
              <a:ea typeface="Meiryo UI" pitchFamily="50" charset="-128"/>
            </a:endParaRPr>
          </a:p>
          <a:p>
            <a:pPr marL="180975" indent="-180975">
              <a:spcAft>
                <a:spcPts val="600"/>
              </a:spcAft>
              <a:buFont typeface="+mj-ea"/>
              <a:buAutoNum type="circleNumDbPlain" startAt="9"/>
            </a:pPr>
            <a:r>
              <a:rPr lang="ja-JP" altLang="en-US" sz="1400" b="1" dirty="0">
                <a:latin typeface="Meiryo UI" pitchFamily="50" charset="-128"/>
                <a:ea typeface="Meiryo UI" pitchFamily="50" charset="-128"/>
              </a:rPr>
              <a:t>移出入では○○億円の○○となっており、その規模は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の○○％を占めている。</a:t>
            </a:r>
            <a:endParaRPr lang="en-US" altLang="ja-JP" sz="1400" b="1" dirty="0">
              <a:latin typeface="Meiryo UI" pitchFamily="50" charset="-128"/>
              <a:ea typeface="Meiryo UI" pitchFamily="50" charset="-128"/>
            </a:endParaRPr>
          </a:p>
        </p:txBody>
      </p:sp>
      <p:sp>
        <p:nvSpPr>
          <p:cNvPr id="12" name="TB2分配"/>
          <p:cNvSpPr txBox="1"/>
          <p:nvPr/>
        </p:nvSpPr>
        <p:spPr>
          <a:xfrm>
            <a:off x="695532" y="2149391"/>
            <a:ext cx="6552000" cy="2304000"/>
          </a:xfrm>
          <a:prstGeom prst="rect">
            <a:avLst/>
          </a:prstGeom>
          <a:noFill/>
          <a:ln w="12700">
            <a:solidFill>
              <a:schemeClr val="tx1"/>
            </a:solidFill>
          </a:ln>
        </p:spPr>
        <p:txBody>
          <a:bodyPr wrap="square" rtlCol="0" anchor="ctr">
            <a:noAutofit/>
          </a:bodyPr>
          <a:lstStyle/>
          <a:p>
            <a:pPr marL="180000" indent="-180000">
              <a:spcAft>
                <a:spcPts val="600"/>
              </a:spcAft>
              <a:buFont typeface="+mj-ea"/>
              <a:buAutoNum type="circleNumDbPlain" startAt="4"/>
            </a:pPr>
            <a:r>
              <a:rPr lang="ja-JP" altLang="en-US" sz="1400" b="1" dirty="0">
                <a:latin typeface="Meiryo UI" pitchFamily="50" charset="-128"/>
                <a:ea typeface="Meiryo UI" pitchFamily="50" charset="-128"/>
              </a:rPr>
              <a:t>○○市の分配は○○億円であり、①の生産・販売よりも大きい。</a:t>
            </a:r>
            <a:endParaRPr lang="en-US" altLang="ja-JP" sz="1400" b="1" dirty="0">
              <a:latin typeface="Meiryo UI" pitchFamily="50" charset="-128"/>
              <a:ea typeface="Meiryo UI" pitchFamily="50" charset="-128"/>
            </a:endParaRPr>
          </a:p>
          <a:p>
            <a:pPr marL="180000" indent="-180000">
              <a:spcAft>
                <a:spcPts val="600"/>
              </a:spcAft>
              <a:buFont typeface="+mj-ea"/>
              <a:buAutoNum type="circleNumDbPlain" startAt="4"/>
            </a:pPr>
            <a:r>
              <a:rPr lang="ja-JP" altLang="en-US" sz="1400" b="1" dirty="0">
                <a:latin typeface="Meiryo UI" pitchFamily="50" charset="-128"/>
                <a:ea typeface="Meiryo UI" pitchFamily="50" charset="-128"/>
              </a:rPr>
              <a:t>○○市では、本社等への資金として○○億円が○○しており、その規模は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の○○％を占めている。</a:t>
            </a:r>
            <a:endParaRPr lang="en-US" altLang="ja-JP" sz="1400" b="1" dirty="0">
              <a:latin typeface="Meiryo UI" pitchFamily="50" charset="-128"/>
              <a:ea typeface="Meiryo UI" pitchFamily="50" charset="-128"/>
            </a:endParaRPr>
          </a:p>
          <a:p>
            <a:pPr marL="180000" indent="-180000">
              <a:spcAft>
                <a:spcPts val="600"/>
              </a:spcAft>
              <a:buFont typeface="+mj-ea"/>
              <a:buAutoNum type="circleNumDbPlain" startAt="4"/>
            </a:pPr>
            <a:r>
              <a:rPr lang="ja-JP" altLang="en-US" sz="1400" b="1" dirty="0">
                <a:latin typeface="Meiryo UI" pitchFamily="50" charset="-128"/>
                <a:ea typeface="Meiryo UI" pitchFamily="50" charset="-128"/>
              </a:rPr>
              <a:t>また、通勤に伴う所得として○○億円が○○しており、その規模は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の○○％を占めている。</a:t>
            </a:r>
            <a:endParaRPr lang="en-US" altLang="ja-JP" sz="1400" b="1" dirty="0">
              <a:latin typeface="Meiryo UI" pitchFamily="50" charset="-128"/>
              <a:ea typeface="Meiryo UI" pitchFamily="50" charset="-128"/>
            </a:endParaRPr>
          </a:p>
          <a:p>
            <a:pPr marL="180000" indent="-180000">
              <a:spcAft>
                <a:spcPts val="600"/>
              </a:spcAft>
              <a:buFont typeface="+mj-ea"/>
              <a:buAutoNum type="circleNumDbPlain" startAt="4"/>
            </a:pPr>
            <a:r>
              <a:rPr lang="ja-JP" altLang="en-US" sz="1400" b="1" dirty="0">
                <a:latin typeface="Meiryo UI" pitchFamily="50" charset="-128"/>
                <a:ea typeface="Meiryo UI" pitchFamily="50" charset="-128"/>
              </a:rPr>
              <a:t>財政移転は○○億円が○○しており、その規模は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の○○％を占めている。</a:t>
            </a:r>
            <a:endParaRPr lang="en-US" altLang="ja-JP" sz="1400" b="1" dirty="0">
              <a:latin typeface="Meiryo UI" pitchFamily="50" charset="-128"/>
              <a:ea typeface="Meiryo UI" pitchFamily="50" charset="-128"/>
            </a:endParaRPr>
          </a:p>
          <a:p>
            <a:pPr marL="179388" indent="-179388">
              <a:spcAft>
                <a:spcPts val="600"/>
              </a:spcAft>
              <a:buFont typeface="+mj-ea"/>
              <a:buAutoNum type="circleNumDbPlain" startAt="4"/>
            </a:pPr>
            <a:r>
              <a:rPr lang="ja-JP" altLang="en-US" sz="1400" b="1" dirty="0">
                <a:latin typeface="Meiryo UI" pitchFamily="50" charset="-128"/>
                <a:ea typeface="Meiryo UI" pitchFamily="50" charset="-128"/>
              </a:rPr>
              <a:t>その結果、○○市の</a:t>
            </a:r>
            <a:r>
              <a:rPr lang="en-US" altLang="ja-JP" sz="1400" b="1" dirty="0">
                <a:latin typeface="Meiryo UI" pitchFamily="50" charset="-128"/>
                <a:ea typeface="Meiryo UI" pitchFamily="50" charset="-128"/>
              </a:rPr>
              <a:t>1</a:t>
            </a:r>
            <a:r>
              <a:rPr lang="ja-JP" altLang="en-US" sz="1400" b="1" dirty="0">
                <a:latin typeface="Meiryo UI" pitchFamily="50" charset="-128"/>
                <a:ea typeface="Meiryo UI" pitchFamily="50" charset="-128"/>
              </a:rPr>
              <a:t>人当たり所得は○○万円と全国平均よりも高く、全国で○○位である。</a:t>
            </a:r>
            <a:endParaRPr lang="en-US" altLang="ja-JP" sz="1400" b="1" dirty="0">
              <a:latin typeface="Meiryo UI" pitchFamily="50" charset="-128"/>
              <a:ea typeface="Meiryo UI" pitchFamily="50" charset="-128"/>
            </a:endParaRPr>
          </a:p>
        </p:txBody>
      </p:sp>
      <p:sp>
        <p:nvSpPr>
          <p:cNvPr id="5" name="TB1生産"/>
          <p:cNvSpPr txBox="1"/>
          <p:nvPr/>
        </p:nvSpPr>
        <p:spPr>
          <a:xfrm>
            <a:off x="695532" y="1008956"/>
            <a:ext cx="6552000" cy="1116000"/>
          </a:xfrm>
          <a:prstGeom prst="rect">
            <a:avLst/>
          </a:prstGeom>
          <a:noFill/>
          <a:ln w="12700">
            <a:solidFill>
              <a:schemeClr val="tx1"/>
            </a:solidFill>
          </a:ln>
        </p:spPr>
        <p:txBody>
          <a:bodyPr wrap="square" rtlCol="0" anchor="ctr" anchorCtr="0">
            <a:normAutofit/>
          </a:bodyPr>
          <a:lstStyle/>
          <a:p>
            <a:pPr marL="176213" indent="-176213">
              <a:spcAft>
                <a:spcPts val="600"/>
              </a:spcAft>
              <a:buFont typeface="+mj-ea"/>
              <a:buAutoNum type="circleNumDbPlain"/>
            </a:pPr>
            <a:r>
              <a:rPr lang="ja-JP" altLang="en-US" sz="1400" b="1" dirty="0">
                <a:latin typeface="Meiryo UI" pitchFamily="50" charset="-128"/>
                <a:ea typeface="Meiryo UI" pitchFamily="50" charset="-128"/>
              </a:rPr>
              <a:t>○○市では○○億円の付加価値を稼いでいる。</a:t>
            </a:r>
            <a:endParaRPr lang="en-US" altLang="ja-JP" sz="1400" b="1" dirty="0">
              <a:latin typeface="Meiryo UI" pitchFamily="50" charset="-128"/>
              <a:ea typeface="Meiryo UI" pitchFamily="50" charset="-128"/>
            </a:endParaRPr>
          </a:p>
          <a:p>
            <a:pPr marL="176213" indent="-176213">
              <a:spcAft>
                <a:spcPts val="600"/>
              </a:spcAft>
              <a:buFont typeface="+mj-ea"/>
              <a:buAutoNum type="circleNumDbPlain"/>
            </a:pPr>
            <a:r>
              <a:rPr lang="ja-JP" altLang="en-US" sz="1400" b="1" dirty="0">
                <a:latin typeface="Meiryo UI" pitchFamily="50" charset="-128"/>
                <a:ea typeface="Meiryo UI" pitchFamily="50" charset="-128"/>
              </a:rPr>
              <a:t>労働生産性は○○万円</a:t>
            </a:r>
            <a:r>
              <a:rPr lang="en-US" altLang="ja-JP" sz="1400" b="1" dirty="0">
                <a:latin typeface="Meiryo UI" pitchFamily="50" charset="-128"/>
                <a:ea typeface="Meiryo UI" pitchFamily="50" charset="-128"/>
              </a:rPr>
              <a:t>/</a:t>
            </a:r>
            <a:r>
              <a:rPr lang="ja-JP" altLang="en-US" sz="1400" b="1" dirty="0">
                <a:latin typeface="Meiryo UI" pitchFamily="50" charset="-128"/>
                <a:ea typeface="Meiryo UI" pitchFamily="50" charset="-128"/>
              </a:rPr>
              <a:t>人と全国平均よりも○○ 、全国で○○位である。</a:t>
            </a:r>
            <a:endParaRPr lang="en-US" altLang="ja-JP" sz="1400" b="1" dirty="0">
              <a:latin typeface="Meiryo UI" pitchFamily="50" charset="-128"/>
              <a:ea typeface="Meiryo UI" pitchFamily="50" charset="-128"/>
            </a:endParaRPr>
          </a:p>
          <a:p>
            <a:pPr marL="176213" indent="-176213">
              <a:spcAft>
                <a:spcPts val="600"/>
              </a:spcAft>
              <a:buFont typeface="+mj-ea"/>
              <a:buAutoNum type="circleNumDbPlain"/>
            </a:pPr>
            <a:r>
              <a:rPr lang="ja-JP" altLang="en-US" sz="1400" b="1" dirty="0">
                <a:latin typeface="Meiryo UI" pitchFamily="50" charset="-128"/>
                <a:ea typeface="Meiryo UI" pitchFamily="50" charset="-128"/>
              </a:rPr>
              <a:t>エネルギー生産性は○○万円</a:t>
            </a:r>
            <a:r>
              <a:rPr lang="en-US" altLang="ja-JP" sz="1400" b="1" dirty="0">
                <a:latin typeface="Meiryo UI" pitchFamily="50" charset="-128"/>
                <a:ea typeface="Meiryo UI" pitchFamily="50" charset="-128"/>
              </a:rPr>
              <a:t>/</a:t>
            </a:r>
            <a:r>
              <a:rPr lang="ja-JP" altLang="en-US" sz="1400" b="1" dirty="0">
                <a:latin typeface="Meiryo UI" pitchFamily="50" charset="-128"/>
                <a:ea typeface="Meiryo UI" pitchFamily="50" charset="-128"/>
              </a:rPr>
              <a:t>人と全国平均よりも○○ 、全国で○○位である。</a:t>
            </a:r>
            <a:endParaRPr lang="en-US" altLang="ja-JP" sz="1400" b="1" dirty="0">
              <a:latin typeface="Meiryo UI" pitchFamily="50" charset="-128"/>
              <a:ea typeface="Meiryo UI" pitchFamily="50" charset="-128"/>
            </a:endParaRPr>
          </a:p>
        </p:txBody>
      </p:sp>
      <p:sp>
        <p:nvSpPr>
          <p:cNvPr id="2" name="タイトル 1"/>
          <p:cNvSpPr>
            <a:spLocks noGrp="1"/>
          </p:cNvSpPr>
          <p:nvPr>
            <p:ph type="ctrTitle"/>
          </p:nvPr>
        </p:nvSpPr>
        <p:spPr/>
        <p:txBody>
          <a:bodyPr/>
          <a:lstStyle/>
          <a:p>
            <a:r>
              <a:rPr kumimoji="1" lang="ja-JP" altLang="en-US" dirty="0"/>
              <a:t>地域の</a:t>
            </a:r>
            <a:r>
              <a:rPr lang="ja-JP" altLang="en-US" dirty="0"/>
              <a:t>所得</a:t>
            </a:r>
            <a:r>
              <a:rPr kumimoji="1" lang="ja-JP" altLang="en-US" dirty="0"/>
              <a:t>循環構造②</a:t>
            </a:r>
          </a:p>
        </p:txBody>
      </p:sp>
    </p:spTree>
    <p:extLst>
      <p:ext uri="{BB962C8B-B14F-4D97-AF65-F5344CB8AC3E}">
        <p14:creationId xmlns:p14="http://schemas.microsoft.com/office/powerpoint/2010/main" val="329406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dirty="0">
                <a:solidFill>
                  <a:schemeClr val="bg1"/>
                </a:solidFill>
                <a:latin typeface="Meiryo UI" pitchFamily="50" charset="-128"/>
                <a:ea typeface="Meiryo UI" pitchFamily="50" charset="-128"/>
              </a:rPr>
              <a:t>２．地域の経済</a:t>
            </a:r>
            <a:endParaRPr lang="en-US" altLang="ja-JP" sz="4000" dirty="0">
              <a:solidFill>
                <a:schemeClr val="bg1"/>
              </a:solidFill>
              <a:latin typeface="Meiryo UI" pitchFamily="50" charset="-128"/>
              <a:ea typeface="Meiryo UI" pitchFamily="50" charset="-128"/>
            </a:endParaRPr>
          </a:p>
        </p:txBody>
      </p:sp>
      <p:sp>
        <p:nvSpPr>
          <p:cNvPr id="8" name="テキスト プレースホルダ 7"/>
          <p:cNvSpPr>
            <a:spLocks noGrp="1"/>
          </p:cNvSpPr>
          <p:nvPr>
            <p:ph type="body" idx="4294967295"/>
          </p:nvPr>
        </p:nvSpPr>
        <p:spPr>
          <a:xfrm>
            <a:off x="1645482" y="2971776"/>
            <a:ext cx="6840000" cy="2554545"/>
          </a:xfrm>
          <a:prstGeom prst="rect">
            <a:avLst/>
          </a:prstGeom>
          <a:noFill/>
        </p:spPr>
        <p:txBody>
          <a:bodyPr wrap="square" rtlCol="0" anchor="ctr">
            <a:spAutoFit/>
          </a:bodyPr>
          <a:lstStyle/>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２－１．売上（生産額）の分析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２－２．粗利益（付加価値）の分析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２－３．産業構造の分析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２－４．賃金・人件費（雇用者所得）の分析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２－５．</a:t>
            </a:r>
            <a:r>
              <a:rPr lang="en-US" altLang="ja-JP" sz="2400" b="1" kern="1200" dirty="0">
                <a:solidFill>
                  <a:schemeClr val="tx1">
                    <a:lumMod val="75000"/>
                    <a:lumOff val="25000"/>
                  </a:schemeClr>
                </a:solidFill>
                <a:latin typeface="Meiryo UI" pitchFamily="50" charset="-128"/>
                <a:ea typeface="Meiryo UI" pitchFamily="50" charset="-128"/>
              </a:rPr>
              <a:t>1</a:t>
            </a:r>
            <a:r>
              <a:rPr lang="ja-JP" altLang="en-US" sz="2400" b="1" kern="1200" dirty="0">
                <a:solidFill>
                  <a:schemeClr val="tx1">
                    <a:lumMod val="75000"/>
                    <a:lumOff val="25000"/>
                  </a:schemeClr>
                </a:solidFill>
                <a:latin typeface="Meiryo UI" pitchFamily="50" charset="-128"/>
                <a:ea typeface="Meiryo UI" pitchFamily="50" charset="-128"/>
              </a:rPr>
              <a:t>人当たりの所得水準と所得流出入の分析</a:t>
            </a:r>
          </a:p>
        </p:txBody>
      </p:sp>
      <p:sp>
        <p:nvSpPr>
          <p:cNvPr id="9"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11</a:t>
            </a:fld>
            <a:endParaRPr lang="en-US" altLang="ja-JP" b="1" dirty="0">
              <a:latin typeface="Meiryo UI" pitchFamily="50" charset="-128"/>
              <a:ea typeface="Meiryo UI"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latin typeface="Meiryo UI" pitchFamily="50" charset="-128"/>
                <a:ea typeface="Meiryo UI" pitchFamily="50" charset="-128"/>
              </a:rPr>
              <a:t>本</a:t>
            </a:r>
            <a:r>
              <a:rPr kumimoji="1" lang="en-US" altLang="ja-JP" dirty="0">
                <a:latin typeface="Meiryo UI" pitchFamily="50" charset="-128"/>
                <a:ea typeface="Meiryo UI" pitchFamily="50" charset="-128"/>
              </a:rPr>
              <a:t>DB</a:t>
            </a:r>
            <a:r>
              <a:rPr kumimoji="1" lang="ja-JP" altLang="en-US" dirty="0">
                <a:latin typeface="Meiryo UI" pitchFamily="50" charset="-128"/>
                <a:ea typeface="Meiryo UI" pitchFamily="50" charset="-128"/>
              </a:rPr>
              <a:t>の</a:t>
            </a:r>
            <a:r>
              <a:rPr lang="en-US" altLang="ja-JP" dirty="0"/>
              <a:t>38</a:t>
            </a:r>
            <a:r>
              <a:rPr kumimoji="1" lang="ja-JP" altLang="en-US" dirty="0">
                <a:latin typeface="Meiryo UI" pitchFamily="50" charset="-128"/>
                <a:ea typeface="Meiryo UI" pitchFamily="50" charset="-128"/>
              </a:rPr>
              <a:t>産業について</a:t>
            </a:r>
          </a:p>
        </p:txBody>
      </p:sp>
      <p:sp>
        <p:nvSpPr>
          <p:cNvPr id="6" name="テキスト ボックス 5"/>
          <p:cNvSpPr txBox="1"/>
          <p:nvPr/>
        </p:nvSpPr>
        <p:spPr>
          <a:xfrm>
            <a:off x="162000" y="611623"/>
            <a:ext cx="8820000" cy="276999"/>
          </a:xfrm>
          <a:prstGeom prst="rect">
            <a:avLst/>
          </a:prstGeom>
          <a:noFill/>
          <a:ln w="28575">
            <a:noFill/>
            <a:prstDash val="sysDash"/>
          </a:ln>
        </p:spPr>
        <p:txBody>
          <a:bodyPr wrap="square" rtlCol="0">
            <a:spAutoFit/>
          </a:bodyPr>
          <a:lstStyle/>
          <a:p>
            <a:pPr marL="180975" indent="-180975" algn="just">
              <a:spcBef>
                <a:spcPts val="300"/>
              </a:spcBef>
              <a:spcAft>
                <a:spcPts val="400"/>
              </a:spcAft>
              <a:buClr>
                <a:srgbClr val="002060"/>
              </a:buClr>
            </a:pPr>
            <a:r>
              <a:rPr lang="ja-JP" altLang="en-US" sz="1200" b="1" dirty="0">
                <a:latin typeface="Meiryo UI" pitchFamily="50" charset="-128"/>
                <a:ea typeface="Meiryo UI" pitchFamily="50" charset="-128"/>
              </a:rPr>
              <a:t>地域経済循環分析用データの産業分類は、以下の</a:t>
            </a:r>
            <a:r>
              <a:rPr lang="en-US" altLang="ja-JP" sz="1200" b="1" dirty="0">
                <a:latin typeface="Meiryo UI" pitchFamily="50" charset="-128"/>
                <a:ea typeface="Meiryo UI" pitchFamily="50" charset="-128"/>
              </a:rPr>
              <a:t>38</a:t>
            </a:r>
            <a:r>
              <a:rPr lang="ja-JP" altLang="en-US" sz="1200" b="1" dirty="0">
                <a:latin typeface="Meiryo UI" pitchFamily="50" charset="-128"/>
                <a:ea typeface="Meiryo UI" pitchFamily="50" charset="-128"/>
              </a:rPr>
              <a:t>産業である。</a:t>
            </a:r>
            <a:endParaRPr lang="en-US" altLang="ja-JP" sz="1200" b="1" dirty="0">
              <a:latin typeface="Meiryo UI" pitchFamily="50" charset="-128"/>
              <a:ea typeface="Meiryo UI" pitchFamily="50" charset="-128"/>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12</a:t>
            </a:fld>
            <a:endParaRPr lang="en-US" altLang="ja-JP" b="1" dirty="0">
              <a:latin typeface="Meiryo UI" pitchFamily="50" charset="-128"/>
              <a:ea typeface="Meiryo UI"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773901280"/>
              </p:ext>
            </p:extLst>
          </p:nvPr>
        </p:nvGraphicFramePr>
        <p:xfrm>
          <a:off x="67275" y="920620"/>
          <a:ext cx="9009450" cy="5559849"/>
        </p:xfrm>
        <a:graphic>
          <a:graphicData uri="http://schemas.openxmlformats.org/drawingml/2006/table">
            <a:tbl>
              <a:tblPr firstRow="1" firstCol="1" bandRow="1">
                <a:tableStyleId>{5C22544A-7EE6-4342-B048-85BDC9FD1C3A}</a:tableStyleId>
              </a:tblPr>
              <a:tblGrid>
                <a:gridCol w="324000">
                  <a:extLst>
                    <a:ext uri="{9D8B030D-6E8A-4147-A177-3AD203B41FA5}">
                      <a16:colId xmlns:a16="http://schemas.microsoft.com/office/drawing/2014/main" val="20000"/>
                    </a:ext>
                  </a:extLst>
                </a:gridCol>
                <a:gridCol w="762611">
                  <a:extLst>
                    <a:ext uri="{9D8B030D-6E8A-4147-A177-3AD203B41FA5}">
                      <a16:colId xmlns:a16="http://schemas.microsoft.com/office/drawing/2014/main" val="20001"/>
                    </a:ext>
                  </a:extLst>
                </a:gridCol>
                <a:gridCol w="1328057">
                  <a:extLst>
                    <a:ext uri="{9D8B030D-6E8A-4147-A177-3AD203B41FA5}">
                      <a16:colId xmlns:a16="http://schemas.microsoft.com/office/drawing/2014/main" val="20002"/>
                    </a:ext>
                  </a:extLst>
                </a:gridCol>
                <a:gridCol w="6594782">
                  <a:extLst>
                    <a:ext uri="{9D8B030D-6E8A-4147-A177-3AD203B41FA5}">
                      <a16:colId xmlns:a16="http://schemas.microsoft.com/office/drawing/2014/main" val="20003"/>
                    </a:ext>
                  </a:extLst>
                </a:gridCol>
              </a:tblGrid>
              <a:tr h="163971">
                <a:tc>
                  <a:txBody>
                    <a:bodyPr/>
                    <a:lstStyle/>
                    <a:p>
                      <a:pPr algn="ctr" fontAlgn="auto">
                        <a:lnSpc>
                          <a:spcPts val="1200"/>
                        </a:lnSpc>
                        <a:spcAft>
                          <a:spcPts val="0"/>
                        </a:spcAft>
                      </a:pPr>
                      <a:r>
                        <a:rPr lang="ja-JP" sz="900" kern="100" dirty="0">
                          <a:solidFill>
                            <a:schemeClr val="tx1"/>
                          </a:solidFill>
                          <a:effectLst/>
                          <a:latin typeface="Meiryo UI" panose="020B0604030504040204" pitchFamily="50" charset="-128"/>
                          <a:ea typeface="Meiryo UI" panose="020B0604030504040204" pitchFamily="50" charset="-128"/>
                        </a:rPr>
                        <a:t>№</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fontAlgn="auto">
                        <a:lnSpc>
                          <a:spcPts val="1200"/>
                        </a:lnSpc>
                        <a:spcAft>
                          <a:spcPts val="0"/>
                        </a:spcAft>
                      </a:pPr>
                      <a:r>
                        <a:rPr lang="ja-JP" sz="900" kern="100" dirty="0">
                          <a:solidFill>
                            <a:schemeClr val="tx1"/>
                          </a:solidFill>
                          <a:effectLst/>
                          <a:latin typeface="Meiryo UI" panose="020B0604030504040204" pitchFamily="50" charset="-128"/>
                          <a:ea typeface="Meiryo UI" panose="020B0604030504040204" pitchFamily="50" charset="-128"/>
                        </a:rPr>
                        <a:t>本</a:t>
                      </a:r>
                      <a:r>
                        <a:rPr lang="en-US" sz="900" kern="100" dirty="0">
                          <a:solidFill>
                            <a:schemeClr val="tx1"/>
                          </a:solidFill>
                          <a:effectLst/>
                          <a:latin typeface="Meiryo UI" panose="020B0604030504040204" pitchFamily="50" charset="-128"/>
                          <a:ea typeface="Meiryo UI" panose="020B0604030504040204" pitchFamily="50" charset="-128"/>
                        </a:rPr>
                        <a:t>DB</a:t>
                      </a:r>
                      <a:r>
                        <a:rPr lang="ja-JP" sz="900" kern="100" dirty="0">
                          <a:solidFill>
                            <a:schemeClr val="tx1"/>
                          </a:solidFill>
                          <a:effectLst/>
                          <a:latin typeface="Meiryo UI" panose="020B0604030504040204" pitchFamily="50" charset="-128"/>
                          <a:ea typeface="Meiryo UI" panose="020B0604030504040204" pitchFamily="50" charset="-128"/>
                        </a:rPr>
                        <a:t>の産業分類（</a:t>
                      </a:r>
                      <a:r>
                        <a:rPr lang="en-US" sz="900" kern="100" dirty="0">
                          <a:solidFill>
                            <a:schemeClr val="tx1"/>
                          </a:solidFill>
                          <a:effectLst/>
                          <a:latin typeface="Meiryo UI" panose="020B0604030504040204" pitchFamily="50" charset="-128"/>
                          <a:ea typeface="Meiryo UI" panose="020B0604030504040204" pitchFamily="50" charset="-128"/>
                        </a:rPr>
                        <a:t>38</a:t>
                      </a:r>
                      <a:r>
                        <a:rPr lang="ja-JP" sz="900" kern="100" dirty="0">
                          <a:solidFill>
                            <a:schemeClr val="tx1"/>
                          </a:solidFill>
                          <a:effectLst/>
                          <a:latin typeface="Meiryo UI" panose="020B0604030504040204" pitchFamily="50" charset="-128"/>
                          <a:ea typeface="Meiryo UI" panose="020B0604030504040204" pitchFamily="50" charset="-128"/>
                        </a:rPr>
                        <a:t>分類）</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pPr algn="ctr" fontAlgn="auto">
                        <a:lnSpc>
                          <a:spcPts val="1200"/>
                        </a:lnSpc>
                        <a:spcAft>
                          <a:spcPts val="0"/>
                        </a:spcAft>
                      </a:pPr>
                      <a:r>
                        <a:rPr lang="ja-JP" sz="900" kern="100" dirty="0">
                          <a:solidFill>
                            <a:schemeClr val="tx1"/>
                          </a:solidFill>
                          <a:effectLst/>
                          <a:latin typeface="Meiryo UI" panose="020B0604030504040204" pitchFamily="50" charset="-128"/>
                          <a:ea typeface="Meiryo UI" panose="020B0604030504040204" pitchFamily="50" charset="-128"/>
                        </a:rPr>
                        <a:t>内　容</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rowSpan="3">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農林水産業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米麦生産業、その他の耕種農業、畜産業、農業サービス業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extLst>
                  <a:ext uri="{0D108BD9-81ED-4DB2-BD59-A6C34878D82A}">
                    <a16:rowId xmlns:a16="http://schemas.microsoft.com/office/drawing/2014/main" val="10001"/>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extLst>
                  <a:ext uri="{0D108BD9-81ED-4DB2-BD59-A6C34878D82A}">
                    <a16:rowId xmlns:a16="http://schemas.microsoft.com/office/drawing/2014/main" val="10002"/>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水産業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漁業・水産養殖業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BDCA8"/>
                    </a:solidFill>
                  </a:tcPr>
                </a:tc>
                <a:extLst>
                  <a:ext uri="{0D108BD9-81ED-4DB2-BD59-A6C34878D82A}">
                    <a16:rowId xmlns:a16="http://schemas.microsoft.com/office/drawing/2014/main" val="10003"/>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4</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鉱業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石炭・原油・天然ガス鉱業、金属鉱業、採石･砂利採取業、その他の鉱業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5</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rowSpan="16">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食料品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畜産食料品製造業、水産食料品製造業、精穀･製粉業、その他の食料品製造業、飲料製造業、たばこ製造業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5"/>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6</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繊維製品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化学繊維製造業、紡績業、織物･その他の繊維製品製造業、身回品製造業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7</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パルプ・紙・紙加工品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パルプ･紙･紙加工品製造業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8</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化学</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基礎化学製品製造業、その他の化学工業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9</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石油・石炭製品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石油製品製造業、石炭製品製造業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10</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窯業・土石製品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窯業･土石製品製造業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0"/>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11</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鉄鋼</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製鉄業、その他の鉄鋼業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1"/>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12</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非鉄金属</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altLang="ja-JP" sz="800" kern="100" dirty="0">
                          <a:solidFill>
                            <a:schemeClr val="tx1"/>
                          </a:solidFill>
                          <a:effectLst/>
                          <a:latin typeface="Meiryo UI" panose="020B0604030504040204" pitchFamily="50" charset="-128"/>
                          <a:ea typeface="Meiryo UI" panose="020B0604030504040204" pitchFamily="50" charset="-128"/>
                        </a:rPr>
                        <a:t>非鉄金属製造業</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2"/>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13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金属製品</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金属製品製造業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3"/>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14</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はん用・生産用・業務用機械</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はん用機械器具製造業、生産用機械器具製造業、業務用機械器具製造業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4"/>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15</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電子部品・デバイス</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電子部品・デバイス製造業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16</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電気機械</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産業用電気機械器具製造業、民生用電気機械器具製造業、その他の電気機械器具製造業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17</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情報・通信機器</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通信機械・同関連機器製造業、電子計算機・同附属装置製造業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18</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輸送用機械</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自動車製造業、船舶製造業、その他の輸送用機械・同修理業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19</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印刷業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印刷・製版・製本業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20</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kumimoji="1" lang="ja-JP" altLang="en-US"/>
                    </a:p>
                  </a:txBody>
                  <a:tcPr/>
                </a:tc>
                <a:tc>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その他の製造業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木材・木製品製造業、家具製造業、皮革・皮革製品・毛皮製品製造業、ゴム製品製造業、プラスチック製品製造業、その他の製造業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0"/>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21</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4">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電気・ガス・水道・廃棄物処理業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電気業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1"/>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22</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ガス・熱供給業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ガス･熱供給業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2"/>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水道業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altLang="ja-JP" sz="800" kern="100" dirty="0">
                          <a:solidFill>
                            <a:schemeClr val="tx1"/>
                          </a:solidFill>
                          <a:effectLst/>
                          <a:latin typeface="Meiryo UI" panose="020B0604030504040204" pitchFamily="50" charset="-128"/>
                          <a:ea typeface="Meiryo UI" panose="020B0604030504040204" pitchFamily="50" charset="-128"/>
                        </a:rPr>
                        <a:t>上水道業、工業用水道業、（政府）下水道</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3"/>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24</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廃棄物処理業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altLang="ja-JP" sz="800" kern="100" dirty="0">
                          <a:solidFill>
                            <a:schemeClr val="tx1"/>
                          </a:solidFill>
                          <a:effectLst/>
                          <a:latin typeface="Meiryo UI" panose="020B0604030504040204" pitchFamily="50" charset="-128"/>
                          <a:ea typeface="Meiryo UI" panose="020B0604030504040204" pitchFamily="50" charset="-128"/>
                        </a:rPr>
                        <a:t>廃棄物処理業、（政府）廃棄物</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4"/>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25</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建設業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建設業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25"/>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26</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卸売・小売業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卸売業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卸売業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6"/>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27</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小売業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小売業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7"/>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28</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運輸・郵便業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鉄道業、道路運送業、水運業、航空運輸業、その他の運輸業、郵便業、（政府）水運施設管理、航空施設管理（国公営）</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8"/>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29</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宿泊・飲食サービス業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飲食サービス業、旅館・その他の宿泊所</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29"/>
                  </a:ext>
                </a:extLst>
              </a:tr>
              <a:tr h="133250">
                <a:tc rowSpan="2">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30</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情報通信業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鉄道業、道路運送業、水運業、航空運輸業、その他の運輸業、郵便業、（政府）水運施設管理、航空施設管理（国公営）</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0"/>
                  </a:ext>
                </a:extLst>
              </a:tr>
              <a:tr h="13325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情報サービス業、映像・音声・文字情報制作業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1"/>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31</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金融・保険業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金融業、保険業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2"/>
                  </a:ext>
                </a:extLst>
              </a:tr>
              <a:tr h="133250">
                <a:tc>
                  <a:txBody>
                    <a:bodyPr/>
                    <a:lstStyle/>
                    <a:p>
                      <a:pPr algn="ctr" fontAlgn="auto">
                        <a:lnSpc>
                          <a:spcPts val="1000"/>
                        </a:lnSpc>
                        <a:spcAft>
                          <a:spcPts val="0"/>
                        </a:spcAft>
                      </a:pPr>
                      <a:r>
                        <a:rPr lang="en-US" sz="800" kern="100">
                          <a:solidFill>
                            <a:schemeClr val="tx1"/>
                          </a:solidFill>
                          <a:effectLst/>
                          <a:latin typeface="Meiryo UI" panose="020B0604030504040204" pitchFamily="50" charset="-128"/>
                          <a:ea typeface="Meiryo UI" panose="020B0604030504040204" pitchFamily="50" charset="-128"/>
                        </a:rPr>
                        <a:t>32</a:t>
                      </a:r>
                      <a:endParaRPr lang="ja-JP" sz="800" kern="10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rowSpan="2">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不動産業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住宅賃貸業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住宅賃貸業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3"/>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33</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vMerge="1">
                  <a:txBody>
                    <a:bodyPr/>
                    <a:lstStyle/>
                    <a:p>
                      <a:endParaRPr kumimoji="1" lang="ja-JP" altLang="en-US"/>
                    </a:p>
                  </a:txBody>
                  <a:tcPr/>
                </a:tc>
                <a:tc>
                  <a:txBody>
                    <a:bodyPr/>
                    <a:lstStyle/>
                    <a:p>
                      <a:pPr algn="l" fontAlgn="auto">
                        <a:lnSpc>
                          <a:spcPts val="1000"/>
                        </a:lnSpc>
                        <a:spcAft>
                          <a:spcPts val="0"/>
                        </a:spcAft>
                      </a:pPr>
                      <a:r>
                        <a:rPr lang="ja-JP" sz="800" kern="100">
                          <a:solidFill>
                            <a:schemeClr val="tx1"/>
                          </a:solidFill>
                          <a:effectLst/>
                          <a:latin typeface="Meiryo UI" panose="020B0604030504040204" pitchFamily="50" charset="-128"/>
                          <a:ea typeface="Meiryo UI" panose="020B0604030504040204" pitchFamily="50" charset="-128"/>
                        </a:rPr>
                        <a:t>その他の不動産業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不動産仲介業、不動産賃貸業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4"/>
                  </a:ext>
                </a:extLst>
              </a:tr>
              <a:tr h="232814">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34</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専門・科学技術、業務支援サービス業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研究開発サービス、広告業、物品賃貸サービス業、その他の対事業所サービス業、獣医業、（政府）学術研究、（非営利）自然・人文科学研究機関</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5"/>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35</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公務</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（政府）公務</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6"/>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36</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教育</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教育、（政府）教育、（非営利）教育</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7"/>
                  </a:ext>
                </a:extLst>
              </a:tr>
              <a:tr h="133250">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37</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保健衛生・社会事業</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医療・保健、介護、（政府）保健衛生、社会福祉（非営利）社会福祉</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8"/>
                  </a:ext>
                </a:extLst>
              </a:tr>
              <a:tr h="232814">
                <a:tc>
                  <a:txBody>
                    <a:bodyPr/>
                    <a:lstStyle/>
                    <a:p>
                      <a:pPr algn="ctr" fontAlgn="auto">
                        <a:lnSpc>
                          <a:spcPts val="1000"/>
                        </a:lnSpc>
                        <a:spcAft>
                          <a:spcPts val="0"/>
                        </a:spcAft>
                      </a:pPr>
                      <a:r>
                        <a:rPr lang="en-US" sz="800" kern="100" dirty="0">
                          <a:solidFill>
                            <a:schemeClr val="tx1"/>
                          </a:solidFill>
                          <a:effectLst/>
                          <a:latin typeface="Meiryo UI" panose="020B0604030504040204" pitchFamily="50" charset="-128"/>
                          <a:ea typeface="Meiryo UI" panose="020B0604030504040204" pitchFamily="50" charset="-128"/>
                        </a:rPr>
                        <a:t>38</a:t>
                      </a:r>
                      <a:endParaRPr lang="ja-JP" sz="800" kern="100" dirty="0">
                        <a:solidFill>
                          <a:schemeClr val="tx1"/>
                        </a:solidFill>
                        <a:effectLst/>
                        <a:latin typeface="Meiryo UI" panose="020B0604030504040204" pitchFamily="50" charset="-128"/>
                        <a:ea typeface="Meiryo UI" panose="020B0604030504040204" pitchFamily="50" charset="-128"/>
                      </a:endParaRP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gridSpan="2">
                  <a:txBody>
                    <a:bodyPr/>
                    <a:lstStyle/>
                    <a:p>
                      <a:pPr algn="l"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その他のサービス</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tc hMerge="1">
                  <a:txBody>
                    <a:bodyPr/>
                    <a:lstStyle/>
                    <a:p>
                      <a:endParaRPr kumimoji="1" lang="ja-JP" altLang="en-US"/>
                    </a:p>
                  </a:txBody>
                  <a:tcPr/>
                </a:tc>
                <a:tc>
                  <a:txBody>
                    <a:bodyPr/>
                    <a:lstStyle/>
                    <a:p>
                      <a:pPr algn="just" fontAlgn="auto">
                        <a:lnSpc>
                          <a:spcPts val="1000"/>
                        </a:lnSpc>
                        <a:spcAft>
                          <a:spcPts val="0"/>
                        </a:spcAft>
                      </a:pPr>
                      <a:r>
                        <a:rPr lang="ja-JP" sz="800" kern="100" dirty="0">
                          <a:solidFill>
                            <a:schemeClr val="tx1"/>
                          </a:solidFill>
                          <a:effectLst/>
                          <a:latin typeface="Meiryo UI" panose="020B0604030504040204" pitchFamily="50" charset="-128"/>
                          <a:ea typeface="Meiryo UI" panose="020B0604030504040204" pitchFamily="50" charset="-128"/>
                        </a:rPr>
                        <a:t>自動車整備・機械修理業、会員制企業団体、娯楽業、洗濯･理容･美容・浴場業、その他の対個人サービス業、</a:t>
                      </a:r>
                      <a:r>
                        <a:rPr lang="en-US" altLang="ja-JP" sz="800" kern="100" dirty="0">
                          <a:solidFill>
                            <a:schemeClr val="tx1"/>
                          </a:solidFill>
                          <a:effectLst/>
                          <a:latin typeface="Meiryo UI" panose="020B0604030504040204" pitchFamily="50" charset="-128"/>
                          <a:ea typeface="Meiryo UI" panose="020B0604030504040204" pitchFamily="50" charset="-128"/>
                        </a:rPr>
                        <a:t>(</a:t>
                      </a:r>
                      <a:r>
                        <a:rPr lang="ja-JP" sz="800" kern="100" dirty="0">
                          <a:solidFill>
                            <a:schemeClr val="tx1"/>
                          </a:solidFill>
                          <a:effectLst/>
                          <a:latin typeface="Meiryo UI" panose="020B0604030504040204" pitchFamily="50" charset="-128"/>
                          <a:ea typeface="Meiryo UI" panose="020B0604030504040204" pitchFamily="50" charset="-128"/>
                        </a:rPr>
                        <a:t>政府</a:t>
                      </a:r>
                      <a:r>
                        <a:rPr lang="en-US" altLang="ja-JP" sz="800" kern="100" dirty="0">
                          <a:solidFill>
                            <a:schemeClr val="tx1"/>
                          </a:solidFill>
                          <a:effectLst/>
                          <a:latin typeface="Meiryo UI" panose="020B0604030504040204" pitchFamily="50" charset="-128"/>
                          <a:ea typeface="Meiryo UI" panose="020B0604030504040204" pitchFamily="50" charset="-128"/>
                        </a:rPr>
                        <a:t>)</a:t>
                      </a:r>
                      <a:r>
                        <a:rPr lang="ja-JP" sz="800" kern="100" dirty="0">
                          <a:solidFill>
                            <a:schemeClr val="tx1"/>
                          </a:solidFill>
                          <a:effectLst/>
                          <a:latin typeface="Meiryo UI" panose="020B0604030504040204" pitchFamily="50" charset="-128"/>
                          <a:ea typeface="Meiryo UI" panose="020B0604030504040204" pitchFamily="50" charset="-128"/>
                        </a:rPr>
                        <a:t>社会教育、</a:t>
                      </a:r>
                      <a:r>
                        <a:rPr lang="en-US" altLang="ja-JP" sz="800" kern="100" dirty="0">
                          <a:solidFill>
                            <a:schemeClr val="tx1"/>
                          </a:solidFill>
                          <a:effectLst/>
                          <a:latin typeface="Meiryo UI" panose="020B0604030504040204" pitchFamily="50" charset="-128"/>
                          <a:ea typeface="Meiryo UI" panose="020B0604030504040204" pitchFamily="50" charset="-128"/>
                        </a:rPr>
                        <a:t>(</a:t>
                      </a:r>
                      <a:r>
                        <a:rPr lang="ja-JP" sz="800" kern="100" dirty="0">
                          <a:solidFill>
                            <a:schemeClr val="tx1"/>
                          </a:solidFill>
                          <a:effectLst/>
                          <a:latin typeface="Meiryo UI" panose="020B0604030504040204" pitchFamily="50" charset="-128"/>
                          <a:ea typeface="Meiryo UI" panose="020B0604030504040204" pitchFamily="50" charset="-128"/>
                        </a:rPr>
                        <a:t>非営利</a:t>
                      </a:r>
                      <a:r>
                        <a:rPr lang="en-US" altLang="ja-JP" sz="800" kern="100" dirty="0">
                          <a:solidFill>
                            <a:schemeClr val="tx1"/>
                          </a:solidFill>
                          <a:effectLst/>
                          <a:latin typeface="Meiryo UI" panose="020B0604030504040204" pitchFamily="50" charset="-128"/>
                          <a:ea typeface="Meiryo UI" panose="020B0604030504040204" pitchFamily="50" charset="-128"/>
                        </a:rPr>
                        <a:t>)</a:t>
                      </a:r>
                      <a:r>
                        <a:rPr lang="ja-JP" sz="800" kern="100" dirty="0">
                          <a:solidFill>
                            <a:schemeClr val="tx1"/>
                          </a:solidFill>
                          <a:effectLst/>
                          <a:latin typeface="Meiryo UI" panose="020B0604030504040204" pitchFamily="50" charset="-128"/>
                          <a:ea typeface="Meiryo UI" panose="020B0604030504040204" pitchFamily="50" charset="-128"/>
                        </a:rPr>
                        <a:t>社会教育、その他</a:t>
                      </a:r>
                    </a:p>
                  </a:txBody>
                  <a:tcPr marL="21694" marR="21694"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3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idx="4294967295"/>
          </p:nvPr>
        </p:nvSpPr>
        <p:spPr>
          <a:xfrm>
            <a:off x="0" y="2160000"/>
            <a:ext cx="9144000" cy="707886"/>
          </a:xfrm>
          <a:solidFill>
            <a:srgbClr val="D3F9EB"/>
          </a:solidFill>
        </p:spPr>
        <p:txBody>
          <a:bodyPr wrap="square" rtlCol="0">
            <a:spAutoFit/>
          </a:bodyPr>
          <a:lstStyle/>
          <a:p>
            <a:pPr algn="ctr"/>
            <a:r>
              <a:rPr lang="ja-JP" altLang="en-US" sz="4000">
                <a:solidFill>
                  <a:schemeClr val="tx1">
                    <a:lumMod val="75000"/>
                    <a:lumOff val="25000"/>
                  </a:schemeClr>
                </a:solidFill>
                <a:latin typeface="Meiryo UI" pitchFamily="50" charset="-128"/>
                <a:ea typeface="Meiryo UI" pitchFamily="50" charset="-128"/>
              </a:rPr>
              <a:t>２－１．売上（生産額）の分析</a:t>
            </a:r>
            <a:endParaRPr lang="en-US" altLang="ja-JP" sz="4000" dirty="0">
              <a:solidFill>
                <a:schemeClr val="tx1">
                  <a:lumMod val="75000"/>
                  <a:lumOff val="25000"/>
                </a:schemeClr>
              </a:solidFill>
              <a:latin typeface="Meiryo UI" pitchFamily="50" charset="-128"/>
              <a:ea typeface="Meiryo UI" pitchFamily="50" charset="-128"/>
            </a:endParaRPr>
          </a:p>
        </p:txBody>
      </p:sp>
      <p:sp>
        <p:nvSpPr>
          <p:cNvPr id="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13</a:t>
            </a:fld>
            <a:endParaRPr lang="en-US" altLang="ja-JP" b="1" dirty="0">
              <a:latin typeface="Meiryo UI" pitchFamily="50" charset="-128"/>
              <a:ea typeface="Meiryo UI"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9083564" cy="493058"/>
          </a:xfrm>
        </p:spPr>
        <p:txBody>
          <a:bodyPr/>
          <a:lstStyle/>
          <a:p>
            <a:r>
              <a:rPr lang="ja-JP" altLang="en-US" dirty="0"/>
              <a:t>（１）地域の中で規模の大きい産業は何か①：産業別生産額</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14</a:t>
            </a:fld>
            <a:endParaRPr lang="en-US" altLang="ja-JP" dirty="0"/>
          </a:p>
        </p:txBody>
      </p:sp>
      <p:sp>
        <p:nvSpPr>
          <p:cNvPr id="4" name="テキスト ボックス 9"/>
          <p:cNvSpPr txBox="1">
            <a:spLocks noChangeArrowheads="1"/>
          </p:cNvSpPr>
          <p:nvPr/>
        </p:nvSpPr>
        <p:spPr bwMode="auto">
          <a:xfrm>
            <a:off x="252000" y="2618077"/>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産業別生産額</a:t>
            </a:r>
          </a:p>
        </p:txBody>
      </p:sp>
      <p:sp>
        <p:nvSpPr>
          <p:cNvPr id="5" name="正方形/長方形 31"/>
          <p:cNvSpPr/>
          <p:nvPr/>
        </p:nvSpPr>
        <p:spPr bwMode="auto">
          <a:xfrm>
            <a:off x="252000" y="1850272"/>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endParaRPr lang="en-US" altLang="ja-JP" sz="1200" b="1" dirty="0">
              <a:latin typeface="Meiryo UI" pitchFamily="50" charset="-128"/>
              <a:ea typeface="Meiryo UI" pitchFamily="50" charset="-128"/>
            </a:endParaRPr>
          </a:p>
          <a:p>
            <a:pPr algn="just"/>
            <a:r>
              <a:rPr lang="ja-JP" altLang="en-US" sz="1200" b="1" dirty="0">
                <a:latin typeface="Meiryo UI" pitchFamily="50" charset="-128"/>
                <a:ea typeface="Meiryo UI" pitchFamily="50" charset="-128"/>
              </a:rPr>
              <a:t>生産額が最も大きい産業は○○であり、次いで、○○、○○、○○が</a:t>
            </a:r>
            <a:r>
              <a:rPr lang="ja-JP" altLang="ja-JP" sz="1200" b="1" dirty="0">
                <a:latin typeface="Meiryo UI" pitchFamily="50" charset="-128"/>
                <a:ea typeface="Meiryo UI" pitchFamily="50" charset="-128"/>
              </a:rPr>
              <a:t>「稼ぐ力」の大きなウェイトを占めている。</a:t>
            </a:r>
            <a:endParaRPr lang="en-US" altLang="ja-JP" sz="1200" b="1" dirty="0">
              <a:latin typeface="Meiryo UI" pitchFamily="50" charset="-128"/>
              <a:ea typeface="Meiryo UI" pitchFamily="50" charset="-128"/>
            </a:endParaRPr>
          </a:p>
          <a:p>
            <a:pPr algn="just"/>
            <a:endParaRPr lang="en-US" altLang="ja-JP" sz="1200" b="1" dirty="0">
              <a:latin typeface="Meiryo UI" pitchFamily="50" charset="-128"/>
              <a:ea typeface="Meiryo UI" pitchFamily="50" charset="-128"/>
            </a:endParaRPr>
          </a:p>
        </p:txBody>
      </p:sp>
      <p:sp>
        <p:nvSpPr>
          <p:cNvPr id="6" name="テキスト ボックス 8"/>
          <p:cNvSpPr txBox="1"/>
          <p:nvPr/>
        </p:nvSpPr>
        <p:spPr>
          <a:xfrm>
            <a:off x="803564" y="814612"/>
            <a:ext cx="8280000" cy="85217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生産額が大きい産業は、域内にとどまらず域外へも販売している可能性が高く、域外から所得を獲得できる地域にとって強みのある産業である。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ここではまず、産業別生産額より、地域の中で規模の大きい産業が何かを把握する（下図）。</a:t>
            </a:r>
          </a:p>
        </p:txBody>
      </p:sp>
      <p:sp>
        <p:nvSpPr>
          <p:cNvPr id="7" name="テキスト ボックス 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テキスト ボックス 3"/>
          <p:cNvSpPr txBox="1"/>
          <p:nvPr/>
        </p:nvSpPr>
        <p:spPr>
          <a:xfrm>
            <a:off x="6690778" y="3048556"/>
            <a:ext cx="2212848"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ja-JP" altLang="en-US" sz="1600" dirty="0">
                <a:latin typeface="ＭＳ Ｐゴシック" panose="020B0600070205080204" pitchFamily="50" charset="-128"/>
                <a:ea typeface="ＭＳ Ｐゴシック" panose="020B0600070205080204" pitchFamily="50" charset="-128"/>
              </a:rPr>
              <a:t>生産額 </a:t>
            </a:r>
            <a:r>
              <a:rPr lang="ja-JP" altLang="en-US" sz="1600" b="1" dirty="0">
                <a:latin typeface="Meiryo UI" pitchFamily="50" charset="-128"/>
                <a:ea typeface="Meiryo UI" pitchFamily="50" charset="-128"/>
              </a:rPr>
              <a:t>○○</a:t>
            </a:r>
            <a:r>
              <a:rPr kumimoji="1" lang="en-US" altLang="ja-JP" sz="1600" dirty="0">
                <a:latin typeface="ＭＳ Ｐゴシック" panose="020B0600070205080204" pitchFamily="50" charset="-128"/>
                <a:ea typeface="ＭＳ Ｐゴシック" panose="020B0600070205080204" pitchFamily="50" charset="-128"/>
              </a:rPr>
              <a:t> </a:t>
            </a:r>
            <a:r>
              <a:rPr kumimoji="1" lang="ja-JP" altLang="en-US" sz="1600" dirty="0">
                <a:latin typeface="ＭＳ Ｐゴシック" panose="020B0600070205080204" pitchFamily="50" charset="-128"/>
                <a:ea typeface="ＭＳ Ｐゴシック" panose="020B0600070205080204" pitchFamily="50" charset="-128"/>
              </a:rPr>
              <a:t>億円</a:t>
            </a:r>
          </a:p>
        </p:txBody>
      </p:sp>
      <p:sp>
        <p:nvSpPr>
          <p:cNvPr id="9" name="テキスト ボックス 2"/>
          <p:cNvSpPr txBox="1"/>
          <p:nvPr/>
        </p:nvSpPr>
        <p:spPr>
          <a:xfrm>
            <a:off x="5705939" y="3076630"/>
            <a:ext cx="992667" cy="307777"/>
          </a:xfrm>
          <a:prstGeom prst="rect">
            <a:avLst/>
          </a:prstGeom>
          <a:noFill/>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95339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9144000" cy="493058"/>
          </a:xfrm>
        </p:spPr>
        <p:txBody>
          <a:bodyPr/>
          <a:lstStyle/>
          <a:p>
            <a:r>
              <a:rPr lang="ja-JP" altLang="en-US" dirty="0">
                <a:latin typeface="Meiryo UI" pitchFamily="50" charset="-128"/>
                <a:ea typeface="Meiryo UI" pitchFamily="50" charset="-128"/>
              </a:rPr>
              <a:t>（１）地域の中で規模の大きい産業は何か②：産業別生産額構成比</a:t>
            </a:r>
          </a:p>
        </p:txBody>
      </p:sp>
      <p:sp>
        <p:nvSpPr>
          <p:cNvPr id="25" name="テキスト ボックス 24"/>
          <p:cNvSpPr txBox="1">
            <a:spLocks noChangeArrowheads="1"/>
          </p:cNvSpPr>
          <p:nvPr/>
        </p:nvSpPr>
        <p:spPr bwMode="auto">
          <a:xfrm>
            <a:off x="252000" y="2618077"/>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産業別生産額構成比</a:t>
            </a:r>
          </a:p>
        </p:txBody>
      </p:sp>
      <p:sp>
        <p:nvSpPr>
          <p:cNvPr id="32" name="正方形/長方形 31"/>
          <p:cNvSpPr/>
          <p:nvPr/>
        </p:nvSpPr>
        <p:spPr bwMode="auto">
          <a:xfrm>
            <a:off x="252000" y="1857706"/>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endParaRPr lang="en-US" altLang="ja-JP" sz="1200" b="1" dirty="0">
              <a:latin typeface="Meiryo UI" pitchFamily="50" charset="-128"/>
              <a:ea typeface="Meiryo UI" pitchFamily="50" charset="-128"/>
            </a:endParaRPr>
          </a:p>
          <a:p>
            <a:pPr algn="just"/>
            <a:r>
              <a:rPr lang="ja-JP" altLang="en-US" sz="1200" b="1" dirty="0">
                <a:latin typeface="Meiryo UI" pitchFamily="50" charset="-128"/>
                <a:ea typeface="Meiryo UI" pitchFamily="50" charset="-128"/>
              </a:rPr>
              <a:t>生産額が最も大きい産業は○○であり、次いで、○○、○○、○○が</a:t>
            </a:r>
            <a:r>
              <a:rPr lang="ja-JP" altLang="ja-JP" sz="1200" b="1" dirty="0">
                <a:latin typeface="Meiryo UI" pitchFamily="50" charset="-128"/>
                <a:ea typeface="Meiryo UI" pitchFamily="50" charset="-128"/>
              </a:rPr>
              <a:t>「稼ぐ力」の大きなウェイトを占めている。</a:t>
            </a:r>
            <a:endParaRPr lang="en-US" altLang="ja-JP" sz="1200" b="1" dirty="0">
              <a:latin typeface="Meiryo UI" pitchFamily="50" charset="-128"/>
              <a:ea typeface="Meiryo UI" pitchFamily="50" charset="-128"/>
            </a:endParaRPr>
          </a:p>
          <a:p>
            <a:pPr algn="just"/>
            <a:endParaRPr lang="en-US" altLang="ja-JP" sz="1200" b="1" dirty="0">
              <a:latin typeface="Meiryo UI" pitchFamily="50" charset="-128"/>
              <a:ea typeface="Meiryo UI" pitchFamily="50" charset="-128"/>
            </a:endParaRPr>
          </a:p>
        </p:txBody>
      </p:sp>
      <p:sp>
        <p:nvSpPr>
          <p:cNvPr id="24" name="右矢印 23"/>
          <p:cNvSpPr/>
          <p:nvPr/>
        </p:nvSpPr>
        <p:spPr bwMode="auto">
          <a:xfrm flipH="1">
            <a:off x="1403113" y="3395160"/>
            <a:ext cx="1944000" cy="252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27" name="テキスト ボックス 26"/>
          <p:cNvSpPr txBox="1"/>
          <p:nvPr/>
        </p:nvSpPr>
        <p:spPr>
          <a:xfrm>
            <a:off x="1727113" y="3023290"/>
            <a:ext cx="1620000" cy="381515"/>
          </a:xfrm>
          <a:prstGeom prst="rect">
            <a:avLst/>
          </a:prstGeom>
          <a:solidFill>
            <a:srgbClr val="F79646"/>
          </a:solidFill>
        </p:spPr>
        <p:txBody>
          <a:bodyPr wrap="square" rtlCol="0">
            <a:spAutoFit/>
          </a:bodyPr>
          <a:lstStyle/>
          <a:p>
            <a:pPr algn="ctr">
              <a:lnSpc>
                <a:spcPts val="1100"/>
              </a:lnSpc>
            </a:pPr>
            <a:r>
              <a:rPr lang="ja-JP" altLang="en-US" sz="1100" b="1" dirty="0">
                <a:solidFill>
                  <a:schemeClr val="bg1"/>
                </a:solidFill>
                <a:latin typeface="Meiryo UI" pitchFamily="50" charset="-128"/>
                <a:ea typeface="Meiryo UI" pitchFamily="50" charset="-128"/>
              </a:rPr>
              <a:t>地域の中で規模が</a:t>
            </a:r>
            <a:endParaRPr lang="en-US" altLang="ja-JP" sz="1100" b="1" dirty="0">
              <a:solidFill>
                <a:schemeClr val="bg1"/>
              </a:solidFill>
              <a:latin typeface="Meiryo UI" pitchFamily="50" charset="-128"/>
              <a:ea typeface="Meiryo UI" pitchFamily="50" charset="-128"/>
            </a:endParaRPr>
          </a:p>
          <a:p>
            <a:pPr algn="ctr">
              <a:lnSpc>
                <a:spcPts val="1100"/>
              </a:lnSpc>
            </a:pPr>
            <a:r>
              <a:rPr lang="ja-JP" altLang="en-US" sz="1100" b="1" dirty="0">
                <a:solidFill>
                  <a:schemeClr val="bg1"/>
                </a:solidFill>
                <a:latin typeface="Meiryo UI" pitchFamily="50" charset="-128"/>
                <a:ea typeface="Meiryo UI" pitchFamily="50" charset="-128"/>
              </a:rPr>
              <a:t>大きい</a:t>
            </a:r>
            <a:r>
              <a:rPr kumimoji="1" lang="ja-JP" altLang="en-US" sz="1100" b="1" dirty="0">
                <a:solidFill>
                  <a:schemeClr val="bg1"/>
                </a:solidFill>
                <a:latin typeface="Meiryo UI" pitchFamily="50" charset="-128"/>
                <a:ea typeface="Meiryo UI" pitchFamily="50" charset="-128"/>
              </a:rPr>
              <a:t>産業</a:t>
            </a:r>
          </a:p>
        </p:txBody>
      </p:sp>
      <p:sp>
        <p:nvSpPr>
          <p:cNvPr id="1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15</a:t>
            </a:fld>
            <a:endParaRPr lang="en-US" altLang="ja-JP" b="1" dirty="0">
              <a:latin typeface="Meiryo UI" pitchFamily="50" charset="-128"/>
              <a:ea typeface="Meiryo UI" pitchFamily="50" charset="-128"/>
            </a:endParaRPr>
          </a:p>
        </p:txBody>
      </p:sp>
      <p:sp>
        <p:nvSpPr>
          <p:cNvPr id="12" name="テキスト ボックス 11"/>
          <p:cNvSpPr txBox="1"/>
          <p:nvPr/>
        </p:nvSpPr>
        <p:spPr>
          <a:xfrm>
            <a:off x="803564" y="814612"/>
            <a:ext cx="8280000" cy="85217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生産額が大きい産業は、域内にとどまらず域外へも販売している可能性が高く、域外から所得を獲得できる地域にとって強みのある産業である。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ここではまず、産業別生産額の構成比を全国平均と比較して、規模の大きい産業が何かを把握する（下図）。</a:t>
            </a:r>
          </a:p>
        </p:txBody>
      </p:sp>
      <p:sp>
        <p:nvSpPr>
          <p:cNvPr id="17" name="テキスト ボックス 1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4" name="テキスト ボックス 3"/>
          <p:cNvSpPr txBox="1"/>
          <p:nvPr/>
        </p:nvSpPr>
        <p:spPr>
          <a:xfrm>
            <a:off x="6690778" y="3048556"/>
            <a:ext cx="2212848"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ja-JP" altLang="en-US" sz="1600" dirty="0">
                <a:latin typeface="ＭＳ Ｐゴシック" panose="020B0600070205080204" pitchFamily="50" charset="-128"/>
                <a:ea typeface="ＭＳ Ｐゴシック" panose="020B0600070205080204" pitchFamily="50" charset="-128"/>
              </a:rPr>
              <a:t>生産額 </a:t>
            </a:r>
            <a:r>
              <a:rPr lang="ja-JP" altLang="en-US" sz="1600" b="1" dirty="0">
                <a:latin typeface="Meiryo UI" pitchFamily="50" charset="-128"/>
                <a:ea typeface="Meiryo UI" pitchFamily="50" charset="-128"/>
              </a:rPr>
              <a:t>○○</a:t>
            </a:r>
            <a:r>
              <a:rPr kumimoji="1" lang="en-US" altLang="ja-JP" sz="1600" dirty="0">
                <a:latin typeface="ＭＳ Ｐゴシック" panose="020B0600070205080204" pitchFamily="50" charset="-128"/>
                <a:ea typeface="ＭＳ Ｐゴシック" panose="020B0600070205080204" pitchFamily="50" charset="-128"/>
              </a:rPr>
              <a:t> </a:t>
            </a:r>
            <a:r>
              <a:rPr kumimoji="1" lang="ja-JP" altLang="en-US" sz="1600" dirty="0">
                <a:latin typeface="ＭＳ Ｐゴシック" panose="020B0600070205080204" pitchFamily="50" charset="-128"/>
                <a:ea typeface="ＭＳ Ｐゴシック" panose="020B0600070205080204" pitchFamily="50" charset="-128"/>
              </a:rPr>
              <a:t>億円</a:t>
            </a:r>
          </a:p>
        </p:txBody>
      </p:sp>
      <p:sp>
        <p:nvSpPr>
          <p:cNvPr id="5" name="テキスト ボックス 2"/>
          <p:cNvSpPr txBox="1"/>
          <p:nvPr/>
        </p:nvSpPr>
        <p:spPr>
          <a:xfrm>
            <a:off x="5705939" y="3076630"/>
            <a:ext cx="992667" cy="307777"/>
          </a:xfrm>
          <a:prstGeom prst="rect">
            <a:avLst/>
          </a:prstGeom>
          <a:noFill/>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8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（２）地域の中で得意な産業は何か：売上</a:t>
            </a:r>
            <a:endParaRPr kumimoji="1" lang="ja-JP" altLang="en-US" dirty="0">
              <a:latin typeface="Meiryo UI" pitchFamily="50" charset="-128"/>
              <a:ea typeface="Meiryo UI" pitchFamily="50" charset="-128"/>
            </a:endParaRPr>
          </a:p>
        </p:txBody>
      </p:sp>
      <p:sp>
        <p:nvSpPr>
          <p:cNvPr id="5" name="テキスト ボックス 4"/>
          <p:cNvSpPr txBox="1">
            <a:spLocks noChangeArrowheads="1"/>
          </p:cNvSpPr>
          <p:nvPr/>
        </p:nvSpPr>
        <p:spPr bwMode="auto">
          <a:xfrm>
            <a:off x="252000" y="2419861"/>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産業別修正特化係数（生産額ベース）</a:t>
            </a:r>
          </a:p>
        </p:txBody>
      </p:sp>
      <p:sp>
        <p:nvSpPr>
          <p:cNvPr id="7" name="正方形/長方形 6"/>
          <p:cNvSpPr/>
          <p:nvPr/>
        </p:nvSpPr>
        <p:spPr bwMode="auto">
          <a:xfrm>
            <a:off x="252000" y="1822063"/>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全国と比較して得意としている産業は、○○、○○、○○等である。</a:t>
            </a:r>
            <a:endParaRPr lang="en-US" altLang="ja-JP" sz="1200" b="1" dirty="0">
              <a:latin typeface="Meiryo UI" pitchFamily="50" charset="-128"/>
              <a:ea typeface="Meiryo UI" pitchFamily="50" charset="-128"/>
            </a:endParaRPr>
          </a:p>
        </p:txBody>
      </p:sp>
      <p:sp>
        <p:nvSpPr>
          <p:cNvPr id="12"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16</a:t>
            </a:fld>
            <a:endParaRPr lang="en-US" altLang="ja-JP" b="1" dirty="0">
              <a:latin typeface="Meiryo UI" pitchFamily="50" charset="-128"/>
              <a:ea typeface="Meiryo UI" pitchFamily="50" charset="-128"/>
            </a:endParaRPr>
          </a:p>
        </p:txBody>
      </p:sp>
      <p:sp>
        <p:nvSpPr>
          <p:cNvPr id="13" name="テキスト ボックス 12"/>
          <p:cNvSpPr txBox="1"/>
          <p:nvPr/>
        </p:nvSpPr>
        <p:spPr>
          <a:xfrm>
            <a:off x="812796" y="742492"/>
            <a:ext cx="8280000" cy="937082"/>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全産業の生産額に占める当該産業の生産額の割合が全国平均と比較して高い産業は、当該地域にとって比較優位な産業であり、得意な産業である。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ここでは、修正特化係数を用いて、全国平均と比較して地域で得意な産業が何かを把握する（下図）。</a:t>
            </a:r>
            <a:endParaRPr lang="en-US" altLang="ja-JP" sz="1200" b="1" dirty="0">
              <a:latin typeface="Meiryo UI" pitchFamily="50" charset="-128"/>
              <a:ea typeface="Meiryo UI" pitchFamily="50" charset="-128"/>
            </a:endParaRPr>
          </a:p>
        </p:txBody>
      </p:sp>
      <p:sp>
        <p:nvSpPr>
          <p:cNvPr id="14" name="テキスト ボックス 13"/>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cxnSp>
        <p:nvCxnSpPr>
          <p:cNvPr id="18" name="直線コネクタ 17">
            <a:extLst>
              <a:ext uri="{FF2B5EF4-FFF2-40B4-BE49-F238E27FC236}">
                <a16:creationId xmlns:a16="http://schemas.microsoft.com/office/drawing/2014/main" id="{55DA3C53-0D57-492B-A422-0AB6179E6E34}"/>
              </a:ext>
            </a:extLst>
          </p:cNvPr>
          <p:cNvCxnSpPr/>
          <p:nvPr/>
        </p:nvCxnSpPr>
        <p:spPr>
          <a:xfrm>
            <a:off x="4549164" y="2902569"/>
            <a:ext cx="0" cy="3008571"/>
          </a:xfrm>
          <a:prstGeom prst="line">
            <a:avLst/>
          </a:prstGeom>
          <a:noFill/>
          <a:ln w="12700" cap="flat" cmpd="sng" algn="ctr">
            <a:solidFill>
              <a:schemeClr val="bg1">
                <a:lumMod val="6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19" name="テキスト ボックス 8">
            <a:extLst>
              <a:ext uri="{FF2B5EF4-FFF2-40B4-BE49-F238E27FC236}">
                <a16:creationId xmlns:a16="http://schemas.microsoft.com/office/drawing/2014/main" id="{AC428027-E8CE-4CDC-B76D-A3C27A1A1AB1}"/>
              </a:ext>
            </a:extLst>
          </p:cNvPr>
          <p:cNvSpPr txBox="1"/>
          <p:nvPr/>
        </p:nvSpPr>
        <p:spPr>
          <a:xfrm>
            <a:off x="4709964" y="3433467"/>
            <a:ext cx="822960" cy="402336"/>
          </a:xfrm>
          <a:prstGeom prst="rect">
            <a:avLst/>
          </a:prstGeom>
          <a:solidFill>
            <a:srgbClr val="75DD75"/>
          </a:solidFill>
          <a:ln w="9525" cmpd="sng">
            <a:solidFill>
              <a:sysClr val="window" lastClr="FFFFFF">
                <a:shade val="50000"/>
              </a:sysClr>
            </a:solidFill>
          </a:ln>
          <a:effectLst/>
        </p:spPr>
        <p:style>
          <a:lnRef idx="0">
            <a:scrgbClr r="0" g="0" b="0"/>
          </a:lnRef>
          <a:fillRef idx="0">
            <a:scrgbClr r="0" g="0" b="0"/>
          </a:fillRef>
          <a:effectRef idx="0">
            <a:scrgbClr r="0" g="0" b="0"/>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b="1" dirty="0">
                <a:solidFill>
                  <a:schemeClr val="bg1"/>
                </a:solidFill>
              </a:rPr>
              <a:t>全国平均より</a:t>
            </a:r>
            <a:endParaRPr kumimoji="1" lang="en-US" altLang="ja-JP" sz="1100" b="1" dirty="0">
              <a:solidFill>
                <a:schemeClr val="bg1"/>
              </a:solidFill>
            </a:endParaRPr>
          </a:p>
          <a:p>
            <a:pPr algn="ctr"/>
            <a:r>
              <a:rPr kumimoji="1" lang="ja-JP" altLang="en-US" sz="1100" b="1" dirty="0">
                <a:solidFill>
                  <a:schemeClr val="bg1"/>
                </a:solidFill>
              </a:rPr>
              <a:t>低い産業</a:t>
            </a:r>
          </a:p>
        </p:txBody>
      </p:sp>
      <p:sp>
        <p:nvSpPr>
          <p:cNvPr id="20" name="テキスト ボックス 3">
            <a:extLst>
              <a:ext uri="{FF2B5EF4-FFF2-40B4-BE49-F238E27FC236}">
                <a16:creationId xmlns:a16="http://schemas.microsoft.com/office/drawing/2014/main" id="{815AB7DA-DAC6-49C4-B257-05959AFA062F}"/>
              </a:ext>
            </a:extLst>
          </p:cNvPr>
          <p:cNvSpPr txBox="1"/>
          <p:nvPr/>
        </p:nvSpPr>
        <p:spPr>
          <a:xfrm>
            <a:off x="3458982" y="3433467"/>
            <a:ext cx="822960" cy="402336"/>
          </a:xfrm>
          <a:prstGeom prst="rect">
            <a:avLst/>
          </a:prstGeom>
          <a:solidFill>
            <a:srgbClr val="F79646"/>
          </a:solidFill>
          <a:ln w="9525" cmpd="sng">
            <a:solidFill>
              <a:sysClr val="window" lastClr="FFFFFF">
                <a:shade val="50000"/>
              </a:sysClr>
            </a:solidFill>
          </a:ln>
          <a:effectLst/>
        </p:spPr>
        <p:style>
          <a:lnRef idx="0">
            <a:scrgbClr r="0" g="0" b="0"/>
          </a:lnRef>
          <a:fillRef idx="0">
            <a:scrgbClr r="0" g="0" b="0"/>
          </a:fillRef>
          <a:effectRef idx="0">
            <a:scrgbClr r="0" g="0" b="0"/>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100" b="1" dirty="0">
                <a:solidFill>
                  <a:sysClr val="window" lastClr="FFFFFF"/>
                </a:solidFill>
              </a:rPr>
              <a:t>全国平均より</a:t>
            </a:r>
            <a:endParaRPr kumimoji="1" lang="en-US" altLang="ja-JP" sz="1100" b="1" dirty="0">
              <a:solidFill>
                <a:sysClr val="window" lastClr="FFFFFF"/>
              </a:solidFill>
            </a:endParaRPr>
          </a:p>
          <a:p>
            <a:pPr algn="ctr"/>
            <a:r>
              <a:rPr kumimoji="1" lang="ja-JP" altLang="en-US" sz="1100" b="1" dirty="0">
                <a:solidFill>
                  <a:sysClr val="window" lastClr="FFFFFF"/>
                </a:solidFill>
              </a:rPr>
              <a:t>高い産業</a:t>
            </a:r>
          </a:p>
        </p:txBody>
      </p:sp>
      <p:sp>
        <p:nvSpPr>
          <p:cNvPr id="21" name="右矢印 9">
            <a:extLst>
              <a:ext uri="{FF2B5EF4-FFF2-40B4-BE49-F238E27FC236}">
                <a16:creationId xmlns:a16="http://schemas.microsoft.com/office/drawing/2014/main" id="{683C219C-7D2C-4D51-A025-24F2B32B37B8}"/>
              </a:ext>
            </a:extLst>
          </p:cNvPr>
          <p:cNvSpPr/>
          <p:nvPr/>
        </p:nvSpPr>
        <p:spPr>
          <a:xfrm>
            <a:off x="4709964" y="2944946"/>
            <a:ext cx="950976" cy="347472"/>
          </a:xfrm>
          <a:prstGeom prst="rightArrow">
            <a:avLst>
              <a:gd name="adj1" fmla="val 50000"/>
              <a:gd name="adj2" fmla="val 86635"/>
            </a:avLst>
          </a:prstGeom>
          <a:solidFill>
            <a:srgbClr val="75DD7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22" name="右矢印 10">
            <a:extLst>
              <a:ext uri="{FF2B5EF4-FFF2-40B4-BE49-F238E27FC236}">
                <a16:creationId xmlns:a16="http://schemas.microsoft.com/office/drawing/2014/main" id="{76E3962E-733E-4441-9AD7-1B554B0ED84C}"/>
              </a:ext>
            </a:extLst>
          </p:cNvPr>
          <p:cNvSpPr/>
          <p:nvPr/>
        </p:nvSpPr>
        <p:spPr>
          <a:xfrm rot="10800000">
            <a:off x="3482953" y="3011170"/>
            <a:ext cx="950976" cy="347472"/>
          </a:xfrm>
          <a:prstGeom prst="rightArrow">
            <a:avLst>
              <a:gd name="adj1" fmla="val 50000"/>
              <a:gd name="adj2" fmla="val 86635"/>
            </a:avLst>
          </a:prstGeom>
          <a:solidFill>
            <a:srgbClr val="F7964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p>
        </p:txBody>
      </p:sp>
      <p:sp>
        <p:nvSpPr>
          <p:cNvPr id="23" name="テキスト ボックス 10">
            <a:extLst>
              <a:ext uri="{FF2B5EF4-FFF2-40B4-BE49-F238E27FC236}">
                <a16:creationId xmlns:a16="http://schemas.microsoft.com/office/drawing/2014/main" id="{02BEF01E-7D3C-47EE-B8E7-59A4E9FDE8AC}"/>
              </a:ext>
            </a:extLst>
          </p:cNvPr>
          <p:cNvSpPr txBox="1"/>
          <p:nvPr/>
        </p:nvSpPr>
        <p:spPr>
          <a:xfrm>
            <a:off x="5459186" y="4755882"/>
            <a:ext cx="3348000" cy="246221"/>
          </a:xfrm>
          <a:prstGeom prst="rect">
            <a:avLst/>
          </a:prstGeom>
          <a:no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1000" b="1" dirty="0">
                <a:solidFill>
                  <a:srgbClr val="F79646"/>
                </a:solidFill>
              </a:rPr>
              <a:t>１以上は全国平均より高い（集積している）産業を意味する</a:t>
            </a:r>
          </a:p>
        </p:txBody>
      </p:sp>
      <p:cxnSp>
        <p:nvCxnSpPr>
          <p:cNvPr id="24" name="直線コネクタ 23">
            <a:extLst>
              <a:ext uri="{FF2B5EF4-FFF2-40B4-BE49-F238E27FC236}">
                <a16:creationId xmlns:a16="http://schemas.microsoft.com/office/drawing/2014/main" id="{B4C86DAF-776D-4D99-8B61-15497EABEEFE}"/>
              </a:ext>
            </a:extLst>
          </p:cNvPr>
          <p:cNvCxnSpPr>
            <a:cxnSpLocks/>
          </p:cNvCxnSpPr>
          <p:nvPr/>
        </p:nvCxnSpPr>
        <p:spPr>
          <a:xfrm flipV="1">
            <a:off x="182880" y="4601726"/>
            <a:ext cx="8778240" cy="0"/>
          </a:xfrm>
          <a:prstGeom prst="line">
            <a:avLst/>
          </a:prstGeom>
          <a:noFill/>
          <a:ln w="6350" cap="flat" cmpd="sng" algn="ctr">
            <a:solidFill>
              <a:srgbClr val="FFC000"/>
            </a:solidFill>
            <a:prstDash val="solid"/>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（３）域外から所得を獲得している産業は何か：売上</a:t>
            </a:r>
            <a:endParaRPr kumimoji="1" lang="ja-JP" altLang="en-US" dirty="0">
              <a:latin typeface="Meiryo UI" pitchFamily="50" charset="-128"/>
              <a:ea typeface="Meiryo UI" pitchFamily="50" charset="-128"/>
            </a:endParaRPr>
          </a:p>
        </p:txBody>
      </p:sp>
      <p:cxnSp>
        <p:nvCxnSpPr>
          <p:cNvPr id="35" name="直線コネクタ 34"/>
          <p:cNvCxnSpPr/>
          <p:nvPr/>
        </p:nvCxnSpPr>
        <p:spPr bwMode="auto">
          <a:xfrm>
            <a:off x="1843532" y="3404458"/>
            <a:ext cx="0" cy="2052000"/>
          </a:xfrm>
          <a:prstGeom prst="line">
            <a:avLst/>
          </a:prstGeom>
          <a:noFill/>
          <a:ln w="12700" cap="flat" cmpd="sng" algn="ctr">
            <a:solidFill>
              <a:schemeClr val="bg1">
                <a:lumMod val="65000"/>
              </a:schemeClr>
            </a:solidFill>
            <a:prstDash val="solid"/>
            <a:round/>
            <a:headEnd type="none" w="med" len="med"/>
            <a:tailEnd type="none" w="med" len="med"/>
          </a:ln>
          <a:effectLst/>
        </p:spPr>
      </p:cxnSp>
      <p:sp>
        <p:nvSpPr>
          <p:cNvPr id="1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17</a:t>
            </a:fld>
            <a:endParaRPr lang="en-US" altLang="ja-JP" b="1" dirty="0">
              <a:latin typeface="Meiryo UI" pitchFamily="50" charset="-128"/>
              <a:ea typeface="Meiryo UI" pitchFamily="50" charset="-128"/>
            </a:endParaRPr>
          </a:p>
        </p:txBody>
      </p:sp>
      <p:sp>
        <p:nvSpPr>
          <p:cNvPr id="15" name="テキスト ボックス 14"/>
          <p:cNvSpPr txBox="1"/>
          <p:nvPr/>
        </p:nvSpPr>
        <p:spPr>
          <a:xfrm>
            <a:off x="774504" y="748958"/>
            <a:ext cx="8280000" cy="1340684"/>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域内の経済循環の流れを太くするためには、地域が個性や強みを生かして生産・販売を行い、域外からの所得を獲得することが重要である。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純移輸出額がプラスとなっている産業は、モノやサービスの購入に関して、域外への支払い額よりも域外からの受取り額の方が多く、域外から所得を獲得できる強みのある産業である。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ここでは、産業別純移輸出額を用いて、域外から所得を獲得している産業が何かを把握する。</a:t>
            </a:r>
            <a:endParaRPr lang="en-US" altLang="ja-JP"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252000" y="285887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産業別純移輸出額</a:t>
            </a:r>
          </a:p>
        </p:txBody>
      </p:sp>
      <p:sp>
        <p:nvSpPr>
          <p:cNvPr id="19" name="正方形/長方形 18"/>
          <p:cNvSpPr/>
          <p:nvPr/>
        </p:nvSpPr>
        <p:spPr bwMode="auto">
          <a:xfrm>
            <a:off x="252000" y="2190964"/>
            <a:ext cx="8640000" cy="592222"/>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域外から所得を獲得している産業は○○、○○、○○、○○、○○等である。これらは、域内での生産額が大きい産業であり、地域で強みのある産業といえる。</a:t>
            </a:r>
          </a:p>
        </p:txBody>
      </p:sp>
      <p:sp>
        <p:nvSpPr>
          <p:cNvPr id="22" name="テキスト ボックス 21"/>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6" name="右矢印 35"/>
          <p:cNvSpPr/>
          <p:nvPr/>
        </p:nvSpPr>
        <p:spPr bwMode="auto">
          <a:xfrm>
            <a:off x="1900323" y="3431972"/>
            <a:ext cx="648000" cy="288000"/>
          </a:xfrm>
          <a:prstGeom prst="rightArrow">
            <a:avLst>
              <a:gd name="adj1" fmla="val 50000"/>
              <a:gd name="adj2" fmla="val 81750"/>
            </a:avLst>
          </a:prstGeom>
          <a:solidFill>
            <a:srgbClr val="75DD75"/>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37" name="テキスト ボックス 36"/>
          <p:cNvSpPr txBox="1"/>
          <p:nvPr/>
        </p:nvSpPr>
        <p:spPr>
          <a:xfrm>
            <a:off x="1900323" y="3111718"/>
            <a:ext cx="1116000" cy="323165"/>
          </a:xfrm>
          <a:prstGeom prst="rect">
            <a:avLst/>
          </a:prstGeom>
          <a:solidFill>
            <a:srgbClr val="75DD75"/>
          </a:solidFill>
        </p:spPr>
        <p:txBody>
          <a:bodyPr wrap="square" rtlCol="0">
            <a:spAutoFit/>
          </a:bodyPr>
          <a:lstStyle/>
          <a:p>
            <a:pPr algn="ctr">
              <a:lnSpc>
                <a:spcPts val="900"/>
              </a:lnSpc>
            </a:pPr>
            <a:r>
              <a:rPr kumimoji="1" lang="ja-JP" altLang="en-US" sz="900" b="1" dirty="0">
                <a:solidFill>
                  <a:schemeClr val="bg1"/>
                </a:solidFill>
                <a:latin typeface="Meiryo UI" pitchFamily="50" charset="-128"/>
                <a:ea typeface="Meiryo UI" pitchFamily="50" charset="-128"/>
              </a:rPr>
              <a:t>域外に所得が</a:t>
            </a:r>
            <a:endParaRPr kumimoji="1" lang="en-US" altLang="ja-JP" sz="900" b="1" dirty="0">
              <a:solidFill>
                <a:schemeClr val="bg1"/>
              </a:solidFill>
              <a:latin typeface="Meiryo UI" pitchFamily="50" charset="-128"/>
              <a:ea typeface="Meiryo UI" pitchFamily="50" charset="-128"/>
            </a:endParaRPr>
          </a:p>
          <a:p>
            <a:pPr algn="ctr">
              <a:lnSpc>
                <a:spcPts val="900"/>
              </a:lnSpc>
            </a:pPr>
            <a:r>
              <a:rPr kumimoji="1" lang="ja-JP" altLang="en-US" sz="900" b="1" dirty="0">
                <a:solidFill>
                  <a:schemeClr val="bg1"/>
                </a:solidFill>
                <a:latin typeface="Meiryo UI" pitchFamily="50" charset="-128"/>
                <a:ea typeface="Meiryo UI" pitchFamily="50" charset="-128"/>
              </a:rPr>
              <a:t>流出している産業</a:t>
            </a:r>
          </a:p>
        </p:txBody>
      </p:sp>
      <p:sp>
        <p:nvSpPr>
          <p:cNvPr id="38" name="右矢印 37"/>
          <p:cNvSpPr/>
          <p:nvPr/>
        </p:nvSpPr>
        <p:spPr bwMode="auto">
          <a:xfrm flipH="1">
            <a:off x="1145708" y="3431972"/>
            <a:ext cx="648000" cy="288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39" name="テキスト ボックス 38"/>
          <p:cNvSpPr txBox="1"/>
          <p:nvPr/>
        </p:nvSpPr>
        <p:spPr>
          <a:xfrm>
            <a:off x="677708" y="3104344"/>
            <a:ext cx="1116000" cy="323165"/>
          </a:xfrm>
          <a:prstGeom prst="rect">
            <a:avLst/>
          </a:prstGeom>
          <a:solidFill>
            <a:srgbClr val="F79646"/>
          </a:solidFill>
        </p:spPr>
        <p:txBody>
          <a:bodyPr wrap="square" rtlCol="0">
            <a:spAutoFit/>
          </a:bodyPr>
          <a:lstStyle/>
          <a:p>
            <a:pPr algn="ctr">
              <a:lnSpc>
                <a:spcPts val="900"/>
              </a:lnSpc>
            </a:pPr>
            <a:r>
              <a:rPr kumimoji="1" lang="ja-JP" altLang="en-US" sz="900" b="1" dirty="0">
                <a:solidFill>
                  <a:schemeClr val="bg1"/>
                </a:solidFill>
                <a:latin typeface="Meiryo UI" pitchFamily="50" charset="-128"/>
                <a:ea typeface="Meiryo UI" pitchFamily="50" charset="-128"/>
              </a:rPr>
              <a:t>域外から所得</a:t>
            </a:r>
            <a:r>
              <a:rPr lang="ja-JP" altLang="en-US" sz="900" b="1" dirty="0">
                <a:solidFill>
                  <a:schemeClr val="bg1"/>
                </a:solidFill>
                <a:latin typeface="Meiryo UI" pitchFamily="50" charset="-128"/>
                <a:ea typeface="Meiryo UI" pitchFamily="50" charset="-128"/>
              </a:rPr>
              <a:t>を</a:t>
            </a:r>
            <a:endParaRPr kumimoji="1" lang="en-US" altLang="ja-JP" sz="900" b="1" dirty="0">
              <a:solidFill>
                <a:schemeClr val="bg1"/>
              </a:solidFill>
              <a:latin typeface="Meiryo UI" pitchFamily="50" charset="-128"/>
              <a:ea typeface="Meiryo UI" pitchFamily="50" charset="-128"/>
            </a:endParaRPr>
          </a:p>
          <a:p>
            <a:pPr algn="ctr">
              <a:lnSpc>
                <a:spcPts val="900"/>
              </a:lnSpc>
            </a:pPr>
            <a:r>
              <a:rPr lang="ja-JP" altLang="en-US" sz="900" b="1" dirty="0">
                <a:solidFill>
                  <a:schemeClr val="bg1"/>
                </a:solidFill>
                <a:latin typeface="Meiryo UI" pitchFamily="50" charset="-128"/>
                <a:ea typeface="Meiryo UI" pitchFamily="50" charset="-128"/>
              </a:rPr>
              <a:t>獲得</a:t>
            </a:r>
            <a:r>
              <a:rPr kumimoji="1" lang="ja-JP" altLang="en-US" sz="900" b="1" dirty="0">
                <a:solidFill>
                  <a:schemeClr val="bg1"/>
                </a:solidFill>
                <a:latin typeface="Meiryo UI" pitchFamily="50" charset="-128"/>
                <a:ea typeface="Meiryo UI" pitchFamily="50" charset="-128"/>
              </a:rPr>
              <a:t>している産業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idx="4294967295"/>
          </p:nvPr>
        </p:nvSpPr>
        <p:spPr>
          <a:xfrm>
            <a:off x="0" y="2160000"/>
            <a:ext cx="9144000" cy="707886"/>
          </a:xfrm>
          <a:solidFill>
            <a:srgbClr val="D3F9EB"/>
          </a:solidFill>
        </p:spPr>
        <p:txBody>
          <a:bodyPr wrap="square" rtlCol="0">
            <a:spAutoFit/>
          </a:bodyPr>
          <a:lstStyle/>
          <a:p>
            <a:pPr algn="ctr"/>
            <a:r>
              <a:rPr lang="ja-JP" altLang="ja-JP" sz="4000" kern="1200">
                <a:solidFill>
                  <a:schemeClr val="tx1">
                    <a:lumMod val="75000"/>
                    <a:lumOff val="25000"/>
                  </a:schemeClr>
                </a:solidFill>
                <a:latin typeface="Meiryo UI" pitchFamily="50" charset="-128"/>
                <a:ea typeface="Meiryo UI" pitchFamily="50" charset="-128"/>
                <a:cs typeface="+mn-cs"/>
              </a:rPr>
              <a:t>２－２．粗利益（付加価値）の分析</a:t>
            </a:r>
            <a:endParaRPr lang="en-US" altLang="ja-JP" sz="4000" kern="1200">
              <a:solidFill>
                <a:schemeClr val="tx1">
                  <a:lumMod val="75000"/>
                  <a:lumOff val="25000"/>
                </a:schemeClr>
              </a:solidFill>
              <a:latin typeface="Meiryo UI" pitchFamily="50" charset="-128"/>
              <a:ea typeface="Meiryo UI" pitchFamily="50" charset="-128"/>
              <a:cs typeface="+mn-cs"/>
            </a:endParaRPr>
          </a:p>
        </p:txBody>
      </p:sp>
      <p:sp>
        <p:nvSpPr>
          <p:cNvPr id="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18</a:t>
            </a:fld>
            <a:endParaRPr lang="en-US" altLang="ja-JP" b="1" dirty="0">
              <a:latin typeface="Meiryo UI" pitchFamily="50" charset="-128"/>
              <a:ea typeface="Meiryo UI"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9144000" cy="493058"/>
          </a:xfrm>
        </p:spPr>
        <p:txBody>
          <a:bodyPr/>
          <a:lstStyle/>
          <a:p>
            <a:r>
              <a:rPr lang="ja-JP" altLang="en-US" sz="2100" dirty="0"/>
              <a:t>（１）地域で所得</a:t>
            </a:r>
            <a:r>
              <a:rPr lang="en-US" altLang="ja-JP" sz="2100" dirty="0"/>
              <a:t>(</a:t>
            </a:r>
            <a:r>
              <a:rPr lang="ja-JP" altLang="en-US" sz="2100" dirty="0"/>
              <a:t>付加価値</a:t>
            </a:r>
            <a:r>
              <a:rPr lang="en-US" altLang="ja-JP" sz="2100" dirty="0"/>
              <a:t>)</a:t>
            </a:r>
            <a:r>
              <a:rPr lang="ja-JP" altLang="en-US" sz="2100" dirty="0"/>
              <a:t>を稼いでいる産業は何か①：産業別付加価値額</a:t>
            </a:r>
            <a:endParaRPr kumimoji="1" lang="ja-JP" altLang="en-US" sz="2100"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19</a:t>
            </a:fld>
            <a:endParaRPr lang="en-US" altLang="ja-JP" dirty="0"/>
          </a:p>
        </p:txBody>
      </p:sp>
      <p:sp>
        <p:nvSpPr>
          <p:cNvPr id="4" name="テキスト ボックス 3"/>
          <p:cNvSpPr txBox="1">
            <a:spLocks noChangeArrowheads="1"/>
          </p:cNvSpPr>
          <p:nvPr/>
        </p:nvSpPr>
        <p:spPr bwMode="auto">
          <a:xfrm>
            <a:off x="252000" y="2462985"/>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産業別付加価値額</a:t>
            </a:r>
          </a:p>
        </p:txBody>
      </p:sp>
      <p:sp>
        <p:nvSpPr>
          <p:cNvPr id="5" name="テキスト ボックス 4"/>
          <p:cNvSpPr txBox="1"/>
          <p:nvPr/>
        </p:nvSpPr>
        <p:spPr>
          <a:xfrm>
            <a:off x="820109" y="785808"/>
            <a:ext cx="8280000" cy="763221"/>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付加価値が地域住民の所得や地方税収の源泉となることから、付加価値の大きい産業は地域において中心的な産業と言える。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ここではまず、産業別付加価値額より、地域の中で所得を稼いでいる産業が何かを把握する（下図）。</a:t>
            </a:r>
            <a:endParaRPr lang="en-US" altLang="ja-JP" sz="1200" b="1" dirty="0">
              <a:latin typeface="Meiryo UI" pitchFamily="50" charset="-128"/>
              <a:ea typeface="Meiryo UI" pitchFamily="50" charset="-128"/>
            </a:endParaRPr>
          </a:p>
        </p:txBody>
      </p:sp>
      <p:sp>
        <p:nvSpPr>
          <p:cNvPr id="6" name="正方形/長方形 15"/>
          <p:cNvSpPr/>
          <p:nvPr/>
        </p:nvSpPr>
        <p:spPr bwMode="auto">
          <a:xfrm>
            <a:off x="252000" y="1756865"/>
            <a:ext cx="8640000" cy="540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付加価値を最も生み出しているのは建設業であり、次いで公共サービス、住宅賃貸業、公務である。</a:t>
            </a: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テキスト ボックス 1"/>
          <p:cNvSpPr txBox="1"/>
          <p:nvPr/>
        </p:nvSpPr>
        <p:spPr>
          <a:xfrm>
            <a:off x="6220525" y="2822787"/>
            <a:ext cx="2688336"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ja-JP" altLang="en-US" sz="1600" dirty="0">
                <a:latin typeface="ＭＳ ゴシック" panose="020B0609070205080204" pitchFamily="49" charset="-128"/>
                <a:ea typeface="ＭＳ ゴシック" panose="020B0609070205080204" pitchFamily="49" charset="-128"/>
              </a:rPr>
              <a:t>付加価値額 </a:t>
            </a:r>
            <a:r>
              <a:rPr lang="ja-JP" altLang="en-US" sz="1600" b="1" dirty="0">
                <a:latin typeface="Meiryo UI" pitchFamily="50" charset="-128"/>
                <a:ea typeface="Meiryo UI" pitchFamily="50" charset="-128"/>
              </a:rPr>
              <a:t>○○</a:t>
            </a:r>
            <a:r>
              <a:rPr kumimoji="1" lang="en-US" altLang="ja-JP" sz="1600" dirty="0">
                <a:latin typeface="ＭＳ ゴシック" panose="020B0609070205080204" pitchFamily="49" charset="-128"/>
                <a:ea typeface="ＭＳ ゴシック" panose="020B0609070205080204" pitchFamily="49" charset="-128"/>
              </a:rPr>
              <a:t> </a:t>
            </a:r>
            <a:r>
              <a:rPr kumimoji="1" lang="ja-JP" altLang="en-US" sz="1600" dirty="0">
                <a:latin typeface="ＭＳ ゴシック" panose="020B0609070205080204" pitchFamily="49" charset="-128"/>
                <a:ea typeface="ＭＳ ゴシック" panose="020B0609070205080204" pitchFamily="49" charset="-128"/>
              </a:rPr>
              <a:t>億円</a:t>
            </a:r>
          </a:p>
        </p:txBody>
      </p:sp>
      <p:sp>
        <p:nvSpPr>
          <p:cNvPr id="9" name="テキスト ボックス 2"/>
          <p:cNvSpPr txBox="1"/>
          <p:nvPr/>
        </p:nvSpPr>
        <p:spPr>
          <a:xfrm>
            <a:off x="5278576" y="2841579"/>
            <a:ext cx="819150" cy="307777"/>
          </a:xfrm>
          <a:prstGeom prst="rect">
            <a:avLst/>
          </a:prstGeom>
          <a:noFill/>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64581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7977" y="0"/>
            <a:ext cx="8836269" cy="619125"/>
          </a:xfrm>
        </p:spPr>
        <p:txBody>
          <a:bodyPr/>
          <a:lstStyle/>
          <a:p>
            <a:r>
              <a:rPr lang="ja-JP" altLang="en-US" sz="3200" dirty="0">
                <a:latin typeface="Meiryo UI" pitchFamily="50" charset="-128"/>
                <a:ea typeface="Meiryo UI" pitchFamily="50" charset="-128"/>
              </a:rPr>
              <a:t>目次</a:t>
            </a:r>
            <a:endParaRPr kumimoji="1" lang="ja-JP" altLang="en-US" sz="3200" dirty="0">
              <a:latin typeface="Meiryo UI" pitchFamily="50" charset="-128"/>
              <a:ea typeface="Meiryo UI" pitchFamily="50" charset="-128"/>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a:t>
            </a:fld>
            <a:endParaRPr lang="en-US" altLang="ja-JP" b="1" dirty="0">
              <a:latin typeface="Meiryo UI" pitchFamily="50" charset="-128"/>
              <a:ea typeface="Meiryo UI" pitchFamily="50" charset="-128"/>
            </a:endParaRPr>
          </a:p>
        </p:txBody>
      </p:sp>
      <p:sp>
        <p:nvSpPr>
          <p:cNvPr id="6" name="テキスト ボックス 5"/>
          <p:cNvSpPr txBox="1"/>
          <p:nvPr/>
        </p:nvSpPr>
        <p:spPr>
          <a:xfrm>
            <a:off x="0" y="596816"/>
            <a:ext cx="4835454" cy="6037550"/>
          </a:xfrm>
          <a:prstGeom prst="rect">
            <a:avLst/>
          </a:prstGeom>
          <a:noFill/>
        </p:spPr>
        <p:txBody>
          <a:bodyPr wrap="square" rtlCol="0">
            <a:spAutoFit/>
          </a:bodyPr>
          <a:lstStyle/>
          <a:p>
            <a:pPr>
              <a:spcAft>
                <a:spcPts val="600"/>
              </a:spcAft>
            </a:pPr>
            <a:r>
              <a:rPr lang="ja-JP" altLang="en-US" b="1" dirty="0">
                <a:solidFill>
                  <a:srgbClr val="44546A"/>
                </a:solidFill>
                <a:latin typeface="Meiryo UI" pitchFamily="50" charset="-128"/>
                <a:ea typeface="Meiryo UI" pitchFamily="50" charset="-128"/>
              </a:rPr>
              <a:t>１．地域の所得循環構造</a:t>
            </a:r>
            <a:endParaRPr lang="en-US" altLang="ja-JP" b="1" dirty="0">
              <a:solidFill>
                <a:srgbClr val="44546A"/>
              </a:solidFill>
              <a:latin typeface="Meiryo UI" pitchFamily="50" charset="-128"/>
              <a:ea typeface="Meiryo UI" pitchFamily="50" charset="-128"/>
            </a:endParaRPr>
          </a:p>
          <a:p>
            <a:pPr>
              <a:lnSpc>
                <a:spcPts val="500"/>
              </a:lnSpc>
              <a:spcAft>
                <a:spcPts val="0"/>
              </a:spcAft>
            </a:pPr>
            <a:endParaRPr lang="en-US" altLang="ja-JP" sz="1000" b="1" dirty="0">
              <a:solidFill>
                <a:srgbClr val="44546A"/>
              </a:solidFill>
              <a:latin typeface="Meiryo UI" pitchFamily="50" charset="-128"/>
              <a:ea typeface="Meiryo UI" pitchFamily="50" charset="-128"/>
            </a:endParaRPr>
          </a:p>
          <a:p>
            <a:pPr>
              <a:spcAft>
                <a:spcPts val="600"/>
              </a:spcAft>
            </a:pPr>
            <a:r>
              <a:rPr lang="ja-JP" altLang="en-US" b="1" dirty="0">
                <a:solidFill>
                  <a:srgbClr val="44546A"/>
                </a:solidFill>
                <a:latin typeface="Meiryo UI" pitchFamily="50" charset="-128"/>
                <a:ea typeface="Meiryo UI" pitchFamily="50" charset="-128"/>
              </a:rPr>
              <a:t>２．地域の経済</a:t>
            </a:r>
            <a:endParaRPr lang="en-US" altLang="ja-JP"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２－１．売上（生産額）の分析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（１）地域の中で規模の大きい産業は何か：売上</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（２）地域の中で得意な産業は何か：売上</a:t>
            </a:r>
          </a:p>
          <a:p>
            <a:pPr>
              <a:spcAft>
                <a:spcPts val="600"/>
              </a:spcAft>
            </a:pPr>
            <a:r>
              <a:rPr lang="ja-JP" altLang="en-US" sz="1400" b="1" dirty="0">
                <a:solidFill>
                  <a:srgbClr val="44546A"/>
                </a:solidFill>
                <a:latin typeface="Meiryo UI" pitchFamily="50" charset="-128"/>
                <a:ea typeface="Meiryo UI" pitchFamily="50" charset="-128"/>
              </a:rPr>
              <a:t>（３）域外から所得を獲得している産業は何か：売上</a:t>
            </a:r>
          </a:p>
          <a:p>
            <a:pPr>
              <a:spcAft>
                <a:spcPts val="600"/>
              </a:spcAft>
            </a:pPr>
            <a:r>
              <a:rPr lang="ja-JP" altLang="en-US" sz="1600" b="1" dirty="0">
                <a:solidFill>
                  <a:srgbClr val="44546A"/>
                </a:solidFill>
                <a:latin typeface="Meiryo UI" pitchFamily="50" charset="-128"/>
                <a:ea typeface="Meiryo UI" pitchFamily="50" charset="-128"/>
              </a:rPr>
              <a:t>２－２．粗利益（付加価値）の分析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（１）地域で所得を稼いでいる産業は何か：粗利益</a:t>
            </a:r>
          </a:p>
          <a:p>
            <a:pPr>
              <a:spcAft>
                <a:spcPts val="600"/>
              </a:spcAft>
            </a:pPr>
            <a:r>
              <a:rPr lang="ja-JP" altLang="en-US" sz="1400" b="1" dirty="0">
                <a:solidFill>
                  <a:srgbClr val="44546A"/>
                </a:solidFill>
                <a:latin typeface="Meiryo UI" pitchFamily="50" charset="-128"/>
                <a:ea typeface="Meiryo UI" pitchFamily="50" charset="-128"/>
              </a:rPr>
              <a:t>（２）地域の産業の稼ぐ力（</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人当たり付加価値額）</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２－３．産業構造の分析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（１）地域の産業構造について①：影響力係数と感応度係数</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（２）地域の産業構造について②：生産誘発額</a:t>
            </a:r>
          </a:p>
          <a:p>
            <a:pPr>
              <a:spcAft>
                <a:spcPts val="600"/>
              </a:spcAft>
            </a:pPr>
            <a:r>
              <a:rPr lang="ja-JP" altLang="en-US" sz="1400" b="1" dirty="0">
                <a:solidFill>
                  <a:srgbClr val="44546A"/>
                </a:solidFill>
                <a:latin typeface="Meiryo UI" pitchFamily="50" charset="-128"/>
                <a:ea typeface="Meiryo UI" pitchFamily="50" charset="-128"/>
              </a:rPr>
              <a:t>（３）地域の取引構造について</a:t>
            </a:r>
          </a:p>
          <a:p>
            <a:pPr>
              <a:spcAft>
                <a:spcPts val="600"/>
              </a:spcAft>
            </a:pPr>
            <a:r>
              <a:rPr lang="ja-JP" altLang="en-US" sz="1600" b="1" dirty="0">
                <a:solidFill>
                  <a:srgbClr val="44546A"/>
                </a:solidFill>
                <a:latin typeface="Meiryo UI" pitchFamily="50" charset="-128"/>
                <a:ea typeface="Meiryo UI" pitchFamily="50" charset="-128"/>
              </a:rPr>
              <a:t>２－４．賃金・人件費（雇用者所得）の分析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（１）住民の生活を支えている産業は何か：賃金・人件費</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（２）地域の産業の</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人当たり雇用者所得</a:t>
            </a:r>
          </a:p>
          <a:p>
            <a:pPr>
              <a:spcAft>
                <a:spcPts val="600"/>
              </a:spcAft>
            </a:pPr>
            <a:r>
              <a:rPr lang="ja-JP" altLang="en-US" sz="1600" b="1" dirty="0">
                <a:solidFill>
                  <a:srgbClr val="44546A"/>
                </a:solidFill>
                <a:latin typeface="Meiryo UI" pitchFamily="50" charset="-128"/>
                <a:ea typeface="Meiryo UI" pitchFamily="50" charset="-128"/>
              </a:rPr>
              <a:t>２－５．</a:t>
            </a:r>
            <a:r>
              <a:rPr lang="en-US" altLang="ja-JP" sz="1600" b="1" dirty="0">
                <a:solidFill>
                  <a:srgbClr val="44546A"/>
                </a:solidFill>
                <a:latin typeface="Meiryo UI" pitchFamily="50" charset="-128"/>
                <a:ea typeface="Meiryo UI" pitchFamily="50" charset="-128"/>
              </a:rPr>
              <a:t>1</a:t>
            </a:r>
            <a:r>
              <a:rPr lang="ja-JP" altLang="en-US" sz="1600" b="1" dirty="0">
                <a:solidFill>
                  <a:srgbClr val="44546A"/>
                </a:solidFill>
                <a:latin typeface="Meiryo UI" pitchFamily="50" charset="-128"/>
                <a:ea typeface="Meiryo UI" pitchFamily="50" charset="-128"/>
              </a:rPr>
              <a:t>人当たりの所得水準と所得流出入の分析</a:t>
            </a:r>
          </a:p>
          <a:p>
            <a:pPr>
              <a:spcAft>
                <a:spcPts val="600"/>
              </a:spcAft>
            </a:pPr>
            <a:r>
              <a:rPr lang="ja-JP" altLang="en-US" sz="1400" b="1" dirty="0">
                <a:solidFill>
                  <a:srgbClr val="44546A"/>
                </a:solidFill>
                <a:latin typeface="Meiryo UI" pitchFamily="50" charset="-128"/>
                <a:ea typeface="Meiryo UI" pitchFamily="50" charset="-128"/>
              </a:rPr>
              <a:t>（１）地域住民の所得はどの程度か</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（２）地域の所得の流出入はどの程度か</a:t>
            </a:r>
            <a:endParaRPr lang="en-US" altLang="ja-JP" sz="1400" b="1" dirty="0">
              <a:solidFill>
                <a:srgbClr val="44546A"/>
              </a:solidFill>
              <a:latin typeface="Meiryo UI" pitchFamily="50" charset="-128"/>
              <a:ea typeface="Meiryo UI" pitchFamily="50" charset="-128"/>
            </a:endParaRPr>
          </a:p>
        </p:txBody>
      </p:sp>
      <p:sp>
        <p:nvSpPr>
          <p:cNvPr id="8" name="テキスト ボックス 7"/>
          <p:cNvSpPr txBox="1"/>
          <p:nvPr/>
        </p:nvSpPr>
        <p:spPr>
          <a:xfrm>
            <a:off x="5112000" y="596816"/>
            <a:ext cx="4032000" cy="5493812"/>
          </a:xfrm>
          <a:prstGeom prst="rect">
            <a:avLst/>
          </a:prstGeom>
          <a:noFill/>
        </p:spPr>
        <p:txBody>
          <a:bodyPr wrap="square" rtlCol="0">
            <a:spAutoFit/>
          </a:bodyPr>
          <a:lstStyle/>
          <a:p>
            <a:pPr>
              <a:spcAft>
                <a:spcPts val="600"/>
              </a:spcAft>
            </a:pPr>
            <a:r>
              <a:rPr lang="ja-JP" altLang="en-US" b="1" dirty="0">
                <a:solidFill>
                  <a:srgbClr val="44546A"/>
                </a:solidFill>
                <a:latin typeface="Meiryo UI" pitchFamily="50" charset="-128"/>
                <a:ea typeface="Meiryo UI" pitchFamily="50" charset="-128"/>
              </a:rPr>
              <a:t>３．地域のエネルギー消費</a:t>
            </a:r>
            <a:endParaRPr lang="en-US" altLang="ja-JP"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３－１．エネルギー消費量の分析</a:t>
            </a:r>
            <a:endParaRPr lang="en-US" altLang="ja-JP" sz="1600"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（１）産業別エネルギー消費量</a:t>
            </a:r>
          </a:p>
          <a:p>
            <a:pPr>
              <a:spcAft>
                <a:spcPts val="600"/>
              </a:spcAft>
            </a:pPr>
            <a:r>
              <a:rPr lang="ja-JP" altLang="en-US" sz="1400" b="1" dirty="0">
                <a:solidFill>
                  <a:srgbClr val="44546A"/>
                </a:solidFill>
                <a:latin typeface="Meiryo UI" pitchFamily="50" charset="-128"/>
                <a:ea typeface="Meiryo UI" pitchFamily="50" charset="-128"/>
              </a:rPr>
              <a:t>（２）産業別エネルギー消費量構成比</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３－２．エネルギー生産性の分析</a:t>
            </a:r>
          </a:p>
          <a:p>
            <a:pPr>
              <a:spcAft>
                <a:spcPts val="600"/>
              </a:spcAft>
            </a:pPr>
            <a:r>
              <a:rPr lang="ja-JP" altLang="en-US" sz="1400" b="1" dirty="0">
                <a:solidFill>
                  <a:srgbClr val="44546A"/>
                </a:solidFill>
                <a:latin typeface="Meiryo UI" pitchFamily="50" charset="-128"/>
                <a:ea typeface="Meiryo UI" pitchFamily="50" charset="-128"/>
              </a:rPr>
              <a:t>（１）エネルギー生産性①：第</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次・</a:t>
            </a:r>
            <a:r>
              <a:rPr lang="en-US" altLang="ja-JP" sz="1400" b="1" dirty="0">
                <a:solidFill>
                  <a:srgbClr val="44546A"/>
                </a:solidFill>
                <a:latin typeface="Meiryo UI" pitchFamily="50" charset="-128"/>
                <a:ea typeface="Meiryo UI" pitchFamily="50" charset="-128"/>
              </a:rPr>
              <a:t>2</a:t>
            </a:r>
            <a:r>
              <a:rPr lang="ja-JP" altLang="en-US" sz="1400" b="1" dirty="0">
                <a:solidFill>
                  <a:srgbClr val="44546A"/>
                </a:solidFill>
                <a:latin typeface="Meiryo UI" pitchFamily="50" charset="-128"/>
                <a:ea typeface="Meiryo UI" pitchFamily="50" charset="-128"/>
              </a:rPr>
              <a:t>次・</a:t>
            </a:r>
            <a:r>
              <a:rPr lang="en-US" altLang="ja-JP" sz="1400" b="1" dirty="0">
                <a:solidFill>
                  <a:srgbClr val="44546A"/>
                </a:solidFill>
                <a:latin typeface="Meiryo UI" pitchFamily="50" charset="-128"/>
                <a:ea typeface="Meiryo UI" pitchFamily="50" charset="-128"/>
              </a:rPr>
              <a:t>3</a:t>
            </a:r>
            <a:r>
              <a:rPr lang="ja-JP" altLang="en-US" sz="1400" b="1" dirty="0">
                <a:solidFill>
                  <a:srgbClr val="44546A"/>
                </a:solidFill>
                <a:latin typeface="Meiryo UI" pitchFamily="50" charset="-128"/>
                <a:ea typeface="Meiryo UI" pitchFamily="50" charset="-128"/>
              </a:rPr>
              <a:t>次別</a:t>
            </a:r>
          </a:p>
          <a:p>
            <a:pPr>
              <a:spcAft>
                <a:spcPts val="600"/>
              </a:spcAft>
            </a:pPr>
            <a:r>
              <a:rPr lang="ja-JP" altLang="en-US" sz="1400" b="1" dirty="0">
                <a:solidFill>
                  <a:srgbClr val="44546A"/>
                </a:solidFill>
                <a:latin typeface="Meiryo UI" pitchFamily="50" charset="-128"/>
                <a:ea typeface="Meiryo UI" pitchFamily="50" charset="-128"/>
              </a:rPr>
              <a:t>（２）エネルギー生産性②：第</a:t>
            </a:r>
            <a:r>
              <a:rPr lang="en-US" altLang="ja-JP" sz="1400" b="1" dirty="0">
                <a:solidFill>
                  <a:srgbClr val="44546A"/>
                </a:solidFill>
                <a:latin typeface="Meiryo UI" pitchFamily="50" charset="-128"/>
                <a:ea typeface="Meiryo UI" pitchFamily="50" charset="-128"/>
              </a:rPr>
              <a:t>2</a:t>
            </a:r>
            <a:r>
              <a:rPr lang="ja-JP" altLang="en-US" sz="1400" b="1" dirty="0">
                <a:solidFill>
                  <a:srgbClr val="44546A"/>
                </a:solidFill>
                <a:latin typeface="Meiryo UI" pitchFamily="50" charset="-128"/>
                <a:ea typeface="Meiryo UI" pitchFamily="50" charset="-128"/>
              </a:rPr>
              <a:t>次産業</a:t>
            </a:r>
          </a:p>
          <a:p>
            <a:pPr>
              <a:spcAft>
                <a:spcPts val="600"/>
              </a:spcAft>
            </a:pPr>
            <a:r>
              <a:rPr lang="ja-JP" altLang="en-US" sz="1400" b="1" dirty="0">
                <a:solidFill>
                  <a:srgbClr val="44546A"/>
                </a:solidFill>
                <a:latin typeface="Meiryo UI" pitchFamily="50" charset="-128"/>
                <a:ea typeface="Meiryo UI" pitchFamily="50" charset="-128"/>
              </a:rPr>
              <a:t>（３）エネルギー生産性③：第</a:t>
            </a:r>
            <a:r>
              <a:rPr lang="en-US" altLang="ja-JP" sz="1400" b="1" dirty="0">
                <a:solidFill>
                  <a:srgbClr val="44546A"/>
                </a:solidFill>
                <a:latin typeface="Meiryo UI" pitchFamily="50" charset="-128"/>
                <a:ea typeface="Meiryo UI" pitchFamily="50" charset="-128"/>
              </a:rPr>
              <a:t>3</a:t>
            </a:r>
            <a:r>
              <a:rPr lang="ja-JP" altLang="en-US" sz="1400" b="1" dirty="0">
                <a:solidFill>
                  <a:srgbClr val="44546A"/>
                </a:solidFill>
                <a:latin typeface="Meiryo UI" pitchFamily="50" charset="-128"/>
                <a:ea typeface="Meiryo UI" pitchFamily="50" charset="-128"/>
              </a:rPr>
              <a:t>次産業</a:t>
            </a:r>
            <a:endParaRPr lang="en-US" altLang="ja-JP" sz="1400" b="1" dirty="0">
              <a:solidFill>
                <a:srgbClr val="44546A"/>
              </a:solidFill>
              <a:latin typeface="Meiryo UI" pitchFamily="50" charset="-128"/>
              <a:ea typeface="Meiryo UI" pitchFamily="50" charset="-128"/>
            </a:endParaRPr>
          </a:p>
          <a:p>
            <a:pPr>
              <a:spcAft>
                <a:spcPts val="600"/>
              </a:spcAft>
            </a:pPr>
            <a:r>
              <a:rPr lang="ja-JP" altLang="en-US" sz="1600" b="1" dirty="0">
                <a:solidFill>
                  <a:srgbClr val="44546A"/>
                </a:solidFill>
                <a:latin typeface="Meiryo UI" pitchFamily="50" charset="-128"/>
                <a:ea typeface="Meiryo UI" pitchFamily="50" charset="-128"/>
              </a:rPr>
              <a:t>３－３．</a:t>
            </a:r>
            <a:r>
              <a:rPr lang="en-US" altLang="ja-JP" sz="1600" b="1" dirty="0">
                <a:solidFill>
                  <a:srgbClr val="44546A"/>
                </a:solidFill>
                <a:latin typeface="Meiryo UI" pitchFamily="50" charset="-128"/>
                <a:ea typeface="Meiryo UI" pitchFamily="50" charset="-128"/>
              </a:rPr>
              <a:t>CO2</a:t>
            </a:r>
            <a:r>
              <a:rPr lang="ja-JP" altLang="en-US" sz="1600" b="1" dirty="0">
                <a:solidFill>
                  <a:srgbClr val="44546A"/>
                </a:solidFill>
                <a:latin typeface="Meiryo UI" pitchFamily="50" charset="-128"/>
                <a:ea typeface="Meiryo UI" pitchFamily="50" charset="-128"/>
              </a:rPr>
              <a:t>排出量の分析</a:t>
            </a:r>
          </a:p>
          <a:p>
            <a:pPr>
              <a:spcAft>
                <a:spcPts val="600"/>
              </a:spcAft>
            </a:pPr>
            <a:r>
              <a:rPr lang="ja-JP" altLang="en-US" sz="1400" b="1" dirty="0">
                <a:solidFill>
                  <a:srgbClr val="44546A"/>
                </a:solidFill>
                <a:latin typeface="Meiryo UI" pitchFamily="50" charset="-128"/>
                <a:ea typeface="Meiryo UI" pitchFamily="50" charset="-128"/>
              </a:rPr>
              <a:t>（１）</a:t>
            </a:r>
            <a:r>
              <a:rPr lang="en-US" altLang="ja-JP" sz="1400" b="1" dirty="0">
                <a:solidFill>
                  <a:srgbClr val="44546A"/>
                </a:solidFill>
                <a:latin typeface="Meiryo UI" pitchFamily="50" charset="-128"/>
                <a:ea typeface="Meiryo UI" pitchFamily="50" charset="-128"/>
              </a:rPr>
              <a:t>CO2</a:t>
            </a:r>
            <a:r>
              <a:rPr lang="ja-JP" altLang="en-US" sz="1400" b="1" dirty="0">
                <a:solidFill>
                  <a:srgbClr val="44546A"/>
                </a:solidFill>
                <a:latin typeface="Meiryo UI" pitchFamily="50" charset="-128"/>
                <a:ea typeface="Meiryo UI" pitchFamily="50" charset="-128"/>
              </a:rPr>
              <a:t>排出量：部門別</a:t>
            </a:r>
          </a:p>
          <a:p>
            <a:pPr>
              <a:spcAft>
                <a:spcPts val="600"/>
              </a:spcAft>
            </a:pPr>
            <a:r>
              <a:rPr lang="ja-JP" altLang="en-US" sz="1400" b="1" dirty="0">
                <a:solidFill>
                  <a:srgbClr val="44546A"/>
                </a:solidFill>
                <a:latin typeface="Meiryo UI" pitchFamily="50" charset="-128"/>
                <a:ea typeface="Meiryo UI" pitchFamily="50" charset="-128"/>
              </a:rPr>
              <a:t>（２）</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a:t>
            </a:r>
            <a:r>
              <a:rPr lang="en-US" altLang="ja-JP" sz="1400" b="1" dirty="0">
                <a:solidFill>
                  <a:srgbClr val="44546A"/>
                </a:solidFill>
                <a:latin typeface="Meiryo UI" pitchFamily="50" charset="-128"/>
                <a:ea typeface="Meiryo UI" pitchFamily="50" charset="-128"/>
              </a:rPr>
              <a:t>CO2</a:t>
            </a:r>
            <a:r>
              <a:rPr lang="ja-JP" altLang="en-US" sz="1400" b="1" dirty="0">
                <a:solidFill>
                  <a:srgbClr val="44546A"/>
                </a:solidFill>
                <a:latin typeface="Meiryo UI" pitchFamily="50" charset="-128"/>
                <a:ea typeface="Meiryo UI" pitchFamily="50" charset="-128"/>
              </a:rPr>
              <a:t>排出量：部門別</a:t>
            </a:r>
          </a:p>
          <a:p>
            <a:pPr>
              <a:lnSpc>
                <a:spcPts val="500"/>
              </a:lnSpc>
              <a:spcAft>
                <a:spcPts val="0"/>
              </a:spcAft>
            </a:pPr>
            <a:endParaRPr lang="en-US" altLang="ja-JP" sz="1000" b="1" dirty="0">
              <a:solidFill>
                <a:srgbClr val="44546A"/>
              </a:solidFill>
              <a:latin typeface="Meiryo UI" pitchFamily="50" charset="-128"/>
              <a:ea typeface="Meiryo UI" pitchFamily="50" charset="-128"/>
            </a:endParaRPr>
          </a:p>
          <a:p>
            <a:pPr>
              <a:spcAft>
                <a:spcPts val="600"/>
              </a:spcAft>
            </a:pPr>
            <a:r>
              <a:rPr lang="ja-JP" altLang="en-US" b="1" dirty="0">
                <a:solidFill>
                  <a:srgbClr val="44546A"/>
                </a:solidFill>
                <a:latin typeface="Meiryo UI" pitchFamily="50" charset="-128"/>
                <a:ea typeface="Meiryo UI" pitchFamily="50" charset="-128"/>
              </a:rPr>
              <a:t>４．地域の概況</a:t>
            </a:r>
            <a:endParaRPr lang="en-US" altLang="ja-JP" b="1" dirty="0">
              <a:solidFill>
                <a:srgbClr val="44546A"/>
              </a:solidFill>
              <a:latin typeface="Meiryo UI" pitchFamily="50" charset="-128"/>
              <a:ea typeface="Meiryo UI" pitchFamily="50" charset="-128"/>
            </a:endParaRPr>
          </a:p>
          <a:p>
            <a:pPr>
              <a:spcAft>
                <a:spcPts val="600"/>
              </a:spcAft>
            </a:pPr>
            <a:r>
              <a:rPr lang="ja-JP" altLang="en-US" sz="1400" b="1" dirty="0">
                <a:solidFill>
                  <a:srgbClr val="44546A"/>
                </a:solidFill>
                <a:latin typeface="Meiryo UI" pitchFamily="50" charset="-128"/>
                <a:ea typeface="Meiryo UI" pitchFamily="50" charset="-128"/>
              </a:rPr>
              <a:t>（１）基礎的な指標の推移</a:t>
            </a:r>
          </a:p>
          <a:p>
            <a:pPr>
              <a:spcAft>
                <a:spcPts val="600"/>
              </a:spcAft>
            </a:pPr>
            <a:r>
              <a:rPr lang="ja-JP" altLang="en-US" sz="1400" b="1" dirty="0">
                <a:solidFill>
                  <a:srgbClr val="44546A"/>
                </a:solidFill>
                <a:latin typeface="Meiryo UI" pitchFamily="50" charset="-128"/>
                <a:ea typeface="Meiryo UI" pitchFamily="50" charset="-128"/>
              </a:rPr>
              <a:t>（２）人口①現在の人口規模と将来動向</a:t>
            </a:r>
          </a:p>
          <a:p>
            <a:pPr>
              <a:spcAft>
                <a:spcPts val="600"/>
              </a:spcAft>
            </a:pPr>
            <a:r>
              <a:rPr lang="ja-JP" altLang="en-US" sz="1400" b="1" dirty="0">
                <a:solidFill>
                  <a:srgbClr val="44546A"/>
                </a:solidFill>
                <a:latin typeface="Meiryo UI" pitchFamily="50" charset="-128"/>
                <a:ea typeface="Meiryo UI" pitchFamily="50" charset="-128"/>
              </a:rPr>
              <a:t>（３）人口②現在と将来の年齢別の人口構成</a:t>
            </a:r>
          </a:p>
          <a:p>
            <a:pPr>
              <a:spcAft>
                <a:spcPts val="600"/>
              </a:spcAft>
            </a:pPr>
            <a:r>
              <a:rPr lang="ja-JP" altLang="en-US" sz="1400" b="1" dirty="0">
                <a:solidFill>
                  <a:srgbClr val="44546A"/>
                </a:solidFill>
                <a:latin typeface="Meiryo UI" pitchFamily="50" charset="-128"/>
                <a:ea typeface="Meiryo UI" pitchFamily="50" charset="-128"/>
              </a:rPr>
              <a:t>（４）就業者の規模</a:t>
            </a:r>
          </a:p>
          <a:p>
            <a:pPr>
              <a:spcAft>
                <a:spcPts val="600"/>
              </a:spcAft>
            </a:pPr>
            <a:r>
              <a:rPr lang="ja-JP" altLang="en-US" sz="1400" b="1" dirty="0">
                <a:solidFill>
                  <a:srgbClr val="44546A"/>
                </a:solidFill>
                <a:latin typeface="Meiryo UI" pitchFamily="50" charset="-128"/>
                <a:ea typeface="Meiryo UI" pitchFamily="50" charset="-128"/>
              </a:rPr>
              <a:t>（５）夜間人口</a:t>
            </a:r>
            <a:r>
              <a:rPr lang="en-US" altLang="ja-JP" sz="1400" b="1" dirty="0">
                <a:solidFill>
                  <a:srgbClr val="44546A"/>
                </a:solidFill>
                <a:latin typeface="Meiryo UI" pitchFamily="50" charset="-128"/>
                <a:ea typeface="Meiryo UI" pitchFamily="50" charset="-128"/>
              </a:rPr>
              <a:t>1</a:t>
            </a:r>
            <a:r>
              <a:rPr lang="ja-JP" altLang="en-US" sz="1400" b="1" dirty="0">
                <a:solidFill>
                  <a:srgbClr val="44546A"/>
                </a:solidFill>
                <a:latin typeface="Meiryo UI" pitchFamily="50" charset="-128"/>
                <a:ea typeface="Meiryo UI" pitchFamily="50" charset="-128"/>
              </a:rPr>
              <a:t>人当たり就業者数（職住比）</a:t>
            </a:r>
            <a:endParaRPr lang="en-US" altLang="ja-JP" sz="1400" b="1" dirty="0">
              <a:solidFill>
                <a:srgbClr val="44546A"/>
              </a:solidFill>
              <a:latin typeface="Meiryo UI" pitchFamily="50" charset="-128"/>
              <a:ea typeface="Meiryo UI"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ctrTitle"/>
          </p:nvPr>
        </p:nvSpPr>
        <p:spPr>
          <a:xfrm>
            <a:off x="0" y="1"/>
            <a:ext cx="9144000" cy="493058"/>
          </a:xfrm>
        </p:spPr>
        <p:txBody>
          <a:bodyPr/>
          <a:lstStyle/>
          <a:p>
            <a:r>
              <a:rPr lang="ja-JP" altLang="en-US" sz="2000" dirty="0">
                <a:latin typeface="Meiryo UI" pitchFamily="50" charset="-128"/>
                <a:ea typeface="Meiryo UI" pitchFamily="50" charset="-128"/>
              </a:rPr>
              <a:t>（１）地域で所得</a:t>
            </a:r>
            <a:r>
              <a:rPr lang="en-US" altLang="ja-JP" sz="2000" dirty="0">
                <a:latin typeface="Meiryo UI" pitchFamily="50" charset="-128"/>
                <a:ea typeface="Meiryo UI" pitchFamily="50" charset="-128"/>
              </a:rPr>
              <a:t>(</a:t>
            </a:r>
            <a:r>
              <a:rPr lang="ja-JP" altLang="en-US" sz="2000" dirty="0">
                <a:latin typeface="Meiryo UI" pitchFamily="50" charset="-128"/>
                <a:ea typeface="Meiryo UI" pitchFamily="50" charset="-128"/>
              </a:rPr>
              <a:t>付加価値</a:t>
            </a:r>
            <a:r>
              <a:rPr lang="en-US" altLang="ja-JP" sz="2000" dirty="0">
                <a:latin typeface="Meiryo UI" pitchFamily="50" charset="-128"/>
                <a:ea typeface="Meiryo UI" pitchFamily="50" charset="-128"/>
              </a:rPr>
              <a:t>)</a:t>
            </a:r>
            <a:r>
              <a:rPr lang="ja-JP" altLang="en-US" sz="2000" dirty="0">
                <a:latin typeface="Meiryo UI" pitchFamily="50" charset="-128"/>
                <a:ea typeface="Meiryo UI" pitchFamily="50" charset="-128"/>
              </a:rPr>
              <a:t>を稼いでいる産業は何か②：産業別付加価値構成比</a:t>
            </a:r>
          </a:p>
        </p:txBody>
      </p:sp>
      <p:sp>
        <p:nvSpPr>
          <p:cNvPr id="26" name="テキスト ボックス 25"/>
          <p:cNvSpPr txBox="1">
            <a:spLocks noChangeArrowheads="1"/>
          </p:cNvSpPr>
          <p:nvPr/>
        </p:nvSpPr>
        <p:spPr bwMode="auto">
          <a:xfrm>
            <a:off x="252000" y="2462985"/>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産業別付加</a:t>
            </a:r>
            <a:r>
              <a:rPr lang="ja-JP" altLang="en-US" sz="1400" b="1">
                <a:solidFill>
                  <a:schemeClr val="bg1"/>
                </a:solidFill>
                <a:latin typeface="Meiryo UI" pitchFamily="50" charset="-128"/>
                <a:ea typeface="Meiryo UI" pitchFamily="50" charset="-128"/>
              </a:rPr>
              <a:t>価値額構成比</a:t>
            </a:r>
            <a:endParaRPr lang="ja-JP" altLang="en-US" sz="1400" b="1" dirty="0">
              <a:solidFill>
                <a:schemeClr val="bg1"/>
              </a:solidFill>
              <a:latin typeface="Meiryo UI" pitchFamily="50" charset="-128"/>
              <a:ea typeface="Meiryo UI" pitchFamily="50" charset="-128"/>
            </a:endParaRPr>
          </a:p>
        </p:txBody>
      </p:sp>
      <p:sp>
        <p:nvSpPr>
          <p:cNvPr id="20" name="テキスト ボックス 19"/>
          <p:cNvSpPr txBox="1"/>
          <p:nvPr/>
        </p:nvSpPr>
        <p:spPr>
          <a:xfrm>
            <a:off x="1410021" y="2868255"/>
            <a:ext cx="1728000" cy="460382"/>
          </a:xfrm>
          <a:prstGeom prst="rect">
            <a:avLst/>
          </a:prstGeom>
          <a:solidFill>
            <a:srgbClr val="F79646"/>
          </a:solidFill>
        </p:spPr>
        <p:txBody>
          <a:bodyPr wrap="square" rtlCol="0">
            <a:spAutoFit/>
          </a:bodyPr>
          <a:lstStyle/>
          <a:p>
            <a:pPr algn="ctr">
              <a:lnSpc>
                <a:spcPts val="1400"/>
              </a:lnSpc>
            </a:pPr>
            <a:r>
              <a:rPr lang="ja-JP" altLang="en-US" sz="1200" b="1" dirty="0">
                <a:solidFill>
                  <a:schemeClr val="bg1"/>
                </a:solidFill>
                <a:latin typeface="Meiryo UI" pitchFamily="50" charset="-128"/>
                <a:ea typeface="Meiryo UI" pitchFamily="50" charset="-128"/>
              </a:rPr>
              <a:t>地域の中で所得を</a:t>
            </a:r>
            <a:endParaRPr lang="en-US" altLang="ja-JP" sz="1200" b="1" dirty="0">
              <a:solidFill>
                <a:schemeClr val="bg1"/>
              </a:solidFill>
              <a:latin typeface="Meiryo UI" pitchFamily="50" charset="-128"/>
              <a:ea typeface="Meiryo UI" pitchFamily="50" charset="-128"/>
            </a:endParaRPr>
          </a:p>
          <a:p>
            <a:pPr algn="ctr">
              <a:lnSpc>
                <a:spcPts val="1400"/>
              </a:lnSpc>
            </a:pPr>
            <a:r>
              <a:rPr lang="ja-JP" altLang="en-US" sz="1200" b="1" dirty="0">
                <a:solidFill>
                  <a:schemeClr val="bg1"/>
                </a:solidFill>
                <a:latin typeface="Meiryo UI" pitchFamily="50" charset="-128"/>
                <a:ea typeface="Meiryo UI" pitchFamily="50" charset="-128"/>
              </a:rPr>
              <a:t>稼いでいる</a:t>
            </a:r>
            <a:r>
              <a:rPr kumimoji="1" lang="ja-JP" altLang="en-US" sz="1200" b="1" dirty="0">
                <a:solidFill>
                  <a:schemeClr val="bg1"/>
                </a:solidFill>
                <a:latin typeface="Meiryo UI" pitchFamily="50" charset="-128"/>
                <a:ea typeface="Meiryo UI" pitchFamily="50" charset="-128"/>
              </a:rPr>
              <a:t>産業</a:t>
            </a:r>
          </a:p>
        </p:txBody>
      </p:sp>
      <p:sp>
        <p:nvSpPr>
          <p:cNvPr id="21" name="右矢印 20"/>
          <p:cNvSpPr/>
          <p:nvPr/>
        </p:nvSpPr>
        <p:spPr bwMode="auto">
          <a:xfrm flipH="1">
            <a:off x="1211383" y="3365488"/>
            <a:ext cx="1944000" cy="252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2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20</a:t>
            </a:fld>
            <a:endParaRPr lang="en-US" altLang="ja-JP" b="1" dirty="0">
              <a:latin typeface="Meiryo UI" pitchFamily="50" charset="-128"/>
              <a:ea typeface="Meiryo UI" pitchFamily="50" charset="-128"/>
            </a:endParaRPr>
          </a:p>
        </p:txBody>
      </p:sp>
      <p:sp>
        <p:nvSpPr>
          <p:cNvPr id="14" name="テキスト ボックス 13"/>
          <p:cNvSpPr txBox="1"/>
          <p:nvPr/>
        </p:nvSpPr>
        <p:spPr>
          <a:xfrm>
            <a:off x="820109" y="785808"/>
            <a:ext cx="8280000" cy="835494"/>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付加価値が地域住民の所得や地方税収の源泉となることから、付加価値の大きい産業は地域において中心的な産業と言える。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pPr>
            <a:r>
              <a:rPr lang="ja-JP" altLang="en-US" sz="1200" b="1" dirty="0">
                <a:latin typeface="Meiryo UI" pitchFamily="50" charset="-128"/>
                <a:ea typeface="Meiryo UI" pitchFamily="50" charset="-128"/>
              </a:rPr>
              <a:t>ここでは、産業別付加価値額の構成比を全国平均と比較して、地域の中で所得を稼いでいる産業が何かを把握する（下図）。</a:t>
            </a:r>
            <a:endParaRPr lang="en-US" altLang="ja-JP" sz="1200" b="1" dirty="0">
              <a:latin typeface="Meiryo UI" pitchFamily="50" charset="-128"/>
              <a:ea typeface="Meiryo UI" pitchFamily="50" charset="-128"/>
            </a:endParaRPr>
          </a:p>
        </p:txBody>
      </p:sp>
      <p:sp>
        <p:nvSpPr>
          <p:cNvPr id="16" name="正方形/長方形 15"/>
          <p:cNvSpPr/>
          <p:nvPr/>
        </p:nvSpPr>
        <p:spPr bwMode="auto">
          <a:xfrm>
            <a:off x="252000" y="1801469"/>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付加価値を最も生み出しているのは○○であり、次いで○○、○○、○○サービスである。</a:t>
            </a:r>
          </a:p>
        </p:txBody>
      </p:sp>
      <p:sp>
        <p:nvSpPr>
          <p:cNvPr id="22" name="テキスト ボックス 21"/>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 name="テキスト ボックス 1"/>
          <p:cNvSpPr txBox="1"/>
          <p:nvPr/>
        </p:nvSpPr>
        <p:spPr>
          <a:xfrm>
            <a:off x="6220525" y="2822787"/>
            <a:ext cx="2688336" cy="338554"/>
          </a:xfrm>
          <a:prstGeom prst="rect">
            <a:avLst/>
          </a:prstGeom>
          <a:solidFill>
            <a:schemeClr val="bg1"/>
          </a:solidFill>
          <a:ln w="19050">
            <a:solidFill>
              <a:schemeClr val="bg1">
                <a:lumMod val="50000"/>
              </a:schemeClr>
            </a:solidFill>
          </a:ln>
        </p:spPr>
        <p:txBody>
          <a:bodyPr wrap="square" rtlCol="0">
            <a:normAutofit/>
          </a:bodyPr>
          <a:lstStyle/>
          <a:p>
            <a:pPr algn="ctr"/>
            <a:r>
              <a:rPr kumimoji="1" lang="ja-JP" altLang="en-US" sz="1600" dirty="0">
                <a:latin typeface="ＭＳ ゴシック" panose="020B0609070205080204" pitchFamily="49" charset="-128"/>
                <a:ea typeface="ＭＳ ゴシック" panose="020B0609070205080204" pitchFamily="49" charset="-128"/>
              </a:rPr>
              <a:t>付加価値額 </a:t>
            </a:r>
            <a:r>
              <a:rPr lang="ja-JP" altLang="en-US" sz="1600" b="1" dirty="0">
                <a:latin typeface="Meiryo UI" pitchFamily="50" charset="-128"/>
                <a:ea typeface="Meiryo UI" pitchFamily="50" charset="-128"/>
              </a:rPr>
              <a:t>○○</a:t>
            </a:r>
            <a:r>
              <a:rPr kumimoji="1" lang="en-US" altLang="ja-JP" sz="1600" dirty="0">
                <a:latin typeface="ＭＳ ゴシック" panose="020B0609070205080204" pitchFamily="49" charset="-128"/>
                <a:ea typeface="ＭＳ ゴシック" panose="020B0609070205080204" pitchFamily="49" charset="-128"/>
              </a:rPr>
              <a:t> </a:t>
            </a:r>
            <a:r>
              <a:rPr kumimoji="1" lang="ja-JP" altLang="en-US" sz="1600" dirty="0">
                <a:latin typeface="ＭＳ ゴシック" panose="020B0609070205080204" pitchFamily="49" charset="-128"/>
                <a:ea typeface="ＭＳ ゴシック" panose="020B0609070205080204" pitchFamily="49" charset="-128"/>
              </a:rPr>
              <a:t>億円</a:t>
            </a:r>
          </a:p>
        </p:txBody>
      </p:sp>
      <p:sp>
        <p:nvSpPr>
          <p:cNvPr id="3" name="テキスト ボックス 2"/>
          <p:cNvSpPr txBox="1"/>
          <p:nvPr/>
        </p:nvSpPr>
        <p:spPr>
          <a:xfrm>
            <a:off x="5278576" y="2841579"/>
            <a:ext cx="819150" cy="307777"/>
          </a:xfrm>
          <a:prstGeom prst="rect">
            <a:avLst/>
          </a:prstGeom>
          <a:noFill/>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4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ctrTitle"/>
          </p:nvPr>
        </p:nvSpPr>
        <p:spPr>
          <a:xfrm>
            <a:off x="0" y="1"/>
            <a:ext cx="9144000" cy="493058"/>
          </a:xfrm>
          <a:noFill/>
          <a:ln w="9525">
            <a:noFill/>
            <a:miter lim="800000"/>
            <a:headEnd/>
            <a:tailEnd/>
          </a:ln>
        </p:spPr>
        <p:txBody>
          <a:bodyPr vert="horz" wrap="square" lIns="0" tIns="45720" rIns="0" bIns="45720" numCol="1" anchor="b" anchorCtr="0" compatLnSpc="1">
            <a:prstTxWarp prst="textNoShape">
              <a:avLst/>
            </a:prstTxWarp>
          </a:bodyPr>
          <a:lstStyle/>
          <a:p>
            <a:r>
              <a:rPr lang="ja-JP" altLang="en-US" sz="2300" dirty="0">
                <a:latin typeface="Meiryo UI" pitchFamily="50" charset="-128"/>
                <a:ea typeface="Meiryo UI" pitchFamily="50" charset="-128"/>
              </a:rPr>
              <a:t>（２）地域の産業の稼ぐ力（</a:t>
            </a:r>
            <a:r>
              <a:rPr lang="en-US" altLang="ja-JP" sz="2300" dirty="0">
                <a:latin typeface="Meiryo UI" pitchFamily="50" charset="-128"/>
                <a:ea typeface="Meiryo UI" pitchFamily="50" charset="-128"/>
              </a:rPr>
              <a:t>1</a:t>
            </a:r>
            <a:r>
              <a:rPr lang="ja-JP" altLang="en-US" sz="2300" dirty="0">
                <a:latin typeface="Meiryo UI" pitchFamily="50" charset="-128"/>
                <a:ea typeface="Meiryo UI" pitchFamily="50" charset="-128"/>
              </a:rPr>
              <a:t>人当たり付加価値額）：第</a:t>
            </a:r>
            <a:r>
              <a:rPr lang="en-US" altLang="ja-JP" sz="2300" dirty="0">
                <a:latin typeface="Meiryo UI" pitchFamily="50" charset="-128"/>
                <a:ea typeface="Meiryo UI" pitchFamily="50" charset="-128"/>
              </a:rPr>
              <a:t>1</a:t>
            </a:r>
            <a:r>
              <a:rPr lang="ja-JP" altLang="en-US" sz="2300" dirty="0">
                <a:latin typeface="Meiryo UI" pitchFamily="50" charset="-128"/>
                <a:ea typeface="Meiryo UI" pitchFamily="50" charset="-128"/>
              </a:rPr>
              <a:t>次・</a:t>
            </a:r>
            <a:r>
              <a:rPr lang="en-US" altLang="ja-JP" sz="2300" dirty="0">
                <a:latin typeface="Meiryo UI" pitchFamily="50" charset="-128"/>
                <a:ea typeface="Meiryo UI" pitchFamily="50" charset="-128"/>
              </a:rPr>
              <a:t>2</a:t>
            </a:r>
            <a:r>
              <a:rPr lang="ja-JP" altLang="en-US" sz="2300" dirty="0">
                <a:latin typeface="Meiryo UI" pitchFamily="50" charset="-128"/>
                <a:ea typeface="Meiryo UI" pitchFamily="50" charset="-128"/>
              </a:rPr>
              <a:t>次・</a:t>
            </a:r>
            <a:r>
              <a:rPr lang="en-US" altLang="ja-JP" sz="2300" dirty="0">
                <a:latin typeface="Meiryo UI" pitchFamily="50" charset="-128"/>
                <a:ea typeface="Meiryo UI" pitchFamily="50" charset="-128"/>
              </a:rPr>
              <a:t>3</a:t>
            </a:r>
            <a:r>
              <a:rPr lang="ja-JP" altLang="en-US" sz="2300" dirty="0">
                <a:latin typeface="Meiryo UI" pitchFamily="50" charset="-128"/>
                <a:ea typeface="Meiryo UI" pitchFamily="50" charset="-128"/>
              </a:rPr>
              <a:t>次</a:t>
            </a:r>
          </a:p>
        </p:txBody>
      </p:sp>
      <p:sp>
        <p:nvSpPr>
          <p:cNvPr id="10" name="テキスト ボックス 9"/>
          <p:cNvSpPr txBox="1">
            <a:spLocks noChangeArrowheads="1"/>
          </p:cNvSpPr>
          <p:nvPr/>
        </p:nvSpPr>
        <p:spPr bwMode="auto">
          <a:xfrm>
            <a:off x="252000" y="272985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従業者１人当たり付加価値額（労働生産性）</a:t>
            </a:r>
          </a:p>
        </p:txBody>
      </p:sp>
      <p:sp>
        <p:nvSpPr>
          <p:cNvPr id="20" name="正方形/長方形 19"/>
          <p:cNvSpPr/>
          <p:nvPr/>
        </p:nvSpPr>
        <p:spPr bwMode="auto">
          <a:xfrm>
            <a:off x="252000" y="2012679"/>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全産業の労働生産性を見ると、全国、県、人口同規模地域のいずれと比較しても○○。産業別には、人口同規模地域と比較するとどの産業でも労働生産性は○○水準である。</a:t>
            </a:r>
          </a:p>
        </p:txBody>
      </p:sp>
      <p:sp>
        <p:nvSpPr>
          <p:cNvPr id="13" name="正方形/長方形 12"/>
          <p:cNvSpPr/>
          <p:nvPr/>
        </p:nvSpPr>
        <p:spPr>
          <a:xfrm>
            <a:off x="6282159" y="6246672"/>
            <a:ext cx="2650311" cy="215444"/>
          </a:xfrm>
          <a:prstGeom prst="rect">
            <a:avLst/>
          </a:prstGeom>
        </p:spPr>
        <p:txBody>
          <a:bodyPr wrap="square">
            <a:spAutoFit/>
          </a:bodyPr>
          <a:lstStyle/>
          <a:p>
            <a:r>
              <a:rPr lang="ja-JP" altLang="en-US" sz="800" b="1" dirty="0">
                <a:latin typeface="Meiryo UI" pitchFamily="50" charset="-128"/>
                <a:ea typeface="Meiryo UI" pitchFamily="50" charset="-128"/>
              </a:rPr>
              <a:t>出所：「地域経済循環分析用データ」「国勢調査」より作成</a:t>
            </a:r>
          </a:p>
        </p:txBody>
      </p:sp>
      <p:sp>
        <p:nvSpPr>
          <p:cNvPr id="14" name="正方形/長方形 13"/>
          <p:cNvSpPr/>
          <p:nvPr/>
        </p:nvSpPr>
        <p:spPr>
          <a:xfrm>
            <a:off x="2516429" y="6541568"/>
            <a:ext cx="5897526"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GDP</a:t>
            </a:r>
            <a:r>
              <a:rPr lang="ja-JP" altLang="en-US" sz="700" b="1" dirty="0">
                <a:latin typeface="Meiryo UI" pitchFamily="50" charset="-128"/>
                <a:ea typeface="Meiryo UI" pitchFamily="50" charset="-128"/>
              </a:rPr>
              <a:t>統計の不動産業には帰属家賃が含まれており、地域経済循環分析用データの産業分類では第</a:t>
            </a:r>
            <a:r>
              <a:rPr lang="en-US" altLang="ja-JP" sz="700" b="1" dirty="0">
                <a:latin typeface="Meiryo UI" pitchFamily="50" charset="-128"/>
                <a:ea typeface="Meiryo UI" pitchFamily="50" charset="-128"/>
              </a:rPr>
              <a:t>3</a:t>
            </a:r>
            <a:r>
              <a:rPr lang="ja-JP" altLang="en-US" sz="700" b="1" dirty="0">
                <a:latin typeface="Meiryo UI" pitchFamily="50" charset="-128"/>
                <a:ea typeface="Meiryo UI" pitchFamily="50" charset="-128"/>
              </a:rPr>
              <a:t>次産業の住宅賃貸業に帰属家賃が含まれている。帰属家賃は、実際には家賃の受払いを伴わないものであるため、これを含む場合と含まない場合の</a:t>
            </a:r>
            <a:r>
              <a:rPr lang="en-US" altLang="ja-JP" sz="700" b="1" dirty="0">
                <a:latin typeface="Meiryo UI" pitchFamily="50" charset="-128"/>
                <a:ea typeface="Meiryo UI" pitchFamily="50" charset="-128"/>
              </a:rPr>
              <a:t>2</a:t>
            </a:r>
            <a:r>
              <a:rPr lang="ja-JP" altLang="en-US" sz="700" b="1" dirty="0">
                <a:latin typeface="Meiryo UI" pitchFamily="50" charset="-128"/>
                <a:ea typeface="Meiryo UI" pitchFamily="50" charset="-128"/>
              </a:rPr>
              <a:t>パターンで労働生産性を作成している。</a:t>
            </a:r>
          </a:p>
        </p:txBody>
      </p:sp>
      <p:sp>
        <p:nvSpPr>
          <p:cNvPr id="21"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21</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761989" y="781584"/>
            <a:ext cx="8280000" cy="1105222"/>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我が国の今後の労働力不足克服のためには、稼ぐ力（</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人当たり付加価値額）の向上が重要である。我が国の雇用の</a:t>
            </a:r>
            <a:r>
              <a:rPr lang="en-US" altLang="ja-JP" sz="1200" b="1" dirty="0">
                <a:latin typeface="Meiryo UI" pitchFamily="50" charset="-128"/>
                <a:ea typeface="Meiryo UI" pitchFamily="50" charset="-128"/>
              </a:rPr>
              <a:t>7</a:t>
            </a:r>
            <a:r>
              <a:rPr lang="ja-JP" altLang="en-US" sz="1200" b="1" dirty="0">
                <a:latin typeface="Meiryo UI" pitchFamily="50" charset="-128"/>
                <a:ea typeface="Meiryo UI" pitchFamily="50" charset="-128"/>
              </a:rPr>
              <a:t>割を担うサービス業の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人当たり付加価値額の向上は、長年指摘されており課題となっている。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ここでは、産業別（第</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次・</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次産業別）の従業者</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人当たりの付加価値額を全国や県と比較することで、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人当たり付加価値額の高い産業、低い産業を把握する。</a:t>
            </a:r>
            <a:endParaRPr lang="en-US" altLang="ja-JP"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9144000" cy="493058"/>
          </a:xfrm>
        </p:spPr>
        <p:txBody>
          <a:bodyPr/>
          <a:lstStyle/>
          <a:p>
            <a:r>
              <a:rPr lang="ja-JP" altLang="en-US" dirty="0">
                <a:latin typeface="Meiryo UI" pitchFamily="50" charset="-128"/>
                <a:ea typeface="Meiryo UI" pitchFamily="50" charset="-128"/>
              </a:rPr>
              <a:t>（２）地域の産業の稼ぐ力（</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人当たり付加価値額）：第</a:t>
            </a:r>
            <a:r>
              <a:rPr lang="en-US" altLang="ja-JP" dirty="0">
                <a:latin typeface="Meiryo UI" pitchFamily="50" charset="-128"/>
                <a:ea typeface="Meiryo UI" pitchFamily="50" charset="-128"/>
              </a:rPr>
              <a:t>2</a:t>
            </a:r>
            <a:r>
              <a:rPr lang="ja-JP" altLang="en-US" dirty="0">
                <a:latin typeface="Meiryo UI" pitchFamily="50" charset="-128"/>
                <a:ea typeface="Meiryo UI" pitchFamily="50" charset="-128"/>
              </a:rPr>
              <a:t>次産業</a:t>
            </a:r>
            <a:endParaRPr kumimoji="1" lang="ja-JP" altLang="en-US" dirty="0">
              <a:latin typeface="Meiryo UI" pitchFamily="50" charset="-128"/>
              <a:ea typeface="Meiryo UI" pitchFamily="50" charset="-128"/>
            </a:endParaRPr>
          </a:p>
        </p:txBody>
      </p:sp>
      <p:sp>
        <p:nvSpPr>
          <p:cNvPr id="9" name="正方形/長方形 8"/>
          <p:cNvSpPr/>
          <p:nvPr/>
        </p:nvSpPr>
        <p:spPr bwMode="auto">
          <a:xfrm>
            <a:off x="218604" y="1777108"/>
            <a:ext cx="8640000" cy="43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○○市では、第○次産業のうち○○の付加価値構成比が最も高いが、労働生産性は全国よりも低い。</a:t>
            </a:r>
          </a:p>
        </p:txBody>
      </p:sp>
      <p:sp>
        <p:nvSpPr>
          <p:cNvPr id="11" name="正方形/長方形 10"/>
          <p:cNvSpPr/>
          <p:nvPr/>
        </p:nvSpPr>
        <p:spPr>
          <a:xfrm>
            <a:off x="218604" y="2272616"/>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a:t>
            </a:r>
            <a:r>
              <a:rPr lang="en-US" altLang="ja-JP" sz="1200" b="1" dirty="0">
                <a:solidFill>
                  <a:schemeClr val="bg1"/>
                </a:solidFill>
                <a:latin typeface="Meiryo UI" pitchFamily="50" charset="-128"/>
                <a:ea typeface="Meiryo UI" pitchFamily="50" charset="-128"/>
              </a:rPr>
              <a:t>2</a:t>
            </a:r>
            <a:r>
              <a:rPr lang="ja-JP" altLang="en-US" sz="1200" b="1" dirty="0">
                <a:solidFill>
                  <a:schemeClr val="bg1"/>
                </a:solidFill>
                <a:latin typeface="Meiryo UI" pitchFamily="50" charset="-128"/>
                <a:ea typeface="Meiryo UI" pitchFamily="50" charset="-128"/>
              </a:rPr>
              <a:t>次産業の</a:t>
            </a:r>
            <a:r>
              <a:rPr lang="ja-JP" altLang="en-US" sz="1200" b="1">
                <a:solidFill>
                  <a:schemeClr val="bg1"/>
                </a:solidFill>
                <a:latin typeface="Meiryo UI" pitchFamily="50" charset="-128"/>
                <a:ea typeface="Meiryo UI" pitchFamily="50" charset="-128"/>
              </a:rPr>
              <a:t>産業別労働生産性</a:t>
            </a:r>
            <a:r>
              <a:rPr lang="ja-JP" altLang="en-US" sz="1200" b="1" dirty="0">
                <a:solidFill>
                  <a:schemeClr val="bg1"/>
                </a:solidFill>
                <a:latin typeface="Meiryo UI" pitchFamily="50" charset="-128"/>
                <a:ea typeface="Meiryo UI" pitchFamily="50" charset="-128"/>
              </a:rPr>
              <a:t>及び付加価値の構成比</a:t>
            </a:r>
          </a:p>
        </p:txBody>
      </p:sp>
      <p:sp>
        <p:nvSpPr>
          <p:cNvPr id="14" name="テキスト ボックス 13"/>
          <p:cNvSpPr txBox="1"/>
          <p:nvPr/>
        </p:nvSpPr>
        <p:spPr>
          <a:xfrm>
            <a:off x="460855" y="2559778"/>
            <a:ext cx="1152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労働生産性</a:t>
            </a:r>
          </a:p>
        </p:txBody>
      </p:sp>
      <p:sp>
        <p:nvSpPr>
          <p:cNvPr id="15" name="テキスト ボックス 14"/>
          <p:cNvSpPr txBox="1"/>
          <p:nvPr/>
        </p:nvSpPr>
        <p:spPr>
          <a:xfrm>
            <a:off x="460855" y="4435838"/>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18"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22</a:t>
            </a:fld>
            <a:endParaRPr lang="en-US" altLang="ja-JP" b="1" dirty="0">
              <a:latin typeface="Meiryo UI" pitchFamily="50" charset="-128"/>
              <a:ea typeface="Meiryo UI" pitchFamily="50" charset="-128"/>
            </a:endParaRPr>
          </a:p>
        </p:txBody>
      </p:sp>
      <p:sp>
        <p:nvSpPr>
          <p:cNvPr id="19" name="Rectangle 3"/>
          <p:cNvSpPr>
            <a:spLocks noChangeArrowheads="1"/>
          </p:cNvSpPr>
          <p:nvPr/>
        </p:nvSpPr>
        <p:spPr bwMode="auto">
          <a:xfrm>
            <a:off x="820109" y="683043"/>
            <a:ext cx="8280000" cy="100148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我が国の今後の労働力不足克服のためには、</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人当たり付加価値額の向上が重要である。我が国の雇用の</a:t>
            </a:r>
            <a:r>
              <a:rPr lang="en-US" altLang="ja-JP" sz="1200" b="1" dirty="0">
                <a:latin typeface="Meiryo UI" pitchFamily="50" charset="-128"/>
                <a:ea typeface="Meiryo UI" pitchFamily="50" charset="-128"/>
              </a:rPr>
              <a:t>7</a:t>
            </a:r>
            <a:r>
              <a:rPr lang="ja-JP" altLang="en-US" sz="1200" b="1" dirty="0">
                <a:latin typeface="Meiryo UI" pitchFamily="50" charset="-128"/>
                <a:ea typeface="Meiryo UI" pitchFamily="50" charset="-128"/>
              </a:rPr>
              <a:t>割を担うサービス業の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人当たり付加価値額の向上は、長年指摘されており課題となっている。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次産業の従業者</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人当たりの付加価値額を全国と比較することで、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人当たり付加価値額の高い産業、低い産業を把握する。</a:t>
            </a:r>
            <a:endParaRPr lang="en-US" altLang="ja-JP" sz="1200" b="1" dirty="0">
              <a:latin typeface="Meiryo UI" pitchFamily="50" charset="-128"/>
              <a:ea typeface="Meiryo UI" pitchFamily="50" charset="-128"/>
            </a:endParaRPr>
          </a:p>
        </p:txBody>
      </p:sp>
      <p:sp>
        <p:nvSpPr>
          <p:cNvPr id="20" name="テキスト ボックス 19"/>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9144000" cy="493058"/>
          </a:xfrm>
        </p:spPr>
        <p:txBody>
          <a:bodyPr/>
          <a:lstStyle/>
          <a:p>
            <a:r>
              <a:rPr lang="ja-JP" altLang="en-US" dirty="0">
                <a:latin typeface="Meiryo UI" pitchFamily="50" charset="-128"/>
                <a:ea typeface="Meiryo UI" pitchFamily="50" charset="-128"/>
              </a:rPr>
              <a:t>（２）地域の産業の稼ぐ力（</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人当たり付加価値額）：第</a:t>
            </a:r>
            <a:r>
              <a:rPr lang="en-US" altLang="ja-JP" dirty="0">
                <a:latin typeface="Meiryo UI" pitchFamily="50" charset="-128"/>
                <a:ea typeface="Meiryo UI" pitchFamily="50" charset="-128"/>
              </a:rPr>
              <a:t>3</a:t>
            </a:r>
            <a:r>
              <a:rPr lang="ja-JP" altLang="en-US" dirty="0">
                <a:latin typeface="Meiryo UI" pitchFamily="50" charset="-128"/>
                <a:ea typeface="Meiryo UI" pitchFamily="50" charset="-128"/>
              </a:rPr>
              <a:t>次産業</a:t>
            </a:r>
            <a:endParaRPr kumimoji="1" lang="ja-JP" altLang="en-US" dirty="0">
              <a:latin typeface="Meiryo UI" pitchFamily="50" charset="-128"/>
              <a:ea typeface="Meiryo UI" pitchFamily="50" charset="-128"/>
            </a:endParaRPr>
          </a:p>
        </p:txBody>
      </p:sp>
      <p:sp>
        <p:nvSpPr>
          <p:cNvPr id="9" name="正方形/長方形 8"/>
          <p:cNvSpPr/>
          <p:nvPr/>
        </p:nvSpPr>
        <p:spPr bwMode="auto">
          <a:xfrm>
            <a:off x="252000" y="1806249"/>
            <a:ext cx="8640000" cy="43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○○市では、第○次産業のうち○○の付加価値構成比が最も高いが、労働生産性は全国と比較して低い。</a:t>
            </a:r>
          </a:p>
        </p:txBody>
      </p:sp>
      <p:sp>
        <p:nvSpPr>
          <p:cNvPr id="11" name="正方形/長方形 10"/>
          <p:cNvSpPr/>
          <p:nvPr/>
        </p:nvSpPr>
        <p:spPr>
          <a:xfrm>
            <a:off x="252000" y="2294561"/>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a:t>
            </a:r>
            <a:r>
              <a:rPr lang="en-US" altLang="ja-JP" sz="1200" b="1" dirty="0">
                <a:solidFill>
                  <a:schemeClr val="bg1"/>
                </a:solidFill>
                <a:latin typeface="Meiryo UI" pitchFamily="50" charset="-128"/>
                <a:ea typeface="Meiryo UI" pitchFamily="50" charset="-128"/>
              </a:rPr>
              <a:t>3</a:t>
            </a:r>
            <a:r>
              <a:rPr lang="ja-JP" altLang="en-US" sz="1200" b="1" dirty="0">
                <a:solidFill>
                  <a:schemeClr val="bg1"/>
                </a:solidFill>
                <a:latin typeface="Meiryo UI" pitchFamily="50" charset="-128"/>
                <a:ea typeface="Meiryo UI" pitchFamily="50" charset="-128"/>
              </a:rPr>
              <a:t>次産業の産業別労働生産性及び付加価値の構成比</a:t>
            </a:r>
          </a:p>
        </p:txBody>
      </p:sp>
      <p:sp>
        <p:nvSpPr>
          <p:cNvPr id="14" name="テキスト ボックス 13"/>
          <p:cNvSpPr txBox="1"/>
          <p:nvPr/>
        </p:nvSpPr>
        <p:spPr>
          <a:xfrm>
            <a:off x="445831" y="2571663"/>
            <a:ext cx="1152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労働生産性</a:t>
            </a:r>
          </a:p>
        </p:txBody>
      </p:sp>
      <p:sp>
        <p:nvSpPr>
          <p:cNvPr id="15" name="テキスト ボックス 14"/>
          <p:cNvSpPr txBox="1"/>
          <p:nvPr/>
        </p:nvSpPr>
        <p:spPr>
          <a:xfrm>
            <a:off x="445831" y="4507523"/>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19"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23</a:t>
            </a:fld>
            <a:endParaRPr lang="en-US" altLang="ja-JP" b="1" dirty="0">
              <a:latin typeface="Meiryo UI" pitchFamily="50" charset="-128"/>
              <a:ea typeface="Meiryo UI" pitchFamily="50" charset="-128"/>
            </a:endParaRPr>
          </a:p>
        </p:txBody>
      </p:sp>
      <p:sp>
        <p:nvSpPr>
          <p:cNvPr id="17" name="Rectangle 3"/>
          <p:cNvSpPr>
            <a:spLocks noChangeArrowheads="1"/>
          </p:cNvSpPr>
          <p:nvPr/>
        </p:nvSpPr>
        <p:spPr bwMode="auto">
          <a:xfrm>
            <a:off x="820109" y="665355"/>
            <a:ext cx="8280000" cy="1058518"/>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我が国の今後の労働力不足克服のためには、</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人当たり付加価値額の向上が重要である。我が国の雇用の</a:t>
            </a:r>
            <a:r>
              <a:rPr lang="en-US" altLang="ja-JP" sz="1200" b="1" dirty="0">
                <a:latin typeface="Meiryo UI" pitchFamily="50" charset="-128"/>
                <a:ea typeface="Meiryo UI" pitchFamily="50" charset="-128"/>
              </a:rPr>
              <a:t>7</a:t>
            </a:r>
            <a:r>
              <a:rPr lang="ja-JP" altLang="en-US" sz="1200" b="1" dirty="0">
                <a:latin typeface="Meiryo UI" pitchFamily="50" charset="-128"/>
                <a:ea typeface="Meiryo UI" pitchFamily="50" charset="-128"/>
              </a:rPr>
              <a:t>割を担うサービス業の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人当たり付加価値額の向上は、長年指摘されており課題となっている。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次産業の従業者</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人当たりの付加価値額を全国と比較することで、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人当たり付加価値額の高い産業、低い産業を把握する。</a:t>
            </a:r>
          </a:p>
        </p:txBody>
      </p:sp>
      <p:sp>
        <p:nvSpPr>
          <p:cNvPr id="20" name="テキスト ボックス 19"/>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60000"/>
            <a:ext cx="9144000" cy="707886"/>
          </a:xfrm>
          <a:solidFill>
            <a:srgbClr val="D3F9EB"/>
          </a:solidFill>
        </p:spPr>
        <p:txBody>
          <a:bodyPr wrap="square" rtlCol="0">
            <a:spAutoFit/>
          </a:bodyPr>
          <a:lstStyle/>
          <a:p>
            <a:pPr algn="ctr"/>
            <a:r>
              <a:rPr lang="ja-JP" altLang="en-US" sz="4000">
                <a:solidFill>
                  <a:schemeClr val="tx1">
                    <a:lumMod val="75000"/>
                    <a:lumOff val="25000"/>
                  </a:schemeClr>
                </a:solidFill>
                <a:latin typeface="Meiryo UI" pitchFamily="50" charset="-128"/>
                <a:ea typeface="Meiryo UI" pitchFamily="50" charset="-128"/>
              </a:rPr>
              <a:t>２－３．産業構造の分析</a:t>
            </a:r>
            <a:endParaRPr lang="en-US" altLang="ja-JP" sz="4000" dirty="0">
              <a:solidFill>
                <a:schemeClr val="tx1">
                  <a:lumMod val="75000"/>
                  <a:lumOff val="25000"/>
                </a:schemeClr>
              </a:solidFill>
              <a:latin typeface="Meiryo UI" pitchFamily="50" charset="-128"/>
              <a:ea typeface="Meiryo UI" pitchFamily="50" charset="-128"/>
            </a:endParaRP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24</a:t>
            </a:fld>
            <a:endParaRPr lang="en-US" altLang="ja-JP" b="1" dirty="0">
              <a:latin typeface="Meiryo UI" pitchFamily="50" charset="-128"/>
              <a:ea typeface="Meiryo UI" pitchFamily="50"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コネクタ 1"/>
          <p:cNvCxnSpPr/>
          <p:nvPr/>
        </p:nvCxnSpPr>
        <p:spPr bwMode="auto">
          <a:xfrm>
            <a:off x="1074344" y="4460155"/>
            <a:ext cx="7035335" cy="0"/>
          </a:xfrm>
          <a:prstGeom prst="line">
            <a:avLst/>
          </a:prstGeom>
          <a:ln w="19050">
            <a:solidFill>
              <a:schemeClr val="bg1">
                <a:lumMod val="50000"/>
              </a:schemeClr>
            </a:solidFill>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タイトル 1"/>
          <p:cNvSpPr>
            <a:spLocks noGrp="1"/>
          </p:cNvSpPr>
          <p:nvPr>
            <p:ph type="ctrTitle"/>
          </p:nvPr>
        </p:nvSpPr>
        <p:spPr>
          <a:xfrm>
            <a:off x="0" y="1"/>
            <a:ext cx="9144000" cy="493058"/>
          </a:xfrm>
        </p:spPr>
        <p:txBody>
          <a:bodyPr/>
          <a:lstStyle/>
          <a:p>
            <a:r>
              <a:rPr lang="ja-JP" altLang="en-US" dirty="0">
                <a:latin typeface="Meiryo UI" pitchFamily="50" charset="-128"/>
                <a:ea typeface="Meiryo UI" pitchFamily="50" charset="-128"/>
              </a:rPr>
              <a:t>（１）地域の産業構造について①：影響力係数と感応度係数</a:t>
            </a:r>
            <a:endParaRPr kumimoji="1" lang="ja-JP" altLang="en-US" dirty="0">
              <a:latin typeface="Meiryo UI" pitchFamily="50" charset="-128"/>
              <a:ea typeface="Meiryo UI" pitchFamily="50" charset="-128"/>
            </a:endParaRPr>
          </a:p>
        </p:txBody>
      </p:sp>
      <p:sp>
        <p:nvSpPr>
          <p:cNvPr id="23" name="正方形/長方形 22"/>
          <p:cNvSpPr/>
          <p:nvPr/>
        </p:nvSpPr>
        <p:spPr>
          <a:xfrm>
            <a:off x="252000" y="2153084"/>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影響力係数と感応度係数</a:t>
            </a:r>
          </a:p>
        </p:txBody>
      </p:sp>
      <p:sp>
        <p:nvSpPr>
          <p:cNvPr id="26" name="正方形/長方形 25"/>
          <p:cNvSpPr/>
          <p:nvPr/>
        </p:nvSpPr>
        <p:spPr bwMode="auto">
          <a:xfrm>
            <a:off x="4433011" y="2846381"/>
            <a:ext cx="2459736" cy="913784"/>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地域の核となる産業は、○○、○○、○○等である。</a:t>
            </a:r>
            <a:endParaRPr lang="en-US" altLang="ja-JP" sz="1200" b="1" dirty="0">
              <a:latin typeface="Meiryo UI" pitchFamily="50" charset="-128"/>
              <a:ea typeface="Meiryo UI" pitchFamily="50" charset="-128"/>
            </a:endParaRPr>
          </a:p>
        </p:txBody>
      </p:sp>
      <p:sp>
        <p:nvSpPr>
          <p:cNvPr id="27" name="四角形吹き出し 26"/>
          <p:cNvSpPr/>
          <p:nvPr/>
        </p:nvSpPr>
        <p:spPr bwMode="auto">
          <a:xfrm>
            <a:off x="1074344" y="2725437"/>
            <a:ext cx="1440000" cy="1118255"/>
          </a:xfrm>
          <a:prstGeom prst="wedgeRectCallout">
            <a:avLst>
              <a:gd name="adj1" fmla="val 47086"/>
              <a:gd name="adj2" fmla="val 63765"/>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Ⅱ</a:t>
            </a:r>
            <a:r>
              <a:rPr lang="ja-JP" altLang="en-US" sz="1000" b="1" u="sng" dirty="0">
                <a:latin typeface="Meiryo UI" pitchFamily="50" charset="-128"/>
                <a:ea typeface="Meiryo UI" pitchFamily="50" charset="-128"/>
              </a:rPr>
              <a:t>象限</a:t>
            </a: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他産業へ与える影響力は小さいが、他産業から受ける感応度は大きい産業</a:t>
            </a:r>
            <a:endParaRPr lang="en-US" altLang="ja-JP" sz="1000" b="1" dirty="0">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商業、サービス業など他産業部門へのサービス提供部門が含まれる。</a:t>
            </a:r>
            <a:endParaRPr lang="en-US" altLang="ja-JP" sz="1000" b="1" dirty="0">
              <a:latin typeface="Meiryo UI" pitchFamily="50" charset="-128"/>
              <a:ea typeface="Meiryo UI" pitchFamily="50" charset="-128"/>
            </a:endParaRPr>
          </a:p>
        </p:txBody>
      </p:sp>
      <p:sp>
        <p:nvSpPr>
          <p:cNvPr id="28" name="四角形吹き出し 27"/>
          <p:cNvSpPr/>
          <p:nvPr/>
        </p:nvSpPr>
        <p:spPr bwMode="auto">
          <a:xfrm>
            <a:off x="133384" y="5618008"/>
            <a:ext cx="1899095" cy="861774"/>
          </a:xfrm>
          <a:prstGeom prst="wedgeRectCallout">
            <a:avLst>
              <a:gd name="adj1" fmla="val 56711"/>
              <a:gd name="adj2" fmla="val -39536"/>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Ⅲ</a:t>
            </a:r>
            <a:r>
              <a:rPr lang="ja-JP" altLang="en-US" sz="1000" b="1" u="sng" dirty="0">
                <a:latin typeface="Meiryo UI" pitchFamily="50" charset="-128"/>
                <a:ea typeface="Meiryo UI" pitchFamily="50" charset="-128"/>
              </a:rPr>
              <a:t>象限</a:t>
            </a:r>
          </a:p>
          <a:p>
            <a:pPr algn="just">
              <a:lnSpc>
                <a:spcPts val="1000"/>
              </a:lnSpc>
            </a:pPr>
            <a:r>
              <a:rPr lang="ja-JP" altLang="en-US" sz="1000" b="1" dirty="0">
                <a:latin typeface="Meiryo UI" pitchFamily="50" charset="-128"/>
                <a:ea typeface="Meiryo UI" pitchFamily="50" charset="-128"/>
              </a:rPr>
              <a:t>他産業へ与える影響力と他産業から受ける感応度ともに小さい産業</a:t>
            </a:r>
            <a:endParaRPr lang="en-US" altLang="ja-JP" sz="1000" b="1" dirty="0">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一般的には、農業、電力・ガスなどの独立型の産業部門が含まれる。</a:t>
            </a:r>
          </a:p>
        </p:txBody>
      </p:sp>
      <p:sp>
        <p:nvSpPr>
          <p:cNvPr id="29" name="四角形吹き出し 28"/>
          <p:cNvSpPr/>
          <p:nvPr/>
        </p:nvSpPr>
        <p:spPr bwMode="auto">
          <a:xfrm>
            <a:off x="6666270" y="3901028"/>
            <a:ext cx="2146957" cy="1118255"/>
          </a:xfrm>
          <a:prstGeom prst="wedgeRectCallout">
            <a:avLst>
              <a:gd name="adj1" fmla="val -73198"/>
              <a:gd name="adj2" fmla="val 41951"/>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Ⅰ</a:t>
            </a:r>
            <a:r>
              <a:rPr lang="ja-JP" altLang="en-US" sz="1000" b="1" u="sng" dirty="0">
                <a:latin typeface="Meiryo UI" pitchFamily="50" charset="-128"/>
                <a:ea typeface="Meiryo UI" pitchFamily="50" charset="-128"/>
              </a:rPr>
              <a:t>象限</a:t>
            </a:r>
            <a:endParaRPr lang="ja-JP" altLang="en-US"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他産業へ与える影響力が大きく、同時に他産業から受ける感応度も大きい産業で</a:t>
            </a:r>
            <a:r>
              <a:rPr lang="ja-JP" altLang="en-US" sz="1000" b="1" dirty="0">
                <a:solidFill>
                  <a:srgbClr val="FF0000"/>
                </a:solidFill>
                <a:latin typeface="Meiryo UI" pitchFamily="50" charset="-128"/>
                <a:ea typeface="Meiryo UI" pitchFamily="50" charset="-128"/>
              </a:rPr>
              <a:t>地域の取引の核となっている産業</a:t>
            </a:r>
            <a:endParaRPr lang="en-US" altLang="ja-JP" sz="1000" b="1" dirty="0">
              <a:solidFill>
                <a:srgbClr val="FF0000"/>
              </a:solidFill>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一般的には、基礎資材などの原材料製造業部門がこれに該当し、鉄鋼、パルプ・紙・木製品、化学製品等が含まれる。</a:t>
            </a:r>
            <a:endParaRPr lang="en-US" altLang="ja-JP" sz="1000" b="1" dirty="0">
              <a:latin typeface="Meiryo UI" pitchFamily="50" charset="-128"/>
              <a:ea typeface="Meiryo UI" pitchFamily="50" charset="-128"/>
            </a:endParaRPr>
          </a:p>
        </p:txBody>
      </p:sp>
      <p:sp>
        <p:nvSpPr>
          <p:cNvPr id="30" name="四角形吹き出し 29"/>
          <p:cNvSpPr/>
          <p:nvPr/>
        </p:nvSpPr>
        <p:spPr bwMode="auto">
          <a:xfrm>
            <a:off x="6688393" y="5188255"/>
            <a:ext cx="2131142" cy="861774"/>
          </a:xfrm>
          <a:prstGeom prst="wedgeRectCallout">
            <a:avLst>
              <a:gd name="adj1" fmla="val -67528"/>
              <a:gd name="adj2" fmla="val 16266"/>
            </a:avLst>
          </a:prstGeom>
          <a:solidFill>
            <a:schemeClr val="bg1"/>
          </a:solidFill>
          <a:ln w="19050" cap="flat" cmpd="sng" algn="ctr">
            <a:solidFill>
              <a:srgbClr val="CC0066"/>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just">
              <a:lnSpc>
                <a:spcPts val="1000"/>
              </a:lnSpc>
            </a:pPr>
            <a:r>
              <a:rPr lang="ja-JP" altLang="en-US" sz="1000" b="1" u="sng" dirty="0">
                <a:latin typeface="Meiryo UI" pitchFamily="50" charset="-128"/>
                <a:ea typeface="Meiryo UI" pitchFamily="50" charset="-128"/>
              </a:rPr>
              <a:t>第</a:t>
            </a:r>
            <a:r>
              <a:rPr lang="en-US" altLang="ja-JP" sz="1000" b="1" u="sng" dirty="0">
                <a:latin typeface="Meiryo UI" pitchFamily="50" charset="-128"/>
                <a:ea typeface="Meiryo UI" pitchFamily="50" charset="-128"/>
              </a:rPr>
              <a:t>Ⅳ</a:t>
            </a:r>
            <a:r>
              <a:rPr lang="ja-JP" altLang="en-US" sz="1000" b="1" u="sng" dirty="0">
                <a:latin typeface="Meiryo UI" pitchFamily="50" charset="-128"/>
                <a:ea typeface="Meiryo UI" pitchFamily="50" charset="-128"/>
              </a:rPr>
              <a:t>象限</a:t>
            </a:r>
            <a:endParaRPr lang="ja-JP" altLang="en-US"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他産業へ与える影響力が大きいが、他産業から受ける感応度は小さい産業</a:t>
            </a:r>
            <a:endParaRPr lang="en-US" altLang="ja-JP" sz="1000" b="1" dirty="0">
              <a:latin typeface="Meiryo UI" pitchFamily="50" charset="-128"/>
              <a:ea typeface="Meiryo UI" pitchFamily="50" charset="-128"/>
            </a:endParaRPr>
          </a:p>
          <a:p>
            <a:pPr algn="just">
              <a:lnSpc>
                <a:spcPts val="1000"/>
              </a:lnSpc>
            </a:pPr>
            <a:endParaRPr lang="en-US" altLang="ja-JP" sz="1000" b="1" dirty="0">
              <a:latin typeface="Meiryo UI" pitchFamily="50" charset="-128"/>
              <a:ea typeface="Meiryo UI" pitchFamily="50" charset="-128"/>
            </a:endParaRPr>
          </a:p>
          <a:p>
            <a:pPr algn="just">
              <a:lnSpc>
                <a:spcPts val="1000"/>
              </a:lnSpc>
            </a:pPr>
            <a:r>
              <a:rPr lang="ja-JP" altLang="en-US" sz="1000" b="1" dirty="0">
                <a:latin typeface="Meiryo UI" pitchFamily="50" charset="-128"/>
                <a:ea typeface="Meiryo UI" pitchFamily="50" charset="-128"/>
              </a:rPr>
              <a:t>一般的には、自動車などの最終財の製造部門が含まれる。</a:t>
            </a:r>
          </a:p>
        </p:txBody>
      </p:sp>
      <p:sp>
        <p:nvSpPr>
          <p:cNvPr id="31" name="テキスト ボックス 30"/>
          <p:cNvSpPr txBox="1"/>
          <p:nvPr/>
        </p:nvSpPr>
        <p:spPr>
          <a:xfrm>
            <a:off x="6967433" y="2247312"/>
            <a:ext cx="1828801" cy="612934"/>
          </a:xfrm>
          <a:prstGeom prst="roundRect">
            <a:avLst/>
          </a:prstGeom>
          <a:solidFill>
            <a:srgbClr val="D3F9EB"/>
          </a:solid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ja-JP" altLang="en-US" sz="1000" b="1" dirty="0">
                <a:latin typeface="Meiryo UI" pitchFamily="50" charset="-128"/>
                <a:ea typeface="Meiryo UI" pitchFamily="50" charset="-128"/>
              </a:rPr>
              <a:t>影響力係数と感応度係数がともに高い産業は、地域にとって核となる産業である。</a:t>
            </a:r>
            <a:endParaRPr kumimoji="1" lang="ja-JP" altLang="en-US" sz="1000" b="1" dirty="0">
              <a:latin typeface="Meiryo UI" pitchFamily="50" charset="-128"/>
              <a:ea typeface="Meiryo UI" pitchFamily="50" charset="-128"/>
            </a:endParaRPr>
          </a:p>
        </p:txBody>
      </p:sp>
      <p:sp>
        <p:nvSpPr>
          <p:cNvPr id="32"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25</a:t>
            </a:fld>
            <a:endParaRPr lang="en-US" altLang="ja-JP" b="1" dirty="0">
              <a:latin typeface="Meiryo UI" pitchFamily="50" charset="-128"/>
              <a:ea typeface="Meiryo UI" pitchFamily="50" charset="-128"/>
            </a:endParaRPr>
          </a:p>
        </p:txBody>
      </p:sp>
      <p:sp>
        <p:nvSpPr>
          <p:cNvPr id="17" name="Rectangle 3"/>
          <p:cNvSpPr>
            <a:spLocks noChangeArrowheads="1"/>
          </p:cNvSpPr>
          <p:nvPr/>
        </p:nvSpPr>
        <p:spPr bwMode="auto">
          <a:xfrm>
            <a:off x="820109" y="770296"/>
            <a:ext cx="8280000" cy="116114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消費や投資の増加によって他産業に大きな影響を与える産業は何か、また、逆に影響を受ける産業は何かを、影響力係数と感応度係数から把握する。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影響力係数は、当該産業の消費や投資の増加が、全産業（調達先）に与える影響の強さを表す。</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感応度係数は、全産業（販売先）の消費や投資の増加が、当該産業に及ぼす影響の強さを表す。</a:t>
            </a:r>
            <a:endParaRPr lang="ja-JP" altLang="en-US"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cxnSp>
        <p:nvCxnSpPr>
          <p:cNvPr id="21" name="直線コネクタ 2"/>
          <p:cNvCxnSpPr/>
          <p:nvPr/>
        </p:nvCxnSpPr>
        <p:spPr bwMode="auto">
          <a:xfrm>
            <a:off x="2998033" y="2725437"/>
            <a:ext cx="0" cy="3323458"/>
          </a:xfrm>
          <a:prstGeom prst="line">
            <a:avLst/>
          </a:prstGeom>
          <a:noFill/>
          <a:ln w="19050" cap="flat" cmpd="sng" algn="ctr">
            <a:solidFill>
              <a:schemeClr val="bg1">
                <a:lumMod val="50000"/>
              </a:schemeClr>
            </a:solidFill>
            <a:prstDash val="lgDash"/>
            <a:round/>
            <a:headEnd type="none" w="med" len="med"/>
            <a:tailEnd type="none" w="med" len="med"/>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ctrTitle"/>
          </p:nvPr>
        </p:nvSpPr>
        <p:spPr>
          <a:xfrm>
            <a:off x="-19050" y="1"/>
            <a:ext cx="9163050" cy="493058"/>
          </a:xfrm>
        </p:spPr>
        <p:txBody>
          <a:bodyPr/>
          <a:lstStyle/>
          <a:p>
            <a:r>
              <a:rPr lang="ja-JP" altLang="en-US" dirty="0">
                <a:latin typeface="Meiryo UI" pitchFamily="50" charset="-128"/>
                <a:ea typeface="Meiryo UI" pitchFamily="50" charset="-128"/>
              </a:rPr>
              <a:t>（２）地域の産業構造について②：生産誘発額</a:t>
            </a:r>
            <a:endParaRPr kumimoji="1" lang="ja-JP" altLang="en-US" dirty="0">
              <a:latin typeface="Meiryo UI" pitchFamily="50" charset="-128"/>
              <a:ea typeface="Meiryo UI" pitchFamily="50" charset="-128"/>
            </a:endParaRPr>
          </a:p>
        </p:txBody>
      </p:sp>
      <p:sp>
        <p:nvSpPr>
          <p:cNvPr id="18" name="正方形/長方形 17"/>
          <p:cNvSpPr/>
          <p:nvPr/>
        </p:nvSpPr>
        <p:spPr>
          <a:xfrm>
            <a:off x="252000" y="2448707"/>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生産誘発額</a:t>
            </a:r>
          </a:p>
        </p:txBody>
      </p:sp>
      <p:sp>
        <p:nvSpPr>
          <p:cNvPr id="20" name="正方形/長方形 19"/>
          <p:cNvSpPr/>
          <p:nvPr/>
        </p:nvSpPr>
        <p:spPr bwMode="auto">
          <a:xfrm>
            <a:off x="252000" y="1687799"/>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各産業の消費や投資が</a:t>
            </a:r>
            <a:r>
              <a:rPr lang="en-US" altLang="ja-JP" sz="1200" b="1" dirty="0">
                <a:latin typeface="Meiryo UI" pitchFamily="50" charset="-128"/>
                <a:ea typeface="Meiryo UI" pitchFamily="50" charset="-128"/>
              </a:rPr>
              <a:t>100</a:t>
            </a:r>
            <a:r>
              <a:rPr lang="ja-JP" altLang="en-US" sz="1200" b="1" dirty="0">
                <a:latin typeface="Meiryo UI" pitchFamily="50" charset="-128"/>
                <a:ea typeface="Meiryo UI" pitchFamily="50" charset="-128"/>
              </a:rPr>
              <a:t>万円増加したときの域内への生産誘発効果</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全産業合計値</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は、○○、○○、○○等で高く、影響力係数が大きい産業ほど域内への波及効果が高い。</a:t>
            </a:r>
          </a:p>
        </p:txBody>
      </p:sp>
      <p:sp>
        <p:nvSpPr>
          <p:cNvPr id="21" name="テキスト ボックス 20"/>
          <p:cNvSpPr txBox="1"/>
          <p:nvPr/>
        </p:nvSpPr>
        <p:spPr>
          <a:xfrm>
            <a:off x="389740" y="6318985"/>
            <a:ext cx="2560793" cy="215444"/>
          </a:xfrm>
          <a:prstGeom prst="rect">
            <a:avLst/>
          </a:prstGeom>
          <a:noFill/>
        </p:spPr>
        <p:txBody>
          <a:bodyPr wrap="square" rtlCol="0">
            <a:spAutoFit/>
          </a:bodyPr>
          <a:lstStyle/>
          <a:p>
            <a:r>
              <a:rPr lang="ja-JP" altLang="ja-JP" sz="800" b="1" dirty="0">
                <a:latin typeface="Meiryo UI" pitchFamily="50" charset="-128"/>
                <a:ea typeface="Meiryo UI" pitchFamily="50" charset="-128"/>
              </a:rPr>
              <a:t>注）全域とは当該地域を含む全国を意味する。</a:t>
            </a:r>
            <a:endParaRPr kumimoji="1" lang="ja-JP" altLang="en-US" sz="800" b="1" dirty="0">
              <a:latin typeface="Meiryo UI" pitchFamily="50" charset="-128"/>
              <a:ea typeface="Meiryo UI" pitchFamily="50" charset="-128"/>
            </a:endParaRPr>
          </a:p>
        </p:txBody>
      </p:sp>
      <p:sp>
        <p:nvSpPr>
          <p:cNvPr id="2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26</a:t>
            </a:fld>
            <a:endParaRPr lang="en-US" altLang="ja-JP" b="1" dirty="0">
              <a:latin typeface="Meiryo UI" pitchFamily="50" charset="-128"/>
              <a:ea typeface="Meiryo UI" pitchFamily="50" charset="-128"/>
            </a:endParaRPr>
          </a:p>
        </p:txBody>
      </p:sp>
      <p:sp>
        <p:nvSpPr>
          <p:cNvPr id="14" name="Rectangle 3"/>
          <p:cNvSpPr>
            <a:spLocks noChangeArrowheads="1"/>
          </p:cNvSpPr>
          <p:nvPr/>
        </p:nvSpPr>
        <p:spPr bwMode="auto">
          <a:xfrm>
            <a:off x="820109" y="778891"/>
            <a:ext cx="8280000" cy="725714"/>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地域の産業間や地域内外の取引構造を分析することで、地元への波及効果を把握する。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ここでは、消費や投資の増加によって直接間接的に生じる生産誘発額を把握する。</a:t>
            </a:r>
            <a:endParaRPr lang="ja-JP" altLang="en-US" sz="1200" b="1" dirty="0">
              <a:latin typeface="Meiryo UI" pitchFamily="50" charset="-128"/>
              <a:ea typeface="Meiryo UI" pitchFamily="50" charset="-128"/>
            </a:endParaRPr>
          </a:p>
        </p:txBody>
      </p:sp>
      <p:sp>
        <p:nvSpPr>
          <p:cNvPr id="15" name="テキスト ボックス 1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（３）地域の取引構造について</a:t>
            </a:r>
          </a:p>
        </p:txBody>
      </p:sp>
      <p:sp>
        <p:nvSpPr>
          <p:cNvPr id="12" name="正方形/長方形 11"/>
          <p:cNvSpPr/>
          <p:nvPr/>
        </p:nvSpPr>
        <p:spPr>
          <a:xfrm>
            <a:off x="252000" y="1812955"/>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産業間取引構造</a:t>
            </a:r>
          </a:p>
        </p:txBody>
      </p:sp>
      <p:sp>
        <p:nvSpPr>
          <p:cNvPr id="16" name="正方形/長方形 15"/>
          <p:cNvSpPr/>
          <p:nvPr/>
        </p:nvSpPr>
        <p:spPr bwMode="auto">
          <a:xfrm>
            <a:off x="6988985" y="2438400"/>
            <a:ext cx="2082240" cy="2101291"/>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＜コメントを埋めてください＞</a:t>
            </a:r>
            <a:endParaRPr lang="en-US" altLang="ja-JP" sz="1200" b="1" dirty="0">
              <a:latin typeface="Meiryo UI" pitchFamily="50" charset="-128"/>
              <a:ea typeface="Meiryo UI" pitchFamily="50" charset="-128"/>
            </a:endParaRPr>
          </a:p>
        </p:txBody>
      </p:sp>
      <p:sp>
        <p:nvSpPr>
          <p:cNvPr id="2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27</a:t>
            </a:fld>
            <a:endParaRPr lang="en-US" altLang="ja-JP" b="1" dirty="0">
              <a:latin typeface="Meiryo UI" pitchFamily="50" charset="-128"/>
              <a:ea typeface="Meiryo UI" pitchFamily="50" charset="-128"/>
            </a:endParaRPr>
          </a:p>
        </p:txBody>
      </p:sp>
      <p:sp>
        <p:nvSpPr>
          <p:cNvPr id="64" name="テキスト ボックス 63"/>
          <p:cNvSpPr txBox="1"/>
          <p:nvPr/>
        </p:nvSpPr>
        <p:spPr>
          <a:xfrm>
            <a:off x="960058" y="2303444"/>
            <a:ext cx="718722" cy="2154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800" b="1" dirty="0">
                <a:latin typeface="Meiryo UI" pitchFamily="50" charset="-128"/>
                <a:ea typeface="Meiryo UI" pitchFamily="50" charset="-128"/>
              </a:rPr>
              <a:t>単位：</a:t>
            </a:r>
            <a:r>
              <a:rPr lang="en-US" altLang="ja-JP" sz="800" b="1" dirty="0">
                <a:latin typeface="Meiryo UI" pitchFamily="50" charset="-128"/>
                <a:ea typeface="Meiryo UI" pitchFamily="50" charset="-128"/>
              </a:rPr>
              <a:t>10</a:t>
            </a:r>
            <a:r>
              <a:rPr lang="ja-JP" altLang="en-US" sz="800" b="1" dirty="0">
                <a:latin typeface="Meiryo UI" pitchFamily="50" charset="-128"/>
                <a:ea typeface="Meiryo UI" pitchFamily="50" charset="-128"/>
              </a:rPr>
              <a:t>億円</a:t>
            </a:r>
          </a:p>
        </p:txBody>
      </p:sp>
      <p:grpSp>
        <p:nvGrpSpPr>
          <p:cNvPr id="65" name="グループ化 64"/>
          <p:cNvGrpSpPr/>
          <p:nvPr/>
        </p:nvGrpSpPr>
        <p:grpSpPr>
          <a:xfrm>
            <a:off x="53340" y="2093118"/>
            <a:ext cx="718722" cy="4421981"/>
            <a:chOff x="53340" y="2093118"/>
            <a:chExt cx="718722" cy="4421981"/>
          </a:xfrm>
        </p:grpSpPr>
        <p:sp>
          <p:nvSpPr>
            <p:cNvPr id="66" name="下矢印 65"/>
            <p:cNvSpPr/>
            <p:nvPr/>
          </p:nvSpPr>
          <p:spPr bwMode="auto">
            <a:xfrm flipV="1">
              <a:off x="232701" y="2093118"/>
              <a:ext cx="360000" cy="4421981"/>
            </a:xfrm>
            <a:prstGeom prst="downArrow">
              <a:avLst/>
            </a:prstGeom>
            <a:solidFill>
              <a:schemeClr val="tx1">
                <a:lumMod val="50000"/>
                <a:lumOff val="50000"/>
              </a:schemeClr>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dirty="0"/>
            </a:p>
          </p:txBody>
        </p:sp>
        <p:sp>
          <p:nvSpPr>
            <p:cNvPr id="67" name="テキスト ボックス 66"/>
            <p:cNvSpPr txBox="1"/>
            <p:nvPr/>
          </p:nvSpPr>
          <p:spPr>
            <a:xfrm>
              <a:off x="53340" y="2514066"/>
              <a:ext cx="718722" cy="2308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900" b="1" dirty="0">
                  <a:latin typeface="Meiryo UI" pitchFamily="50" charset="-128"/>
                  <a:ea typeface="Meiryo UI" pitchFamily="50" charset="-128"/>
                </a:rPr>
                <a:t>川下産業</a:t>
              </a:r>
            </a:p>
          </p:txBody>
        </p:sp>
        <p:sp>
          <p:nvSpPr>
            <p:cNvPr id="68" name="テキスト ボックス 67"/>
            <p:cNvSpPr txBox="1"/>
            <p:nvPr/>
          </p:nvSpPr>
          <p:spPr>
            <a:xfrm>
              <a:off x="53340" y="4088658"/>
              <a:ext cx="718722" cy="2308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900" b="1" dirty="0">
                  <a:latin typeface="Meiryo UI" pitchFamily="50" charset="-128"/>
                  <a:ea typeface="Meiryo UI" pitchFamily="50" charset="-128"/>
                </a:rPr>
                <a:t>川中産業</a:t>
              </a:r>
            </a:p>
          </p:txBody>
        </p:sp>
        <p:sp>
          <p:nvSpPr>
            <p:cNvPr id="69" name="テキスト ボックス 68"/>
            <p:cNvSpPr txBox="1"/>
            <p:nvPr/>
          </p:nvSpPr>
          <p:spPr>
            <a:xfrm>
              <a:off x="53340" y="5650786"/>
              <a:ext cx="718722" cy="2557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spAutoFit/>
            </a:bodyPr>
            <a:lstStyle/>
            <a:p>
              <a:pPr algn="ctr"/>
              <a:r>
                <a:rPr lang="ja-JP" altLang="en-US" sz="900" b="1">
                  <a:latin typeface="Meiryo UI" pitchFamily="50" charset="-128"/>
                  <a:ea typeface="Meiryo UI" pitchFamily="50" charset="-128"/>
                </a:rPr>
                <a:t>川上産業</a:t>
              </a:r>
              <a:endParaRPr lang="ja-JP" altLang="en-US" sz="900" b="1" dirty="0">
                <a:latin typeface="Meiryo UI" pitchFamily="50" charset="-128"/>
                <a:ea typeface="Meiryo UI" pitchFamily="50" charset="-128"/>
              </a:endParaRPr>
            </a:p>
          </p:txBody>
        </p:sp>
      </p:grpSp>
      <p:pic>
        <p:nvPicPr>
          <p:cNvPr id="71685" name="Picture 5"/>
          <p:cNvPicPr>
            <a:picLocks noChangeAspect="1" noChangeArrowheads="1"/>
          </p:cNvPicPr>
          <p:nvPr/>
        </p:nvPicPr>
        <p:blipFill>
          <a:blip r:embed="rId2" cstate="print"/>
          <a:srcRect/>
          <a:stretch>
            <a:fillRect/>
          </a:stretch>
        </p:blipFill>
        <p:spPr bwMode="auto">
          <a:xfrm>
            <a:off x="6496055" y="5084064"/>
            <a:ext cx="2587897" cy="1376541"/>
          </a:xfrm>
          <a:prstGeom prst="rect">
            <a:avLst/>
          </a:prstGeom>
          <a:noFill/>
          <a:ln w="9525">
            <a:noFill/>
            <a:miter lim="800000"/>
            <a:headEnd/>
            <a:tailEnd/>
          </a:ln>
          <a:effectLst/>
        </p:spPr>
      </p:pic>
      <p:sp>
        <p:nvSpPr>
          <p:cNvPr id="17" name="Rectangle 3"/>
          <p:cNvSpPr>
            <a:spLocks noChangeArrowheads="1"/>
          </p:cNvSpPr>
          <p:nvPr/>
        </p:nvSpPr>
        <p:spPr bwMode="auto">
          <a:xfrm>
            <a:off x="820109" y="769316"/>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影響力係数や感応度係数、生産誘発額の数値は、産業間の取引構造に依存している。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当該地域の産業間取引額について、取引構造を図化することで、どの産業間の取引額が多いかを把握する。これにより、影響力係数や感応度係数、生産誘発額の数値の背景・要因について分析する。</a:t>
            </a:r>
            <a:endParaRPr lang="ja-JP" altLang="en-US" sz="1200" b="1" dirty="0">
              <a:latin typeface="Meiryo UI" pitchFamily="50" charset="-128"/>
              <a:ea typeface="Meiryo UI" pitchFamily="50" charset="-128"/>
            </a:endParaRPr>
          </a:p>
        </p:txBody>
      </p:sp>
      <p:sp>
        <p:nvSpPr>
          <p:cNvPr id="18" name="テキスト ボックス 17"/>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59998"/>
            <a:ext cx="9144000" cy="709200"/>
          </a:xfrm>
          <a:solidFill>
            <a:srgbClr val="D3F9EB"/>
          </a:solidFill>
        </p:spPr>
        <p:txBody>
          <a:bodyPr wrap="square" rtlCol="0" anchor="ctr">
            <a:noAutofit/>
          </a:bodyPr>
          <a:lstStyle/>
          <a:p>
            <a:pPr algn="ctr"/>
            <a:r>
              <a:rPr lang="ja-JP" altLang="ja-JP" sz="3200" kern="1200" dirty="0">
                <a:solidFill>
                  <a:schemeClr val="tx1">
                    <a:lumMod val="75000"/>
                    <a:lumOff val="25000"/>
                  </a:schemeClr>
                </a:solidFill>
                <a:latin typeface="Meiryo UI" pitchFamily="50" charset="-128"/>
                <a:ea typeface="Meiryo UI" pitchFamily="50" charset="-128"/>
                <a:cs typeface="+mn-cs"/>
              </a:rPr>
              <a:t>２－４．賃金・人件費（雇用者所得）の分析</a:t>
            </a:r>
            <a:endParaRPr lang="ja-JP" altLang="en-US" sz="3200" kern="1200" dirty="0">
              <a:solidFill>
                <a:schemeClr val="tx1">
                  <a:lumMod val="75000"/>
                  <a:lumOff val="25000"/>
                </a:schemeClr>
              </a:solidFill>
              <a:latin typeface="Meiryo UI" pitchFamily="50" charset="-128"/>
              <a:ea typeface="Meiryo UI" pitchFamily="50" charset="-128"/>
              <a:cs typeface="+mn-cs"/>
            </a:endParaRP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28</a:t>
            </a:fld>
            <a:endParaRPr lang="en-US" altLang="ja-JP" b="1" dirty="0">
              <a:latin typeface="Meiryo UI" pitchFamily="50" charset="-128"/>
              <a:ea typeface="Meiryo UI" pitchFamily="5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t>（１）住民の生活を支えている産業は何か：賃金・人件費</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29</a:t>
            </a:fld>
            <a:endParaRPr lang="en-US" altLang="ja-JP" dirty="0"/>
          </a:p>
        </p:txBody>
      </p:sp>
      <p:sp>
        <p:nvSpPr>
          <p:cNvPr id="4" name="正方形/長方形 25"/>
          <p:cNvSpPr/>
          <p:nvPr/>
        </p:nvSpPr>
        <p:spPr bwMode="auto">
          <a:xfrm>
            <a:off x="252000" y="1859291"/>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雇用者所得が大きい産業は、建設業、公共サービス、小売業、公務、対事業所サービスである。</a:t>
            </a:r>
          </a:p>
        </p:txBody>
      </p:sp>
      <p:sp>
        <p:nvSpPr>
          <p:cNvPr id="5" name="テキスト ボックス 4"/>
          <p:cNvSpPr txBox="1">
            <a:spLocks noChangeArrowheads="1"/>
          </p:cNvSpPr>
          <p:nvPr/>
        </p:nvSpPr>
        <p:spPr bwMode="auto">
          <a:xfrm>
            <a:off x="252000" y="2558789"/>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産業別雇用者所得</a:t>
            </a:r>
          </a:p>
        </p:txBody>
      </p:sp>
      <p:sp>
        <p:nvSpPr>
          <p:cNvPr id="6" name="Rectangle 3"/>
          <p:cNvSpPr>
            <a:spLocks noChangeArrowheads="1"/>
          </p:cNvSpPr>
          <p:nvPr/>
        </p:nvSpPr>
        <p:spPr bwMode="auto">
          <a:xfrm>
            <a:off x="820109" y="784910"/>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地域で生み出された付加価値は雇用者所得とその他所得（＝営業余剰（営業利益、利子、賃料等）＋固定資本減耗＋間接税）に分配され、雇用者所得が地域住民の生活を直接支えている。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ここではまず、地域の産業別雇用者所得より、住民の生活を支えている産業は何かを把握する（下図）。</a:t>
            </a: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テキスト ボックス 2"/>
          <p:cNvSpPr txBox="1"/>
          <p:nvPr/>
        </p:nvSpPr>
        <p:spPr>
          <a:xfrm>
            <a:off x="6260428" y="2968794"/>
            <a:ext cx="2624328" cy="338554"/>
          </a:xfrm>
          <a:prstGeom prst="rect">
            <a:avLst/>
          </a:prstGeom>
          <a:solidFill>
            <a:schemeClr val="bg1"/>
          </a:solidFill>
          <a:ln w="19050">
            <a:solidFill>
              <a:schemeClr val="bg1">
                <a:lumMod val="50000"/>
              </a:schemeClr>
            </a:solidFill>
          </a:ln>
        </p:spPr>
        <p:txBody>
          <a:bodyPr wrap="square" rtlCol="0">
            <a:normAutofit/>
          </a:bodyPr>
          <a:lstStyle/>
          <a:p>
            <a:pPr algn="ctr"/>
            <a:r>
              <a:rPr lang="ja-JP" altLang="en-US" sz="1600" dirty="0">
                <a:latin typeface="ＭＳ Ｐゴシック" panose="020B0600070205080204" pitchFamily="50" charset="-128"/>
                <a:ea typeface="ＭＳ Ｐゴシック" panose="020B0600070205080204" pitchFamily="50" charset="-128"/>
              </a:rPr>
              <a:t>雇用者所得 </a:t>
            </a:r>
            <a:r>
              <a:rPr lang="ja-JP" altLang="en-US" sz="1600" b="1" dirty="0">
                <a:latin typeface="Meiryo UI" pitchFamily="50" charset="-128"/>
                <a:ea typeface="Meiryo UI" pitchFamily="50" charset="-128"/>
              </a:rPr>
              <a:t>○○</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億円</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9" name="テキスト ボックス 3"/>
          <p:cNvSpPr txBox="1"/>
          <p:nvPr/>
        </p:nvSpPr>
        <p:spPr>
          <a:xfrm>
            <a:off x="5229225" y="2961780"/>
            <a:ext cx="1009650" cy="307777"/>
          </a:xfrm>
          <a:prstGeom prst="rect">
            <a:avLst/>
          </a:prstGeom>
          <a:noFill/>
          <a:ln>
            <a:noFill/>
          </a:ln>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9933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4"/>
          </p:nvPr>
        </p:nvSpPr>
        <p:spPr/>
        <p:txBody>
          <a:bodyPr/>
          <a:lstStyle/>
          <a:p>
            <a:pPr>
              <a:defRPr/>
            </a:pPr>
            <a:fld id="{20DC7313-58E3-4F6B-88A3-0F915AD38F14}" type="slidenum">
              <a:rPr lang="en-US" altLang="ja-JP" smtClean="0"/>
              <a:pPr>
                <a:defRPr/>
              </a:pPr>
              <a:t>3</a:t>
            </a:fld>
            <a:endParaRPr lang="en-US" altLang="ja-JP" dirty="0"/>
          </a:p>
        </p:txBody>
      </p:sp>
      <p:sp>
        <p:nvSpPr>
          <p:cNvPr id="7" name="正方形/長方形 6"/>
          <p:cNvSpPr/>
          <p:nvPr/>
        </p:nvSpPr>
        <p:spPr bwMode="auto">
          <a:xfrm>
            <a:off x="432000" y="836996"/>
            <a:ext cx="8280000" cy="1947232"/>
          </a:xfrm>
          <a:prstGeom prst="rect">
            <a:avLst/>
          </a:prstGeom>
          <a:noFill/>
          <a:ln w="28575">
            <a:solidFill>
              <a:srgbClr val="CC0066"/>
            </a:solidFill>
            <a:prstDash val="sysDash"/>
          </a:ln>
        </p:spPr>
        <p:txBody>
          <a:bodyPr wrap="square" lIns="216000" tIns="108000" rIns="216000" bIns="108000" rtlCol="0" anchor="t">
            <a:spAutoFit/>
          </a:bodyPr>
          <a:lstStyle/>
          <a:p>
            <a:pPr marL="266700" indent="-266700" algn="just">
              <a:spcBef>
                <a:spcPts val="600"/>
              </a:spcBef>
              <a:spcAft>
                <a:spcPts val="600"/>
              </a:spcAft>
              <a:buClr>
                <a:srgbClr val="008080"/>
              </a:buClr>
              <a:buFont typeface="Wingdings" pitchFamily="2" charset="2"/>
              <a:buChar char="n"/>
            </a:pPr>
            <a:r>
              <a:rPr lang="ja-JP" altLang="en-US" sz="1800" b="1" dirty="0">
                <a:latin typeface="Meiryo UI" pitchFamily="50" charset="-128"/>
                <a:ea typeface="Meiryo UI" pitchFamily="50" charset="-128"/>
              </a:rPr>
              <a:t>本資料は、プログラムによって自動的に作成されたものです。</a:t>
            </a:r>
            <a:endParaRPr lang="en-US" altLang="ja-JP" sz="1800" b="1" dirty="0">
              <a:latin typeface="Meiryo UI" pitchFamily="50" charset="-128"/>
              <a:ea typeface="Meiryo UI" pitchFamily="50" charset="-128"/>
            </a:endParaRPr>
          </a:p>
          <a:p>
            <a:pPr marL="266700" indent="-266700" algn="just">
              <a:spcBef>
                <a:spcPts val="600"/>
              </a:spcBef>
              <a:spcAft>
                <a:spcPts val="600"/>
              </a:spcAft>
              <a:buClr>
                <a:srgbClr val="008080"/>
              </a:buClr>
              <a:buFont typeface="Wingdings" pitchFamily="2" charset="2"/>
              <a:buChar char="n"/>
            </a:pPr>
            <a:r>
              <a:rPr lang="ja-JP" altLang="en-US" sz="1800" b="1" dirty="0">
                <a:latin typeface="Meiryo UI" pitchFamily="50" charset="-128"/>
                <a:ea typeface="Meiryo UI" pitchFamily="50" charset="-128"/>
              </a:rPr>
              <a:t>御使用される皆様には、各地域の実情に合わせて、より充実したものに加工していただくことが可能です。</a:t>
            </a:r>
            <a:endParaRPr lang="en-US" altLang="ja-JP" sz="1800" b="1" dirty="0">
              <a:latin typeface="Meiryo UI" pitchFamily="50" charset="-128"/>
              <a:ea typeface="Meiryo UI" pitchFamily="50" charset="-128"/>
            </a:endParaRPr>
          </a:p>
          <a:p>
            <a:pPr marL="266700" indent="-266700" algn="just">
              <a:spcBef>
                <a:spcPts val="600"/>
              </a:spcBef>
              <a:spcAft>
                <a:spcPts val="600"/>
              </a:spcAft>
              <a:buClr>
                <a:srgbClr val="008080"/>
              </a:buClr>
              <a:buFont typeface="Wingdings" pitchFamily="2" charset="2"/>
              <a:buChar char="n"/>
            </a:pPr>
            <a:r>
              <a:rPr lang="ja-JP" altLang="en-US" sz="1800" b="1" dirty="0">
                <a:latin typeface="Meiryo UI" pitchFamily="50" charset="-128"/>
                <a:ea typeface="Meiryo UI" pitchFamily="50" charset="-128"/>
              </a:rPr>
              <a:t>本資料で使用している地域経済循環分析用データの主な利用データは以下のとおりです。</a:t>
            </a:r>
            <a:endParaRPr lang="en-US" altLang="ja-JP" sz="1800" b="1" dirty="0">
              <a:latin typeface="Meiryo UI" pitchFamily="50" charset="-128"/>
              <a:ea typeface="Meiryo UI" pitchFamily="50" charset="-128"/>
            </a:endParaRPr>
          </a:p>
        </p:txBody>
      </p:sp>
      <p:sp>
        <p:nvSpPr>
          <p:cNvPr id="9" name="正方形/長方形 8"/>
          <p:cNvSpPr/>
          <p:nvPr/>
        </p:nvSpPr>
        <p:spPr>
          <a:xfrm>
            <a:off x="342000" y="3064561"/>
            <a:ext cx="8460000" cy="369332"/>
          </a:xfrm>
          <a:prstGeom prst="rect">
            <a:avLst/>
          </a:prstGeom>
        </p:spPr>
        <p:txBody>
          <a:bodyPr wrap="square">
            <a:spAutoFit/>
          </a:bodyPr>
          <a:lstStyle/>
          <a:p>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地域経済循環分析用データ</a:t>
            </a:r>
            <a:r>
              <a:rPr lang="en-US" altLang="ja-JP" sz="1800" b="1" dirty="0">
                <a:latin typeface="Meiryo UI" panose="020B0604030504040204" pitchFamily="50" charset="-128"/>
                <a:ea typeface="Meiryo UI" panose="020B0604030504040204" pitchFamily="50" charset="-128"/>
              </a:rPr>
              <a:t>(2015</a:t>
            </a:r>
            <a:r>
              <a:rPr lang="ja-JP" altLang="en-US" sz="1800" b="1" dirty="0">
                <a:latin typeface="Meiryo UI" panose="020B0604030504040204" pitchFamily="50" charset="-128"/>
                <a:ea typeface="Meiryo UI" panose="020B0604030504040204" pitchFamily="50" charset="-128"/>
              </a:rPr>
              <a:t>年</a:t>
            </a:r>
            <a:r>
              <a:rPr lang="en-US" altLang="ja-JP" sz="1800" b="1" dirty="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作成のための主な利用データ</a:t>
            </a:r>
            <a:r>
              <a:rPr lang="en-US" altLang="ja-JP" sz="1800" b="1" dirty="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683382" y="3551918"/>
            <a:ext cx="6286500" cy="2492990"/>
          </a:xfrm>
          <a:prstGeom prst="rect">
            <a:avLst/>
          </a:prstGeom>
          <a:noFill/>
        </p:spPr>
        <p:txBody>
          <a:bodyPr wrap="square" rtlCol="0">
            <a:spAutoFit/>
          </a:bodyPr>
          <a:lstStyle/>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年産業連関表</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23</a:t>
            </a:r>
            <a:r>
              <a:rPr lang="ja-JP" altLang="en-US" sz="1800" kern="100" dirty="0">
                <a:latin typeface="Meiryo UI" panose="020B0604030504040204" pitchFamily="50" charset="-128"/>
                <a:ea typeface="Meiryo UI" panose="020B0604030504040204" pitchFamily="50" charset="-128"/>
              </a:rPr>
              <a:t>年都道府県産業連関表</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年国勢調査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26</a:t>
            </a:r>
            <a:r>
              <a:rPr lang="ja-JP" altLang="en-US" sz="1800" kern="100" dirty="0">
                <a:latin typeface="Meiryo UI" panose="020B0604030504040204" pitchFamily="50" charset="-128"/>
                <a:ea typeface="Meiryo UI" panose="020B0604030504040204" pitchFamily="50" charset="-128"/>
              </a:rPr>
              <a:t>年経済センサス－基礎調査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28</a:t>
            </a:r>
            <a:r>
              <a:rPr lang="ja-JP" altLang="en-US" sz="1800" kern="100" dirty="0">
                <a:latin typeface="Meiryo UI" panose="020B0604030504040204" pitchFamily="50" charset="-128"/>
                <a:ea typeface="Meiryo UI" panose="020B0604030504040204" pitchFamily="50" charset="-128"/>
              </a:rPr>
              <a:t>年経済センサス－活動調査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年工業統計調査</a:t>
            </a:r>
          </a:p>
          <a:p>
            <a:pPr>
              <a:spcBef>
                <a:spcPts val="0"/>
              </a:spcBef>
              <a:spcAft>
                <a:spcPts val="600"/>
              </a:spcAft>
            </a:pPr>
            <a:r>
              <a:rPr lang="ja-JP" altLang="en-US" sz="1800" kern="100" dirty="0">
                <a:latin typeface="Meiryo UI" panose="020B0604030504040204" pitchFamily="50" charset="-128"/>
                <a:ea typeface="Meiryo UI" panose="020B0604030504040204" pitchFamily="50" charset="-128"/>
              </a:rPr>
              <a:t>平成</a:t>
            </a:r>
            <a:r>
              <a:rPr lang="en-US" altLang="ja-JP" sz="1800" kern="100" dirty="0">
                <a:latin typeface="Meiryo UI" panose="020B0604030504040204" pitchFamily="50" charset="-128"/>
                <a:ea typeface="Meiryo UI" panose="020B0604030504040204" pitchFamily="50" charset="-128"/>
              </a:rPr>
              <a:t>27</a:t>
            </a:r>
            <a:r>
              <a:rPr lang="ja-JP" altLang="en-US" sz="1800" kern="100" dirty="0">
                <a:latin typeface="Meiryo UI" panose="020B0604030504040204" pitchFamily="50" charset="-128"/>
                <a:ea typeface="Meiryo UI" panose="020B0604030504040204" pitchFamily="50" charset="-128"/>
              </a:rPr>
              <a:t>年度市町村別決算状況調                    </a:t>
            </a:r>
            <a:r>
              <a:rPr lang="ja-JP" altLang="ja-JP" sz="1800" kern="100" dirty="0">
                <a:latin typeface="Meiryo UI" panose="020B0604030504040204" pitchFamily="50" charset="-128"/>
                <a:ea typeface="Meiryo UI" panose="020B0604030504040204" pitchFamily="50" charset="-128"/>
              </a:rPr>
              <a:t>等</a:t>
            </a:r>
            <a:endParaRPr kumimoji="1" lang="ja-JP"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（１）住民の生活を支えている産業は何か：賃金・人件費</a:t>
            </a:r>
            <a:endParaRPr kumimoji="1" lang="ja-JP" altLang="en-US" dirty="0">
              <a:latin typeface="Meiryo UI" pitchFamily="50" charset="-128"/>
              <a:ea typeface="Meiryo UI" pitchFamily="50" charset="-128"/>
            </a:endParaRPr>
          </a:p>
        </p:txBody>
      </p:sp>
      <p:sp>
        <p:nvSpPr>
          <p:cNvPr id="26" name="正方形/長方形 25"/>
          <p:cNvSpPr/>
          <p:nvPr/>
        </p:nvSpPr>
        <p:spPr bwMode="auto">
          <a:xfrm>
            <a:off x="252000" y="1866725"/>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endParaRPr lang="en-US" altLang="ja-JP" sz="1200" b="1" dirty="0">
              <a:latin typeface="Meiryo UI" pitchFamily="50" charset="-128"/>
              <a:ea typeface="Meiryo UI" pitchFamily="50" charset="-128"/>
            </a:endParaRPr>
          </a:p>
          <a:p>
            <a:pPr algn="just"/>
            <a:r>
              <a:rPr lang="ja-JP" altLang="en-US" sz="1200" b="1" dirty="0">
                <a:latin typeface="Meiryo UI" pitchFamily="50" charset="-128"/>
                <a:ea typeface="Meiryo UI" pitchFamily="50" charset="-128"/>
              </a:rPr>
              <a:t>住民の生活を支える雇用者所得への寄与が大きい産業は、○○、○○、○○、○○である。</a:t>
            </a:r>
          </a:p>
          <a:p>
            <a:pPr algn="just"/>
            <a:endParaRPr lang="ja-JP" altLang="en-US" sz="1200" b="1" dirty="0">
              <a:latin typeface="Meiryo UI" pitchFamily="50" charset="-128"/>
              <a:ea typeface="Meiryo UI" pitchFamily="50" charset="-128"/>
            </a:endParaRPr>
          </a:p>
        </p:txBody>
      </p:sp>
      <p:sp>
        <p:nvSpPr>
          <p:cNvPr id="17" name="テキスト ボックス 16"/>
          <p:cNvSpPr txBox="1">
            <a:spLocks noChangeArrowheads="1"/>
          </p:cNvSpPr>
          <p:nvPr/>
        </p:nvSpPr>
        <p:spPr bwMode="auto">
          <a:xfrm>
            <a:off x="252000" y="256622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産業別雇用者所得構成比</a:t>
            </a:r>
          </a:p>
        </p:txBody>
      </p:sp>
      <p:sp>
        <p:nvSpPr>
          <p:cNvPr id="21" name="テキスト ボックス 20"/>
          <p:cNvSpPr txBox="1"/>
          <p:nvPr/>
        </p:nvSpPr>
        <p:spPr>
          <a:xfrm>
            <a:off x="1380761" y="2949546"/>
            <a:ext cx="1728000" cy="451406"/>
          </a:xfrm>
          <a:prstGeom prst="rect">
            <a:avLst/>
          </a:prstGeom>
          <a:solidFill>
            <a:srgbClr val="F79646"/>
          </a:solidFill>
        </p:spPr>
        <p:txBody>
          <a:bodyPr wrap="square" rtlCol="0">
            <a:spAutoFit/>
          </a:bodyPr>
          <a:lstStyle/>
          <a:p>
            <a:pPr algn="ctr">
              <a:lnSpc>
                <a:spcPts val="1400"/>
              </a:lnSpc>
            </a:pPr>
            <a:r>
              <a:rPr lang="ja-JP" altLang="en-US" sz="1200" b="1" dirty="0">
                <a:solidFill>
                  <a:schemeClr val="bg1"/>
                </a:solidFill>
                <a:latin typeface="Meiryo UI" pitchFamily="50" charset="-128"/>
                <a:ea typeface="Meiryo UI" pitchFamily="50" charset="-128"/>
              </a:rPr>
              <a:t>住民の生活を</a:t>
            </a:r>
            <a:endParaRPr lang="en-US" altLang="ja-JP" sz="1200" b="1" dirty="0">
              <a:solidFill>
                <a:schemeClr val="bg1"/>
              </a:solidFill>
              <a:latin typeface="Meiryo UI" pitchFamily="50" charset="-128"/>
              <a:ea typeface="Meiryo UI" pitchFamily="50" charset="-128"/>
            </a:endParaRPr>
          </a:p>
          <a:p>
            <a:pPr algn="ctr">
              <a:lnSpc>
                <a:spcPts val="1400"/>
              </a:lnSpc>
            </a:pPr>
            <a:r>
              <a:rPr lang="ja-JP" altLang="en-US" sz="1200" b="1" dirty="0">
                <a:solidFill>
                  <a:schemeClr val="bg1"/>
                </a:solidFill>
                <a:latin typeface="Meiryo UI" pitchFamily="50" charset="-128"/>
                <a:ea typeface="Meiryo UI" pitchFamily="50" charset="-128"/>
              </a:rPr>
              <a:t>支えている</a:t>
            </a:r>
            <a:r>
              <a:rPr kumimoji="1" lang="ja-JP" altLang="en-US" sz="1200" b="1" dirty="0">
                <a:solidFill>
                  <a:schemeClr val="bg1"/>
                </a:solidFill>
                <a:latin typeface="Meiryo UI" pitchFamily="50" charset="-128"/>
                <a:ea typeface="Meiryo UI" pitchFamily="50" charset="-128"/>
              </a:rPr>
              <a:t>産業</a:t>
            </a:r>
          </a:p>
        </p:txBody>
      </p:sp>
      <p:sp>
        <p:nvSpPr>
          <p:cNvPr id="22" name="右矢印 21"/>
          <p:cNvSpPr/>
          <p:nvPr/>
        </p:nvSpPr>
        <p:spPr bwMode="auto">
          <a:xfrm flipH="1">
            <a:off x="1182123" y="3446779"/>
            <a:ext cx="1944000" cy="252000"/>
          </a:xfrm>
          <a:prstGeom prst="rightArrow">
            <a:avLst>
              <a:gd name="adj1" fmla="val 50000"/>
              <a:gd name="adj2" fmla="val 81750"/>
            </a:avLst>
          </a:prstGeom>
          <a:solidFill>
            <a:srgbClr val="F79646"/>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itchFamily="50" charset="-128"/>
              <a:ea typeface="Meiryo UI" pitchFamily="50" charset="-128"/>
            </a:endParaRPr>
          </a:p>
        </p:txBody>
      </p:sp>
      <p:sp>
        <p:nvSpPr>
          <p:cNvPr id="23"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30</a:t>
            </a:fld>
            <a:endParaRPr lang="en-US" altLang="ja-JP" b="1" dirty="0">
              <a:latin typeface="Meiryo UI" pitchFamily="50" charset="-128"/>
              <a:ea typeface="Meiryo UI" pitchFamily="50" charset="-128"/>
            </a:endParaRPr>
          </a:p>
        </p:txBody>
      </p:sp>
      <p:sp>
        <p:nvSpPr>
          <p:cNvPr id="14" name="Rectangle 3"/>
          <p:cNvSpPr>
            <a:spLocks noChangeArrowheads="1"/>
          </p:cNvSpPr>
          <p:nvPr/>
        </p:nvSpPr>
        <p:spPr bwMode="auto">
          <a:xfrm>
            <a:off x="820109" y="784910"/>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地域で生み出された付加価値は雇用者所得とその他所得（＝営業余剰（営業利益、利子、賃料等）＋固定資本減耗＋間接税）に分配され、雇用者所得が地域住民の生活を直接支えている。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ここでは、地域の雇用者所得の産業別構成比を全国と比較し、住民の生活を支えている産業は何かを把握する（下図）。</a:t>
            </a:r>
          </a:p>
        </p:txBody>
      </p:sp>
      <p:sp>
        <p:nvSpPr>
          <p:cNvPr id="15" name="テキスト ボックス 1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 name="テキスト ボックス 2"/>
          <p:cNvSpPr txBox="1"/>
          <p:nvPr/>
        </p:nvSpPr>
        <p:spPr>
          <a:xfrm>
            <a:off x="6260428" y="2968794"/>
            <a:ext cx="2624328" cy="338554"/>
          </a:xfrm>
          <a:prstGeom prst="rect">
            <a:avLst/>
          </a:prstGeom>
          <a:solidFill>
            <a:schemeClr val="bg1"/>
          </a:solidFill>
          <a:ln w="19050">
            <a:solidFill>
              <a:schemeClr val="bg1">
                <a:lumMod val="50000"/>
              </a:schemeClr>
            </a:solidFill>
          </a:ln>
        </p:spPr>
        <p:txBody>
          <a:bodyPr wrap="square" rtlCol="0">
            <a:normAutofit/>
          </a:bodyPr>
          <a:lstStyle/>
          <a:p>
            <a:pPr algn="ctr"/>
            <a:r>
              <a:rPr lang="ja-JP" altLang="en-US" sz="1600" dirty="0">
                <a:latin typeface="ＭＳ Ｐゴシック" panose="020B0600070205080204" pitchFamily="50" charset="-128"/>
                <a:ea typeface="ＭＳ Ｐゴシック" panose="020B0600070205080204" pitchFamily="50" charset="-128"/>
              </a:rPr>
              <a:t>雇用者所得 </a:t>
            </a:r>
            <a:r>
              <a:rPr lang="ja-JP" altLang="en-US" sz="1600" b="1" dirty="0">
                <a:latin typeface="Meiryo UI" pitchFamily="50" charset="-128"/>
                <a:ea typeface="Meiryo UI" pitchFamily="50" charset="-128"/>
              </a:rPr>
              <a:t>○○</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億円</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4" name="テキスト ボックス 3"/>
          <p:cNvSpPr txBox="1"/>
          <p:nvPr/>
        </p:nvSpPr>
        <p:spPr>
          <a:xfrm>
            <a:off x="5229225" y="2961780"/>
            <a:ext cx="1009650" cy="307777"/>
          </a:xfrm>
          <a:prstGeom prst="rect">
            <a:avLst/>
          </a:prstGeom>
          <a:noFill/>
          <a:ln>
            <a:noFill/>
          </a:ln>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4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（２）地域の産業の</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人当たり雇用者所得</a:t>
            </a:r>
            <a:endParaRPr kumimoji="1" lang="ja-JP" altLang="en-US" dirty="0">
              <a:latin typeface="Meiryo UI" pitchFamily="50" charset="-128"/>
              <a:ea typeface="Meiryo UI" pitchFamily="50" charset="-128"/>
            </a:endParaRPr>
          </a:p>
        </p:txBody>
      </p:sp>
      <p:sp>
        <p:nvSpPr>
          <p:cNvPr id="6" name="正方形/長方形 5"/>
          <p:cNvSpPr/>
          <p:nvPr/>
        </p:nvSpPr>
        <p:spPr bwMode="auto">
          <a:xfrm>
            <a:off x="252000" y="2072303"/>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○○市の産業別従業者１人当たりの雇用者所得は、第○次産業が全国や県、同規模地域と比較して○○水準である。</a:t>
            </a:r>
          </a:p>
        </p:txBody>
      </p:sp>
      <p:sp>
        <p:nvSpPr>
          <p:cNvPr id="7" name="テキスト ボックス 6"/>
          <p:cNvSpPr txBox="1">
            <a:spLocks noChangeArrowheads="1"/>
          </p:cNvSpPr>
          <p:nvPr/>
        </p:nvSpPr>
        <p:spPr bwMode="auto">
          <a:xfrm>
            <a:off x="252000" y="2853823"/>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産業別従業者１人当たりの雇用者所得</a:t>
            </a:r>
          </a:p>
        </p:txBody>
      </p:sp>
      <p:sp>
        <p:nvSpPr>
          <p:cNvPr id="10" name="正方形/長方形 9"/>
          <p:cNvSpPr/>
          <p:nvPr/>
        </p:nvSpPr>
        <p:spPr>
          <a:xfrm>
            <a:off x="2538373" y="6541568"/>
            <a:ext cx="5926787"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GDP</a:t>
            </a:r>
            <a:r>
              <a:rPr lang="ja-JP" altLang="en-US" sz="700" b="1" dirty="0">
                <a:latin typeface="Meiryo UI" pitchFamily="50" charset="-128"/>
                <a:ea typeface="Meiryo UI" pitchFamily="50" charset="-128"/>
              </a:rPr>
              <a:t>統計の不動産業には帰属家賃が含まれており、地域経済循環分析用データの産業分類では第</a:t>
            </a:r>
            <a:r>
              <a:rPr lang="en-US" altLang="ja-JP" sz="700" b="1" dirty="0">
                <a:latin typeface="Meiryo UI" pitchFamily="50" charset="-128"/>
                <a:ea typeface="Meiryo UI" pitchFamily="50" charset="-128"/>
              </a:rPr>
              <a:t>3</a:t>
            </a:r>
            <a:r>
              <a:rPr lang="ja-JP" altLang="en-US" sz="700" b="1" dirty="0">
                <a:latin typeface="Meiryo UI" pitchFamily="50" charset="-128"/>
                <a:ea typeface="Meiryo UI" pitchFamily="50" charset="-128"/>
              </a:rPr>
              <a:t>次産業の住宅賃貸業に帰属家賃が含まれている。帰属家賃は、実際には家賃の受払いを伴わないものであるため、これを含む場合と含まない場合の</a:t>
            </a:r>
            <a:r>
              <a:rPr lang="en-US" altLang="ja-JP" sz="700" b="1" dirty="0">
                <a:latin typeface="Meiryo UI" pitchFamily="50" charset="-128"/>
                <a:ea typeface="Meiryo UI" pitchFamily="50" charset="-128"/>
              </a:rPr>
              <a:t>2</a:t>
            </a:r>
            <a:r>
              <a:rPr lang="ja-JP" altLang="en-US" sz="700" b="1" dirty="0">
                <a:latin typeface="Meiryo UI" pitchFamily="50" charset="-128"/>
                <a:ea typeface="Meiryo UI" pitchFamily="50" charset="-128"/>
              </a:rPr>
              <a:t>パターンで労働生産性を作成している。</a:t>
            </a:r>
          </a:p>
        </p:txBody>
      </p:sp>
      <p:sp>
        <p:nvSpPr>
          <p:cNvPr id="1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31</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820109" y="802915"/>
            <a:ext cx="8280000" cy="105288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地域で生み出された付加価値は雇用者所得とその他所得（＝営業余剰（営業利益、利子、賃料等）＋固定資本減耗＋間接税）に分配され、雇用者所得が地域住民の生活を直接支えている。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ここでは、労働生産性（従業者</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人当たり付加価値額）における付加価値額を雇用者所得に変更し、産業別従業者</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人当たりの雇用者所得について、全国や県と比較し、地域の雇用者所得の水準を把握する（下図）。</a:t>
            </a:r>
            <a:endParaRPr lang="ja-JP" altLang="en-US" sz="1200" b="1" dirty="0">
              <a:latin typeface="Meiryo UI" pitchFamily="50" charset="-128"/>
              <a:ea typeface="Meiryo UI" pitchFamily="50" charset="-128"/>
            </a:endParaRP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59998"/>
            <a:ext cx="9144000" cy="709200"/>
          </a:xfrm>
          <a:solidFill>
            <a:srgbClr val="D3F9EB"/>
          </a:solidFill>
        </p:spPr>
        <p:txBody>
          <a:bodyPr wrap="square" rtlCol="0" anchor="ctr">
            <a:noAutofit/>
          </a:bodyPr>
          <a:lstStyle/>
          <a:p>
            <a:pPr algn="ctr"/>
            <a:r>
              <a:rPr lang="ja-JP" altLang="ja-JP" sz="3000" kern="1200" dirty="0">
                <a:solidFill>
                  <a:schemeClr val="tx1">
                    <a:lumMod val="75000"/>
                    <a:lumOff val="25000"/>
                  </a:schemeClr>
                </a:solidFill>
                <a:cs typeface="+mn-cs"/>
              </a:rPr>
              <a:t>２－</a:t>
            </a:r>
            <a:r>
              <a:rPr lang="ja-JP" altLang="en-US" sz="3000" kern="1200" dirty="0">
                <a:solidFill>
                  <a:schemeClr val="tx1">
                    <a:lumMod val="75000"/>
                    <a:lumOff val="25000"/>
                  </a:schemeClr>
                </a:solidFill>
                <a:cs typeface="+mn-cs"/>
              </a:rPr>
              <a:t>５</a:t>
            </a:r>
            <a:r>
              <a:rPr lang="ja-JP" altLang="ja-JP" sz="3000" kern="1200" dirty="0">
                <a:solidFill>
                  <a:schemeClr val="tx1">
                    <a:lumMod val="75000"/>
                    <a:lumOff val="25000"/>
                  </a:schemeClr>
                </a:solidFill>
                <a:cs typeface="+mn-cs"/>
              </a:rPr>
              <a:t>．</a:t>
            </a:r>
            <a:r>
              <a:rPr lang="en-US" altLang="ja-JP" sz="3000" kern="1200" dirty="0">
                <a:solidFill>
                  <a:schemeClr val="tx1">
                    <a:lumMod val="75000"/>
                    <a:lumOff val="25000"/>
                  </a:schemeClr>
                </a:solidFill>
                <a:cs typeface="+mn-cs"/>
              </a:rPr>
              <a:t>1</a:t>
            </a:r>
            <a:r>
              <a:rPr lang="ja-JP" altLang="en-US" sz="3000" kern="1200" dirty="0">
                <a:solidFill>
                  <a:schemeClr val="tx1">
                    <a:lumMod val="75000"/>
                    <a:lumOff val="25000"/>
                  </a:schemeClr>
                </a:solidFill>
                <a:cs typeface="+mn-cs"/>
              </a:rPr>
              <a:t>人当たりの所得水準と所得流出入の分析</a:t>
            </a: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32</a:t>
            </a:fld>
            <a:endParaRPr lang="en-US" altLang="ja-JP" b="1" dirty="0">
              <a:latin typeface="Meiryo UI" pitchFamily="50" charset="-128"/>
              <a:ea typeface="Meiryo UI" pitchFamily="50" charset="-128"/>
            </a:endParaRPr>
          </a:p>
        </p:txBody>
      </p:sp>
    </p:spTree>
    <p:extLst>
      <p:ext uri="{BB962C8B-B14F-4D97-AF65-F5344CB8AC3E}">
        <p14:creationId xmlns:p14="http://schemas.microsoft.com/office/powerpoint/2010/main" val="2963524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（１）地域住民の所得はどの程度か</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33</a:t>
            </a:fld>
            <a:endParaRPr lang="en-US" altLang="ja-JP" dirty="0"/>
          </a:p>
        </p:txBody>
      </p:sp>
      <p:sp>
        <p:nvSpPr>
          <p:cNvPr id="5" name="正方形/長方形 4"/>
          <p:cNvSpPr/>
          <p:nvPr/>
        </p:nvSpPr>
        <p:spPr bwMode="auto">
          <a:xfrm>
            <a:off x="252000" y="1680363"/>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人当たり所得は、雇用者所得が全国平均と比較して低いが、その他所得は全国平均と比較して高い。その結果、総所得で見ると所得は全国平均と比較して高い水準である。</a:t>
            </a:r>
          </a:p>
        </p:txBody>
      </p:sp>
      <p:sp>
        <p:nvSpPr>
          <p:cNvPr id="6" name="Rectangle 3"/>
          <p:cNvSpPr>
            <a:spLocks noChangeArrowheads="1"/>
          </p:cNvSpPr>
          <p:nvPr/>
        </p:nvSpPr>
        <p:spPr bwMode="auto">
          <a:xfrm>
            <a:off x="820109" y="706245"/>
            <a:ext cx="8280000" cy="900000"/>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２－４節の賃金・人件費（雇用者所得）は、その土地で働く従業者の所得であり、域外からの通勤者が多い場合や、主力産業が資本集約型産業である場合、必ずしも企業の売上が地域住民の所得に繋がっていない可能性が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ここでは、地域住民の夜間人口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人当たり所得を全国や県と比較し、地域の</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人当たり所得の水準を把握する。このとき、</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人当たりの雇用者所得とその他所得を比較することで、</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人当たり所得が高いまたは低い理由について考察する。</a:t>
            </a: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3" name="正方形/長方形 22"/>
          <p:cNvSpPr>
            <a:spLocks noChangeArrowheads="1"/>
          </p:cNvSpPr>
          <p:nvPr/>
        </p:nvSpPr>
        <p:spPr bwMode="auto">
          <a:xfrm>
            <a:off x="57572" y="2317687"/>
            <a:ext cx="2952000" cy="468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①夜間人口１人当たり雇用者所得</a:t>
            </a:r>
          </a:p>
        </p:txBody>
      </p:sp>
      <p:sp>
        <p:nvSpPr>
          <p:cNvPr id="24" name="正方形/長方形 23"/>
          <p:cNvSpPr>
            <a:spLocks noChangeArrowheads="1"/>
          </p:cNvSpPr>
          <p:nvPr/>
        </p:nvSpPr>
        <p:spPr bwMode="auto">
          <a:xfrm>
            <a:off x="3068714" y="2317687"/>
            <a:ext cx="2952000" cy="468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②夜間人口１人当たりその他所得</a:t>
            </a:r>
          </a:p>
        </p:txBody>
      </p:sp>
      <p:sp>
        <p:nvSpPr>
          <p:cNvPr id="25" name="正方形/長方形 24"/>
          <p:cNvSpPr>
            <a:spLocks noChangeArrowheads="1"/>
          </p:cNvSpPr>
          <p:nvPr/>
        </p:nvSpPr>
        <p:spPr bwMode="auto">
          <a:xfrm>
            <a:off x="6085231" y="2317687"/>
            <a:ext cx="2952000" cy="468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③夜間人口１人当たり所得</a:t>
            </a:r>
            <a:endParaRPr lang="en-US" altLang="ja-JP" sz="1400" b="1" dirty="0">
              <a:solidFill>
                <a:schemeClr val="bg1"/>
              </a:solidFill>
              <a:latin typeface="Meiryo UI" pitchFamily="50" charset="-128"/>
              <a:ea typeface="Meiryo UI" pitchFamily="50" charset="-128"/>
            </a:endParaRPr>
          </a:p>
          <a:p>
            <a:pPr algn="ctr"/>
            <a:r>
              <a:rPr lang="ja-JP" altLang="en-US" sz="1400" b="1" dirty="0">
                <a:solidFill>
                  <a:schemeClr val="bg1"/>
                </a:solidFill>
                <a:latin typeface="Meiryo UI" pitchFamily="50" charset="-128"/>
                <a:ea typeface="Meiryo UI" pitchFamily="50" charset="-128"/>
              </a:rPr>
              <a:t>（＝雇用者所得＋その他所得）</a:t>
            </a:r>
          </a:p>
        </p:txBody>
      </p:sp>
      <p:sp>
        <p:nvSpPr>
          <p:cNvPr id="26" name="テキスト ボックス 25"/>
          <p:cNvSpPr txBox="1"/>
          <p:nvPr/>
        </p:nvSpPr>
        <p:spPr>
          <a:xfrm>
            <a:off x="178416" y="6179214"/>
            <a:ext cx="6445408" cy="230832"/>
          </a:xfrm>
          <a:prstGeom prst="rect">
            <a:avLst/>
          </a:prstGeom>
          <a:noFill/>
        </p:spPr>
        <p:txBody>
          <a:bodyPr wrap="square" rtlCol="0">
            <a:spAutoFit/>
          </a:bodyPr>
          <a:lstStyle/>
          <a:p>
            <a:r>
              <a:rPr kumimoji="1" lang="ja-JP" altLang="en-US" sz="900" dirty="0">
                <a:latin typeface="HGPｺﾞｼｯｸM" pitchFamily="50" charset="-128"/>
                <a:ea typeface="HGPｺﾞｼｯｸM" pitchFamily="50" charset="-128"/>
              </a:rPr>
              <a:t>注１）雇用者所得は、地域内の生産活動によって生み出された付加価値のうち、労働を提供した雇用者への分配額である。</a:t>
            </a:r>
          </a:p>
        </p:txBody>
      </p:sp>
      <p:sp>
        <p:nvSpPr>
          <p:cNvPr id="27" name="正方形/長方形 26"/>
          <p:cNvSpPr/>
          <p:nvPr/>
        </p:nvSpPr>
        <p:spPr>
          <a:xfrm>
            <a:off x="178416" y="6342574"/>
            <a:ext cx="6445408" cy="230832"/>
          </a:xfrm>
          <a:prstGeom prst="rect">
            <a:avLst/>
          </a:prstGeom>
        </p:spPr>
        <p:txBody>
          <a:bodyPr wrap="square">
            <a:spAutoFit/>
          </a:bodyPr>
          <a:lstStyle/>
          <a:p>
            <a:pPr marL="177800" indent="-177800" algn="just"/>
            <a:r>
              <a:rPr lang="ja-JP" altLang="en-US" sz="900" dirty="0">
                <a:latin typeface="HGPｺﾞｼｯｸM" pitchFamily="50" charset="-128"/>
                <a:ea typeface="HGPｺﾞｼｯｸM" pitchFamily="50" charset="-128"/>
              </a:rPr>
              <a:t>注２）その他所得とは雇用者所得以外の所得であり、財産所得、企業所得、財政移転（交付税、補助金等）等が含まれる。</a:t>
            </a:r>
          </a:p>
        </p:txBody>
      </p:sp>
    </p:spTree>
    <p:extLst>
      <p:ext uri="{BB962C8B-B14F-4D97-AF65-F5344CB8AC3E}">
        <p14:creationId xmlns:p14="http://schemas.microsoft.com/office/powerpoint/2010/main" val="2751093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1450" y="1"/>
            <a:ext cx="8280000" cy="493058"/>
          </a:xfrm>
        </p:spPr>
        <p:txBody>
          <a:bodyPr/>
          <a:lstStyle/>
          <a:p>
            <a:r>
              <a:rPr lang="ja-JP" altLang="en-US" dirty="0"/>
              <a:t>（２）地域の所得の流出入はどの程度か</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34</a:t>
            </a:fld>
            <a:endParaRPr lang="en-US" altLang="ja-JP" dirty="0"/>
          </a:p>
        </p:txBody>
      </p:sp>
      <p:sp>
        <p:nvSpPr>
          <p:cNvPr id="5" name="正方形/長方形 4"/>
          <p:cNvSpPr/>
          <p:nvPr/>
        </p:nvSpPr>
        <p:spPr bwMode="auto">
          <a:xfrm>
            <a:off x="252000" y="1811166"/>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久慈市では雇用者所得が流出しており、流出率は同規模地域と比較して小さい。また、その他所得も流出しており、流出率は同規模地域と比較して大きい。</a:t>
            </a:r>
          </a:p>
        </p:txBody>
      </p:sp>
      <p:sp>
        <p:nvSpPr>
          <p:cNvPr id="6" name="Rectangle 3"/>
          <p:cNvSpPr>
            <a:spLocks noChangeArrowheads="1"/>
          </p:cNvSpPr>
          <p:nvPr/>
        </p:nvSpPr>
        <p:spPr bwMode="auto">
          <a:xfrm>
            <a:off x="820109" y="706245"/>
            <a:ext cx="8280000" cy="1008000"/>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0"/>
              </a:spcAft>
              <a:buClr>
                <a:srgbClr val="008080"/>
              </a:buClr>
              <a:buFont typeface="Wingdings" pitchFamily="2" charset="2"/>
              <a:buChar char="n"/>
              <a:defRPr/>
            </a:pPr>
            <a:r>
              <a:rPr lang="ja-JP" altLang="en-US" sz="1200" b="1" dirty="0">
                <a:latin typeface="Meiryo UI" pitchFamily="50" charset="-128"/>
                <a:ea typeface="Meiryo UI" pitchFamily="50" charset="-128"/>
              </a:rPr>
              <a:t>付加価値はその土地の企業や従業者によって生み出された所得であり、域外の通勤者が多い場合や、域外への本社等への流出が多い場合は、必ずしも地域住民の所得に繋がらない。一方、民間企業によって生み出される所得が低くても、国や県などの財政移転が地域住民の所得に繋がっている場合がある。</a:t>
            </a:r>
            <a:endParaRPr lang="en-US" altLang="ja-JP" sz="1200" b="1" dirty="0">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ここでは、雇用者所得の通勤による所得の流出入及び、その他所得の本社等や財政移転による流</a:t>
            </a:r>
            <a:r>
              <a:rPr lang="ja-JP" altLang="en-US" sz="1200" b="1">
                <a:latin typeface="Meiryo UI" pitchFamily="50" charset="-128"/>
                <a:ea typeface="Meiryo UI" pitchFamily="50" charset="-128"/>
              </a:rPr>
              <a:t>出入がどの</a:t>
            </a:r>
            <a:r>
              <a:rPr lang="ja-JP" altLang="en-US" sz="1200" b="1" dirty="0">
                <a:latin typeface="Meiryo UI" pitchFamily="50" charset="-128"/>
                <a:ea typeface="Meiryo UI" pitchFamily="50" charset="-128"/>
              </a:rPr>
              <a:t>程度であるか</a:t>
            </a:r>
            <a:r>
              <a:rPr lang="ja-JP" altLang="en-US" sz="1200" b="1">
                <a:latin typeface="Meiryo UI" pitchFamily="50" charset="-128"/>
                <a:ea typeface="Meiryo UI" pitchFamily="50" charset="-128"/>
              </a:rPr>
              <a:t>を、県や同規模地域と</a:t>
            </a:r>
            <a:r>
              <a:rPr lang="ja-JP" altLang="en-US" sz="1200" b="1" dirty="0">
                <a:latin typeface="Meiryo UI" pitchFamily="50" charset="-128"/>
                <a:ea typeface="Meiryo UI" pitchFamily="50" charset="-128"/>
              </a:rPr>
              <a:t>比較することで把握する（下図）。</a:t>
            </a:r>
            <a:endParaRPr lang="en-US" altLang="ja-JP" sz="1200" b="1" dirty="0">
              <a:latin typeface="Meiryo UI" pitchFamily="50" charset="-128"/>
              <a:ea typeface="Meiryo UI" pitchFamily="50" charset="-128"/>
            </a:endParaRPr>
          </a:p>
        </p:txBody>
      </p:sp>
      <p:sp>
        <p:nvSpPr>
          <p:cNvPr id="7" name="テキスト ボックス 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11" name="正方形/長方形 10"/>
          <p:cNvSpPr>
            <a:spLocks noChangeArrowheads="1"/>
          </p:cNvSpPr>
          <p:nvPr/>
        </p:nvSpPr>
        <p:spPr bwMode="auto">
          <a:xfrm>
            <a:off x="230802" y="2477341"/>
            <a:ext cx="4140000" cy="396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①雇用者所得の流出</a:t>
            </a:r>
          </a:p>
        </p:txBody>
      </p:sp>
      <p:sp>
        <p:nvSpPr>
          <p:cNvPr id="12" name="正方形/長方形 11"/>
          <p:cNvSpPr>
            <a:spLocks noChangeArrowheads="1"/>
          </p:cNvSpPr>
          <p:nvPr/>
        </p:nvSpPr>
        <p:spPr bwMode="auto">
          <a:xfrm>
            <a:off x="4773198" y="2477341"/>
            <a:ext cx="4140000" cy="396000"/>
          </a:xfrm>
          <a:prstGeom prst="rect">
            <a:avLst/>
          </a:prstGeom>
          <a:solidFill>
            <a:srgbClr val="008080"/>
          </a:solidFill>
          <a:ln w="9525">
            <a:noFill/>
            <a:miter lim="800000"/>
            <a:headEnd/>
            <a:tailEnd/>
          </a:ln>
        </p:spPr>
        <p:txBody>
          <a:bodyPr wrap="square" anchor="ctr" anchorCtr="1">
            <a:noAutofit/>
          </a:bodyPr>
          <a:lstStyle/>
          <a:p>
            <a:pPr algn="ctr"/>
            <a:r>
              <a:rPr lang="ja-JP" altLang="en-US" sz="1400" b="1" dirty="0">
                <a:solidFill>
                  <a:schemeClr val="bg1"/>
                </a:solidFill>
                <a:latin typeface="Meiryo UI" pitchFamily="50" charset="-128"/>
                <a:ea typeface="Meiryo UI" pitchFamily="50" charset="-128"/>
              </a:rPr>
              <a:t>②その他所得の流出</a:t>
            </a:r>
          </a:p>
        </p:txBody>
      </p:sp>
      <p:sp>
        <p:nvSpPr>
          <p:cNvPr id="14" name="テキスト ボックス 13"/>
          <p:cNvSpPr txBox="1"/>
          <p:nvPr/>
        </p:nvSpPr>
        <p:spPr>
          <a:xfrm>
            <a:off x="615426" y="6321591"/>
            <a:ext cx="2448000" cy="230832"/>
          </a:xfrm>
          <a:prstGeom prst="rect">
            <a:avLst/>
          </a:prstGeom>
          <a:noFill/>
        </p:spPr>
        <p:txBody>
          <a:bodyPr wrap="square" rtlCol="0">
            <a:spAutoFit/>
          </a:bodyPr>
          <a:lstStyle/>
          <a:p>
            <a:r>
              <a:rPr kumimoji="1" lang="ja-JP" altLang="en-US" sz="900" dirty="0">
                <a:latin typeface="HGPｺﾞｼｯｸM" pitchFamily="50" charset="-128"/>
                <a:ea typeface="HGPｺﾞｼｯｸM" pitchFamily="50" charset="-128"/>
              </a:rPr>
              <a:t>注） プラスは流出、マイナスは流入を意味する。</a:t>
            </a:r>
          </a:p>
        </p:txBody>
      </p:sp>
      <p:sp>
        <p:nvSpPr>
          <p:cNvPr id="15" name="テキスト ボックス 14"/>
          <p:cNvSpPr txBox="1"/>
          <p:nvPr/>
        </p:nvSpPr>
        <p:spPr>
          <a:xfrm>
            <a:off x="5157822" y="6321591"/>
            <a:ext cx="2448000" cy="230832"/>
          </a:xfrm>
          <a:prstGeom prst="rect">
            <a:avLst/>
          </a:prstGeom>
          <a:noFill/>
        </p:spPr>
        <p:txBody>
          <a:bodyPr wrap="square" rtlCol="0">
            <a:spAutoFit/>
          </a:bodyPr>
          <a:lstStyle/>
          <a:p>
            <a:r>
              <a:rPr kumimoji="1" lang="ja-JP" altLang="en-US" sz="900" dirty="0">
                <a:latin typeface="HGPｺﾞｼｯｸM" pitchFamily="50" charset="-128"/>
                <a:ea typeface="HGPｺﾞｼｯｸM" pitchFamily="50" charset="-128"/>
              </a:rPr>
              <a:t>注） プラスは流出、マイナスは流入を意味する。</a:t>
            </a:r>
          </a:p>
        </p:txBody>
      </p:sp>
    </p:spTree>
    <p:extLst>
      <p:ext uri="{BB962C8B-B14F-4D97-AF65-F5344CB8AC3E}">
        <p14:creationId xmlns:p14="http://schemas.microsoft.com/office/powerpoint/2010/main" val="316577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a:solidFill>
                  <a:schemeClr val="bg1"/>
                </a:solidFill>
                <a:latin typeface="Meiryo UI" pitchFamily="50" charset="-128"/>
                <a:ea typeface="Meiryo UI" pitchFamily="50" charset="-128"/>
              </a:rPr>
              <a:t>３．地域のエネルギー消費</a:t>
            </a:r>
            <a:endParaRPr lang="en-US" altLang="ja-JP" sz="4000" dirty="0">
              <a:solidFill>
                <a:schemeClr val="bg1"/>
              </a:solidFill>
              <a:latin typeface="Meiryo UI" pitchFamily="50" charset="-128"/>
              <a:ea typeface="Meiryo UI" pitchFamily="50" charset="-128"/>
            </a:endParaRPr>
          </a:p>
        </p:txBody>
      </p:sp>
      <p:sp>
        <p:nvSpPr>
          <p:cNvPr id="9" name="テキスト プレースホルダ 8"/>
          <p:cNvSpPr>
            <a:spLocks noGrp="1"/>
          </p:cNvSpPr>
          <p:nvPr>
            <p:ph type="body" idx="4294967295"/>
          </p:nvPr>
        </p:nvSpPr>
        <p:spPr>
          <a:xfrm>
            <a:off x="1944000" y="3060386"/>
            <a:ext cx="7200000" cy="1508105"/>
          </a:xfrm>
          <a:prstGeom prst="rect">
            <a:avLst/>
          </a:prstGeom>
          <a:noFill/>
        </p:spPr>
        <p:txBody>
          <a:bodyPr wrap="square" rtlCol="0" anchor="ctr">
            <a:noAutofit/>
          </a:bodyPr>
          <a:lstStyle/>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３－１． 産業別エネルギー消費量</a:t>
            </a:r>
            <a:r>
              <a:rPr lang="ja-JP" altLang="en-US" sz="2400" b="1" kern="1200" dirty="0">
                <a:solidFill>
                  <a:schemeClr val="tx1">
                    <a:lumMod val="75000"/>
                    <a:lumOff val="25000"/>
                  </a:schemeClr>
                </a:solidFill>
                <a:latin typeface="Meiryo UI" pitchFamily="50" charset="-128"/>
                <a:ea typeface="Meiryo UI" pitchFamily="50" charset="-128"/>
              </a:rPr>
              <a:t>の分析</a:t>
            </a:r>
            <a:endParaRPr lang="ja-JP"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３－２． 産業別エネルギー生産性</a:t>
            </a:r>
            <a:r>
              <a:rPr lang="ja-JP" altLang="en-US" sz="2400" b="1" kern="1200" dirty="0">
                <a:solidFill>
                  <a:schemeClr val="tx1">
                    <a:lumMod val="75000"/>
                    <a:lumOff val="25000"/>
                  </a:schemeClr>
                </a:solidFill>
                <a:latin typeface="Meiryo UI" pitchFamily="50" charset="-128"/>
                <a:ea typeface="Meiryo UI" pitchFamily="50" charset="-128"/>
              </a:rPr>
              <a:t>の分析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３－３． </a:t>
            </a:r>
            <a:r>
              <a:rPr lang="en-US" altLang="ja-JP" sz="2400" b="1" kern="1200" dirty="0">
                <a:solidFill>
                  <a:schemeClr val="tx1">
                    <a:lumMod val="75000"/>
                    <a:lumOff val="25000"/>
                  </a:schemeClr>
                </a:solidFill>
                <a:latin typeface="Meiryo UI" pitchFamily="50" charset="-128"/>
                <a:ea typeface="Meiryo UI" pitchFamily="50" charset="-128"/>
              </a:rPr>
              <a:t>CO2</a:t>
            </a:r>
            <a:r>
              <a:rPr lang="ja-JP" altLang="en-US" sz="2400" b="1" kern="1200" dirty="0">
                <a:solidFill>
                  <a:schemeClr val="tx1">
                    <a:lumMod val="75000"/>
                    <a:lumOff val="25000"/>
                  </a:schemeClr>
                </a:solidFill>
                <a:latin typeface="Meiryo UI" pitchFamily="50" charset="-128"/>
                <a:ea typeface="Meiryo UI" pitchFamily="50" charset="-128"/>
              </a:rPr>
              <a:t>排出量の分析</a:t>
            </a:r>
          </a:p>
        </p:txBody>
      </p:sp>
      <p:sp>
        <p:nvSpPr>
          <p:cNvPr id="1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35</a:t>
            </a:fld>
            <a:endParaRPr lang="en-US" altLang="ja-JP" b="1" dirty="0">
              <a:latin typeface="Meiryo UI" pitchFamily="50" charset="-128"/>
              <a:ea typeface="Meiryo UI" pitchFamily="50"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エネルギーの分析における</a:t>
            </a:r>
            <a:r>
              <a:rPr kumimoji="1" lang="en-US" altLang="ja-JP" dirty="0">
                <a:latin typeface="Meiryo UI" pitchFamily="50" charset="-128"/>
                <a:ea typeface="Meiryo UI" pitchFamily="50" charset="-128"/>
              </a:rPr>
              <a:t>23</a:t>
            </a:r>
            <a:r>
              <a:rPr kumimoji="1" lang="ja-JP" altLang="en-US" dirty="0">
                <a:latin typeface="Meiryo UI" pitchFamily="50" charset="-128"/>
                <a:ea typeface="Meiryo UI" pitchFamily="50" charset="-128"/>
              </a:rPr>
              <a:t>産業について</a:t>
            </a: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36</a:t>
            </a:fld>
            <a:endParaRPr lang="en-US" altLang="ja-JP" b="1" dirty="0">
              <a:latin typeface="Meiryo UI" pitchFamily="50" charset="-128"/>
              <a:ea typeface="Meiryo UI" pitchFamily="50" charset="-128"/>
            </a:endParaRPr>
          </a:p>
        </p:txBody>
      </p:sp>
      <p:sp>
        <p:nvSpPr>
          <p:cNvPr id="6" name="テキスト ボックス 5"/>
          <p:cNvSpPr txBox="1"/>
          <p:nvPr/>
        </p:nvSpPr>
        <p:spPr>
          <a:xfrm>
            <a:off x="0" y="601813"/>
            <a:ext cx="9144000" cy="261610"/>
          </a:xfrm>
          <a:prstGeom prst="rect">
            <a:avLst/>
          </a:prstGeom>
          <a:noFill/>
          <a:ln w="28575">
            <a:noFill/>
            <a:prstDash val="sysDash"/>
          </a:ln>
        </p:spPr>
        <p:txBody>
          <a:bodyPr wrap="square" rtlCol="0">
            <a:spAutoFit/>
          </a:bodyPr>
          <a:lstStyle/>
          <a:p>
            <a:pPr marL="180975" indent="-180975" algn="just">
              <a:spcBef>
                <a:spcPts val="300"/>
              </a:spcBef>
              <a:spcAft>
                <a:spcPts val="400"/>
              </a:spcAft>
              <a:buClr>
                <a:srgbClr val="002060"/>
              </a:buClr>
            </a:pPr>
            <a:r>
              <a:rPr lang="ja-JP" altLang="en-US" sz="1100" b="1" dirty="0">
                <a:latin typeface="Meiryo UI" pitchFamily="50" charset="-128"/>
                <a:ea typeface="Meiryo UI" pitchFamily="50" charset="-128"/>
              </a:rPr>
              <a:t>以降のエネルギーの分析における産業分類は、地域経済循環分析用データ</a:t>
            </a:r>
            <a:r>
              <a:rPr lang="ja-JP" altLang="en-US" sz="1100" b="1">
                <a:latin typeface="Meiryo UI" pitchFamily="50" charset="-128"/>
                <a:ea typeface="Meiryo UI" pitchFamily="50" charset="-128"/>
              </a:rPr>
              <a:t>と都道府県エネルギー消費統計の</a:t>
            </a:r>
            <a:r>
              <a:rPr lang="ja-JP" altLang="en-US" sz="1100" b="1" dirty="0">
                <a:latin typeface="Meiryo UI" pitchFamily="50" charset="-128"/>
                <a:ea typeface="Meiryo UI" pitchFamily="50" charset="-128"/>
              </a:rPr>
              <a:t>産業分類の共通産業分類である</a:t>
            </a:r>
            <a:r>
              <a:rPr lang="en-US" altLang="ja-JP" sz="1100" b="1" dirty="0">
                <a:latin typeface="Meiryo UI" pitchFamily="50" charset="-128"/>
                <a:ea typeface="Meiryo UI" pitchFamily="50" charset="-128"/>
              </a:rPr>
              <a:t>23</a:t>
            </a:r>
            <a:r>
              <a:rPr lang="ja-JP" altLang="en-US" sz="1100" b="1" dirty="0">
                <a:latin typeface="Meiryo UI" pitchFamily="50" charset="-128"/>
                <a:ea typeface="Meiryo UI" pitchFamily="50" charset="-128"/>
              </a:rPr>
              <a:t>産業とした。</a:t>
            </a:r>
            <a:endParaRPr lang="en-US" altLang="ja-JP" sz="1100" b="1" dirty="0">
              <a:latin typeface="Meiryo UI" pitchFamily="50" charset="-128"/>
              <a:ea typeface="Meiryo UI"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531498195"/>
              </p:ext>
            </p:extLst>
          </p:nvPr>
        </p:nvGraphicFramePr>
        <p:xfrm>
          <a:off x="147600" y="886027"/>
          <a:ext cx="8848800" cy="5646019"/>
        </p:xfrm>
        <a:graphic>
          <a:graphicData uri="http://schemas.openxmlformats.org/drawingml/2006/table">
            <a:tbl>
              <a:tblPr firstRow="1" firstCol="1" bandRow="1">
                <a:tableStyleId>{5940675A-B579-460E-94D1-54222C63F5DA}</a:tableStyleId>
              </a:tblPr>
              <a:tblGrid>
                <a:gridCol w="739855">
                  <a:extLst>
                    <a:ext uri="{9D8B030D-6E8A-4147-A177-3AD203B41FA5}">
                      <a16:colId xmlns:a16="http://schemas.microsoft.com/office/drawing/2014/main" val="20000"/>
                    </a:ext>
                  </a:extLst>
                </a:gridCol>
                <a:gridCol w="2350512">
                  <a:extLst>
                    <a:ext uri="{9D8B030D-6E8A-4147-A177-3AD203B41FA5}">
                      <a16:colId xmlns:a16="http://schemas.microsoft.com/office/drawing/2014/main" val="20001"/>
                    </a:ext>
                  </a:extLst>
                </a:gridCol>
                <a:gridCol w="2845935">
                  <a:extLst>
                    <a:ext uri="{9D8B030D-6E8A-4147-A177-3AD203B41FA5}">
                      <a16:colId xmlns:a16="http://schemas.microsoft.com/office/drawing/2014/main" val="20002"/>
                    </a:ext>
                  </a:extLst>
                </a:gridCol>
                <a:gridCol w="2912498">
                  <a:extLst>
                    <a:ext uri="{9D8B030D-6E8A-4147-A177-3AD203B41FA5}">
                      <a16:colId xmlns:a16="http://schemas.microsoft.com/office/drawing/2014/main" val="20003"/>
                    </a:ext>
                  </a:extLst>
                </a:gridCol>
              </a:tblGrid>
              <a:tr h="202819">
                <a:tc>
                  <a:txBody>
                    <a:bodyPr/>
                    <a:lstStyle/>
                    <a:p>
                      <a:pPr algn="ctr" fontAlgn="auto">
                        <a:lnSpc>
                          <a:spcPts val="1000"/>
                        </a:lnSpc>
                        <a:spcAft>
                          <a:spcPts val="0"/>
                        </a:spcAft>
                      </a:pPr>
                      <a:r>
                        <a:rPr lang="en-US" altLang="ja-JP" sz="800" kern="100" dirty="0">
                          <a:effectLst/>
                          <a:latin typeface="HGP創英角ｺﾞｼｯｸUB" panose="020B0900000000000000" pitchFamily="50" charset="-128"/>
                          <a:ea typeface="HGP創英角ｺﾞｼｯｸUB" panose="020B0900000000000000" pitchFamily="50" charset="-128"/>
                        </a:rPr>
                        <a:t>No.</a:t>
                      </a:r>
                      <a:endParaRPr lang="ja-JP" sz="800" kern="100" dirty="0">
                        <a:effectLst/>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800" dirty="0">
                          <a:latin typeface="HGP創英角ｺﾞｼｯｸUB" panose="020B0900000000000000" pitchFamily="50" charset="-128"/>
                          <a:ea typeface="HGP創英角ｺﾞｼｯｸUB" panose="020B0900000000000000" pitchFamily="50" charset="-128"/>
                        </a:rPr>
                        <a:t>本データの産業分類</a:t>
                      </a: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auto">
                        <a:lnSpc>
                          <a:spcPts val="1000"/>
                        </a:lnSpc>
                        <a:spcAft>
                          <a:spcPts val="0"/>
                        </a:spcAft>
                      </a:pPr>
                      <a:r>
                        <a:rPr lang="ja-JP" altLang="ja-JP" sz="800" dirty="0">
                          <a:solidFill>
                            <a:srgbClr val="000000"/>
                          </a:solidFill>
                          <a:latin typeface="HGP創英角ｺﾞｼｯｸUB" pitchFamily="50" charset="-128"/>
                          <a:ea typeface="HGP創英角ｺﾞｼｯｸUB" pitchFamily="50" charset="-128"/>
                          <a:cs typeface="Times New Roman"/>
                        </a:rPr>
                        <a:t>①地域経済循環分析用データの産業分類</a:t>
                      </a:r>
                      <a:endParaRPr lang="ja-JP" sz="800" kern="100" dirty="0">
                        <a:effectLst/>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auto">
                        <a:lnSpc>
                          <a:spcPts val="1000"/>
                        </a:lnSpc>
                        <a:spcAft>
                          <a:spcPts val="0"/>
                        </a:spcAft>
                      </a:pPr>
                      <a:r>
                        <a:rPr lang="ja-JP" altLang="ja-JP" sz="800" dirty="0">
                          <a:solidFill>
                            <a:srgbClr val="000000"/>
                          </a:solidFill>
                          <a:latin typeface="HGP創英角ｺﾞｼｯｸUB" pitchFamily="50" charset="-128"/>
                          <a:ea typeface="HGP創英角ｺﾞｼｯｸUB" pitchFamily="50" charset="-128"/>
                          <a:cs typeface="Times New Roman"/>
                        </a:rPr>
                        <a:t>②都道府県別エネルギー消費統計の産業分類</a:t>
                      </a:r>
                      <a:endParaRPr lang="ja-JP" sz="800" kern="100" dirty="0">
                        <a:effectLst/>
                        <a:latin typeface="HGP創英角ｺﾞｼｯｸUB" panose="020B0900000000000000" pitchFamily="50" charset="-128"/>
                        <a:ea typeface="HGP創英角ｺﾞｼｯｸUB" panose="020B0900000000000000" pitchFamily="50"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29600">
                <a:tc rowSpan="3">
                  <a:txBody>
                    <a:bodyPr/>
                    <a:lstStyle/>
                    <a:p>
                      <a:pPr algn="ctr" fontAlgn="auto">
                        <a:lnSpc>
                          <a:spcPts val="1000"/>
                        </a:lnSpc>
                        <a:spcAft>
                          <a:spcPts val="0"/>
                        </a:spcAft>
                      </a:pPr>
                      <a:r>
                        <a:rPr lang="en-US" sz="800" kern="100" dirty="0">
                          <a:effectLst/>
                        </a:rPr>
                        <a:t>1</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rowSpan="3">
                  <a:txBody>
                    <a:bodyPr/>
                    <a:lstStyle/>
                    <a:p>
                      <a:pPr algn="l" fontAlgn="auto">
                        <a:lnSpc>
                          <a:spcPts val="1000"/>
                        </a:lnSpc>
                        <a:spcAft>
                          <a:spcPts val="0"/>
                        </a:spcAft>
                      </a:pPr>
                      <a:r>
                        <a:rPr lang="ja-JP" sz="800" kern="100" dirty="0">
                          <a:effectLst/>
                        </a:rPr>
                        <a:t>農林水産業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a:txBody>
                    <a:bodyPr/>
                    <a:lstStyle/>
                    <a:p>
                      <a:pPr algn="l" fontAlgn="auto">
                        <a:lnSpc>
                          <a:spcPts val="1000"/>
                        </a:lnSpc>
                        <a:spcAft>
                          <a:spcPts val="0"/>
                        </a:spcAft>
                      </a:pPr>
                      <a:r>
                        <a:rPr lang="ja-JP" sz="800" kern="100" dirty="0">
                          <a:effectLst/>
                        </a:rPr>
                        <a:t>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rowSpan="3">
                  <a:txBody>
                    <a:bodyPr/>
                    <a:lstStyle/>
                    <a:p>
                      <a:pPr algn="l" fontAlgn="auto">
                        <a:lnSpc>
                          <a:spcPts val="1000"/>
                        </a:lnSpc>
                        <a:spcAft>
                          <a:spcPts val="0"/>
                        </a:spcAft>
                      </a:pPr>
                      <a:r>
                        <a:rPr lang="ja-JP" sz="800" kern="100" dirty="0">
                          <a:effectLst/>
                        </a:rPr>
                        <a:t>農林水産業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extLst>
                  <a:ext uri="{0D108BD9-81ED-4DB2-BD59-A6C34878D82A}">
                    <a16:rowId xmlns:a16="http://schemas.microsoft.com/office/drawing/2014/main" val="10001"/>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林業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vMerge="1">
                  <a:txBody>
                    <a:bodyPr/>
                    <a:lstStyle/>
                    <a:p>
                      <a:endParaRPr kumimoji="1" lang="ja-JP" altLang="en-US"/>
                    </a:p>
                  </a:txBody>
                  <a:tcPr/>
                </a:tc>
                <a:extLst>
                  <a:ext uri="{0D108BD9-81ED-4DB2-BD59-A6C34878D82A}">
                    <a16:rowId xmlns:a16="http://schemas.microsoft.com/office/drawing/2014/main" val="10002"/>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水産業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D1"/>
                    </a:solidFill>
                  </a:tcPr>
                </a:tc>
                <a:tc vMerge="1">
                  <a:txBody>
                    <a:bodyPr/>
                    <a:lstStyle/>
                    <a:p>
                      <a:endParaRPr kumimoji="1" lang="ja-JP" altLang="en-US"/>
                    </a:p>
                  </a:txBody>
                  <a:tcPr/>
                </a:tc>
                <a:extLst>
                  <a:ext uri="{0D108BD9-81ED-4DB2-BD59-A6C34878D82A}">
                    <a16:rowId xmlns:a16="http://schemas.microsoft.com/office/drawing/2014/main" val="10003"/>
                  </a:ext>
                </a:extLst>
              </a:tr>
              <a:tr h="129600">
                <a:tc>
                  <a:txBody>
                    <a:bodyPr/>
                    <a:lstStyle/>
                    <a:p>
                      <a:pPr algn="ctr" fontAlgn="auto">
                        <a:lnSpc>
                          <a:spcPts val="1000"/>
                        </a:lnSpc>
                        <a:spcAft>
                          <a:spcPts val="0"/>
                        </a:spcAft>
                      </a:pPr>
                      <a:r>
                        <a:rPr lang="en-US" sz="800" kern="100" dirty="0">
                          <a:effectLst/>
                        </a:rPr>
                        <a:t>2</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鉱業他</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鉱業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鉱業他</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129600">
                <a:tc>
                  <a:txBody>
                    <a:bodyPr/>
                    <a:lstStyle/>
                    <a:p>
                      <a:pPr algn="ctr" fontAlgn="auto">
                        <a:lnSpc>
                          <a:spcPts val="1000"/>
                        </a:lnSpc>
                        <a:spcAft>
                          <a:spcPts val="0"/>
                        </a:spcAft>
                      </a:pPr>
                      <a:r>
                        <a:rPr lang="en-US" sz="800" kern="100">
                          <a:effectLst/>
                        </a:rPr>
                        <a:t>3</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食品飲料製造業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食料品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食品飲料製造業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129600">
                <a:tc>
                  <a:txBody>
                    <a:bodyPr/>
                    <a:lstStyle/>
                    <a:p>
                      <a:pPr algn="ctr" fontAlgn="auto">
                        <a:lnSpc>
                          <a:spcPts val="1000"/>
                        </a:lnSpc>
                        <a:spcAft>
                          <a:spcPts val="0"/>
                        </a:spcAft>
                      </a:pPr>
                      <a:r>
                        <a:rPr lang="en-US" sz="800" kern="100">
                          <a:effectLst/>
                        </a:rPr>
                        <a:t>4</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繊維工業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繊維製品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繊維工業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r h="129600">
                <a:tc>
                  <a:txBody>
                    <a:bodyPr/>
                    <a:lstStyle/>
                    <a:p>
                      <a:pPr algn="ctr" fontAlgn="auto">
                        <a:lnSpc>
                          <a:spcPts val="1000"/>
                        </a:lnSpc>
                        <a:spcAft>
                          <a:spcPts val="0"/>
                        </a:spcAft>
                      </a:pPr>
                      <a:r>
                        <a:rPr lang="en-US" sz="800" kern="100">
                          <a:effectLst/>
                        </a:rPr>
                        <a:t>5</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パルプ･紙･紙加工品製造業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パルプ・紙・紙加工品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パルプ･紙･紙加工品製造業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129600">
                <a:tc rowSpan="2">
                  <a:txBody>
                    <a:bodyPr/>
                    <a:lstStyle/>
                    <a:p>
                      <a:pPr algn="ctr" fontAlgn="auto">
                        <a:lnSpc>
                          <a:spcPts val="1000"/>
                        </a:lnSpc>
                        <a:spcAft>
                          <a:spcPts val="0"/>
                        </a:spcAft>
                      </a:pPr>
                      <a:r>
                        <a:rPr lang="en-US" sz="800" kern="100">
                          <a:effectLst/>
                        </a:rPr>
                        <a:t>6</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2">
                  <a:txBody>
                    <a:bodyPr/>
                    <a:lstStyle/>
                    <a:p>
                      <a:pPr algn="l" fontAlgn="auto">
                        <a:lnSpc>
                          <a:spcPts val="1000"/>
                        </a:lnSpc>
                        <a:spcAft>
                          <a:spcPts val="0"/>
                        </a:spcAft>
                      </a:pPr>
                      <a:r>
                        <a:rPr lang="ja-JP" sz="800" kern="100" dirty="0">
                          <a:effectLst/>
                        </a:rPr>
                        <a:t>化学工業</a:t>
                      </a:r>
                      <a:r>
                        <a:rPr lang="en-US" sz="800" kern="100" dirty="0">
                          <a:effectLst/>
                        </a:rPr>
                        <a:t>(</a:t>
                      </a:r>
                      <a:r>
                        <a:rPr lang="ja-JP" sz="800" kern="100" dirty="0">
                          <a:effectLst/>
                        </a:rPr>
                        <a:t>含石油石炭製品</a:t>
                      </a:r>
                      <a:r>
                        <a:rPr lang="en-US" sz="800" kern="100" dirty="0">
                          <a:effectLst/>
                        </a:rPr>
                        <a:t>)</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化学</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2">
                  <a:txBody>
                    <a:bodyPr/>
                    <a:lstStyle/>
                    <a:p>
                      <a:pPr algn="l" fontAlgn="auto">
                        <a:lnSpc>
                          <a:spcPts val="1000"/>
                        </a:lnSpc>
                        <a:spcAft>
                          <a:spcPts val="0"/>
                        </a:spcAft>
                      </a:pPr>
                      <a:r>
                        <a:rPr lang="ja-JP" sz="800" kern="100" dirty="0">
                          <a:effectLst/>
                        </a:rPr>
                        <a:t>化学工業</a:t>
                      </a:r>
                      <a:r>
                        <a:rPr lang="en-US" sz="800" kern="100" dirty="0">
                          <a:effectLst/>
                        </a:rPr>
                        <a:t>(</a:t>
                      </a:r>
                      <a:r>
                        <a:rPr lang="ja-JP" sz="800" kern="100" dirty="0">
                          <a:effectLst/>
                        </a:rPr>
                        <a:t>含石油石炭製品</a:t>
                      </a:r>
                      <a:r>
                        <a:rPr lang="en-US" sz="800" kern="100" dirty="0">
                          <a:effectLst/>
                        </a:rPr>
                        <a:t>)</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8"/>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石油・石炭製品</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09"/>
                  </a:ext>
                </a:extLst>
              </a:tr>
              <a:tr h="129600">
                <a:tc>
                  <a:txBody>
                    <a:bodyPr/>
                    <a:lstStyle/>
                    <a:p>
                      <a:pPr algn="ctr" fontAlgn="auto">
                        <a:lnSpc>
                          <a:spcPts val="1000"/>
                        </a:lnSpc>
                        <a:spcAft>
                          <a:spcPts val="0"/>
                        </a:spcAft>
                      </a:pPr>
                      <a:r>
                        <a:rPr lang="en-US" sz="800" kern="100">
                          <a:effectLst/>
                        </a:rPr>
                        <a:t>7</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窯業･土石製品製造業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窯業・土石製品</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窯業･土石製品製造業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0"/>
                  </a:ext>
                </a:extLst>
              </a:tr>
              <a:tr h="129600">
                <a:tc rowSpan="3">
                  <a:txBody>
                    <a:bodyPr/>
                    <a:lstStyle/>
                    <a:p>
                      <a:pPr algn="ctr" fontAlgn="auto">
                        <a:lnSpc>
                          <a:spcPts val="1000"/>
                        </a:lnSpc>
                        <a:spcAft>
                          <a:spcPts val="0"/>
                        </a:spcAft>
                      </a:pPr>
                      <a:r>
                        <a:rPr lang="en-US" sz="800" kern="100">
                          <a:effectLst/>
                        </a:rPr>
                        <a:t>8</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鉄鋼･非鉄･金属製品製造業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鉄鋼</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鉄鋼･非鉄･金属製品製造業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1"/>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非鉄金属</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2"/>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金属製品</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3"/>
                  </a:ext>
                </a:extLst>
              </a:tr>
              <a:tr h="129600">
                <a:tc rowSpan="5">
                  <a:txBody>
                    <a:bodyPr/>
                    <a:lstStyle/>
                    <a:p>
                      <a:pPr algn="ctr" fontAlgn="auto">
                        <a:lnSpc>
                          <a:spcPts val="1000"/>
                        </a:lnSpc>
                        <a:spcAft>
                          <a:spcPts val="0"/>
                        </a:spcAft>
                      </a:pPr>
                      <a:r>
                        <a:rPr lang="en-US" sz="800" kern="100">
                          <a:effectLst/>
                        </a:rPr>
                        <a:t>9</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5">
                  <a:txBody>
                    <a:bodyPr/>
                    <a:lstStyle/>
                    <a:p>
                      <a:pPr algn="l" fontAlgn="auto">
                        <a:lnSpc>
                          <a:spcPts val="1000"/>
                        </a:lnSpc>
                        <a:spcAft>
                          <a:spcPts val="0"/>
                        </a:spcAft>
                      </a:pPr>
                      <a:r>
                        <a:rPr lang="ja-JP" sz="800" kern="100" dirty="0">
                          <a:effectLst/>
                        </a:rPr>
                        <a:t>機械製造業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はん用・生産用・業務用機械</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5">
                  <a:txBody>
                    <a:bodyPr/>
                    <a:lstStyle/>
                    <a:p>
                      <a:pPr algn="l" fontAlgn="auto">
                        <a:lnSpc>
                          <a:spcPts val="1000"/>
                        </a:lnSpc>
                        <a:spcAft>
                          <a:spcPts val="0"/>
                        </a:spcAft>
                      </a:pPr>
                      <a:r>
                        <a:rPr lang="ja-JP" sz="800" kern="100" dirty="0">
                          <a:effectLst/>
                        </a:rPr>
                        <a:t>機械製造業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4"/>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電子部品・デバイス</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5"/>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電気機械</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6"/>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情報・通信機器</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7"/>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輸送用機械</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vMerge="1">
                  <a:txBody>
                    <a:bodyPr/>
                    <a:lstStyle/>
                    <a:p>
                      <a:endParaRPr kumimoji="1" lang="ja-JP" altLang="en-US"/>
                    </a:p>
                  </a:txBody>
                  <a:tcPr/>
                </a:tc>
                <a:extLst>
                  <a:ext uri="{0D108BD9-81ED-4DB2-BD59-A6C34878D82A}">
                    <a16:rowId xmlns:a16="http://schemas.microsoft.com/office/drawing/2014/main" val="10018"/>
                  </a:ext>
                </a:extLst>
              </a:tr>
              <a:tr h="129600">
                <a:tc>
                  <a:txBody>
                    <a:bodyPr/>
                    <a:lstStyle/>
                    <a:p>
                      <a:pPr algn="ctr" fontAlgn="auto">
                        <a:lnSpc>
                          <a:spcPts val="1000"/>
                        </a:lnSpc>
                        <a:spcAft>
                          <a:spcPts val="0"/>
                        </a:spcAft>
                      </a:pPr>
                      <a:r>
                        <a:rPr lang="en-US" sz="800" kern="100">
                          <a:effectLst/>
                        </a:rPr>
                        <a:t>10</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印刷･同関連業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a:effectLst/>
                        </a:rPr>
                        <a:t>印刷業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印刷･同関連業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9"/>
                  </a:ext>
                </a:extLst>
              </a:tr>
              <a:tr h="129600">
                <a:tc rowSpan="3">
                  <a:txBody>
                    <a:bodyPr/>
                    <a:lstStyle/>
                    <a:p>
                      <a:pPr algn="ctr" fontAlgn="auto">
                        <a:lnSpc>
                          <a:spcPts val="1000"/>
                        </a:lnSpc>
                        <a:spcAft>
                          <a:spcPts val="0"/>
                        </a:spcAft>
                      </a:pPr>
                      <a:r>
                        <a:rPr lang="en-US" sz="800" kern="100">
                          <a:effectLst/>
                        </a:rPr>
                        <a:t>11</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その他の製造業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rowSpan="3">
                  <a:txBody>
                    <a:bodyPr/>
                    <a:lstStyle/>
                    <a:p>
                      <a:pPr algn="l" fontAlgn="auto">
                        <a:lnSpc>
                          <a:spcPts val="1000"/>
                        </a:lnSpc>
                        <a:spcAft>
                          <a:spcPts val="0"/>
                        </a:spcAft>
                      </a:pPr>
                      <a:r>
                        <a:rPr lang="ja-JP" sz="800" kern="100" dirty="0">
                          <a:effectLst/>
                        </a:rPr>
                        <a:t>その他の製造業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木製品･家具他工業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0"/>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プラスチック･ゴム･皮革製品製造業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1"/>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他製造業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2"/>
                  </a:ext>
                </a:extLst>
              </a:tr>
              <a:tr h="129600">
                <a:tc rowSpan="4">
                  <a:txBody>
                    <a:bodyPr/>
                    <a:lstStyle/>
                    <a:p>
                      <a:pPr algn="ctr" fontAlgn="auto">
                        <a:lnSpc>
                          <a:spcPts val="1000"/>
                        </a:lnSpc>
                        <a:spcAft>
                          <a:spcPts val="0"/>
                        </a:spcAft>
                      </a:pPr>
                      <a:r>
                        <a:rPr lang="en-US" sz="800" kern="100" dirty="0">
                          <a:effectLst/>
                        </a:rPr>
                        <a:t>12</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4">
                  <a:txBody>
                    <a:bodyPr/>
                    <a:lstStyle/>
                    <a:p>
                      <a:pPr algn="l" fontAlgn="auto">
                        <a:lnSpc>
                          <a:spcPts val="1000"/>
                        </a:lnSpc>
                        <a:spcAft>
                          <a:spcPts val="0"/>
                        </a:spcAft>
                      </a:pPr>
                      <a:r>
                        <a:rPr lang="ja-JP" sz="800" kern="100" dirty="0">
                          <a:effectLst/>
                        </a:rPr>
                        <a:t>電気ガス熱供給水道業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電気業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4">
                  <a:txBody>
                    <a:bodyPr/>
                    <a:lstStyle/>
                    <a:p>
                      <a:pPr algn="l" fontAlgn="auto">
                        <a:lnSpc>
                          <a:spcPts val="1000"/>
                        </a:lnSpc>
                        <a:spcAft>
                          <a:spcPts val="0"/>
                        </a:spcAft>
                      </a:pPr>
                      <a:r>
                        <a:rPr lang="ja-JP" sz="800" kern="100" dirty="0">
                          <a:effectLst/>
                        </a:rPr>
                        <a:t>電気ガス熱供給水道業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23"/>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ガス・熱供給業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4"/>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水道業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5"/>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廃棄物処理業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6"/>
                  </a:ext>
                </a:extLst>
              </a:tr>
              <a:tr h="129600">
                <a:tc>
                  <a:txBody>
                    <a:bodyPr/>
                    <a:lstStyle/>
                    <a:p>
                      <a:pPr algn="ctr" fontAlgn="auto">
                        <a:lnSpc>
                          <a:spcPts val="1000"/>
                        </a:lnSpc>
                        <a:spcAft>
                          <a:spcPts val="0"/>
                        </a:spcAft>
                      </a:pPr>
                      <a:r>
                        <a:rPr lang="en-US" sz="800" kern="100" dirty="0">
                          <a:effectLst/>
                        </a:rPr>
                        <a:t>13</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建設業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建設業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auto">
                        <a:lnSpc>
                          <a:spcPts val="1000"/>
                        </a:lnSpc>
                        <a:spcAft>
                          <a:spcPts val="0"/>
                        </a:spcAft>
                      </a:pPr>
                      <a:r>
                        <a:rPr lang="ja-JP" sz="800" kern="100" dirty="0">
                          <a:effectLst/>
                        </a:rPr>
                        <a:t>建設業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27"/>
                  </a:ext>
                </a:extLst>
              </a:tr>
              <a:tr h="129600">
                <a:tc rowSpan="2">
                  <a:txBody>
                    <a:bodyPr/>
                    <a:lstStyle/>
                    <a:p>
                      <a:pPr algn="ctr" fontAlgn="auto">
                        <a:lnSpc>
                          <a:spcPts val="1000"/>
                        </a:lnSpc>
                        <a:spcAft>
                          <a:spcPts val="0"/>
                        </a:spcAft>
                      </a:pPr>
                      <a:r>
                        <a:rPr lang="en-US" sz="800" kern="100" dirty="0">
                          <a:effectLst/>
                        </a:rPr>
                        <a:t>14</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2">
                  <a:txBody>
                    <a:bodyPr/>
                    <a:lstStyle/>
                    <a:p>
                      <a:pPr algn="l" fontAlgn="auto">
                        <a:lnSpc>
                          <a:spcPts val="1000"/>
                        </a:lnSpc>
                        <a:spcAft>
                          <a:spcPts val="0"/>
                        </a:spcAft>
                      </a:pPr>
                      <a:r>
                        <a:rPr lang="ja-JP" sz="800" kern="100" dirty="0">
                          <a:effectLst/>
                        </a:rPr>
                        <a:t>卸売業･小売業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卸売業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2">
                  <a:txBody>
                    <a:bodyPr/>
                    <a:lstStyle/>
                    <a:p>
                      <a:pPr algn="l" fontAlgn="auto">
                        <a:lnSpc>
                          <a:spcPts val="1000"/>
                        </a:lnSpc>
                        <a:spcAft>
                          <a:spcPts val="0"/>
                        </a:spcAft>
                      </a:pPr>
                      <a:r>
                        <a:rPr lang="ja-JP" sz="800" kern="100" dirty="0">
                          <a:effectLst/>
                        </a:rPr>
                        <a:t>卸売業･小売業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28"/>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小売業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29"/>
                  </a:ext>
                </a:extLst>
              </a:tr>
              <a:tr h="129600">
                <a:tc>
                  <a:txBody>
                    <a:bodyPr/>
                    <a:lstStyle/>
                    <a:p>
                      <a:pPr algn="ctr" fontAlgn="auto">
                        <a:lnSpc>
                          <a:spcPts val="1000"/>
                        </a:lnSpc>
                        <a:spcAft>
                          <a:spcPts val="0"/>
                        </a:spcAft>
                      </a:pPr>
                      <a:r>
                        <a:rPr lang="en-US" sz="800" kern="100">
                          <a:effectLst/>
                        </a:rPr>
                        <a:t>15</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運輸業･郵便業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運輸・郵便業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運輸業･郵便業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0"/>
                  </a:ext>
                </a:extLst>
              </a:tr>
              <a:tr h="129600">
                <a:tc>
                  <a:txBody>
                    <a:bodyPr/>
                    <a:lstStyle/>
                    <a:p>
                      <a:pPr algn="ctr" fontAlgn="auto">
                        <a:lnSpc>
                          <a:spcPts val="1000"/>
                        </a:lnSpc>
                        <a:spcAft>
                          <a:spcPts val="0"/>
                        </a:spcAft>
                      </a:pPr>
                      <a:r>
                        <a:rPr lang="en-US" sz="800" kern="100">
                          <a:effectLst/>
                        </a:rPr>
                        <a:t>16</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宿泊業･飲食サービス業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宿泊・飲食サービス業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宿泊業･飲食サービス業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1"/>
                  </a:ext>
                </a:extLst>
              </a:tr>
              <a:tr h="129600">
                <a:tc>
                  <a:txBody>
                    <a:bodyPr/>
                    <a:lstStyle/>
                    <a:p>
                      <a:pPr algn="ctr" fontAlgn="auto">
                        <a:lnSpc>
                          <a:spcPts val="1000"/>
                        </a:lnSpc>
                        <a:spcAft>
                          <a:spcPts val="0"/>
                        </a:spcAft>
                      </a:pPr>
                      <a:r>
                        <a:rPr lang="en-US" sz="800" kern="100">
                          <a:effectLst/>
                        </a:rPr>
                        <a:t>17</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情報通信業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情報通信業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情報通信業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2"/>
                  </a:ext>
                </a:extLst>
              </a:tr>
              <a:tr h="129600">
                <a:tc>
                  <a:txBody>
                    <a:bodyPr/>
                    <a:lstStyle/>
                    <a:p>
                      <a:pPr algn="ctr" fontAlgn="auto">
                        <a:lnSpc>
                          <a:spcPts val="1000"/>
                        </a:lnSpc>
                        <a:spcAft>
                          <a:spcPts val="0"/>
                        </a:spcAft>
                      </a:pPr>
                      <a:r>
                        <a:rPr lang="en-US" sz="800" kern="100">
                          <a:effectLst/>
                        </a:rPr>
                        <a:t>18</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金融業･保険業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金融・保険業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金融業･保険業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3"/>
                  </a:ext>
                </a:extLst>
              </a:tr>
              <a:tr h="129600">
                <a:tc rowSpan="3">
                  <a:txBody>
                    <a:bodyPr/>
                    <a:lstStyle/>
                    <a:p>
                      <a:pPr algn="ctr" fontAlgn="auto">
                        <a:lnSpc>
                          <a:spcPts val="1000"/>
                        </a:lnSpc>
                        <a:spcAft>
                          <a:spcPts val="0"/>
                        </a:spcAft>
                      </a:pPr>
                      <a:r>
                        <a:rPr lang="en-US" sz="800" kern="100">
                          <a:effectLst/>
                        </a:rPr>
                        <a:t>19</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3">
                  <a:txBody>
                    <a:bodyPr/>
                    <a:lstStyle/>
                    <a:p>
                      <a:pPr algn="l" fontAlgn="auto">
                        <a:lnSpc>
                          <a:spcPts val="1000"/>
                        </a:lnSpc>
                        <a:spcAft>
                          <a:spcPts val="0"/>
                        </a:spcAft>
                      </a:pPr>
                      <a:r>
                        <a:rPr lang="ja-JP" sz="800" kern="100">
                          <a:effectLst/>
                        </a:rPr>
                        <a:t>不動産業･物品賃貸業・</a:t>
                      </a:r>
                    </a:p>
                    <a:p>
                      <a:pPr algn="l" fontAlgn="auto">
                        <a:lnSpc>
                          <a:spcPts val="1000"/>
                        </a:lnSpc>
                        <a:spcAft>
                          <a:spcPts val="0"/>
                        </a:spcAft>
                      </a:pPr>
                      <a:r>
                        <a:rPr lang="ja-JP" sz="800" kern="100">
                          <a:effectLst/>
                        </a:rPr>
                        <a:t>専門・技術サービス業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住宅賃貸業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2">
                  <a:txBody>
                    <a:bodyPr/>
                    <a:lstStyle/>
                    <a:p>
                      <a:pPr algn="l" fontAlgn="auto">
                        <a:lnSpc>
                          <a:spcPts val="1000"/>
                        </a:lnSpc>
                        <a:spcAft>
                          <a:spcPts val="0"/>
                        </a:spcAft>
                      </a:pPr>
                      <a:r>
                        <a:rPr lang="ja-JP" sz="800" kern="100" dirty="0">
                          <a:effectLst/>
                        </a:rPr>
                        <a:t>不動産業･物品賃貸業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4"/>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その他の不動産業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vMerge="1">
                  <a:txBody>
                    <a:bodyPr/>
                    <a:lstStyle/>
                    <a:p>
                      <a:endParaRPr kumimoji="1" lang="ja-JP" altLang="en-US"/>
                    </a:p>
                  </a:txBody>
                  <a:tcPr/>
                </a:tc>
                <a:extLst>
                  <a:ext uri="{0D108BD9-81ED-4DB2-BD59-A6C34878D82A}">
                    <a16:rowId xmlns:a16="http://schemas.microsoft.com/office/drawing/2014/main" val="10035"/>
                  </a:ext>
                </a:extLst>
              </a:tr>
              <a:tr h="129600">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a:effectLst/>
                        </a:rPr>
                        <a:t>専門・科学技術、業務支援ｻｰﾋﾞｽ業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学術研究･専門･技術サービス業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6"/>
                  </a:ext>
                </a:extLst>
              </a:tr>
              <a:tr h="129600">
                <a:tc>
                  <a:txBody>
                    <a:bodyPr/>
                    <a:lstStyle/>
                    <a:p>
                      <a:pPr algn="ctr" fontAlgn="auto">
                        <a:lnSpc>
                          <a:spcPts val="1000"/>
                        </a:lnSpc>
                        <a:spcAft>
                          <a:spcPts val="0"/>
                        </a:spcAft>
                      </a:pPr>
                      <a:r>
                        <a:rPr lang="en-US" sz="800" kern="100">
                          <a:effectLst/>
                        </a:rPr>
                        <a:t>20</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公務</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公務</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公務</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7"/>
                  </a:ext>
                </a:extLst>
              </a:tr>
              <a:tr h="129600">
                <a:tc>
                  <a:txBody>
                    <a:bodyPr/>
                    <a:lstStyle/>
                    <a:p>
                      <a:pPr algn="ctr" fontAlgn="auto">
                        <a:lnSpc>
                          <a:spcPts val="1000"/>
                        </a:lnSpc>
                        <a:spcAft>
                          <a:spcPts val="0"/>
                        </a:spcAft>
                      </a:pPr>
                      <a:r>
                        <a:rPr lang="en-US" sz="800" kern="100">
                          <a:effectLst/>
                        </a:rPr>
                        <a:t>21</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教育･学習支援業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教育</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教育･学習支援業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8"/>
                  </a:ext>
                </a:extLst>
              </a:tr>
              <a:tr h="129600">
                <a:tc>
                  <a:txBody>
                    <a:bodyPr/>
                    <a:lstStyle/>
                    <a:p>
                      <a:pPr algn="ctr" fontAlgn="auto">
                        <a:lnSpc>
                          <a:spcPts val="1000"/>
                        </a:lnSpc>
                        <a:spcAft>
                          <a:spcPts val="0"/>
                        </a:spcAft>
                      </a:pPr>
                      <a:r>
                        <a:rPr lang="en-US" sz="800" kern="100">
                          <a:effectLst/>
                        </a:rPr>
                        <a:t>22</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医療･福祉</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a:effectLst/>
                        </a:rPr>
                        <a:t>保健衛生・社会事業</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医療･福祉</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39"/>
                  </a:ext>
                </a:extLst>
              </a:tr>
              <a:tr h="129600">
                <a:tc rowSpan="3">
                  <a:txBody>
                    <a:bodyPr/>
                    <a:lstStyle/>
                    <a:p>
                      <a:pPr algn="ctr" fontAlgn="auto">
                        <a:lnSpc>
                          <a:spcPts val="1000"/>
                        </a:lnSpc>
                        <a:spcAft>
                          <a:spcPts val="0"/>
                        </a:spcAft>
                      </a:pPr>
                      <a:r>
                        <a:rPr lang="en-US" sz="800" kern="100">
                          <a:effectLst/>
                        </a:rPr>
                        <a:t>23</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3">
                  <a:txBody>
                    <a:bodyPr/>
                    <a:lstStyle/>
                    <a:p>
                      <a:pPr algn="l" fontAlgn="auto">
                        <a:lnSpc>
                          <a:spcPts val="1000"/>
                        </a:lnSpc>
                        <a:spcAft>
                          <a:spcPts val="0"/>
                        </a:spcAft>
                      </a:pPr>
                      <a:r>
                        <a:rPr lang="ja-JP" sz="800" kern="100">
                          <a:effectLst/>
                        </a:rPr>
                        <a:t>その他のサービス</a:t>
                      </a:r>
                      <a:endParaRPr lang="ja-JP" sz="800" kern="10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rowSpan="3">
                  <a:txBody>
                    <a:bodyPr/>
                    <a:lstStyle/>
                    <a:p>
                      <a:pPr algn="l" fontAlgn="auto">
                        <a:lnSpc>
                          <a:spcPts val="1000"/>
                        </a:lnSpc>
                        <a:spcAft>
                          <a:spcPts val="0"/>
                        </a:spcAft>
                      </a:pPr>
                      <a:r>
                        <a:rPr lang="ja-JP" sz="800" kern="100" dirty="0">
                          <a:effectLst/>
                        </a:rPr>
                        <a:t>その他のサービス</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tc>
                  <a:txBody>
                    <a:bodyPr/>
                    <a:lstStyle/>
                    <a:p>
                      <a:pPr algn="l" fontAlgn="auto">
                        <a:lnSpc>
                          <a:spcPts val="1000"/>
                        </a:lnSpc>
                        <a:spcAft>
                          <a:spcPts val="0"/>
                        </a:spcAft>
                      </a:pPr>
                      <a:r>
                        <a:rPr lang="ja-JP" sz="800" kern="100" dirty="0">
                          <a:effectLst/>
                        </a:rPr>
                        <a:t>生活関連サービス業･娯楽業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40"/>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複合サービス事業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41"/>
                  </a:ext>
                </a:extLst>
              </a:tr>
              <a:tr h="1296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fontAlgn="auto">
                        <a:lnSpc>
                          <a:spcPts val="1000"/>
                        </a:lnSpc>
                        <a:spcAft>
                          <a:spcPts val="0"/>
                        </a:spcAft>
                      </a:pPr>
                      <a:r>
                        <a:rPr lang="ja-JP" sz="800" kern="100" dirty="0">
                          <a:effectLst/>
                        </a:rPr>
                        <a:t>他サービス業</a:t>
                      </a:r>
                      <a:endParaRPr lang="ja-JP" sz="800" kern="100" dirty="0">
                        <a:effectLst/>
                        <a:latin typeface="Times New Roman" panose="02020603050405020304" pitchFamily="18" charset="0"/>
                        <a:ea typeface="ＭＳ Ｐ明朝" panose="02020600040205080304" pitchFamily="18" charset="-128"/>
                      </a:endParaRPr>
                    </a:p>
                  </a:txBody>
                  <a:tcPr marL="38055" marR="3805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1FFFF"/>
                    </a:solidFill>
                  </a:tcPr>
                </a:tc>
                <a:extLst>
                  <a:ext uri="{0D108BD9-81ED-4DB2-BD59-A6C34878D82A}">
                    <a16:rowId xmlns:a16="http://schemas.microsoft.com/office/drawing/2014/main" val="1004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idx="4294967295"/>
          </p:nvPr>
        </p:nvSpPr>
        <p:spPr>
          <a:xfrm>
            <a:off x="0" y="2221555"/>
            <a:ext cx="9144000" cy="646331"/>
          </a:xfrm>
          <a:solidFill>
            <a:srgbClr val="D3F9EB"/>
          </a:solidFill>
        </p:spPr>
        <p:txBody>
          <a:bodyPr wrap="square" rtlCol="0">
            <a:spAutoFit/>
          </a:bodyPr>
          <a:lstStyle/>
          <a:p>
            <a:pPr algn="ctr"/>
            <a:r>
              <a:rPr lang="ja-JP" altLang="ja-JP" sz="3600" kern="1200" dirty="0">
                <a:solidFill>
                  <a:schemeClr val="tx1">
                    <a:lumMod val="75000"/>
                    <a:lumOff val="25000"/>
                  </a:schemeClr>
                </a:solidFill>
                <a:latin typeface="Meiryo UI" pitchFamily="50" charset="-128"/>
                <a:ea typeface="Meiryo UI" pitchFamily="50" charset="-128"/>
                <a:cs typeface="+mn-cs"/>
              </a:rPr>
              <a:t>３－１．産業別エネルギー消費量</a:t>
            </a:r>
            <a:r>
              <a:rPr lang="ja-JP" altLang="en-US" sz="3600" kern="1200" dirty="0">
                <a:solidFill>
                  <a:schemeClr val="tx1">
                    <a:lumMod val="75000"/>
                    <a:lumOff val="25000"/>
                  </a:schemeClr>
                </a:solidFill>
                <a:latin typeface="Meiryo UI" pitchFamily="50" charset="-128"/>
                <a:ea typeface="Meiryo UI" pitchFamily="50" charset="-128"/>
                <a:cs typeface="+mn-cs"/>
              </a:rPr>
              <a:t>の分析</a:t>
            </a:r>
            <a:endParaRPr lang="en-US" altLang="ja-JP" sz="3600" kern="1200" dirty="0">
              <a:solidFill>
                <a:schemeClr val="tx1">
                  <a:lumMod val="75000"/>
                  <a:lumOff val="25000"/>
                </a:schemeClr>
              </a:solidFill>
              <a:latin typeface="Meiryo UI" pitchFamily="50" charset="-128"/>
              <a:ea typeface="Meiryo UI" pitchFamily="50" charset="-128"/>
              <a:cs typeface="+mn-cs"/>
            </a:endParaRPr>
          </a:p>
        </p:txBody>
      </p:sp>
      <p:sp>
        <p:nvSpPr>
          <p:cNvPr id="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37</a:t>
            </a:fld>
            <a:endParaRPr lang="en-US" altLang="ja-JP" b="1" dirty="0">
              <a:latin typeface="Meiryo UI" pitchFamily="50" charset="-128"/>
              <a:ea typeface="Meiryo UI" pitchFamily="50"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（１）産業別</a:t>
            </a:r>
            <a:r>
              <a:rPr lang="ja-JP" altLang="en-US" dirty="0">
                <a:latin typeface="Meiryo UI" pitchFamily="50" charset="-128"/>
                <a:ea typeface="Meiryo UI" pitchFamily="50" charset="-128"/>
              </a:rPr>
              <a:t>エネルギー消費量</a:t>
            </a:r>
            <a:endParaRPr kumimoji="1" lang="ja-JP" altLang="en-US" dirty="0">
              <a:latin typeface="Meiryo UI" pitchFamily="50" charset="-128"/>
              <a:ea typeface="Meiryo UI" pitchFamily="50" charset="-128"/>
            </a:endParaRPr>
          </a:p>
        </p:txBody>
      </p:sp>
      <p:sp>
        <p:nvSpPr>
          <p:cNvPr id="6" name="正方形/長方形 5"/>
          <p:cNvSpPr/>
          <p:nvPr/>
        </p:nvSpPr>
        <p:spPr>
          <a:xfrm>
            <a:off x="3790332" y="6556384"/>
            <a:ext cx="4832418" cy="215444"/>
          </a:xfrm>
          <a:prstGeom prst="rect">
            <a:avLst/>
          </a:prstGeom>
        </p:spPr>
        <p:txBody>
          <a:bodyPr wrap="square">
            <a:spAutoFit/>
          </a:bodyPr>
          <a:lstStyle/>
          <a:p>
            <a:r>
              <a:rPr lang="ja-JP" altLang="en-US" sz="800" b="1" dirty="0">
                <a:latin typeface="Meiryo UI" pitchFamily="50" charset="-128"/>
                <a:ea typeface="Meiryo UI" pitchFamily="50" charset="-128"/>
              </a:rPr>
              <a:t>出所： 「総合エネルギー統計」「都道府県別エネルギー消費統計」 「地域経済循環分析用データ」より作成</a:t>
            </a:r>
          </a:p>
        </p:txBody>
      </p:sp>
      <p:sp>
        <p:nvSpPr>
          <p:cNvPr id="7" name="正方形/長方形 6"/>
          <p:cNvSpPr/>
          <p:nvPr/>
        </p:nvSpPr>
        <p:spPr bwMode="auto">
          <a:xfrm>
            <a:off x="252000" y="1859817"/>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○○市の産業別のエネルギー消費量は、○○のエネルギー消費量が最も多く、次いで○○、○○の順となっている。</a:t>
            </a:r>
          </a:p>
        </p:txBody>
      </p:sp>
      <p:sp>
        <p:nvSpPr>
          <p:cNvPr id="11" name="正方形/長方形 10"/>
          <p:cNvSpPr/>
          <p:nvPr/>
        </p:nvSpPr>
        <p:spPr>
          <a:xfrm>
            <a:off x="232698" y="2537679"/>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産業別エネルギー消費量</a:t>
            </a:r>
          </a:p>
        </p:txBody>
      </p:sp>
      <p:sp>
        <p:nvSpPr>
          <p:cNvPr id="15"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38</a:t>
            </a:fld>
            <a:endParaRPr lang="en-US" altLang="ja-JP" b="1" dirty="0">
              <a:latin typeface="Meiryo UI" pitchFamily="50" charset="-128"/>
              <a:ea typeface="Meiryo UI" pitchFamily="50" charset="-128"/>
            </a:endParaRPr>
          </a:p>
        </p:txBody>
      </p:sp>
      <p:sp>
        <p:nvSpPr>
          <p:cNvPr id="13" name="Rectangle 3"/>
          <p:cNvSpPr>
            <a:spLocks noChangeArrowheads="1"/>
          </p:cNvSpPr>
          <p:nvPr/>
        </p:nvSpPr>
        <p:spPr bwMode="auto">
          <a:xfrm>
            <a:off x="820109" y="800307"/>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エネルギー消費量は、産業によって生産量１単位当たりのエネルギー消費量が異なるため、必ずしも生産量が多い産業がエネルギー消費量が多いとは限らない。</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ここでは、地域のエネルギー消費量の規模を産業別に把握する（下図）。</a:t>
            </a:r>
            <a:endParaRPr lang="ja-JP" altLang="en-US" sz="1200" b="1" dirty="0">
              <a:latin typeface="Meiryo UI" pitchFamily="50" charset="-128"/>
              <a:ea typeface="Meiryo UI" pitchFamily="50" charset="-128"/>
            </a:endParaRP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9" name="テキスト ボックス 2"/>
          <p:cNvSpPr txBox="1"/>
          <p:nvPr/>
        </p:nvSpPr>
        <p:spPr>
          <a:xfrm>
            <a:off x="6260428" y="2968794"/>
            <a:ext cx="2624328" cy="338554"/>
          </a:xfrm>
          <a:prstGeom prst="rect">
            <a:avLst/>
          </a:prstGeom>
          <a:solidFill>
            <a:schemeClr val="bg1"/>
          </a:solidFill>
          <a:ln w="19050">
            <a:solidFill>
              <a:schemeClr val="bg1">
                <a:lumMod val="50000"/>
              </a:schemeClr>
            </a:solidFill>
          </a:ln>
        </p:spPr>
        <p:txBody>
          <a:bodyPr wrap="square" rtlCol="0">
            <a:normAutofit fontScale="85000" lnSpcReduction="10000"/>
          </a:bodyPr>
          <a:lstStyle/>
          <a:p>
            <a:pPr algn="ctr"/>
            <a:r>
              <a:rPr lang="ja-JP" altLang="en-US" sz="1600" dirty="0">
                <a:latin typeface="ＭＳ Ｐゴシック" panose="020B0600070205080204" pitchFamily="50" charset="-128"/>
                <a:ea typeface="ＭＳ Ｐゴシック" panose="020B0600070205080204" pitchFamily="50" charset="-128"/>
              </a:rPr>
              <a:t>エネルギー消費量 </a:t>
            </a:r>
            <a:r>
              <a:rPr lang="ja-JP" altLang="en-US" sz="1600" b="1" dirty="0">
                <a:latin typeface="Meiryo UI" pitchFamily="50" charset="-128"/>
                <a:ea typeface="Meiryo UI" pitchFamily="50" charset="-128"/>
              </a:rPr>
              <a:t>○○</a:t>
            </a:r>
            <a:r>
              <a:rPr lang="en-US" altLang="ja-JP" sz="1600" dirty="0">
                <a:latin typeface="ＭＳ Ｐゴシック" panose="020B0600070205080204" pitchFamily="50" charset="-128"/>
                <a:ea typeface="ＭＳ Ｐゴシック" panose="020B0600070205080204" pitchFamily="50" charset="-128"/>
              </a:rPr>
              <a:t> TJ/</a:t>
            </a:r>
            <a:r>
              <a:rPr lang="ja-JP" altLang="en-US" sz="1600" dirty="0">
                <a:latin typeface="ＭＳ Ｐゴシック" panose="020B0600070205080204" pitchFamily="50" charset="-128"/>
                <a:ea typeface="ＭＳ Ｐゴシック" panose="020B0600070205080204" pitchFamily="50" charset="-128"/>
              </a:rPr>
              <a:t>年</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10" name="テキスト ボックス 3"/>
          <p:cNvSpPr txBox="1"/>
          <p:nvPr/>
        </p:nvSpPr>
        <p:spPr>
          <a:xfrm>
            <a:off x="5229225" y="2961780"/>
            <a:ext cx="1009650" cy="307777"/>
          </a:xfrm>
          <a:prstGeom prst="rect">
            <a:avLst/>
          </a:prstGeom>
          <a:noFill/>
          <a:ln>
            <a:noFill/>
          </a:ln>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400" dirty="0">
              <a:latin typeface="ＭＳ Ｐゴシック" panose="020B0600070205080204" pitchFamily="50" charset="-128"/>
              <a:ea typeface="ＭＳ Ｐゴシック" panose="020B0600070205080204" pitchFamily="50"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（２）産業別エネルギー消費量構成比</a:t>
            </a:r>
            <a:endParaRPr kumimoji="1" lang="ja-JP" altLang="en-US" dirty="0">
              <a:latin typeface="Meiryo UI" pitchFamily="50" charset="-128"/>
              <a:ea typeface="Meiryo UI" pitchFamily="50" charset="-128"/>
            </a:endParaRPr>
          </a:p>
        </p:txBody>
      </p:sp>
      <p:sp>
        <p:nvSpPr>
          <p:cNvPr id="4" name="正方形/長方形 3"/>
          <p:cNvSpPr/>
          <p:nvPr/>
        </p:nvSpPr>
        <p:spPr bwMode="auto">
          <a:xfrm>
            <a:off x="252000" y="1867014"/>
            <a:ext cx="8640000" cy="540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○○市の産業別エネルギー消費量の構成比は、○○のエネルギー消費量の割合が最も高く、次いで○○、○○の割合が高い。</a:t>
            </a:r>
          </a:p>
        </p:txBody>
      </p:sp>
      <p:sp>
        <p:nvSpPr>
          <p:cNvPr id="9" name="正方形/長方形 8"/>
          <p:cNvSpPr/>
          <p:nvPr/>
        </p:nvSpPr>
        <p:spPr>
          <a:xfrm>
            <a:off x="3790332" y="6556384"/>
            <a:ext cx="4832418" cy="215444"/>
          </a:xfrm>
          <a:prstGeom prst="rect">
            <a:avLst/>
          </a:prstGeom>
        </p:spPr>
        <p:txBody>
          <a:bodyPr wrap="square">
            <a:spAutoFit/>
          </a:bodyPr>
          <a:lstStyle/>
          <a:p>
            <a:r>
              <a:rPr lang="ja-JP" altLang="en-US" sz="800" b="1" dirty="0">
                <a:latin typeface="Meiryo UI" pitchFamily="50" charset="-128"/>
                <a:ea typeface="Meiryo UI" pitchFamily="50" charset="-128"/>
              </a:rPr>
              <a:t>出所： 「総合エネルギー統計」「都道府県別エネルギー消費統計」 「地域経済循環分析用データ」より作成</a:t>
            </a:r>
          </a:p>
        </p:txBody>
      </p:sp>
      <p:sp>
        <p:nvSpPr>
          <p:cNvPr id="10" name="正方形/長方形 9"/>
          <p:cNvSpPr/>
          <p:nvPr/>
        </p:nvSpPr>
        <p:spPr>
          <a:xfrm>
            <a:off x="252000" y="2522931"/>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産業別エネルギー消費量構成比</a:t>
            </a:r>
          </a:p>
        </p:txBody>
      </p:sp>
      <p:sp>
        <p:nvSpPr>
          <p:cNvPr id="1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39</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820109" y="800533"/>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産業別のエネルギー消費量は、地域が得意とする産業が何かによって異なり、地域の産業構造によるものである。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ここでは、地域のエネルギー消費量の産業別構成比を全国の構成比と比較し、全国平均と比較してどの産業のエネルギー消費量が多いかを把握する（下図）。</a:t>
            </a: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dirty="0">
                <a:solidFill>
                  <a:schemeClr val="bg1"/>
                </a:solidFill>
                <a:latin typeface="Meiryo UI" pitchFamily="50" charset="-128"/>
                <a:ea typeface="Meiryo UI" pitchFamily="50" charset="-128"/>
              </a:rPr>
              <a:t>１．地域の所得循環構造</a:t>
            </a:r>
            <a:endParaRPr kumimoji="1" lang="en-US" altLang="ja-JP" sz="4000" dirty="0">
              <a:solidFill>
                <a:schemeClr val="bg1"/>
              </a:solidFill>
              <a:latin typeface="Meiryo UI" pitchFamily="50" charset="-128"/>
              <a:ea typeface="Meiryo UI" pitchFamily="50" charset="-128"/>
            </a:endParaRP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a:t>
            </a:fld>
            <a:endParaRPr lang="en-US" altLang="ja-JP" b="1" dirty="0">
              <a:latin typeface="Meiryo UI" pitchFamily="50" charset="-128"/>
              <a:ea typeface="Meiryo UI" pitchFamily="50"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idx="4294967295"/>
          </p:nvPr>
        </p:nvSpPr>
        <p:spPr>
          <a:xfrm>
            <a:off x="0" y="2221555"/>
            <a:ext cx="9144000" cy="646331"/>
          </a:xfrm>
          <a:solidFill>
            <a:srgbClr val="D3F9EB"/>
          </a:solidFill>
        </p:spPr>
        <p:txBody>
          <a:bodyPr wrap="square" rtlCol="0">
            <a:spAutoFit/>
          </a:bodyPr>
          <a:lstStyle/>
          <a:p>
            <a:pPr algn="ctr"/>
            <a:r>
              <a:rPr lang="ja-JP" altLang="ja-JP" sz="3600" kern="1200" dirty="0">
                <a:solidFill>
                  <a:schemeClr val="tx1">
                    <a:lumMod val="75000"/>
                    <a:lumOff val="25000"/>
                  </a:schemeClr>
                </a:solidFill>
                <a:latin typeface="Meiryo UI" pitchFamily="50" charset="-128"/>
                <a:ea typeface="Meiryo UI" pitchFamily="50" charset="-128"/>
                <a:cs typeface="+mn-cs"/>
              </a:rPr>
              <a:t>３－２．産業別エネルギー生産性</a:t>
            </a:r>
            <a:r>
              <a:rPr lang="ja-JP" altLang="en-US" sz="3600" kern="1200" dirty="0">
                <a:solidFill>
                  <a:schemeClr val="tx1">
                    <a:lumMod val="75000"/>
                    <a:lumOff val="25000"/>
                  </a:schemeClr>
                </a:solidFill>
                <a:latin typeface="Meiryo UI" pitchFamily="50" charset="-128"/>
                <a:ea typeface="Meiryo UI" pitchFamily="50" charset="-128"/>
                <a:cs typeface="+mn-cs"/>
              </a:rPr>
              <a:t>の分析</a:t>
            </a:r>
          </a:p>
        </p:txBody>
      </p:sp>
      <p:sp>
        <p:nvSpPr>
          <p:cNvPr id="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40</a:t>
            </a:fld>
            <a:endParaRPr lang="en-US" altLang="ja-JP" b="1" dirty="0">
              <a:latin typeface="Meiryo UI" pitchFamily="50" charset="-128"/>
              <a:ea typeface="Meiryo UI" pitchFamily="50"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（１）エネルギー</a:t>
            </a:r>
            <a:r>
              <a:rPr kumimoji="1" lang="ja-JP" altLang="en-US" dirty="0">
                <a:latin typeface="Meiryo UI" pitchFamily="50" charset="-128"/>
                <a:ea typeface="Meiryo UI" pitchFamily="50" charset="-128"/>
              </a:rPr>
              <a:t>生産性①：第</a:t>
            </a:r>
            <a:r>
              <a:rPr kumimoji="1" lang="en-US" altLang="ja-JP" dirty="0">
                <a:latin typeface="Meiryo UI" pitchFamily="50" charset="-128"/>
                <a:ea typeface="Meiryo UI" pitchFamily="50" charset="-128"/>
              </a:rPr>
              <a:t>1</a:t>
            </a:r>
            <a:r>
              <a:rPr kumimoji="1" lang="ja-JP" altLang="en-US" dirty="0">
                <a:latin typeface="Meiryo UI" pitchFamily="50" charset="-128"/>
                <a:ea typeface="Meiryo UI" pitchFamily="50" charset="-128"/>
              </a:rPr>
              <a:t>次・</a:t>
            </a:r>
            <a:r>
              <a:rPr kumimoji="1" lang="en-US" altLang="ja-JP" dirty="0">
                <a:latin typeface="Meiryo UI" pitchFamily="50" charset="-128"/>
                <a:ea typeface="Meiryo UI" pitchFamily="50" charset="-128"/>
              </a:rPr>
              <a:t>2</a:t>
            </a:r>
            <a:r>
              <a:rPr kumimoji="1" lang="ja-JP" altLang="en-US" dirty="0">
                <a:latin typeface="Meiryo UI" pitchFamily="50" charset="-128"/>
                <a:ea typeface="Meiryo UI" pitchFamily="50" charset="-128"/>
              </a:rPr>
              <a:t>次・</a:t>
            </a:r>
            <a:r>
              <a:rPr kumimoji="1" lang="en-US" altLang="ja-JP" dirty="0">
                <a:latin typeface="Meiryo UI" pitchFamily="50" charset="-128"/>
                <a:ea typeface="Meiryo UI" pitchFamily="50" charset="-128"/>
              </a:rPr>
              <a:t>3</a:t>
            </a:r>
            <a:r>
              <a:rPr kumimoji="1" lang="ja-JP" altLang="en-US" dirty="0">
                <a:latin typeface="Meiryo UI" pitchFamily="50" charset="-128"/>
                <a:ea typeface="Meiryo UI" pitchFamily="50" charset="-128"/>
              </a:rPr>
              <a:t>次別</a:t>
            </a:r>
          </a:p>
        </p:txBody>
      </p:sp>
      <p:sp>
        <p:nvSpPr>
          <p:cNvPr id="8" name="正方形/長方形 7"/>
          <p:cNvSpPr/>
          <p:nvPr/>
        </p:nvSpPr>
        <p:spPr bwMode="auto">
          <a:xfrm>
            <a:off x="252000" y="1961531"/>
            <a:ext cx="8640000" cy="612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○○市の第</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次産業、第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次産業のエネルギー生産性は、全国や県、同規模地域と比較して○○水準である。第</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次産業は全国と比較すると○○水準である。</a:t>
            </a:r>
          </a:p>
        </p:txBody>
      </p:sp>
      <p:sp>
        <p:nvSpPr>
          <p:cNvPr id="12" name="正方形/長方形 11"/>
          <p:cNvSpPr/>
          <p:nvPr/>
        </p:nvSpPr>
        <p:spPr>
          <a:xfrm>
            <a:off x="252000" y="2699423"/>
            <a:ext cx="8640000" cy="3096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産業別エネルギー生産性</a:t>
            </a:r>
          </a:p>
        </p:txBody>
      </p:sp>
      <p:sp>
        <p:nvSpPr>
          <p:cNvPr id="1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41</a:t>
            </a:fld>
            <a:endParaRPr lang="en-US" altLang="ja-JP" b="1" dirty="0">
              <a:latin typeface="Meiryo UI" pitchFamily="50" charset="-128"/>
              <a:ea typeface="Meiryo UI" pitchFamily="50" charset="-128"/>
            </a:endParaRPr>
          </a:p>
        </p:txBody>
      </p:sp>
      <p:sp>
        <p:nvSpPr>
          <p:cNvPr id="14" name="Rectangle 3"/>
          <p:cNvSpPr>
            <a:spLocks noChangeArrowheads="1"/>
          </p:cNvSpPr>
          <p:nvPr/>
        </p:nvSpPr>
        <p:spPr bwMode="auto">
          <a:xfrm>
            <a:off x="820109" y="836253"/>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エネルギー生産性の向上は、企業のコスト削減の観点のみならず、</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排出量を削減するための課題となっている。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ここでは、第１次産業、第２次産業、第３次産業、全産業別のエネルギー生産性を地域、全国、県、同規模地域で比較し、エネルギー生産性の高い産業、低い産業を把握する（下図） 。</a:t>
            </a:r>
          </a:p>
        </p:txBody>
      </p:sp>
      <p:sp>
        <p:nvSpPr>
          <p:cNvPr id="17" name="テキスト ボックス 16"/>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（２）エネルギー</a:t>
            </a:r>
            <a:r>
              <a:rPr kumimoji="1" lang="ja-JP" altLang="en-US" dirty="0">
                <a:latin typeface="Meiryo UI" pitchFamily="50" charset="-128"/>
                <a:ea typeface="Meiryo UI" pitchFamily="50" charset="-128"/>
              </a:rPr>
              <a:t>生産性②：第</a:t>
            </a:r>
            <a:r>
              <a:rPr kumimoji="1" lang="en-US" altLang="ja-JP" dirty="0">
                <a:latin typeface="Meiryo UI" pitchFamily="50" charset="-128"/>
                <a:ea typeface="Meiryo UI" pitchFamily="50" charset="-128"/>
              </a:rPr>
              <a:t>2</a:t>
            </a:r>
            <a:r>
              <a:rPr kumimoji="1" lang="ja-JP" altLang="en-US" dirty="0">
                <a:latin typeface="Meiryo UI" pitchFamily="50" charset="-128"/>
                <a:ea typeface="Meiryo UI" pitchFamily="50" charset="-128"/>
              </a:rPr>
              <a:t>次産業</a:t>
            </a:r>
          </a:p>
        </p:txBody>
      </p:sp>
      <p:sp>
        <p:nvSpPr>
          <p:cNvPr id="17" name="正方形/長方形 16"/>
          <p:cNvSpPr/>
          <p:nvPr/>
        </p:nvSpPr>
        <p:spPr>
          <a:xfrm>
            <a:off x="252000" y="2419211"/>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a:t>
            </a:r>
            <a:r>
              <a:rPr lang="en-US" altLang="ja-JP" sz="1200" b="1" dirty="0">
                <a:solidFill>
                  <a:schemeClr val="bg1"/>
                </a:solidFill>
                <a:latin typeface="Meiryo UI" pitchFamily="50" charset="-128"/>
                <a:ea typeface="Meiryo UI" pitchFamily="50" charset="-128"/>
              </a:rPr>
              <a:t>2</a:t>
            </a:r>
            <a:r>
              <a:rPr lang="ja-JP" altLang="en-US" sz="1200" b="1" dirty="0">
                <a:solidFill>
                  <a:schemeClr val="bg1"/>
                </a:solidFill>
                <a:latin typeface="Meiryo UI" pitchFamily="50" charset="-128"/>
                <a:ea typeface="Meiryo UI" pitchFamily="50" charset="-128"/>
              </a:rPr>
              <a:t>次産業の産業別エネルギー生産性及び付加価値の構成比</a:t>
            </a:r>
          </a:p>
        </p:txBody>
      </p:sp>
      <p:sp>
        <p:nvSpPr>
          <p:cNvPr id="23" name="テキスト ボックス 22"/>
          <p:cNvSpPr txBox="1"/>
          <p:nvPr/>
        </p:nvSpPr>
        <p:spPr>
          <a:xfrm>
            <a:off x="540620" y="2718622"/>
            <a:ext cx="1224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エネルギー生産性</a:t>
            </a:r>
          </a:p>
        </p:txBody>
      </p:sp>
      <p:sp>
        <p:nvSpPr>
          <p:cNvPr id="24" name="テキスト ボックス 23"/>
          <p:cNvSpPr txBox="1"/>
          <p:nvPr/>
        </p:nvSpPr>
        <p:spPr>
          <a:xfrm>
            <a:off x="540620" y="4483678"/>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25" name="正方形/長方形 24"/>
          <p:cNvSpPr/>
          <p:nvPr/>
        </p:nvSpPr>
        <p:spPr bwMode="auto">
          <a:xfrm>
            <a:off x="252000" y="1850562"/>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○○市では、○○の付加価値構成比が高く、エネルギー生産性が全国よりも○○ため、第○次産業のエネルギー生産性の高さに繋がっている。</a:t>
            </a:r>
          </a:p>
        </p:txBody>
      </p:sp>
      <p:sp>
        <p:nvSpPr>
          <p:cNvPr id="2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42</a:t>
            </a:fld>
            <a:endParaRPr lang="en-US" altLang="ja-JP" b="1" dirty="0">
              <a:latin typeface="Meiryo UI" pitchFamily="50" charset="-128"/>
              <a:ea typeface="Meiryo UI" pitchFamily="50" charset="-128"/>
            </a:endParaRPr>
          </a:p>
        </p:txBody>
      </p:sp>
      <p:sp>
        <p:nvSpPr>
          <p:cNvPr id="15" name="Rectangle 3"/>
          <p:cNvSpPr>
            <a:spLocks noChangeArrowheads="1"/>
          </p:cNvSpPr>
          <p:nvPr/>
        </p:nvSpPr>
        <p:spPr bwMode="auto">
          <a:xfrm>
            <a:off x="820109" y="728034"/>
            <a:ext cx="8280000" cy="1023857"/>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次産業には、鉄鋼、化学、窯業・土石等（素材系産業）のエネルギーを比較的に多く消費する産業と、食料品、繊維、機械、その他の製造業（非素材系産業）の比較的エネルギーの消費が少ない産業がある。</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次産業の産業別のエネルギー生産性を全国と比較し、エネルギー生産性の高い産業、低い産業を把握する（下図） 。</a:t>
            </a:r>
          </a:p>
        </p:txBody>
      </p:sp>
      <p:sp>
        <p:nvSpPr>
          <p:cNvPr id="16" name="テキスト ボックス 15"/>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（３）エネルギー</a:t>
            </a:r>
            <a:r>
              <a:rPr kumimoji="1" lang="ja-JP" altLang="en-US" dirty="0">
                <a:latin typeface="Meiryo UI" pitchFamily="50" charset="-128"/>
                <a:ea typeface="Meiryo UI" pitchFamily="50" charset="-128"/>
              </a:rPr>
              <a:t>生産性③：第</a:t>
            </a:r>
            <a:r>
              <a:rPr kumimoji="1" lang="en-US" altLang="ja-JP" dirty="0">
                <a:latin typeface="Meiryo UI" pitchFamily="50" charset="-128"/>
                <a:ea typeface="Meiryo UI" pitchFamily="50" charset="-128"/>
              </a:rPr>
              <a:t>3</a:t>
            </a:r>
            <a:r>
              <a:rPr kumimoji="1" lang="ja-JP" altLang="en-US" dirty="0">
                <a:latin typeface="Meiryo UI" pitchFamily="50" charset="-128"/>
                <a:ea typeface="Meiryo UI" pitchFamily="50" charset="-128"/>
              </a:rPr>
              <a:t>次産業</a:t>
            </a:r>
          </a:p>
        </p:txBody>
      </p:sp>
      <p:sp>
        <p:nvSpPr>
          <p:cNvPr id="13" name="正方形/長方形 12"/>
          <p:cNvSpPr/>
          <p:nvPr/>
        </p:nvSpPr>
        <p:spPr>
          <a:xfrm>
            <a:off x="300600" y="2426585"/>
            <a:ext cx="8640000" cy="252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200" b="1" dirty="0">
                <a:solidFill>
                  <a:schemeClr val="bg1"/>
                </a:solidFill>
                <a:latin typeface="Meiryo UI" pitchFamily="50" charset="-128"/>
                <a:ea typeface="Meiryo UI" pitchFamily="50" charset="-128"/>
              </a:rPr>
              <a:t>第３次産業の産業別エネルギー生産性及び付加価値の構成比</a:t>
            </a:r>
          </a:p>
        </p:txBody>
      </p:sp>
      <p:sp>
        <p:nvSpPr>
          <p:cNvPr id="16" name="正方形/長方形 15"/>
          <p:cNvSpPr/>
          <p:nvPr/>
        </p:nvSpPr>
        <p:spPr>
          <a:xfrm>
            <a:off x="2516426" y="6541568"/>
            <a:ext cx="5917998" cy="307777"/>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700" b="1" dirty="0">
                <a:latin typeface="Meiryo UI" pitchFamily="50" charset="-128"/>
                <a:ea typeface="Meiryo UI" pitchFamily="50" charset="-128"/>
              </a:rPr>
              <a:t>注）</a:t>
            </a:r>
            <a:r>
              <a:rPr lang="en-US" altLang="ja-JP" sz="700" b="1" dirty="0">
                <a:latin typeface="Meiryo UI" pitchFamily="50" charset="-128"/>
                <a:ea typeface="Meiryo UI" pitchFamily="50" charset="-128"/>
              </a:rPr>
              <a:t>	</a:t>
            </a:r>
            <a:r>
              <a:rPr lang="ja-JP" altLang="en-US" sz="700" b="1" dirty="0">
                <a:latin typeface="Meiryo UI" pitchFamily="50" charset="-128"/>
                <a:ea typeface="Meiryo UI" pitchFamily="50" charset="-128"/>
              </a:rPr>
              <a:t>第３次産業のエネルギー消費量は、企業の管理部門等の事務所・ビル、ホテルや百貨店、サービス業等のエネルギー消費量であり、運輸部門の輸送によるエネルギー消費量や、エネルギー転換部門（発電所等）のエネルギー消費量は含まれない。</a:t>
            </a:r>
          </a:p>
        </p:txBody>
      </p:sp>
      <p:sp>
        <p:nvSpPr>
          <p:cNvPr id="17" name="正方形/長方形 16"/>
          <p:cNvSpPr/>
          <p:nvPr/>
        </p:nvSpPr>
        <p:spPr bwMode="auto">
          <a:xfrm>
            <a:off x="300600" y="1769565"/>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○○市では、付加価値構成比が高い○○のエネルギー生産性が県や同規模地域と同程度であり、エネルギー生産性が高い○○等は付加価値構成比が低いため、第</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次産業のエネルギー生産性は県や同規模地域と○○となっている。</a:t>
            </a:r>
          </a:p>
        </p:txBody>
      </p:sp>
      <p:sp>
        <p:nvSpPr>
          <p:cNvPr id="23" name="テキスト ボックス 22"/>
          <p:cNvSpPr txBox="1"/>
          <p:nvPr/>
        </p:nvSpPr>
        <p:spPr>
          <a:xfrm>
            <a:off x="618824" y="2703877"/>
            <a:ext cx="1188000"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エネルギー生産性</a:t>
            </a:r>
          </a:p>
        </p:txBody>
      </p:sp>
      <p:sp>
        <p:nvSpPr>
          <p:cNvPr id="24"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43</a:t>
            </a:fld>
            <a:endParaRPr lang="en-US" altLang="ja-JP" b="1" dirty="0">
              <a:latin typeface="Meiryo UI" pitchFamily="50" charset="-128"/>
              <a:ea typeface="Meiryo UI" pitchFamily="50" charset="-128"/>
            </a:endParaRPr>
          </a:p>
        </p:txBody>
      </p:sp>
      <p:sp>
        <p:nvSpPr>
          <p:cNvPr id="21" name="テキスト ボックス 20"/>
          <p:cNvSpPr txBox="1"/>
          <p:nvPr/>
        </p:nvSpPr>
        <p:spPr>
          <a:xfrm>
            <a:off x="618824" y="4580148"/>
            <a:ext cx="1143001" cy="24334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050" b="1" dirty="0">
                <a:solidFill>
                  <a:schemeClr val="bg1"/>
                </a:solidFill>
                <a:latin typeface="Meiryo UI" pitchFamily="50" charset="-128"/>
                <a:ea typeface="Meiryo UI" pitchFamily="50" charset="-128"/>
              </a:rPr>
              <a:t>付加価値構成比</a:t>
            </a:r>
          </a:p>
        </p:txBody>
      </p:sp>
      <p:sp>
        <p:nvSpPr>
          <p:cNvPr id="19" name="Rectangle 3"/>
          <p:cNvSpPr>
            <a:spLocks noChangeArrowheads="1"/>
          </p:cNvSpPr>
          <p:nvPr/>
        </p:nvSpPr>
        <p:spPr bwMode="auto">
          <a:xfrm>
            <a:off x="820109" y="714606"/>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第３次産業は、企業の管理部門等の事務所・ビル、ホテルや百貨店、サービス業等を対象としており、製造業と比較してエネルギー生産性が高い産業が多い。</a:t>
            </a: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ここでは、第３次産業の産業別のエネルギー生産性を全国と比較し、エネルギー生産性の高い産業、低い産業を把握する（下図） 。</a:t>
            </a:r>
          </a:p>
        </p:txBody>
      </p:sp>
      <p:sp>
        <p:nvSpPr>
          <p:cNvPr id="25" name="テキスト ボックス 2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idx="4294967295"/>
          </p:nvPr>
        </p:nvSpPr>
        <p:spPr>
          <a:xfrm>
            <a:off x="0" y="2159998"/>
            <a:ext cx="9144000" cy="709200"/>
          </a:xfrm>
          <a:solidFill>
            <a:srgbClr val="D3F9EB"/>
          </a:solidFill>
        </p:spPr>
        <p:txBody>
          <a:bodyPr wrap="square" rtlCol="0" anchor="ctr">
            <a:noAutofit/>
          </a:bodyPr>
          <a:lstStyle/>
          <a:p>
            <a:pPr algn="ctr"/>
            <a:r>
              <a:rPr lang="ja-JP" altLang="en-US" sz="3200" kern="1200" dirty="0">
                <a:solidFill>
                  <a:schemeClr val="tx1">
                    <a:lumMod val="75000"/>
                    <a:lumOff val="25000"/>
                  </a:schemeClr>
                </a:solidFill>
                <a:cs typeface="+mn-cs"/>
              </a:rPr>
              <a:t>３</a:t>
            </a:r>
            <a:r>
              <a:rPr lang="ja-JP" altLang="ja-JP" sz="3200" kern="1200" dirty="0">
                <a:solidFill>
                  <a:schemeClr val="tx1">
                    <a:lumMod val="75000"/>
                    <a:lumOff val="25000"/>
                  </a:schemeClr>
                </a:solidFill>
                <a:latin typeface="Meiryo UI" pitchFamily="50" charset="-128"/>
                <a:ea typeface="Meiryo UI" pitchFamily="50" charset="-128"/>
                <a:cs typeface="+mn-cs"/>
              </a:rPr>
              <a:t>－</a:t>
            </a:r>
            <a:r>
              <a:rPr lang="ja-JP" altLang="en-US" sz="3200" kern="1200" dirty="0">
                <a:solidFill>
                  <a:schemeClr val="tx1">
                    <a:lumMod val="75000"/>
                    <a:lumOff val="25000"/>
                  </a:schemeClr>
                </a:solidFill>
                <a:cs typeface="+mn-cs"/>
              </a:rPr>
              <a:t>３</a:t>
            </a:r>
            <a:r>
              <a:rPr lang="ja-JP" altLang="ja-JP" sz="3200" kern="1200" dirty="0">
                <a:solidFill>
                  <a:schemeClr val="tx1">
                    <a:lumMod val="75000"/>
                    <a:lumOff val="25000"/>
                  </a:schemeClr>
                </a:solidFill>
                <a:latin typeface="Meiryo UI" pitchFamily="50" charset="-128"/>
                <a:ea typeface="Meiryo UI" pitchFamily="50" charset="-128"/>
                <a:cs typeface="+mn-cs"/>
              </a:rPr>
              <a:t>．</a:t>
            </a:r>
            <a:r>
              <a:rPr lang="en-US" altLang="ja-JP" sz="3200" kern="1200" dirty="0">
                <a:solidFill>
                  <a:schemeClr val="tx1">
                    <a:lumMod val="75000"/>
                    <a:lumOff val="25000"/>
                  </a:schemeClr>
                </a:solidFill>
                <a:cs typeface="+mn-cs"/>
              </a:rPr>
              <a:t>CO2</a:t>
            </a:r>
            <a:r>
              <a:rPr lang="ja-JP" altLang="en-US" sz="3200" kern="1200" dirty="0">
                <a:solidFill>
                  <a:schemeClr val="tx1">
                    <a:lumMod val="75000"/>
                    <a:lumOff val="25000"/>
                  </a:schemeClr>
                </a:solidFill>
                <a:cs typeface="+mn-cs"/>
              </a:rPr>
              <a:t>排出量の分析</a:t>
            </a:r>
            <a:endParaRPr lang="ja-JP" altLang="en-US" sz="3200" kern="1200" dirty="0">
              <a:solidFill>
                <a:schemeClr val="tx1">
                  <a:lumMod val="75000"/>
                  <a:lumOff val="25000"/>
                </a:schemeClr>
              </a:solidFill>
              <a:latin typeface="Meiryo UI" pitchFamily="50" charset="-128"/>
              <a:ea typeface="Meiryo UI" pitchFamily="50" charset="-128"/>
              <a:cs typeface="+mn-cs"/>
            </a:endParaRPr>
          </a:p>
        </p:txBody>
      </p:sp>
      <p:sp>
        <p:nvSpPr>
          <p:cNvPr id="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44</a:t>
            </a:fld>
            <a:endParaRPr lang="en-US" altLang="ja-JP" b="1" dirty="0">
              <a:latin typeface="Meiryo UI" pitchFamily="50" charset="-128"/>
              <a:ea typeface="Meiryo UI" pitchFamily="50" charset="-128"/>
            </a:endParaRPr>
          </a:p>
        </p:txBody>
      </p:sp>
    </p:spTree>
    <p:extLst>
      <p:ext uri="{BB962C8B-B14F-4D97-AF65-F5344CB8AC3E}">
        <p14:creationId xmlns:p14="http://schemas.microsoft.com/office/powerpoint/2010/main" val="376772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t>（１）</a:t>
            </a:r>
            <a:r>
              <a:rPr kumimoji="1" lang="en-US" altLang="ja-JP" dirty="0"/>
              <a:t>CO2</a:t>
            </a:r>
            <a:r>
              <a:rPr kumimoji="1" lang="ja-JP" altLang="en-US" dirty="0"/>
              <a:t>排出量：部門別</a:t>
            </a:r>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45</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排出量は、地域内での企業や住民の活動内容及び活動量に依存しているため、</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排出量の削減対策を検討するうえで、どのような活動によって域内で</a:t>
            </a:r>
            <a:r>
              <a:rPr lang="en-US" altLang="ja-JP" sz="1200" b="1" dirty="0">
                <a:latin typeface="Meiryo UI" pitchFamily="50" charset="-128"/>
                <a:ea typeface="Meiryo UI" pitchFamily="50" charset="-128"/>
              </a:rPr>
              <a:t>CO2</a:t>
            </a:r>
            <a:r>
              <a:rPr lang="ja-JP" altLang="en-US" sz="1200" b="1" dirty="0" err="1">
                <a:latin typeface="Meiryo UI" pitchFamily="50" charset="-128"/>
                <a:ea typeface="Meiryo UI" pitchFamily="50" charset="-128"/>
              </a:rPr>
              <a:t>が排</a:t>
            </a:r>
            <a:r>
              <a:rPr lang="ja-JP" altLang="en-US" sz="1200" b="1" dirty="0">
                <a:latin typeface="Meiryo UI" pitchFamily="50" charset="-128"/>
                <a:ea typeface="Meiryo UI" pitchFamily="50" charset="-128"/>
              </a:rPr>
              <a:t>出されているかを把握することは重要である。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ここでは、地域の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排出量を部門別に表示することで、域内でどのような活動によって</a:t>
            </a:r>
            <a:r>
              <a:rPr lang="en-US" altLang="ja-JP" sz="1200" b="1" dirty="0">
                <a:latin typeface="Meiryo UI" pitchFamily="50" charset="-128"/>
                <a:ea typeface="Meiryo UI" pitchFamily="50" charset="-128"/>
              </a:rPr>
              <a:t>CO2</a:t>
            </a:r>
            <a:r>
              <a:rPr lang="ja-JP" altLang="en-US" sz="1200" b="1" dirty="0" err="1">
                <a:latin typeface="Meiryo UI" pitchFamily="50" charset="-128"/>
                <a:ea typeface="Meiryo UI" pitchFamily="50" charset="-128"/>
              </a:rPr>
              <a:t>が排</a:t>
            </a:r>
            <a:r>
              <a:rPr lang="ja-JP" altLang="en-US" sz="1200" b="1" dirty="0">
                <a:latin typeface="Meiryo UI" pitchFamily="50" charset="-128"/>
                <a:ea typeface="Meiryo UI" pitchFamily="50" charset="-128"/>
              </a:rPr>
              <a:t>出されているかを把握する（下図）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8" name="正方形/長方形 7"/>
          <p:cNvSpPr/>
          <p:nvPr/>
        </p:nvSpPr>
        <p:spPr>
          <a:xfrm>
            <a:off x="252000" y="2448251"/>
            <a:ext cx="8640000" cy="320527"/>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部門別</a:t>
            </a:r>
            <a:r>
              <a:rPr lang="en-US" altLang="ja-JP" sz="1400" b="1" dirty="0">
                <a:solidFill>
                  <a:schemeClr val="bg1"/>
                </a:solidFill>
                <a:latin typeface="Meiryo UI" pitchFamily="50" charset="-128"/>
                <a:ea typeface="Meiryo UI" pitchFamily="50" charset="-128"/>
              </a:rPr>
              <a:t>CO2</a:t>
            </a:r>
            <a:r>
              <a:rPr lang="ja-JP" altLang="en-US" sz="1400" b="1">
                <a:solidFill>
                  <a:schemeClr val="bg1"/>
                </a:solidFill>
                <a:latin typeface="Meiryo UI" pitchFamily="50" charset="-128"/>
                <a:ea typeface="Meiryo UI" pitchFamily="50" charset="-128"/>
              </a:rPr>
              <a:t>排出量</a:t>
            </a:r>
            <a:endParaRPr lang="ja-JP" altLang="en-US" sz="1400" b="1" dirty="0">
              <a:solidFill>
                <a:schemeClr val="bg1"/>
              </a:solidFill>
              <a:latin typeface="Meiryo UI" pitchFamily="50" charset="-128"/>
              <a:ea typeface="Meiryo UI" pitchFamily="50" charset="-128"/>
            </a:endParaRPr>
          </a:p>
        </p:txBody>
      </p:sp>
      <p:sp>
        <p:nvSpPr>
          <p:cNvPr id="9" name="正方形/長方形 31"/>
          <p:cNvSpPr/>
          <p:nvPr/>
        </p:nvSpPr>
        <p:spPr bwMode="auto">
          <a:xfrm>
            <a:off x="252000" y="1784433"/>
            <a:ext cx="864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○○市では、民生部門の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排出量が最も多く、全体の約</a:t>
            </a:r>
            <a:r>
              <a:rPr lang="en-US" altLang="ja-JP" sz="1200" b="1" dirty="0">
                <a:latin typeface="Meiryo UI" pitchFamily="50" charset="-128"/>
                <a:ea typeface="Meiryo UI" pitchFamily="50" charset="-128"/>
              </a:rPr>
              <a:t>5</a:t>
            </a:r>
            <a:r>
              <a:rPr lang="ja-JP" altLang="en-US" sz="1200" b="1" dirty="0">
                <a:latin typeface="Meiryo UI" pitchFamily="50" charset="-128"/>
                <a:ea typeface="Meiryo UI" pitchFamily="50" charset="-128"/>
              </a:rPr>
              <a:t>割を占めている。次いで、製造業、旅客自動車、貨物自動車による</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排出量が多い。</a:t>
            </a:r>
          </a:p>
        </p:txBody>
      </p:sp>
      <p:sp>
        <p:nvSpPr>
          <p:cNvPr id="10" name="正方形/長方形 9"/>
          <p:cNvSpPr/>
          <p:nvPr/>
        </p:nvSpPr>
        <p:spPr>
          <a:xfrm>
            <a:off x="300600" y="6347766"/>
            <a:ext cx="8640000" cy="215444"/>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排出量の現況推計（</a:t>
            </a:r>
            <a:r>
              <a:rPr lang="en-US" altLang="ja-JP" sz="800" b="1" dirty="0">
                <a:latin typeface="Meiryo UI" pitchFamily="50" charset="-128"/>
                <a:ea typeface="Meiryo UI" pitchFamily="50" charset="-128"/>
              </a:rPr>
              <a:t>2015</a:t>
            </a:r>
            <a:r>
              <a:rPr lang="ja-JP" altLang="en-US" sz="800" b="1" dirty="0">
                <a:latin typeface="Meiryo UI" pitchFamily="50" charset="-128"/>
                <a:ea typeface="Meiryo UI" pitchFamily="50" charset="-128"/>
              </a:rPr>
              <a:t>年度）</a:t>
            </a:r>
          </a:p>
        </p:txBody>
      </p:sp>
      <p:sp>
        <p:nvSpPr>
          <p:cNvPr id="11" name="テキスト ボックス 1"/>
          <p:cNvSpPr txBox="1"/>
          <p:nvPr/>
        </p:nvSpPr>
        <p:spPr>
          <a:xfrm>
            <a:off x="6220525" y="2822787"/>
            <a:ext cx="2688336" cy="338554"/>
          </a:xfrm>
          <a:prstGeom prst="rect">
            <a:avLst/>
          </a:prstGeom>
          <a:solidFill>
            <a:schemeClr val="bg1"/>
          </a:solidFill>
          <a:ln w="19050">
            <a:solidFill>
              <a:schemeClr val="bg1">
                <a:lumMod val="50000"/>
              </a:schemeClr>
            </a:solidFill>
          </a:ln>
        </p:spPr>
        <p:txBody>
          <a:bodyPr wrap="square" rtlCol="0">
            <a:normAutofit/>
          </a:bodyPr>
          <a:lstStyle/>
          <a:p>
            <a:pPr algn="ctr"/>
            <a:r>
              <a:rPr lang="en-US" altLang="ja-JP" sz="1600" dirty="0">
                <a:latin typeface="ＭＳ ゴシック" panose="020B0609070205080204" pitchFamily="49" charset="-128"/>
                <a:ea typeface="ＭＳ ゴシック" panose="020B0609070205080204" pitchFamily="49" charset="-128"/>
              </a:rPr>
              <a:t>CO2</a:t>
            </a:r>
            <a:r>
              <a:rPr lang="ja-JP" altLang="en-US" sz="1600" dirty="0">
                <a:latin typeface="ＭＳ ゴシック" panose="020B0609070205080204" pitchFamily="49" charset="-128"/>
                <a:ea typeface="ＭＳ ゴシック" panose="020B0609070205080204" pitchFamily="49" charset="-128"/>
              </a:rPr>
              <a:t>排出量</a:t>
            </a:r>
            <a:r>
              <a:rPr kumimoji="1" lang="ja-JP" altLang="en-US" sz="1600" dirty="0">
                <a:latin typeface="ＭＳ ゴシック" panose="020B0609070205080204" pitchFamily="49" charset="-128"/>
                <a:ea typeface="ＭＳ ゴシック" panose="020B0609070205080204" pitchFamily="49" charset="-128"/>
              </a:rPr>
              <a:t> </a:t>
            </a:r>
            <a:r>
              <a:rPr lang="ja-JP" altLang="en-US" sz="1600" b="1" dirty="0">
                <a:latin typeface="Meiryo UI" pitchFamily="50" charset="-128"/>
                <a:ea typeface="Meiryo UI" pitchFamily="50" charset="-128"/>
              </a:rPr>
              <a:t>○○</a:t>
            </a:r>
            <a:r>
              <a:rPr kumimoji="1" lang="en-US" altLang="ja-JP" sz="1600" dirty="0">
                <a:latin typeface="ＭＳ ゴシック" panose="020B0609070205080204" pitchFamily="49" charset="-128"/>
                <a:ea typeface="ＭＳ ゴシック" panose="020B0609070205080204" pitchFamily="49" charset="-128"/>
              </a:rPr>
              <a:t> </a:t>
            </a:r>
            <a:r>
              <a:rPr lang="ja-JP" altLang="en-US" sz="1600" dirty="0">
                <a:latin typeface="ＭＳ ゴシック" panose="020B0609070205080204" pitchFamily="49" charset="-128"/>
                <a:ea typeface="ＭＳ ゴシック" panose="020B0609070205080204" pitchFamily="49" charset="-128"/>
              </a:rPr>
              <a:t>千</a:t>
            </a:r>
            <a:r>
              <a:rPr lang="en-US" altLang="ja-JP" sz="1600" dirty="0">
                <a:latin typeface="ＭＳ ゴシック" panose="020B0609070205080204" pitchFamily="49" charset="-128"/>
                <a:ea typeface="ＭＳ ゴシック" panose="020B0609070205080204" pitchFamily="49" charset="-128"/>
              </a:rPr>
              <a:t>tCO2/</a:t>
            </a:r>
            <a:r>
              <a:rPr lang="ja-JP" altLang="en-US" sz="1600" dirty="0">
                <a:latin typeface="ＭＳ ゴシック" panose="020B0609070205080204" pitchFamily="49" charset="-128"/>
                <a:ea typeface="ＭＳ ゴシック" panose="020B0609070205080204" pitchFamily="49" charset="-128"/>
              </a:rPr>
              <a:t>年</a:t>
            </a:r>
            <a:endParaRPr kumimoji="1" lang="ja-JP" altLang="en-US" sz="1600" dirty="0">
              <a:latin typeface="ＭＳ ゴシック" panose="020B0609070205080204" pitchFamily="49" charset="-128"/>
              <a:ea typeface="ＭＳ ゴシック" panose="020B0609070205080204" pitchFamily="49" charset="-128"/>
            </a:endParaRPr>
          </a:p>
        </p:txBody>
      </p:sp>
      <p:sp>
        <p:nvSpPr>
          <p:cNvPr id="12" name="テキスト ボックス 2"/>
          <p:cNvSpPr txBox="1"/>
          <p:nvPr/>
        </p:nvSpPr>
        <p:spPr>
          <a:xfrm>
            <a:off x="5278576" y="2841579"/>
            <a:ext cx="819150" cy="307777"/>
          </a:xfrm>
          <a:prstGeom prst="rect">
            <a:avLst/>
          </a:prstGeom>
          <a:noFill/>
        </p:spPr>
        <p:txBody>
          <a:bodyPr wrap="square" rtlCol="0">
            <a:spAutoFit/>
          </a:bodyPr>
          <a:lstStyle/>
          <a:p>
            <a:r>
              <a:rPr lang="ja-JP" altLang="en-US" sz="1400" b="1" dirty="0">
                <a:latin typeface="Meiryo UI" pitchFamily="50" charset="-128"/>
                <a:ea typeface="Meiryo UI" pitchFamily="50" charset="-128"/>
              </a:rPr>
              <a:t>○○</a:t>
            </a:r>
            <a:r>
              <a:rPr lang="ja-JP" altLang="en-US" sz="1400" dirty="0">
                <a:latin typeface="ＭＳ Ｐゴシック" panose="020B0600070205080204" pitchFamily="50" charset="-128"/>
                <a:ea typeface="ＭＳ Ｐゴシック" panose="020B0600070205080204" pitchFamily="50" charset="-128"/>
              </a:rPr>
              <a:t>市</a:t>
            </a:r>
            <a:endParaRPr kumimoji="1" lang="ja-JP" altLang="en-US" sz="1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2700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t>（２）</a:t>
            </a:r>
            <a:r>
              <a:rPr kumimoji="1" lang="en-US" altLang="ja-JP" dirty="0"/>
              <a:t>1</a:t>
            </a:r>
            <a:r>
              <a:rPr kumimoji="1" lang="ja-JP" altLang="en-US" dirty="0"/>
              <a:t>人当たり</a:t>
            </a:r>
            <a:r>
              <a:rPr kumimoji="1" lang="en-US" altLang="ja-JP" dirty="0"/>
              <a:t>CO2</a:t>
            </a:r>
            <a:r>
              <a:rPr kumimoji="1" lang="ja-JP" altLang="en-US" dirty="0"/>
              <a:t>排出量①：</a:t>
            </a:r>
            <a:r>
              <a:rPr lang="ja-JP" altLang="en-US" dirty="0"/>
              <a:t>産業部門</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46</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排出量は、基本的に域内に立地している事業所や世帯の数が多い地域ほど多いため、</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排出量の絶対量だけでは問題点を把握することは困難である。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ここでは、産業部門を対象に、製造業、建設・鉱業、農林水産業のうち、夜間人口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人当たりで見てどの部門の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排出量が多いかを把握する（下図）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1" name="正方形/長方形 20"/>
          <p:cNvSpPr/>
          <p:nvPr/>
        </p:nvSpPr>
        <p:spPr>
          <a:xfrm>
            <a:off x="313452" y="1807838"/>
            <a:ext cx="8785396"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600" b="1" dirty="0">
                <a:solidFill>
                  <a:schemeClr val="bg1"/>
                </a:solidFill>
                <a:latin typeface="Meiryo UI" pitchFamily="50" charset="-128"/>
                <a:ea typeface="Meiryo UI" pitchFamily="50" charset="-128"/>
              </a:rPr>
              <a:t>産業部門の夜間人口</a:t>
            </a:r>
            <a:r>
              <a:rPr lang="en-US" altLang="ja-JP" sz="1600" b="1" dirty="0">
                <a:solidFill>
                  <a:schemeClr val="bg1"/>
                </a:solidFill>
                <a:latin typeface="Meiryo UI" pitchFamily="50" charset="-128"/>
                <a:ea typeface="Meiryo UI" pitchFamily="50" charset="-128"/>
              </a:rPr>
              <a:t>1</a:t>
            </a:r>
            <a:r>
              <a:rPr lang="ja-JP" altLang="en-US" sz="1600" b="1" dirty="0">
                <a:solidFill>
                  <a:schemeClr val="bg1"/>
                </a:solidFill>
                <a:latin typeface="Meiryo UI" pitchFamily="50" charset="-128"/>
                <a:ea typeface="Meiryo UI" pitchFamily="50" charset="-128"/>
              </a:rPr>
              <a:t>人当たり</a:t>
            </a:r>
            <a:r>
              <a:rPr lang="en-US" altLang="ja-JP" sz="1600" b="1" dirty="0">
                <a:solidFill>
                  <a:schemeClr val="bg1"/>
                </a:solidFill>
                <a:latin typeface="Meiryo UI" pitchFamily="50" charset="-128"/>
                <a:ea typeface="Meiryo UI" pitchFamily="50" charset="-128"/>
              </a:rPr>
              <a:t>CO2</a:t>
            </a:r>
            <a:r>
              <a:rPr lang="ja-JP" altLang="en-US" sz="1600" b="1" dirty="0">
                <a:solidFill>
                  <a:schemeClr val="bg1"/>
                </a:solidFill>
                <a:latin typeface="Meiryo UI" pitchFamily="50" charset="-128"/>
                <a:ea typeface="Meiryo UI" pitchFamily="50" charset="-128"/>
              </a:rPr>
              <a:t>排出量（</a:t>
            </a:r>
            <a:r>
              <a:rPr lang="en-US" altLang="ja-JP" sz="1600" b="1" dirty="0">
                <a:solidFill>
                  <a:schemeClr val="bg1"/>
                </a:solidFill>
                <a:latin typeface="Meiryo UI" pitchFamily="50" charset="-128"/>
                <a:ea typeface="Meiryo UI" pitchFamily="50" charset="-128"/>
              </a:rPr>
              <a:t>tCO2</a:t>
            </a:r>
            <a:r>
              <a:rPr lang="ja-JP" altLang="en-US" sz="1600" b="1" dirty="0">
                <a:solidFill>
                  <a:schemeClr val="bg1"/>
                </a:solidFill>
                <a:latin typeface="Meiryo UI" pitchFamily="50" charset="-128"/>
                <a:ea typeface="Meiryo UI" pitchFamily="50" charset="-128"/>
              </a:rPr>
              <a:t>）</a:t>
            </a:r>
          </a:p>
        </p:txBody>
      </p:sp>
      <p:sp>
        <p:nvSpPr>
          <p:cNvPr id="22" name="正方形/長方形 21"/>
          <p:cNvSpPr/>
          <p:nvPr/>
        </p:nvSpPr>
        <p:spPr>
          <a:xfrm>
            <a:off x="7092373"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産業部門</a:t>
            </a:r>
            <a:r>
              <a:rPr lang="en-US" altLang="ja-JP" sz="1400" b="1" dirty="0">
                <a:solidFill>
                  <a:schemeClr val="bg1"/>
                </a:solidFill>
                <a:latin typeface="Meiryo UI" pitchFamily="50" charset="-128"/>
                <a:ea typeface="Meiryo UI" pitchFamily="50" charset="-128"/>
              </a:rPr>
              <a:t>(</a:t>
            </a:r>
            <a:r>
              <a:rPr lang="ja-JP" altLang="en-US" sz="1400" b="1" dirty="0">
                <a:solidFill>
                  <a:schemeClr val="bg1"/>
                </a:solidFill>
                <a:latin typeface="Meiryo UI" pitchFamily="50" charset="-128"/>
                <a:ea typeface="Meiryo UI" pitchFamily="50" charset="-128"/>
              </a:rPr>
              <a:t>合計</a:t>
            </a:r>
            <a:r>
              <a:rPr lang="en-US" altLang="ja-JP" sz="1400" b="1" dirty="0">
                <a:solidFill>
                  <a:schemeClr val="bg1"/>
                </a:solidFill>
                <a:latin typeface="Meiryo UI" pitchFamily="50" charset="-128"/>
                <a:ea typeface="Meiryo UI" pitchFamily="50" charset="-128"/>
              </a:rPr>
              <a:t>)</a:t>
            </a:r>
            <a:endParaRPr lang="ja-JP" altLang="en-US" sz="1400" b="1" dirty="0">
              <a:solidFill>
                <a:schemeClr val="bg1"/>
              </a:solidFill>
              <a:latin typeface="Meiryo UI" pitchFamily="50" charset="-128"/>
              <a:ea typeface="Meiryo UI" pitchFamily="50" charset="-128"/>
            </a:endParaRPr>
          </a:p>
        </p:txBody>
      </p:sp>
      <p:sp>
        <p:nvSpPr>
          <p:cNvPr id="23" name="正方形/長方形 22"/>
          <p:cNvSpPr/>
          <p:nvPr/>
        </p:nvSpPr>
        <p:spPr>
          <a:xfrm>
            <a:off x="313452"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製造業</a:t>
            </a:r>
          </a:p>
        </p:txBody>
      </p:sp>
      <p:sp>
        <p:nvSpPr>
          <p:cNvPr id="24" name="正方形/長方形 23"/>
          <p:cNvSpPr/>
          <p:nvPr/>
        </p:nvSpPr>
        <p:spPr>
          <a:xfrm>
            <a:off x="2542722"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建設・鉱業</a:t>
            </a:r>
          </a:p>
        </p:txBody>
      </p:sp>
      <p:sp>
        <p:nvSpPr>
          <p:cNvPr id="25" name="正方形/長方形 24"/>
          <p:cNvSpPr/>
          <p:nvPr/>
        </p:nvSpPr>
        <p:spPr>
          <a:xfrm>
            <a:off x="4778684"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農林水産業</a:t>
            </a:r>
          </a:p>
        </p:txBody>
      </p:sp>
      <p:sp>
        <p:nvSpPr>
          <p:cNvPr id="26" name="正方形/長方形 25"/>
          <p:cNvSpPr/>
          <p:nvPr/>
        </p:nvSpPr>
        <p:spPr>
          <a:xfrm>
            <a:off x="2560565" y="6519446"/>
            <a:ext cx="5996122" cy="33855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排出量の現況推計（</a:t>
            </a:r>
            <a:r>
              <a:rPr lang="en-US" altLang="ja-JP" sz="800" b="1" dirty="0">
                <a:latin typeface="Meiryo UI" pitchFamily="50" charset="-128"/>
                <a:ea typeface="Meiryo UI" pitchFamily="50" charset="-128"/>
              </a:rPr>
              <a:t>2015</a:t>
            </a:r>
            <a:r>
              <a:rPr lang="ja-JP" altLang="en-US" sz="800" b="1" dirty="0">
                <a:latin typeface="Meiryo UI" pitchFamily="50" charset="-128"/>
                <a:ea typeface="Meiryo UI" pitchFamily="50" charset="-128"/>
              </a:rPr>
              <a:t>年度）</a:t>
            </a:r>
            <a:endParaRPr lang="en-US" altLang="ja-JP" sz="800" b="1" dirty="0">
              <a:latin typeface="Meiryo UI" pitchFamily="50" charset="-128"/>
              <a:ea typeface="Meiryo UI" pitchFamily="50" charset="-128"/>
            </a:endParaRPr>
          </a:p>
          <a:p>
            <a:pPr marL="180975" indent="-180975" algn="just">
              <a:spcBef>
                <a:spcPts val="0"/>
              </a:spcBef>
              <a:spcAft>
                <a:spcPts val="0"/>
              </a:spcAft>
              <a:buClr>
                <a:srgbClr val="002060"/>
              </a:buClr>
              <a:defRPr/>
            </a:pPr>
            <a:r>
              <a:rPr lang="en-US" altLang="ja-JP" sz="800" b="1" dirty="0">
                <a:latin typeface="Meiryo UI" pitchFamily="50" charset="-128"/>
                <a:ea typeface="Meiryo UI" pitchFamily="50" charset="-128"/>
              </a:rPr>
              <a:t>         </a:t>
            </a:r>
            <a:r>
              <a:rPr lang="ja-JP" altLang="en-US" sz="800" b="1" dirty="0">
                <a:latin typeface="Meiryo UI" pitchFamily="50" charset="-128"/>
                <a:ea typeface="Meiryo UI" pitchFamily="50" charset="-128"/>
              </a:rPr>
              <a:t>総務省「国勢調査」より作成</a:t>
            </a:r>
            <a:endParaRPr lang="en-US" altLang="ja-JP" sz="800" b="1" dirty="0">
              <a:latin typeface="Meiryo UI" pitchFamily="50" charset="-128"/>
              <a:ea typeface="Meiryo UI" pitchFamily="50" charset="-128"/>
            </a:endParaRPr>
          </a:p>
        </p:txBody>
      </p:sp>
    </p:spTree>
    <p:extLst>
      <p:ext uri="{BB962C8B-B14F-4D97-AF65-F5344CB8AC3E}">
        <p14:creationId xmlns:p14="http://schemas.microsoft.com/office/powerpoint/2010/main" val="2791770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t>（２）</a:t>
            </a:r>
            <a:r>
              <a:rPr lang="en-US" altLang="ja-JP" dirty="0"/>
              <a:t>1</a:t>
            </a:r>
            <a:r>
              <a:rPr lang="ja-JP" altLang="en-US" dirty="0"/>
              <a:t>人当たり</a:t>
            </a:r>
            <a:r>
              <a:rPr lang="en-US" altLang="ja-JP" dirty="0"/>
              <a:t>CO2</a:t>
            </a:r>
            <a:r>
              <a:rPr lang="ja-JP" altLang="en-US" dirty="0"/>
              <a:t>排出量②：民生部門</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47</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排出量は、基本的に域内に立地している事業所や世帯の数が多い地域ほど多いため、</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排出量の絶対量だけでは問題点を把握することは困難である。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ここでは、民生部門を対象に、家庭、業務のうち、夜間人口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人当たりで見てどの部門の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排出量が多いかを把握する（下図）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6" name="正方形/長方形 5"/>
          <p:cNvSpPr/>
          <p:nvPr/>
        </p:nvSpPr>
        <p:spPr>
          <a:xfrm>
            <a:off x="348056" y="1807838"/>
            <a:ext cx="874377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600" b="1" dirty="0">
                <a:solidFill>
                  <a:schemeClr val="bg1"/>
                </a:solidFill>
                <a:latin typeface="Meiryo UI" pitchFamily="50" charset="-128"/>
                <a:ea typeface="Meiryo UI" pitchFamily="50" charset="-128"/>
              </a:rPr>
              <a:t>民生部門の夜間人口</a:t>
            </a:r>
            <a:r>
              <a:rPr lang="en-US" altLang="ja-JP" sz="1600" b="1" dirty="0">
                <a:solidFill>
                  <a:schemeClr val="bg1"/>
                </a:solidFill>
                <a:latin typeface="Meiryo UI" pitchFamily="50" charset="-128"/>
                <a:ea typeface="Meiryo UI" pitchFamily="50" charset="-128"/>
              </a:rPr>
              <a:t>1</a:t>
            </a:r>
            <a:r>
              <a:rPr lang="ja-JP" altLang="en-US" sz="1600" b="1" dirty="0">
                <a:solidFill>
                  <a:schemeClr val="bg1"/>
                </a:solidFill>
                <a:latin typeface="Meiryo UI" pitchFamily="50" charset="-128"/>
                <a:ea typeface="Meiryo UI" pitchFamily="50" charset="-128"/>
              </a:rPr>
              <a:t>人当たり</a:t>
            </a:r>
            <a:r>
              <a:rPr lang="en-US" altLang="ja-JP" sz="1600" b="1" dirty="0">
                <a:solidFill>
                  <a:schemeClr val="bg1"/>
                </a:solidFill>
                <a:latin typeface="Meiryo UI" pitchFamily="50" charset="-128"/>
                <a:ea typeface="Meiryo UI" pitchFamily="50" charset="-128"/>
              </a:rPr>
              <a:t>CO2</a:t>
            </a:r>
            <a:r>
              <a:rPr lang="ja-JP" altLang="en-US" sz="1600" b="1" dirty="0">
                <a:solidFill>
                  <a:schemeClr val="bg1"/>
                </a:solidFill>
                <a:latin typeface="Meiryo UI" pitchFamily="50" charset="-128"/>
                <a:ea typeface="Meiryo UI" pitchFamily="50" charset="-128"/>
              </a:rPr>
              <a:t>排出量（</a:t>
            </a:r>
            <a:r>
              <a:rPr lang="en-US" altLang="ja-JP" sz="1600" b="1" dirty="0">
                <a:solidFill>
                  <a:schemeClr val="bg1"/>
                </a:solidFill>
                <a:latin typeface="Meiryo UI" pitchFamily="50" charset="-128"/>
                <a:ea typeface="Meiryo UI" pitchFamily="50" charset="-128"/>
              </a:rPr>
              <a:t>tCO2</a:t>
            </a:r>
            <a:r>
              <a:rPr lang="ja-JP" altLang="en-US" sz="1600" b="1" dirty="0">
                <a:solidFill>
                  <a:schemeClr val="bg1"/>
                </a:solidFill>
                <a:latin typeface="Meiryo UI" pitchFamily="50" charset="-128"/>
                <a:ea typeface="Meiryo UI" pitchFamily="50" charset="-128"/>
              </a:rPr>
              <a:t>）</a:t>
            </a:r>
          </a:p>
        </p:txBody>
      </p:sp>
      <p:sp>
        <p:nvSpPr>
          <p:cNvPr id="7" name="正方形/長方形 6"/>
          <p:cNvSpPr/>
          <p:nvPr/>
        </p:nvSpPr>
        <p:spPr>
          <a:xfrm>
            <a:off x="846140"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家庭</a:t>
            </a:r>
          </a:p>
        </p:txBody>
      </p:sp>
      <p:sp>
        <p:nvSpPr>
          <p:cNvPr id="8" name="正方形/長方形 7"/>
          <p:cNvSpPr/>
          <p:nvPr/>
        </p:nvSpPr>
        <p:spPr>
          <a:xfrm>
            <a:off x="3824194"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業務</a:t>
            </a:r>
          </a:p>
        </p:txBody>
      </p:sp>
      <p:sp>
        <p:nvSpPr>
          <p:cNvPr id="9" name="正方形/長方形 8"/>
          <p:cNvSpPr/>
          <p:nvPr/>
        </p:nvSpPr>
        <p:spPr>
          <a:xfrm>
            <a:off x="6771029" y="2151634"/>
            <a:ext cx="2016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民生部門</a:t>
            </a:r>
            <a:r>
              <a:rPr lang="en-US" altLang="ja-JP" sz="1400" b="1" dirty="0">
                <a:solidFill>
                  <a:schemeClr val="bg1"/>
                </a:solidFill>
                <a:latin typeface="Meiryo UI" pitchFamily="50" charset="-128"/>
                <a:ea typeface="Meiryo UI" pitchFamily="50" charset="-128"/>
              </a:rPr>
              <a:t>(</a:t>
            </a:r>
            <a:r>
              <a:rPr lang="ja-JP" altLang="en-US" sz="1400" b="1" dirty="0">
                <a:solidFill>
                  <a:schemeClr val="bg1"/>
                </a:solidFill>
                <a:latin typeface="Meiryo UI" pitchFamily="50" charset="-128"/>
                <a:ea typeface="Meiryo UI" pitchFamily="50" charset="-128"/>
              </a:rPr>
              <a:t>合計</a:t>
            </a:r>
            <a:r>
              <a:rPr lang="en-US" altLang="ja-JP" sz="1400" b="1" dirty="0">
                <a:solidFill>
                  <a:schemeClr val="bg1"/>
                </a:solidFill>
                <a:latin typeface="Meiryo UI" pitchFamily="50" charset="-128"/>
                <a:ea typeface="Meiryo UI" pitchFamily="50" charset="-128"/>
              </a:rPr>
              <a:t>)</a:t>
            </a:r>
            <a:endParaRPr lang="ja-JP" altLang="en-US" sz="1400" b="1" dirty="0">
              <a:solidFill>
                <a:schemeClr val="bg1"/>
              </a:solidFill>
              <a:latin typeface="Meiryo UI" pitchFamily="50" charset="-128"/>
              <a:ea typeface="Meiryo UI" pitchFamily="50" charset="-128"/>
            </a:endParaRPr>
          </a:p>
        </p:txBody>
      </p:sp>
      <p:sp>
        <p:nvSpPr>
          <p:cNvPr id="10" name="正方形/長方形 9"/>
          <p:cNvSpPr/>
          <p:nvPr/>
        </p:nvSpPr>
        <p:spPr>
          <a:xfrm>
            <a:off x="2560565" y="6519446"/>
            <a:ext cx="5996122" cy="33855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排出量の現況推計（</a:t>
            </a:r>
            <a:r>
              <a:rPr lang="en-US" altLang="ja-JP" sz="800" b="1" dirty="0">
                <a:latin typeface="Meiryo UI" pitchFamily="50" charset="-128"/>
                <a:ea typeface="Meiryo UI" pitchFamily="50" charset="-128"/>
              </a:rPr>
              <a:t>2015</a:t>
            </a:r>
            <a:r>
              <a:rPr lang="ja-JP" altLang="en-US" sz="800" b="1" dirty="0">
                <a:latin typeface="Meiryo UI" pitchFamily="50" charset="-128"/>
                <a:ea typeface="Meiryo UI" pitchFamily="50" charset="-128"/>
              </a:rPr>
              <a:t>年度）</a:t>
            </a:r>
            <a:endParaRPr lang="en-US" altLang="ja-JP" sz="800" b="1" dirty="0">
              <a:latin typeface="Meiryo UI" pitchFamily="50" charset="-128"/>
              <a:ea typeface="Meiryo UI" pitchFamily="50" charset="-128"/>
            </a:endParaRPr>
          </a:p>
          <a:p>
            <a:pPr marL="180975" indent="-180975" algn="just">
              <a:spcBef>
                <a:spcPts val="0"/>
              </a:spcBef>
              <a:spcAft>
                <a:spcPts val="0"/>
              </a:spcAft>
              <a:buClr>
                <a:srgbClr val="002060"/>
              </a:buClr>
              <a:defRPr/>
            </a:pPr>
            <a:r>
              <a:rPr lang="en-US" altLang="ja-JP" sz="800" b="1" dirty="0">
                <a:latin typeface="Meiryo UI" pitchFamily="50" charset="-128"/>
                <a:ea typeface="Meiryo UI" pitchFamily="50" charset="-128"/>
              </a:rPr>
              <a:t>         </a:t>
            </a:r>
            <a:r>
              <a:rPr lang="ja-JP" altLang="en-US" sz="800" b="1" dirty="0">
                <a:latin typeface="Meiryo UI" pitchFamily="50" charset="-128"/>
                <a:ea typeface="Meiryo UI" pitchFamily="50" charset="-128"/>
              </a:rPr>
              <a:t>総務省「国勢調査」より作成</a:t>
            </a:r>
            <a:endParaRPr lang="en-US" altLang="ja-JP" sz="800" b="1" dirty="0">
              <a:latin typeface="Meiryo UI" pitchFamily="50" charset="-128"/>
              <a:ea typeface="Meiryo UI" pitchFamily="50" charset="-128"/>
            </a:endParaRPr>
          </a:p>
        </p:txBody>
      </p:sp>
    </p:spTree>
    <p:extLst>
      <p:ext uri="{BB962C8B-B14F-4D97-AF65-F5344CB8AC3E}">
        <p14:creationId xmlns:p14="http://schemas.microsoft.com/office/powerpoint/2010/main" val="368898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t>（２）</a:t>
            </a:r>
            <a:r>
              <a:rPr lang="en-US" altLang="ja-JP" dirty="0"/>
              <a:t>1</a:t>
            </a:r>
            <a:r>
              <a:rPr lang="ja-JP" altLang="en-US" dirty="0"/>
              <a:t>人当たり</a:t>
            </a:r>
            <a:r>
              <a:rPr lang="en-US" altLang="ja-JP" dirty="0"/>
              <a:t>CO2</a:t>
            </a:r>
            <a:r>
              <a:rPr lang="ja-JP" altLang="en-US"/>
              <a:t>排出量③：</a:t>
            </a:r>
            <a:r>
              <a:rPr lang="ja-JP" altLang="en-US" dirty="0"/>
              <a:t>運輸部門</a:t>
            </a:r>
            <a:endParaRPr kumimoji="1" lang="ja-JP" altLang="en-US" dirty="0"/>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48</a:t>
            </a:fld>
            <a:endParaRPr lang="en-US" altLang="ja-JP" dirty="0"/>
          </a:p>
        </p:txBody>
      </p:sp>
      <p:sp>
        <p:nvSpPr>
          <p:cNvPr id="4" name="Rectangle 3"/>
          <p:cNvSpPr>
            <a:spLocks noChangeArrowheads="1"/>
          </p:cNvSpPr>
          <p:nvPr/>
        </p:nvSpPr>
        <p:spPr bwMode="auto">
          <a:xfrm>
            <a:off x="820109" y="736908"/>
            <a:ext cx="8280000" cy="95782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排出量は、基本的に域内に立地している事業所や世帯の数が多い地域ほど多いため、</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排出量の絶対量だけでは問題点を把握することは困難である。</a:t>
            </a:r>
            <a:endParaRPr lang="en-US" altLang="ja-JP" sz="1200" b="1" dirty="0">
              <a:latin typeface="Meiryo UI" pitchFamily="50" charset="-128"/>
              <a:ea typeface="Meiryo UI" pitchFamily="50" charset="-128"/>
            </a:endParaRPr>
          </a:p>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ここでは、運輸部門を対象に旅客自動車、貨物自動車、鉄道、船舶のうち、夜間人口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人当たりで見てどの部門の</a:t>
            </a: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排出量が多いかを把握する（下図） 。</a:t>
            </a:r>
          </a:p>
        </p:txBody>
      </p:sp>
      <p:sp>
        <p:nvSpPr>
          <p:cNvPr id="5" name="テキスト ボックス 4"/>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6" name="正方形/長方形 5"/>
          <p:cNvSpPr/>
          <p:nvPr/>
        </p:nvSpPr>
        <p:spPr>
          <a:xfrm>
            <a:off x="313452" y="1807838"/>
            <a:ext cx="8785396"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600" b="1" dirty="0">
                <a:solidFill>
                  <a:schemeClr val="bg1"/>
                </a:solidFill>
                <a:latin typeface="Meiryo UI" pitchFamily="50" charset="-128"/>
                <a:ea typeface="Meiryo UI" pitchFamily="50" charset="-128"/>
              </a:rPr>
              <a:t>運輸部門の夜間人口</a:t>
            </a:r>
            <a:r>
              <a:rPr lang="en-US" altLang="ja-JP" sz="1600" b="1" dirty="0">
                <a:solidFill>
                  <a:schemeClr val="bg1"/>
                </a:solidFill>
                <a:latin typeface="Meiryo UI" pitchFamily="50" charset="-128"/>
                <a:ea typeface="Meiryo UI" pitchFamily="50" charset="-128"/>
              </a:rPr>
              <a:t>1</a:t>
            </a:r>
            <a:r>
              <a:rPr lang="ja-JP" altLang="en-US" sz="1600" b="1" dirty="0">
                <a:solidFill>
                  <a:schemeClr val="bg1"/>
                </a:solidFill>
                <a:latin typeface="Meiryo UI" pitchFamily="50" charset="-128"/>
                <a:ea typeface="Meiryo UI" pitchFamily="50" charset="-128"/>
              </a:rPr>
              <a:t>人当たり</a:t>
            </a:r>
            <a:r>
              <a:rPr lang="en-US" altLang="ja-JP" sz="1600" b="1" dirty="0">
                <a:solidFill>
                  <a:schemeClr val="bg1"/>
                </a:solidFill>
                <a:latin typeface="Meiryo UI" pitchFamily="50" charset="-128"/>
                <a:ea typeface="Meiryo UI" pitchFamily="50" charset="-128"/>
              </a:rPr>
              <a:t>CO2</a:t>
            </a:r>
            <a:r>
              <a:rPr lang="ja-JP" altLang="en-US" sz="1600" b="1" dirty="0">
                <a:solidFill>
                  <a:schemeClr val="bg1"/>
                </a:solidFill>
                <a:latin typeface="Meiryo UI" pitchFamily="50" charset="-128"/>
                <a:ea typeface="Meiryo UI" pitchFamily="50" charset="-128"/>
              </a:rPr>
              <a:t>排出量（</a:t>
            </a:r>
            <a:r>
              <a:rPr lang="en-US" altLang="ja-JP" sz="1600" b="1" dirty="0">
                <a:solidFill>
                  <a:schemeClr val="bg1"/>
                </a:solidFill>
                <a:latin typeface="Meiryo UI" pitchFamily="50" charset="-128"/>
                <a:ea typeface="Meiryo UI" pitchFamily="50" charset="-128"/>
              </a:rPr>
              <a:t>tCO2</a:t>
            </a:r>
            <a:r>
              <a:rPr lang="ja-JP" altLang="en-US" sz="1600" b="1" dirty="0">
                <a:solidFill>
                  <a:schemeClr val="bg1"/>
                </a:solidFill>
                <a:latin typeface="Meiryo UI" pitchFamily="50" charset="-128"/>
                <a:ea typeface="Meiryo UI" pitchFamily="50" charset="-128"/>
              </a:rPr>
              <a:t>）</a:t>
            </a:r>
          </a:p>
        </p:txBody>
      </p:sp>
      <p:sp>
        <p:nvSpPr>
          <p:cNvPr id="7" name="正方形/長方形 6"/>
          <p:cNvSpPr/>
          <p:nvPr/>
        </p:nvSpPr>
        <p:spPr>
          <a:xfrm>
            <a:off x="7406848"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運輸部門</a:t>
            </a:r>
            <a:r>
              <a:rPr lang="en-US" altLang="ja-JP" sz="1400" b="1" dirty="0">
                <a:solidFill>
                  <a:schemeClr val="bg1"/>
                </a:solidFill>
                <a:latin typeface="Meiryo UI" pitchFamily="50" charset="-128"/>
                <a:ea typeface="Meiryo UI" pitchFamily="50" charset="-128"/>
              </a:rPr>
              <a:t>(</a:t>
            </a:r>
            <a:r>
              <a:rPr lang="ja-JP" altLang="en-US" sz="1400" b="1" dirty="0">
                <a:solidFill>
                  <a:schemeClr val="bg1"/>
                </a:solidFill>
                <a:latin typeface="Meiryo UI" pitchFamily="50" charset="-128"/>
                <a:ea typeface="Meiryo UI" pitchFamily="50" charset="-128"/>
              </a:rPr>
              <a:t>合計</a:t>
            </a:r>
            <a:r>
              <a:rPr lang="en-US" altLang="ja-JP" sz="1400" b="1" dirty="0">
                <a:solidFill>
                  <a:schemeClr val="bg1"/>
                </a:solidFill>
                <a:latin typeface="Meiryo UI" pitchFamily="50" charset="-128"/>
                <a:ea typeface="Meiryo UI" pitchFamily="50" charset="-128"/>
              </a:rPr>
              <a:t>)</a:t>
            </a:r>
            <a:endParaRPr lang="ja-JP" altLang="en-US" sz="1400" b="1" dirty="0">
              <a:solidFill>
                <a:schemeClr val="bg1"/>
              </a:solidFill>
              <a:latin typeface="Meiryo UI" pitchFamily="50" charset="-128"/>
              <a:ea typeface="Meiryo UI" pitchFamily="50" charset="-128"/>
            </a:endParaRPr>
          </a:p>
        </p:txBody>
      </p:sp>
      <p:sp>
        <p:nvSpPr>
          <p:cNvPr id="8" name="正方形/長方形 7"/>
          <p:cNvSpPr/>
          <p:nvPr/>
        </p:nvSpPr>
        <p:spPr>
          <a:xfrm>
            <a:off x="313452"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旅客自動車</a:t>
            </a:r>
          </a:p>
        </p:txBody>
      </p:sp>
      <p:sp>
        <p:nvSpPr>
          <p:cNvPr id="9" name="正方形/長方形 8"/>
          <p:cNvSpPr/>
          <p:nvPr/>
        </p:nvSpPr>
        <p:spPr>
          <a:xfrm>
            <a:off x="2089238"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貨物自動車</a:t>
            </a:r>
          </a:p>
        </p:txBody>
      </p:sp>
      <p:sp>
        <p:nvSpPr>
          <p:cNvPr id="10" name="正方形/長方形 9"/>
          <p:cNvSpPr/>
          <p:nvPr/>
        </p:nvSpPr>
        <p:spPr>
          <a:xfrm>
            <a:off x="3864287"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鉄道</a:t>
            </a:r>
          </a:p>
        </p:txBody>
      </p:sp>
      <p:sp>
        <p:nvSpPr>
          <p:cNvPr id="11" name="正方形/長方形 10"/>
          <p:cNvSpPr/>
          <p:nvPr/>
        </p:nvSpPr>
        <p:spPr>
          <a:xfrm>
            <a:off x="5637323" y="2151634"/>
            <a:ext cx="1692000" cy="288000"/>
          </a:xfrm>
          <a:prstGeom prst="rect">
            <a:avLst/>
          </a:prstGeom>
          <a:solidFill>
            <a:srgbClr val="008080"/>
          </a:solidFill>
          <a:ln w="9525">
            <a:noFill/>
            <a:miter lim="800000"/>
            <a:headEnd/>
            <a:tailEnd/>
          </a:ln>
        </p:spPr>
        <p:txBody>
          <a:bodyPr wrap="square" anchor="ctr" anchorCtr="1">
            <a:noAutofit/>
          </a:bodyPr>
          <a:lstStyle/>
          <a:p>
            <a:pPr algn="ctr">
              <a:defRPr/>
            </a:pPr>
            <a:r>
              <a:rPr lang="ja-JP" altLang="en-US" sz="1400" b="1" dirty="0">
                <a:solidFill>
                  <a:schemeClr val="bg1"/>
                </a:solidFill>
                <a:latin typeface="Meiryo UI" pitchFamily="50" charset="-128"/>
                <a:ea typeface="Meiryo UI" pitchFamily="50" charset="-128"/>
              </a:rPr>
              <a:t>船舶</a:t>
            </a:r>
          </a:p>
        </p:txBody>
      </p:sp>
      <p:sp>
        <p:nvSpPr>
          <p:cNvPr id="12" name="正方形/長方形 11"/>
          <p:cNvSpPr/>
          <p:nvPr/>
        </p:nvSpPr>
        <p:spPr>
          <a:xfrm>
            <a:off x="2560565" y="6519446"/>
            <a:ext cx="5996122" cy="33855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出所：環境省「地方公共団体実行計画（区域施策編）策定支援サイト」、部門別</a:t>
            </a:r>
            <a:r>
              <a:rPr lang="en-US" altLang="ja-JP" sz="800" b="1" dirty="0">
                <a:latin typeface="Meiryo UI" pitchFamily="50" charset="-128"/>
                <a:ea typeface="Meiryo UI" pitchFamily="50" charset="-128"/>
              </a:rPr>
              <a:t>CO2</a:t>
            </a:r>
            <a:r>
              <a:rPr lang="ja-JP" altLang="en-US" sz="800" b="1" dirty="0">
                <a:latin typeface="Meiryo UI" pitchFamily="50" charset="-128"/>
                <a:ea typeface="Meiryo UI" pitchFamily="50" charset="-128"/>
              </a:rPr>
              <a:t>排出量の現況推計（</a:t>
            </a:r>
            <a:r>
              <a:rPr lang="en-US" altLang="ja-JP" sz="800" b="1" dirty="0">
                <a:latin typeface="Meiryo UI" pitchFamily="50" charset="-128"/>
                <a:ea typeface="Meiryo UI" pitchFamily="50" charset="-128"/>
              </a:rPr>
              <a:t>2015</a:t>
            </a:r>
            <a:r>
              <a:rPr lang="ja-JP" altLang="en-US" sz="800" b="1" dirty="0">
                <a:latin typeface="Meiryo UI" pitchFamily="50" charset="-128"/>
                <a:ea typeface="Meiryo UI" pitchFamily="50" charset="-128"/>
              </a:rPr>
              <a:t>年度）</a:t>
            </a:r>
            <a:endParaRPr lang="en-US" altLang="ja-JP" sz="800" b="1" dirty="0">
              <a:latin typeface="Meiryo UI" pitchFamily="50" charset="-128"/>
              <a:ea typeface="Meiryo UI" pitchFamily="50" charset="-128"/>
            </a:endParaRPr>
          </a:p>
          <a:p>
            <a:pPr marL="180975" indent="-180975" algn="just">
              <a:spcBef>
                <a:spcPts val="0"/>
              </a:spcBef>
              <a:spcAft>
                <a:spcPts val="0"/>
              </a:spcAft>
              <a:buClr>
                <a:srgbClr val="002060"/>
              </a:buClr>
              <a:defRPr/>
            </a:pPr>
            <a:r>
              <a:rPr lang="en-US" altLang="ja-JP" sz="800" b="1" dirty="0">
                <a:latin typeface="Meiryo UI" pitchFamily="50" charset="-128"/>
                <a:ea typeface="Meiryo UI" pitchFamily="50" charset="-128"/>
              </a:rPr>
              <a:t>         </a:t>
            </a:r>
            <a:r>
              <a:rPr lang="ja-JP" altLang="en-US" sz="800" b="1" dirty="0">
                <a:latin typeface="Meiryo UI" pitchFamily="50" charset="-128"/>
                <a:ea typeface="Meiryo UI" pitchFamily="50" charset="-128"/>
              </a:rPr>
              <a:t>総務省「国勢調査」より作成</a:t>
            </a:r>
            <a:endParaRPr lang="en-US" altLang="ja-JP" sz="800" b="1" dirty="0">
              <a:latin typeface="Meiryo UI" pitchFamily="50" charset="-128"/>
              <a:ea typeface="Meiryo UI" pitchFamily="50" charset="-128"/>
            </a:endParaRPr>
          </a:p>
        </p:txBody>
      </p:sp>
    </p:spTree>
    <p:extLst>
      <p:ext uri="{BB962C8B-B14F-4D97-AF65-F5344CB8AC3E}">
        <p14:creationId xmlns:p14="http://schemas.microsoft.com/office/powerpoint/2010/main" val="2168817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txBox="1">
            <a:spLocks noGrp="1"/>
          </p:cNvSpPr>
          <p:nvPr>
            <p:ph type="ctrTitle"/>
          </p:nvPr>
        </p:nvSpPr>
        <p:spPr>
          <a:xfrm>
            <a:off x="0" y="2160000"/>
            <a:ext cx="9144000" cy="707886"/>
          </a:xfrm>
          <a:prstGeom prst="rect">
            <a:avLst/>
          </a:prstGeom>
          <a:solidFill>
            <a:srgbClr val="008080"/>
          </a:solidFill>
        </p:spPr>
        <p:txBody>
          <a:bodyPr wrap="square" rtlCol="0">
            <a:spAutoFit/>
          </a:bodyPr>
          <a:lstStyle/>
          <a:p>
            <a:pPr algn="ctr"/>
            <a:r>
              <a:rPr lang="ja-JP" altLang="en-US" sz="4000" dirty="0">
                <a:solidFill>
                  <a:schemeClr val="bg1"/>
                </a:solidFill>
                <a:latin typeface="Meiryo UI" pitchFamily="50" charset="-128"/>
                <a:ea typeface="Meiryo UI" pitchFamily="50" charset="-128"/>
              </a:rPr>
              <a:t>４．地域の概況</a:t>
            </a:r>
            <a:endParaRPr lang="en-US" altLang="ja-JP" sz="4000" dirty="0">
              <a:solidFill>
                <a:schemeClr val="bg1"/>
              </a:solidFill>
              <a:latin typeface="Meiryo UI" pitchFamily="50" charset="-128"/>
              <a:ea typeface="Meiryo UI" pitchFamily="50" charset="-128"/>
            </a:endParaRPr>
          </a:p>
        </p:txBody>
      </p:sp>
      <p:sp>
        <p:nvSpPr>
          <p:cNvPr id="9" name="テキスト プレースホルダ 8"/>
          <p:cNvSpPr>
            <a:spLocks noGrp="1"/>
          </p:cNvSpPr>
          <p:nvPr>
            <p:ph type="body" idx="4294967295"/>
          </p:nvPr>
        </p:nvSpPr>
        <p:spPr>
          <a:xfrm>
            <a:off x="2242641" y="3079460"/>
            <a:ext cx="6840000" cy="2575173"/>
          </a:xfrm>
          <a:prstGeom prst="rect">
            <a:avLst/>
          </a:prstGeom>
          <a:noFill/>
        </p:spPr>
        <p:txBody>
          <a:bodyPr wrap="square" lIns="0" rIns="0" rtlCol="0" anchor="ctr">
            <a:noAutofit/>
          </a:bodyPr>
          <a:lstStyle/>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（１）</a:t>
            </a:r>
            <a:r>
              <a:rPr lang="ja-JP" altLang="en-US" sz="2400" b="1" kern="1200" dirty="0">
                <a:solidFill>
                  <a:schemeClr val="tx1">
                    <a:lumMod val="75000"/>
                    <a:lumOff val="25000"/>
                  </a:schemeClr>
                </a:solidFill>
                <a:latin typeface="Meiryo UI" pitchFamily="50" charset="-128"/>
                <a:ea typeface="Meiryo UI" pitchFamily="50" charset="-128"/>
              </a:rPr>
              <a:t>基礎的な指標の推移</a:t>
            </a:r>
            <a:endParaRPr lang="ja-JP"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（２）</a:t>
            </a:r>
            <a:r>
              <a:rPr lang="ja-JP" altLang="en-US" sz="2400" b="1" kern="1200" dirty="0">
                <a:solidFill>
                  <a:schemeClr val="tx1">
                    <a:lumMod val="75000"/>
                    <a:lumOff val="25000"/>
                  </a:schemeClr>
                </a:solidFill>
                <a:latin typeface="Meiryo UI" pitchFamily="50" charset="-128"/>
                <a:ea typeface="Meiryo UI" pitchFamily="50" charset="-128"/>
              </a:rPr>
              <a:t>人口①現在の人口規模と将来動向</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en-US" sz="2400" b="1" kern="1200" dirty="0">
                <a:solidFill>
                  <a:schemeClr val="tx1">
                    <a:lumMod val="75000"/>
                    <a:lumOff val="25000"/>
                  </a:schemeClr>
                </a:solidFill>
                <a:latin typeface="Meiryo UI" pitchFamily="50" charset="-128"/>
                <a:ea typeface="Meiryo UI" pitchFamily="50" charset="-128"/>
              </a:rPr>
              <a:t>（３）人口②現在と将来の年齢別の人口構成</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a:t>
            </a:r>
            <a:r>
              <a:rPr lang="ja-JP" altLang="en-US" sz="2400" b="1" kern="1200" dirty="0">
                <a:solidFill>
                  <a:schemeClr val="tx1">
                    <a:lumMod val="75000"/>
                    <a:lumOff val="25000"/>
                  </a:schemeClr>
                </a:solidFill>
                <a:latin typeface="Meiryo UI" pitchFamily="50" charset="-128"/>
                <a:ea typeface="Meiryo UI" pitchFamily="50" charset="-128"/>
              </a:rPr>
              <a:t>４</a:t>
            </a:r>
            <a:r>
              <a:rPr lang="ja-JP" altLang="ja-JP" sz="2400" b="1" kern="1200" dirty="0">
                <a:solidFill>
                  <a:schemeClr val="tx1">
                    <a:lumMod val="75000"/>
                    <a:lumOff val="25000"/>
                  </a:schemeClr>
                </a:solidFill>
                <a:latin typeface="Meiryo UI" pitchFamily="50" charset="-128"/>
                <a:ea typeface="Meiryo UI" pitchFamily="50" charset="-128"/>
              </a:rPr>
              <a:t>）就業</a:t>
            </a:r>
            <a:r>
              <a:rPr lang="ja-JP" altLang="en-US" sz="2400" b="1" kern="1200" dirty="0">
                <a:solidFill>
                  <a:schemeClr val="tx1">
                    <a:lumMod val="75000"/>
                    <a:lumOff val="25000"/>
                  </a:schemeClr>
                </a:solidFill>
                <a:latin typeface="Meiryo UI" pitchFamily="50" charset="-128"/>
                <a:ea typeface="Meiryo UI" pitchFamily="50" charset="-128"/>
              </a:rPr>
              <a:t>者の規模</a:t>
            </a:r>
            <a:endParaRPr lang="en-US" altLang="ja-JP" sz="2400" b="1" kern="1200" dirty="0">
              <a:solidFill>
                <a:schemeClr val="tx1">
                  <a:lumMod val="75000"/>
                  <a:lumOff val="25000"/>
                </a:schemeClr>
              </a:solidFill>
              <a:latin typeface="Meiryo UI" pitchFamily="50" charset="-128"/>
              <a:ea typeface="Meiryo UI" pitchFamily="50" charset="-128"/>
            </a:endParaRPr>
          </a:p>
          <a:p>
            <a:pPr>
              <a:spcBef>
                <a:spcPct val="0"/>
              </a:spcBef>
              <a:spcAft>
                <a:spcPts val="1200"/>
              </a:spcAft>
              <a:buNone/>
            </a:pPr>
            <a:r>
              <a:rPr lang="ja-JP" altLang="ja-JP" sz="2400" b="1" kern="1200" dirty="0">
                <a:solidFill>
                  <a:schemeClr val="tx1">
                    <a:lumMod val="75000"/>
                    <a:lumOff val="25000"/>
                  </a:schemeClr>
                </a:solidFill>
                <a:latin typeface="Meiryo UI" pitchFamily="50" charset="-128"/>
                <a:ea typeface="Meiryo UI" pitchFamily="50" charset="-128"/>
              </a:rPr>
              <a:t>（</a:t>
            </a:r>
            <a:r>
              <a:rPr lang="ja-JP" altLang="en-US" sz="2400" b="1" kern="1200" dirty="0">
                <a:solidFill>
                  <a:schemeClr val="tx1">
                    <a:lumMod val="75000"/>
                    <a:lumOff val="25000"/>
                  </a:schemeClr>
                </a:solidFill>
                <a:latin typeface="Meiryo UI" pitchFamily="50" charset="-128"/>
                <a:ea typeface="Meiryo UI" pitchFamily="50" charset="-128"/>
              </a:rPr>
              <a:t>５</a:t>
            </a:r>
            <a:r>
              <a:rPr lang="ja-JP" altLang="ja-JP" sz="2400" b="1" kern="1200" dirty="0">
                <a:solidFill>
                  <a:schemeClr val="tx1">
                    <a:lumMod val="75000"/>
                    <a:lumOff val="25000"/>
                  </a:schemeClr>
                </a:solidFill>
                <a:latin typeface="Meiryo UI" pitchFamily="50" charset="-128"/>
                <a:ea typeface="Meiryo UI" pitchFamily="50" charset="-128"/>
              </a:rPr>
              <a:t>）</a:t>
            </a:r>
            <a:r>
              <a:rPr lang="ja-JP" altLang="en-US" sz="2400" b="1" kern="1200" dirty="0">
                <a:solidFill>
                  <a:schemeClr val="tx1">
                    <a:lumMod val="75000"/>
                    <a:lumOff val="25000"/>
                  </a:schemeClr>
                </a:solidFill>
                <a:latin typeface="Meiryo UI" pitchFamily="50" charset="-128"/>
                <a:ea typeface="Meiryo UI" pitchFamily="50" charset="-128"/>
              </a:rPr>
              <a:t>夜間人口</a:t>
            </a:r>
            <a:r>
              <a:rPr lang="en-US" altLang="ja-JP" sz="2400" b="1" kern="1200" dirty="0">
                <a:solidFill>
                  <a:schemeClr val="tx1">
                    <a:lumMod val="75000"/>
                    <a:lumOff val="25000"/>
                  </a:schemeClr>
                </a:solidFill>
                <a:latin typeface="Meiryo UI" pitchFamily="50" charset="-128"/>
                <a:ea typeface="Meiryo UI" pitchFamily="50" charset="-128"/>
              </a:rPr>
              <a:t>1</a:t>
            </a:r>
            <a:r>
              <a:rPr lang="ja-JP" altLang="en-US" sz="2400" b="1" kern="1200" dirty="0">
                <a:solidFill>
                  <a:schemeClr val="tx1">
                    <a:lumMod val="75000"/>
                    <a:lumOff val="25000"/>
                  </a:schemeClr>
                </a:solidFill>
                <a:latin typeface="Meiryo UI" pitchFamily="50" charset="-128"/>
                <a:ea typeface="Meiryo UI" pitchFamily="50" charset="-128"/>
              </a:rPr>
              <a:t>人当たり就業者数（</a:t>
            </a:r>
            <a:r>
              <a:rPr lang="ja-JP" altLang="ja-JP" sz="2400" b="1" kern="1200" dirty="0">
                <a:solidFill>
                  <a:schemeClr val="tx1">
                    <a:lumMod val="75000"/>
                    <a:lumOff val="25000"/>
                  </a:schemeClr>
                </a:solidFill>
                <a:latin typeface="Meiryo UI" pitchFamily="50" charset="-128"/>
                <a:ea typeface="Meiryo UI" pitchFamily="50" charset="-128"/>
              </a:rPr>
              <a:t>職住比</a:t>
            </a:r>
            <a:r>
              <a:rPr lang="ja-JP" altLang="en-US" sz="2400" b="1" kern="1200" dirty="0">
                <a:solidFill>
                  <a:schemeClr val="tx1">
                    <a:lumMod val="75000"/>
                    <a:lumOff val="25000"/>
                  </a:schemeClr>
                </a:solidFill>
                <a:latin typeface="Meiryo UI" pitchFamily="50" charset="-128"/>
                <a:ea typeface="Meiryo UI" pitchFamily="50" charset="-128"/>
              </a:rPr>
              <a:t>）</a:t>
            </a:r>
            <a:endParaRPr lang="en-US" altLang="ja-JP" sz="2400" b="1" kern="1200" dirty="0">
              <a:solidFill>
                <a:schemeClr val="tx1">
                  <a:lumMod val="75000"/>
                  <a:lumOff val="25000"/>
                </a:schemeClr>
              </a:solidFill>
              <a:latin typeface="Meiryo UI" pitchFamily="50" charset="-128"/>
              <a:ea typeface="Meiryo UI" pitchFamily="50" charset="-128"/>
            </a:endParaRPr>
          </a:p>
        </p:txBody>
      </p:sp>
      <p:sp>
        <p:nvSpPr>
          <p:cNvPr id="1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49</a:t>
            </a:fld>
            <a:endParaRPr lang="en-US" altLang="ja-JP" b="1" dirty="0">
              <a:latin typeface="Meiryo UI" pitchFamily="50" charset="-128"/>
              <a:ea typeface="Meiryo UI"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Meiryo UI" pitchFamily="50" charset="-128"/>
                <a:ea typeface="Meiryo UI" pitchFamily="50" charset="-128"/>
              </a:rPr>
              <a:t>地域の所得循環構造①</a:t>
            </a:r>
            <a:endParaRPr kumimoji="1" lang="ja-JP" altLang="en-US" dirty="0">
              <a:latin typeface="Meiryo UI" pitchFamily="50" charset="-128"/>
              <a:ea typeface="Meiryo UI" pitchFamily="50" charset="-128"/>
            </a:endParaRPr>
          </a:p>
        </p:txBody>
      </p:sp>
      <p:graphicFrame>
        <p:nvGraphicFramePr>
          <p:cNvPr id="56323" name="Object 3"/>
          <p:cNvGraphicFramePr>
            <a:graphicFrameLocks noChangeAspect="1"/>
          </p:cNvGraphicFramePr>
          <p:nvPr>
            <p:extLst>
              <p:ext uri="{D42A27DB-BD31-4B8C-83A1-F6EECF244321}">
                <p14:modId xmlns:p14="http://schemas.microsoft.com/office/powerpoint/2010/main" val="2112358110"/>
              </p:ext>
            </p:extLst>
          </p:nvPr>
        </p:nvGraphicFramePr>
        <p:xfrm>
          <a:off x="209550" y="1739900"/>
          <a:ext cx="8724900" cy="4851400"/>
        </p:xfrm>
        <a:graphic>
          <a:graphicData uri="http://schemas.openxmlformats.org/presentationml/2006/ole">
            <mc:AlternateContent xmlns:mc="http://schemas.openxmlformats.org/markup-compatibility/2006">
              <mc:Choice xmlns:v="urn:schemas-microsoft-com:vml" Requires="v">
                <p:oleObj spid="_x0000_s56445" name="Visio" r:id="rId4" imgW="6458068" imgH="3524385" progId="Visio.Drawing.15">
                  <p:embed/>
                </p:oleObj>
              </mc:Choice>
              <mc:Fallback>
                <p:oleObj name="Visio" r:id="rId4" imgW="6458068" imgH="3524385" progId="Visio.Drawing.15">
                  <p:embed/>
                  <p:pic>
                    <p:nvPicPr>
                      <p:cNvPr id="0" name="Picture 32"/>
                      <p:cNvPicPr>
                        <a:picLocks noChangeAspect="1" noChangeArrowheads="1"/>
                      </p:cNvPicPr>
                      <p:nvPr/>
                    </p:nvPicPr>
                    <p:blipFill>
                      <a:blip r:embed="rId5"/>
                      <a:srcRect/>
                      <a:stretch>
                        <a:fillRect/>
                      </a:stretch>
                    </p:blipFill>
                    <p:spPr bwMode="auto">
                      <a:xfrm>
                        <a:off x="209550" y="1739900"/>
                        <a:ext cx="87249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a:t>
            </a:fld>
            <a:endParaRPr lang="en-US" altLang="ja-JP" b="1" dirty="0">
              <a:latin typeface="Meiryo UI" pitchFamily="50" charset="-128"/>
              <a:ea typeface="Meiryo UI" pitchFamily="50" charset="-128"/>
            </a:endParaRPr>
          </a:p>
        </p:txBody>
      </p:sp>
      <p:sp>
        <p:nvSpPr>
          <p:cNvPr id="23" name="テキスト ボックス 22"/>
          <p:cNvSpPr txBox="1"/>
          <p:nvPr/>
        </p:nvSpPr>
        <p:spPr>
          <a:xfrm>
            <a:off x="81000" y="653244"/>
            <a:ext cx="8982000" cy="1096975"/>
          </a:xfrm>
          <a:prstGeom prst="rect">
            <a:avLst/>
          </a:prstGeom>
          <a:noFill/>
          <a:ln w="28575">
            <a:solidFill>
              <a:srgbClr val="CC0066"/>
            </a:solidFill>
            <a:prstDash val="sysDash"/>
          </a:ln>
        </p:spPr>
        <p:txBody>
          <a:bodyPr wrap="square" rtlCol="0" anchor="t">
            <a:noAutofit/>
          </a:bodyPr>
          <a:lstStyle/>
          <a:p>
            <a:pPr marL="180975" indent="-180975" algn="just">
              <a:spcBef>
                <a:spcPts val="300"/>
              </a:spcBef>
              <a:spcAft>
                <a:spcPts val="0"/>
              </a:spcAft>
              <a:buClr>
                <a:srgbClr val="008080"/>
              </a:buClr>
              <a:buFont typeface="Wingdings" pitchFamily="2" charset="2"/>
              <a:buChar char="n"/>
            </a:pPr>
            <a:r>
              <a:rPr lang="ja-JP" altLang="en-US" sz="1200" b="1" dirty="0">
                <a:latin typeface="Meiryo UI" pitchFamily="50" charset="-128"/>
                <a:ea typeface="Meiryo UI" pitchFamily="50" charset="-128"/>
              </a:rPr>
              <a:t>地域経済循環分析は、地域の経済対策を検討するための分析であり、対策は地域の長所を活かして、短所を連鎖的に補うことである。</a:t>
            </a:r>
            <a:endParaRPr lang="en-US" altLang="ja-JP" sz="1200" b="1" dirty="0">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pPr>
            <a:r>
              <a:rPr lang="ja-JP" altLang="en-US" sz="1200" b="1" dirty="0">
                <a:latin typeface="Meiryo UI" pitchFamily="50" charset="-128"/>
                <a:ea typeface="Meiryo UI" pitchFamily="50" charset="-128"/>
              </a:rPr>
              <a:t>以下の例では、地域経済循環分析を活用し、低炭素政策によって地域経済循環構造を改善することについて検討する。</a:t>
            </a:r>
            <a:endParaRPr lang="en-US" altLang="ja-JP" sz="1200" b="1" dirty="0">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pPr>
            <a:r>
              <a:rPr lang="ja-JP" altLang="en-US" sz="1200" b="1" dirty="0">
                <a:latin typeface="Meiryo UI" pitchFamily="50" charset="-128"/>
                <a:ea typeface="Meiryo UI" pitchFamily="50" charset="-128"/>
              </a:rPr>
              <a:t>対策の考え方は基本的には以下のような項目で行う。</a:t>
            </a:r>
            <a:endParaRPr lang="en-US" altLang="ja-JP" sz="1200" b="1" dirty="0">
              <a:latin typeface="Meiryo UI" pitchFamily="50" charset="-128"/>
              <a:ea typeface="Meiryo UI" pitchFamily="50" charset="-128"/>
            </a:endParaRPr>
          </a:p>
        </p:txBody>
      </p:sp>
      <p:sp>
        <p:nvSpPr>
          <p:cNvPr id="24" name="正方形/長方形 23"/>
          <p:cNvSpPr/>
          <p:nvPr/>
        </p:nvSpPr>
        <p:spPr>
          <a:xfrm>
            <a:off x="114300" y="1316304"/>
            <a:ext cx="8815388" cy="448202"/>
          </a:xfrm>
          <a:prstGeom prst="rect">
            <a:avLst/>
          </a:prstGeom>
          <a:noFill/>
          <a:ln w="28575">
            <a:noFill/>
            <a:prstDash val="sysDash"/>
          </a:ln>
        </p:spPr>
        <p:txBody>
          <a:bodyPr wrap="square" rtlCol="0" anchor="ctr">
            <a:noAutofit/>
          </a:bodyPr>
          <a:lstStyle/>
          <a:p>
            <a:pPr marL="180975" indent="-180975" algn="just">
              <a:spcBef>
                <a:spcPts val="300"/>
              </a:spcBef>
              <a:spcAft>
                <a:spcPts val="0"/>
              </a:spcAft>
              <a:buClr>
                <a:srgbClr val="002060"/>
              </a:buClr>
            </a:pPr>
            <a:r>
              <a:rPr lang="ja-JP" altLang="en-US" sz="1200" b="1">
                <a:latin typeface="Meiryo UI" pitchFamily="50" charset="-128"/>
                <a:ea typeface="Meiryo UI" pitchFamily="50" charset="-128"/>
              </a:rPr>
              <a:t>①炭素集約度の改善：再生可能エネルギーの導入等、②エネルギー効率の改善：省エネルギーの促進、③活動量の適正化：公共交通機関を骨格としたコンパクトシティ</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kumimoji="1" lang="ja-JP" altLang="en-US" dirty="0">
                <a:latin typeface="Meiryo UI" pitchFamily="50" charset="-128"/>
                <a:ea typeface="Meiryo UI" pitchFamily="50" charset="-128"/>
              </a:rPr>
              <a:t>（１）基礎的な指標の推移</a:t>
            </a:r>
          </a:p>
        </p:txBody>
      </p:sp>
      <p:sp>
        <p:nvSpPr>
          <p:cNvPr id="4" name="テキスト ボックス 3"/>
          <p:cNvSpPr txBox="1">
            <a:spLocks noChangeArrowheads="1"/>
          </p:cNvSpPr>
          <p:nvPr/>
        </p:nvSpPr>
        <p:spPr bwMode="auto">
          <a:xfrm>
            <a:off x="96632" y="126278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a:t>
            </a:r>
            <a:r>
              <a:rPr lang="en-US" altLang="ja-JP" sz="1400" b="1" dirty="0">
                <a:solidFill>
                  <a:schemeClr val="bg1"/>
                </a:solidFill>
                <a:latin typeface="Meiryo UI" pitchFamily="50" charset="-128"/>
                <a:ea typeface="Meiryo UI" pitchFamily="50" charset="-128"/>
              </a:rPr>
              <a:t>2010</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2013</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年の人口</a:t>
            </a:r>
          </a:p>
        </p:txBody>
      </p:sp>
      <p:sp>
        <p:nvSpPr>
          <p:cNvPr id="12" name="テキスト ボックス 11"/>
          <p:cNvSpPr txBox="1">
            <a:spLocks noChangeArrowheads="1"/>
          </p:cNvSpPr>
          <p:nvPr/>
        </p:nvSpPr>
        <p:spPr bwMode="auto">
          <a:xfrm>
            <a:off x="4622912" y="126278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a:t>
            </a:r>
            <a:r>
              <a:rPr lang="en-US" altLang="ja-JP" sz="1400" b="1" dirty="0">
                <a:solidFill>
                  <a:schemeClr val="bg1"/>
                </a:solidFill>
                <a:latin typeface="Meiryo UI" pitchFamily="50" charset="-128"/>
                <a:ea typeface="Meiryo UI" pitchFamily="50" charset="-128"/>
              </a:rPr>
              <a:t>2010</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2013</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年の従業者数</a:t>
            </a:r>
          </a:p>
        </p:txBody>
      </p:sp>
      <p:sp>
        <p:nvSpPr>
          <p:cNvPr id="14" name="テキスト ボックス 13"/>
          <p:cNvSpPr txBox="1">
            <a:spLocks noChangeArrowheads="1"/>
          </p:cNvSpPr>
          <p:nvPr/>
        </p:nvSpPr>
        <p:spPr bwMode="auto">
          <a:xfrm>
            <a:off x="96632" y="400842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③</a:t>
            </a:r>
            <a:r>
              <a:rPr lang="en-US" altLang="ja-JP" sz="1400" b="1" dirty="0">
                <a:solidFill>
                  <a:schemeClr val="bg1"/>
                </a:solidFill>
                <a:latin typeface="Meiryo UI" pitchFamily="50" charset="-128"/>
                <a:ea typeface="Meiryo UI" pitchFamily="50" charset="-128"/>
              </a:rPr>
              <a:t>2010</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2013</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年の生産額</a:t>
            </a:r>
          </a:p>
        </p:txBody>
      </p:sp>
      <p:sp>
        <p:nvSpPr>
          <p:cNvPr id="16" name="テキスト ボックス 15"/>
          <p:cNvSpPr txBox="1">
            <a:spLocks noChangeArrowheads="1"/>
          </p:cNvSpPr>
          <p:nvPr/>
        </p:nvSpPr>
        <p:spPr bwMode="auto">
          <a:xfrm>
            <a:off x="4622912" y="4008425"/>
            <a:ext cx="4392000" cy="307777"/>
          </a:xfrm>
          <a:prstGeom prst="rect">
            <a:avLst/>
          </a:prstGeom>
          <a:solidFill>
            <a:srgbClr val="008080"/>
          </a:solidFill>
          <a:ln w="19050">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④</a:t>
            </a:r>
            <a:r>
              <a:rPr lang="en-US" altLang="ja-JP" sz="1400" b="1" dirty="0">
                <a:solidFill>
                  <a:schemeClr val="bg1"/>
                </a:solidFill>
                <a:latin typeface="Meiryo UI" pitchFamily="50" charset="-128"/>
                <a:ea typeface="Meiryo UI" pitchFamily="50" charset="-128"/>
              </a:rPr>
              <a:t>2010</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2013</a:t>
            </a:r>
            <a:r>
              <a:rPr lang="ja-JP" altLang="en-US" sz="1400" b="1" dirty="0">
                <a:solidFill>
                  <a:schemeClr val="bg1"/>
                </a:solidFill>
                <a:latin typeface="Meiryo UI" pitchFamily="50" charset="-128"/>
                <a:ea typeface="Meiryo UI" pitchFamily="50" charset="-128"/>
              </a:rPr>
              <a:t>年、</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年の付加価値</a:t>
            </a:r>
          </a:p>
        </p:txBody>
      </p:sp>
      <p:sp>
        <p:nvSpPr>
          <p:cNvPr id="18"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50</a:t>
            </a:fld>
            <a:endParaRPr lang="en-US" altLang="ja-JP" b="1" dirty="0">
              <a:latin typeface="Meiryo UI" pitchFamily="50" charset="-128"/>
              <a:ea typeface="Meiryo UI" pitchFamily="50" charset="-128"/>
            </a:endParaRPr>
          </a:p>
        </p:txBody>
      </p:sp>
      <p:sp>
        <p:nvSpPr>
          <p:cNvPr id="28" name="テキスト ボックス 27"/>
          <p:cNvSpPr txBox="1"/>
          <p:nvPr/>
        </p:nvSpPr>
        <p:spPr>
          <a:xfrm>
            <a:off x="814387" y="691499"/>
            <a:ext cx="8280000" cy="501510"/>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dirty="0">
                <a:latin typeface="Meiryo UI" pitchFamily="50" charset="-128"/>
                <a:ea typeface="Meiryo UI" pitchFamily="50" charset="-128"/>
              </a:rPr>
              <a:t>地域経済の規模を表す基礎的な指標について、</a:t>
            </a:r>
            <a:r>
              <a:rPr lang="en-US" altLang="ja-JP" sz="1200" b="1" dirty="0">
                <a:latin typeface="Meiryo UI" pitchFamily="50" charset="-128"/>
                <a:ea typeface="Meiryo UI" pitchFamily="50" charset="-128"/>
              </a:rPr>
              <a:t>2010</a:t>
            </a:r>
            <a:r>
              <a:rPr lang="ja-JP" altLang="en-US" sz="1200" b="1" dirty="0">
                <a:latin typeface="Meiryo UI" pitchFamily="50" charset="-128"/>
                <a:ea typeface="Meiryo UI" pitchFamily="50" charset="-128"/>
              </a:rPr>
              <a:t>年、</a:t>
            </a:r>
            <a:r>
              <a:rPr lang="en-US" altLang="ja-JP" sz="1200" b="1" dirty="0">
                <a:latin typeface="Meiryo UI" pitchFamily="50" charset="-128"/>
                <a:ea typeface="Meiryo UI" pitchFamily="50" charset="-128"/>
              </a:rPr>
              <a:t>2013</a:t>
            </a:r>
            <a:r>
              <a:rPr lang="ja-JP" altLang="en-US" sz="1200" b="1" dirty="0">
                <a:latin typeface="Meiryo UI" pitchFamily="50" charset="-128"/>
                <a:ea typeface="Meiryo UI" pitchFamily="50" charset="-128"/>
              </a:rPr>
              <a:t>年、</a:t>
            </a:r>
            <a:r>
              <a:rPr lang="en-US" altLang="ja-JP" sz="1200" b="1" dirty="0">
                <a:latin typeface="Meiryo UI" pitchFamily="50" charset="-128"/>
                <a:ea typeface="Meiryo UI" pitchFamily="50" charset="-128"/>
              </a:rPr>
              <a:t>2015</a:t>
            </a:r>
            <a:r>
              <a:rPr lang="ja-JP" altLang="en-US" sz="1200" b="1" dirty="0">
                <a:latin typeface="Meiryo UI" pitchFamily="50" charset="-128"/>
                <a:ea typeface="Meiryo UI" pitchFamily="50" charset="-128"/>
              </a:rPr>
              <a:t>年の推移を確認し、規模が拡大しているか縮小しているかを把握する。</a:t>
            </a:r>
            <a:endParaRPr lang="en-US" altLang="ja-JP" sz="1200" b="1" dirty="0">
              <a:latin typeface="Meiryo UI" pitchFamily="50" charset="-128"/>
              <a:ea typeface="Meiryo UI" pitchFamily="50" charset="-128"/>
            </a:endParaRPr>
          </a:p>
        </p:txBody>
      </p:sp>
      <p:sp>
        <p:nvSpPr>
          <p:cNvPr id="29" name="テキスト ボックス 28"/>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7" name="正方形/長方形 36"/>
          <p:cNvSpPr/>
          <p:nvPr/>
        </p:nvSpPr>
        <p:spPr>
          <a:xfrm>
            <a:off x="4311805" y="6575650"/>
            <a:ext cx="4440758" cy="215444"/>
          </a:xfrm>
          <a:prstGeom prst="rect">
            <a:avLst/>
          </a:prstGeom>
        </p:spPr>
        <p:txBody>
          <a:bodyPr wrap="square" anchor="b">
            <a:spAutoFit/>
          </a:bodyPr>
          <a:lstStyle/>
          <a:p>
            <a:pPr marL="180975" indent="-180975" algn="just">
              <a:spcBef>
                <a:spcPts val="0"/>
              </a:spcBef>
              <a:spcAft>
                <a:spcPts val="0"/>
              </a:spcAft>
              <a:buClr>
                <a:srgbClr val="002060"/>
              </a:buClr>
              <a:defRPr/>
            </a:pPr>
            <a:r>
              <a:rPr lang="ja-JP" altLang="en-US" sz="800" b="1" dirty="0">
                <a:latin typeface="Meiryo UI" pitchFamily="50" charset="-128"/>
                <a:ea typeface="Meiryo UI" pitchFamily="50" charset="-128"/>
              </a:rPr>
              <a:t>出所：総務省「国勢調査」、「経済センサス</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基礎調査」、 「地域経済循環分析用データ」より作成</a:t>
            </a:r>
            <a:endParaRPr lang="en-US" altLang="ja-JP" sz="800" b="1" dirty="0">
              <a:latin typeface="Meiryo UI" pitchFamily="50" charset="-128"/>
              <a:ea typeface="Meiryo UI" pitchFamily="50"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a:t>
            </a:r>
            <a:r>
              <a:rPr lang="ja-JP" altLang="en-US">
                <a:latin typeface="Meiryo UI" pitchFamily="50" charset="-128"/>
                <a:ea typeface="Meiryo UI" pitchFamily="50" charset="-128"/>
              </a:rPr>
              <a:t>２）人口① </a:t>
            </a:r>
            <a:r>
              <a:rPr lang="ja-JP" altLang="en-US" dirty="0">
                <a:latin typeface="Meiryo UI" pitchFamily="50" charset="-128"/>
                <a:ea typeface="Meiryo UI" pitchFamily="50" charset="-128"/>
              </a:rPr>
              <a:t>現在の人口規模と将来動向</a:t>
            </a:r>
            <a:endParaRPr kumimoji="1" lang="ja-JP" altLang="en-US" dirty="0">
              <a:latin typeface="Meiryo UI" pitchFamily="50" charset="-128"/>
              <a:ea typeface="Meiryo UI" pitchFamily="50" charset="-128"/>
            </a:endParaRPr>
          </a:p>
        </p:txBody>
      </p:sp>
      <p:sp>
        <p:nvSpPr>
          <p:cNvPr id="38" name="正方形/長方形 37"/>
          <p:cNvSpPr/>
          <p:nvPr/>
        </p:nvSpPr>
        <p:spPr>
          <a:xfrm>
            <a:off x="166257" y="6099050"/>
            <a:ext cx="4060221"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総務省「国勢調査」より作成</a:t>
            </a:r>
          </a:p>
        </p:txBody>
      </p:sp>
      <p:sp>
        <p:nvSpPr>
          <p:cNvPr id="39" name="テキスト ボックス 38"/>
          <p:cNvSpPr txBox="1">
            <a:spLocks noChangeArrowheads="1"/>
          </p:cNvSpPr>
          <p:nvPr/>
        </p:nvSpPr>
        <p:spPr bwMode="auto">
          <a:xfrm>
            <a:off x="4711892" y="2886287"/>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②夜間人口の推移（</a:t>
            </a:r>
            <a:r>
              <a:rPr lang="en-US" altLang="ja-JP" sz="1400" b="1" dirty="0">
                <a:solidFill>
                  <a:schemeClr val="bg1"/>
                </a:solidFill>
                <a:latin typeface="Meiryo UI" pitchFamily="50" charset="-128"/>
                <a:ea typeface="Meiryo UI" pitchFamily="50" charset="-128"/>
              </a:rPr>
              <a:t>2020</a:t>
            </a:r>
            <a:r>
              <a:rPr lang="ja-JP" altLang="en-US" sz="1400" b="1" dirty="0">
                <a:solidFill>
                  <a:schemeClr val="bg1"/>
                </a:solidFill>
                <a:latin typeface="Meiryo UI" pitchFamily="50" charset="-128"/>
                <a:ea typeface="Meiryo UI" pitchFamily="50" charset="-128"/>
              </a:rPr>
              <a:t>年以降は推計値）</a:t>
            </a:r>
          </a:p>
        </p:txBody>
      </p:sp>
      <p:sp>
        <p:nvSpPr>
          <p:cNvPr id="41" name="正方形/長方形 40"/>
          <p:cNvSpPr/>
          <p:nvPr/>
        </p:nvSpPr>
        <p:spPr bwMode="auto">
          <a:xfrm>
            <a:off x="111379" y="2170938"/>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昼間人口の方が夜間人口よりも○○、通勤者・通学者が地域内に○○している拠点性が○○地域である。</a:t>
            </a:r>
            <a:endParaRPr lang="en-US" altLang="ja-JP" sz="1200" b="1" dirty="0">
              <a:latin typeface="Meiryo UI" pitchFamily="50" charset="-128"/>
              <a:ea typeface="Meiryo UI" pitchFamily="50" charset="-128"/>
            </a:endParaRPr>
          </a:p>
        </p:txBody>
      </p:sp>
      <p:sp>
        <p:nvSpPr>
          <p:cNvPr id="42" name="正方形/長方形 41"/>
          <p:cNvSpPr/>
          <p:nvPr/>
        </p:nvSpPr>
        <p:spPr bwMode="auto">
          <a:xfrm>
            <a:off x="4711892" y="2178558"/>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夜間人口は○○</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増加すると予測されている。</a:t>
            </a:r>
            <a:endParaRPr lang="en-US" altLang="ja-JP" sz="1200" b="1" dirty="0">
              <a:latin typeface="Meiryo UI" pitchFamily="50" charset="-128"/>
              <a:ea typeface="Meiryo UI" pitchFamily="50" charset="-128"/>
            </a:endParaRPr>
          </a:p>
        </p:txBody>
      </p:sp>
      <p:sp>
        <p:nvSpPr>
          <p:cNvPr id="43" name="直線コネクタ 42"/>
          <p:cNvSpPr/>
          <p:nvPr/>
        </p:nvSpPr>
        <p:spPr>
          <a:xfrm>
            <a:off x="6998265" y="4223796"/>
            <a:ext cx="1770932" cy="0"/>
          </a:xfrm>
          <a:prstGeom prst="line">
            <a:avLst/>
          </a:prstGeom>
          <a:ln w="190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b="1">
              <a:latin typeface="Meiryo UI" pitchFamily="50" charset="-128"/>
              <a:ea typeface="Meiryo UI" pitchFamily="50" charset="-128"/>
            </a:endParaRPr>
          </a:p>
        </p:txBody>
      </p:sp>
      <p:cxnSp>
        <p:nvCxnSpPr>
          <p:cNvPr id="44" name="直線矢印コネクタ 43"/>
          <p:cNvCxnSpPr/>
          <p:nvPr/>
        </p:nvCxnSpPr>
        <p:spPr>
          <a:xfrm>
            <a:off x="8769198" y="4223796"/>
            <a:ext cx="0" cy="568042"/>
          </a:xfrm>
          <a:prstGeom prst="straightConnector1">
            <a:avLst/>
          </a:prstGeom>
          <a:noFill/>
          <a:ln w="19050" cap="flat" cmpd="sng" algn="ctr">
            <a:solidFill>
              <a:schemeClr val="bg1">
                <a:lumMod val="65000"/>
              </a:schemeClr>
            </a:solidFill>
            <a:prstDash val="solid"/>
            <a:headEnd type="arrow"/>
            <a:tailEnd type="arrow"/>
          </a:ln>
          <a:effectLst/>
        </p:spPr>
        <p:style>
          <a:lnRef idx="1">
            <a:schemeClr val="accent1"/>
          </a:lnRef>
          <a:fillRef idx="0">
            <a:schemeClr val="accent1"/>
          </a:fillRef>
          <a:effectRef idx="0">
            <a:schemeClr val="accent1"/>
          </a:effectRef>
          <a:fontRef idx="minor">
            <a:schemeClr val="tx1"/>
          </a:fontRef>
        </p:style>
      </p:cxnSp>
      <p:sp>
        <p:nvSpPr>
          <p:cNvPr id="45" name="テキスト ボックス 12"/>
          <p:cNvSpPr txBox="1"/>
          <p:nvPr/>
        </p:nvSpPr>
        <p:spPr>
          <a:xfrm>
            <a:off x="8072439" y="4013484"/>
            <a:ext cx="1029308" cy="307777"/>
          </a:xfrm>
          <a:prstGeom prst="rect">
            <a:avLst/>
          </a:prstGeom>
          <a:no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400" b="1" dirty="0">
                <a:latin typeface="Meiryo UI" pitchFamily="50" charset="-128"/>
                <a:ea typeface="Meiryo UI" pitchFamily="50" charset="-128"/>
              </a:rPr>
              <a:t>○○</a:t>
            </a:r>
            <a:r>
              <a:rPr kumimoji="1" lang="en-US" altLang="ja-JP" sz="1400" b="1" dirty="0">
                <a:solidFill>
                  <a:srgbClr val="002060"/>
                </a:solidFill>
                <a:latin typeface="Meiryo UI" pitchFamily="50" charset="-128"/>
                <a:ea typeface="Meiryo UI" pitchFamily="50" charset="-128"/>
              </a:rPr>
              <a:t>%</a:t>
            </a:r>
            <a:endParaRPr kumimoji="1" lang="ja-JP" altLang="en-US" sz="1400" b="1" dirty="0">
              <a:solidFill>
                <a:srgbClr val="002060"/>
              </a:solidFill>
              <a:latin typeface="Meiryo UI" pitchFamily="50" charset="-128"/>
              <a:ea typeface="Meiryo UI" pitchFamily="50" charset="-128"/>
            </a:endParaRPr>
          </a:p>
        </p:txBody>
      </p:sp>
      <p:cxnSp>
        <p:nvCxnSpPr>
          <p:cNvPr id="46" name="直線矢印コネクタ 45"/>
          <p:cNvCxnSpPr/>
          <p:nvPr/>
        </p:nvCxnSpPr>
        <p:spPr bwMode="auto">
          <a:xfrm>
            <a:off x="6998265" y="3967764"/>
            <a:ext cx="1770932" cy="0"/>
          </a:xfrm>
          <a:prstGeom prst="straightConnector1">
            <a:avLst/>
          </a:prstGeom>
          <a:noFill/>
          <a:ln w="19050" cap="flat" cmpd="sng" algn="ctr">
            <a:solidFill>
              <a:srgbClr val="0070C0"/>
            </a:solidFill>
            <a:prstDash val="solid"/>
            <a:round/>
            <a:headEnd type="arrow"/>
            <a:tailEnd type="arrow"/>
          </a:ln>
          <a:effectLst/>
        </p:spPr>
      </p:cxnSp>
      <p:sp>
        <p:nvSpPr>
          <p:cNvPr id="47" name="テキスト ボックス 5"/>
          <p:cNvSpPr txBox="1"/>
          <p:nvPr/>
        </p:nvSpPr>
        <p:spPr>
          <a:xfrm>
            <a:off x="7567813" y="3859595"/>
            <a:ext cx="723275" cy="307777"/>
          </a:xfrm>
          <a:prstGeom prst="rect">
            <a:avLst/>
          </a:prstGeom>
          <a:solidFill>
            <a:srgbClr val="0070C0"/>
          </a:solidFill>
          <a:ln w="9525" cmpd="sng">
            <a:noFill/>
          </a:ln>
          <a:effectLst/>
        </p:spPr>
        <p:style>
          <a:lnRef idx="0">
            <a:scrgbClr r="0" g="0" b="0"/>
          </a:lnRef>
          <a:fillRef idx="0">
            <a:scrgbClr r="0" g="0" b="0"/>
          </a:fillRef>
          <a:effectRef idx="0">
            <a:scrgbClr r="0" g="0" b="0"/>
          </a:effectRef>
          <a:fontRef idx="minor">
            <a:schemeClr val="dk1"/>
          </a:fontRef>
        </p:style>
        <p:txBody>
          <a:bodyPr wrap="non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b="1" dirty="0">
                <a:solidFill>
                  <a:schemeClr val="bg1"/>
                </a:solidFill>
                <a:latin typeface="Meiryo UI" pitchFamily="50" charset="-128"/>
                <a:ea typeface="Meiryo UI" pitchFamily="50" charset="-128"/>
              </a:rPr>
              <a:t>推計値</a:t>
            </a:r>
          </a:p>
        </p:txBody>
      </p:sp>
      <p:sp>
        <p:nvSpPr>
          <p:cNvPr id="48" name="テキスト ボックス 47"/>
          <p:cNvSpPr txBox="1">
            <a:spLocks noChangeArrowheads="1"/>
          </p:cNvSpPr>
          <p:nvPr/>
        </p:nvSpPr>
        <p:spPr bwMode="auto">
          <a:xfrm>
            <a:off x="111379" y="2894863"/>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①夜間人口・昼間人口（</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a:t>
            </a:r>
          </a:p>
        </p:txBody>
      </p:sp>
      <p:cxnSp>
        <p:nvCxnSpPr>
          <p:cNvPr id="50" name="直線コネクタ 49"/>
          <p:cNvCxnSpPr/>
          <p:nvPr/>
        </p:nvCxnSpPr>
        <p:spPr bwMode="auto">
          <a:xfrm>
            <a:off x="2487416" y="3906039"/>
            <a:ext cx="1333814" cy="0"/>
          </a:xfrm>
          <a:prstGeom prst="line">
            <a:avLst/>
          </a:prstGeom>
          <a:noFill/>
          <a:ln w="15875" cap="flat" cmpd="sng" algn="ctr">
            <a:solidFill>
              <a:schemeClr val="bg1">
                <a:lumMod val="65000"/>
              </a:schemeClr>
            </a:solidFill>
            <a:prstDash val="lgDash"/>
            <a:round/>
            <a:headEnd type="none" w="med" len="med"/>
            <a:tailEnd type="none" w="med" len="med"/>
          </a:ln>
          <a:effectLst/>
        </p:spPr>
      </p:cxnSp>
      <p:sp>
        <p:nvSpPr>
          <p:cNvPr id="51" name="テキスト ボックス 50"/>
          <p:cNvSpPr txBox="1"/>
          <p:nvPr/>
        </p:nvSpPr>
        <p:spPr>
          <a:xfrm>
            <a:off x="2135887" y="3481218"/>
            <a:ext cx="883537" cy="307777"/>
          </a:xfrm>
          <a:prstGeom prst="rect">
            <a:avLst/>
          </a:prstGeom>
          <a:noFill/>
        </p:spPr>
        <p:txBody>
          <a:bodyPr wrap="square" rtlCol="0">
            <a:spAutoFit/>
          </a:bodyPr>
          <a:lstStyle/>
          <a:p>
            <a:pPr algn="ctr"/>
            <a:r>
              <a:rPr kumimoji="1" lang="en-US" altLang="ja-JP" sz="1400" b="1" dirty="0">
                <a:latin typeface="Meiryo UI" pitchFamily="50" charset="-128"/>
                <a:ea typeface="Meiryo UI" pitchFamily="50" charset="-128"/>
              </a:rPr>
              <a:t>+</a:t>
            </a:r>
            <a:r>
              <a:rPr lang="ja-JP" altLang="en-US" sz="1400" b="1" dirty="0">
                <a:latin typeface="Meiryo UI" pitchFamily="50" charset="-128"/>
                <a:ea typeface="Meiryo UI" pitchFamily="50" charset="-128"/>
              </a:rPr>
              <a:t>○</a:t>
            </a:r>
            <a:r>
              <a:rPr kumimoji="1" lang="en-US" altLang="ja-JP" sz="1400" b="1" dirty="0">
                <a:latin typeface="Meiryo UI" pitchFamily="50" charset="-128"/>
                <a:ea typeface="Meiryo UI" pitchFamily="50" charset="-128"/>
              </a:rPr>
              <a:t>%</a:t>
            </a:r>
            <a:endParaRPr kumimoji="1" lang="ja-JP" altLang="en-US" sz="1400" b="1" dirty="0">
              <a:latin typeface="Meiryo UI" pitchFamily="50" charset="-128"/>
              <a:ea typeface="Meiryo UI" pitchFamily="50" charset="-128"/>
            </a:endParaRPr>
          </a:p>
        </p:txBody>
      </p:sp>
      <p:cxnSp>
        <p:nvCxnSpPr>
          <p:cNvPr id="52" name="直線コネクタ 51"/>
          <p:cNvCxnSpPr/>
          <p:nvPr/>
        </p:nvCxnSpPr>
        <p:spPr bwMode="auto">
          <a:xfrm>
            <a:off x="1220277" y="3824892"/>
            <a:ext cx="1778418" cy="0"/>
          </a:xfrm>
          <a:prstGeom prst="line">
            <a:avLst/>
          </a:prstGeom>
          <a:noFill/>
          <a:ln w="15875" cap="flat" cmpd="sng" algn="ctr">
            <a:solidFill>
              <a:schemeClr val="bg1">
                <a:lumMod val="65000"/>
              </a:schemeClr>
            </a:solidFill>
            <a:prstDash val="lgDash"/>
            <a:round/>
            <a:headEnd type="none" w="med" len="med"/>
            <a:tailEnd type="none" w="med" len="med"/>
          </a:ln>
          <a:effectLst/>
        </p:spPr>
      </p:cxnSp>
      <p:sp>
        <p:nvSpPr>
          <p:cNvPr id="54" name="正方形/長方形 53"/>
          <p:cNvSpPr/>
          <p:nvPr/>
        </p:nvSpPr>
        <p:spPr>
          <a:xfrm>
            <a:off x="4670852" y="5995811"/>
            <a:ext cx="4320000" cy="338554"/>
          </a:xfrm>
          <a:prstGeom prst="rect">
            <a:avLst/>
          </a:prstGeom>
        </p:spPr>
        <p:txBody>
          <a:bodyPr wrap="square">
            <a:spAutoFit/>
          </a:bodyPr>
          <a:lstStyle/>
          <a:p>
            <a:pPr marL="269875" indent="-269875"/>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総務省「国勢調査」、国立社会保障・人口問題研究所「日本の地域別将来推計人口</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平成</a:t>
            </a:r>
            <a:r>
              <a:rPr lang="en-US" altLang="ja-JP" sz="800" b="1" dirty="0">
                <a:latin typeface="Meiryo UI" pitchFamily="50" charset="-128"/>
                <a:ea typeface="Meiryo UI" pitchFamily="50" charset="-128"/>
              </a:rPr>
              <a:t>30(2018)</a:t>
            </a:r>
            <a:r>
              <a:rPr lang="ja-JP" altLang="en-US" sz="800" b="1" dirty="0">
                <a:latin typeface="Meiryo UI" pitchFamily="50" charset="-128"/>
                <a:ea typeface="Meiryo UI" pitchFamily="50" charset="-128"/>
              </a:rPr>
              <a:t>年推計</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」より作成</a:t>
            </a:r>
          </a:p>
        </p:txBody>
      </p:sp>
      <p:sp>
        <p:nvSpPr>
          <p:cNvPr id="29"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51</a:t>
            </a:fld>
            <a:endParaRPr lang="en-US" altLang="ja-JP" b="1" dirty="0">
              <a:latin typeface="Meiryo UI" pitchFamily="50" charset="-128"/>
              <a:ea typeface="Meiryo UI" pitchFamily="50" charset="-128"/>
            </a:endParaRPr>
          </a:p>
        </p:txBody>
      </p:sp>
      <p:cxnSp>
        <p:nvCxnSpPr>
          <p:cNvPr id="24" name="直線コネクタ 23"/>
          <p:cNvCxnSpPr/>
          <p:nvPr/>
        </p:nvCxnSpPr>
        <p:spPr bwMode="auto">
          <a:xfrm flipV="1">
            <a:off x="2470271" y="3858430"/>
            <a:ext cx="7620" cy="278130"/>
          </a:xfrm>
          <a:prstGeom prst="line">
            <a:avLst/>
          </a:prstGeom>
          <a:noFill/>
          <a:ln w="19050" cap="flat" cmpd="sng" algn="ctr">
            <a:solidFill>
              <a:schemeClr val="tx1">
                <a:lumMod val="50000"/>
                <a:lumOff val="50000"/>
              </a:schemeClr>
            </a:solidFill>
            <a:prstDash val="solid"/>
            <a:round/>
            <a:headEnd type="none" w="med" len="med"/>
            <a:tailEnd type="arrow" w="med" len="med"/>
          </a:ln>
          <a:effectLst/>
        </p:spPr>
      </p:cxnSp>
      <p:sp>
        <p:nvSpPr>
          <p:cNvPr id="27" name="Rectangle 3"/>
          <p:cNvSpPr>
            <a:spLocks noChangeArrowheads="1"/>
          </p:cNvSpPr>
          <p:nvPr/>
        </p:nvSpPr>
        <p:spPr bwMode="auto">
          <a:xfrm>
            <a:off x="820109" y="809259"/>
            <a:ext cx="8280000" cy="1124083"/>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地域の消費や生産は、地域の人口に大きく影響を受けるため、現在及び将来の人口規模を把握する。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まず夜間人口と昼間人口を比較し、通勤・通学者による流入・流出状況を把握する（下図①）。流入超過の地域は、域外からの通勤者への所得の支払いを通じて雇用者所得が流出している可能性が高い。</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また、将来の推計人口を含めて時系列で人口の推移を確認することで、将来の地域のすがたを把握する（下図②）。</a:t>
            </a:r>
            <a:endParaRPr lang="ja-JP" altLang="en-US" sz="1200" b="1" dirty="0">
              <a:latin typeface="Meiryo UI" pitchFamily="50" charset="-128"/>
              <a:ea typeface="Meiryo UI" pitchFamily="50" charset="-128"/>
            </a:endParaRPr>
          </a:p>
        </p:txBody>
      </p:sp>
      <p:sp>
        <p:nvSpPr>
          <p:cNvPr id="30" name="テキスト ボックス 29"/>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26" name="テキスト ボックス 15"/>
          <p:cNvSpPr txBox="1"/>
          <p:nvPr/>
        </p:nvSpPr>
        <p:spPr>
          <a:xfrm>
            <a:off x="5166360" y="3310128"/>
            <a:ext cx="1011531" cy="307777"/>
          </a:xfrm>
          <a:prstGeom prst="rect">
            <a:avLst/>
          </a:prstGeom>
          <a:solidFill>
            <a:srgbClr val="002060"/>
          </a:solid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b="1" dirty="0">
                <a:solidFill>
                  <a:schemeClr val="bg1"/>
                </a:solidFill>
              </a:rPr>
              <a:t>福島県</a:t>
            </a:r>
            <a:r>
              <a:rPr lang="ja-JP" altLang="en-US" sz="1400" b="1" baseline="30000" dirty="0">
                <a:solidFill>
                  <a:schemeClr val="bg1"/>
                </a:solidFill>
              </a:rPr>
              <a:t>注）</a:t>
            </a:r>
            <a:endParaRPr kumimoji="1" lang="ja-JP" altLang="en-US" sz="1400" b="1" baseline="30000" dirty="0">
              <a:solidFill>
                <a:schemeClr val="bg1"/>
              </a:solidFill>
            </a:endParaRPr>
          </a:p>
        </p:txBody>
      </p:sp>
      <p:sp>
        <p:nvSpPr>
          <p:cNvPr id="28" name="テキスト ボックス 27"/>
          <p:cNvSpPr txBox="1"/>
          <p:nvPr/>
        </p:nvSpPr>
        <p:spPr>
          <a:xfrm>
            <a:off x="4608683" y="6519446"/>
            <a:ext cx="4158865" cy="338554"/>
          </a:xfrm>
          <a:prstGeom prst="rect">
            <a:avLst/>
          </a:prstGeom>
          <a:noFill/>
        </p:spPr>
        <p:txBody>
          <a:bodyPr wrap="square" rtlCol="0">
            <a:spAutoFit/>
          </a:bodyPr>
          <a:lstStyle/>
          <a:p>
            <a:pPr marL="216000" indent="-216000" algn="just"/>
            <a:r>
              <a:rPr kumimoji="1" lang="ja-JP" altLang="en-US" sz="800" b="1" dirty="0">
                <a:latin typeface="Meiryo UI" panose="020B0604030504040204" pitchFamily="50" charset="-128"/>
                <a:ea typeface="Meiryo UI" panose="020B0604030504040204" pitchFamily="50" charset="-128"/>
              </a:rPr>
              <a:t>注）</a:t>
            </a:r>
            <a:r>
              <a:rPr kumimoji="1" lang="en-US" altLang="ja-JP" sz="800" b="1" dirty="0">
                <a:latin typeface="Meiryo UI" panose="020B0604030504040204" pitchFamily="50" charset="-128"/>
                <a:ea typeface="Meiryo UI" panose="020B0604030504040204" pitchFamily="50" charset="-128"/>
              </a:rPr>
              <a:t>	</a:t>
            </a:r>
            <a:r>
              <a:rPr kumimoji="1" lang="ja-JP" altLang="en-US" sz="800" b="1" dirty="0">
                <a:latin typeface="Meiryo UI" panose="020B0604030504040204" pitchFamily="50" charset="-128"/>
                <a:ea typeface="Meiryo UI" panose="020B0604030504040204" pitchFamily="50" charset="-128"/>
              </a:rPr>
              <a:t>福島県については、</a:t>
            </a:r>
            <a:r>
              <a:rPr lang="ja-JP" altLang="en-US" sz="800" b="1" dirty="0">
                <a:latin typeface="Meiryo UI" panose="020B0604030504040204" pitchFamily="50" charset="-128"/>
                <a:ea typeface="Meiryo UI" panose="020B0604030504040204" pitchFamily="50" charset="-128"/>
              </a:rPr>
              <a:t>国立社会保障・人口問題研究所「日本の地域別将来推計人口</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平成</a:t>
            </a:r>
            <a:r>
              <a:rPr lang="en-US" altLang="ja-JP" sz="800" b="1" dirty="0">
                <a:latin typeface="Meiryo UI" pitchFamily="50" charset="-128"/>
                <a:ea typeface="Meiryo UI" pitchFamily="50" charset="-128"/>
              </a:rPr>
              <a:t>30(2018)</a:t>
            </a:r>
            <a:r>
              <a:rPr lang="ja-JP" altLang="en-US" sz="800" b="1" dirty="0">
                <a:latin typeface="Meiryo UI" pitchFamily="50" charset="-128"/>
                <a:ea typeface="Meiryo UI" pitchFamily="50" charset="-128"/>
              </a:rPr>
              <a:t>年推計</a:t>
            </a:r>
            <a:r>
              <a:rPr lang="en-US" altLang="ja-JP" sz="800" b="1" dirty="0">
                <a:latin typeface="Meiryo UI" pitchFamily="50" charset="-128"/>
                <a:ea typeface="Meiryo UI" pitchFamily="50" charset="-128"/>
              </a:rPr>
              <a:t>) </a:t>
            </a:r>
            <a:r>
              <a:rPr lang="ja-JP" altLang="en-US" sz="800" b="1" dirty="0">
                <a:latin typeface="Meiryo UI" panose="020B0604030504040204" pitchFamily="50" charset="-128"/>
                <a:ea typeface="Meiryo UI" panose="020B0604030504040204" pitchFamily="50" charset="-128"/>
              </a:rPr>
              <a:t>」では県単位でのみ推計しており、市町村単位では推計していない。</a:t>
            </a:r>
            <a:endParaRPr kumimoji="1" lang="ja-JP" altLang="en-US" sz="800" b="1" dirty="0">
              <a:latin typeface="Meiryo UI" panose="020B0604030504040204" pitchFamily="50" charset="-128"/>
              <a:ea typeface="Meiryo UI" panose="020B0604030504040204" pitchFamily="50"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a:t>
            </a:r>
            <a:r>
              <a:rPr lang="ja-JP" altLang="en-US" dirty="0"/>
              <a:t>３</a:t>
            </a:r>
            <a:r>
              <a:rPr lang="ja-JP" altLang="en-US" dirty="0">
                <a:latin typeface="Meiryo UI" pitchFamily="50" charset="-128"/>
                <a:ea typeface="Meiryo UI" pitchFamily="50" charset="-128"/>
              </a:rPr>
              <a:t>）</a:t>
            </a:r>
            <a:r>
              <a:rPr kumimoji="1" lang="ja-JP" altLang="ja-JP" sz="2400">
                <a:solidFill>
                  <a:srgbClr val="44546A"/>
                </a:solidFill>
                <a:latin typeface="Meiryo UI" pitchFamily="50" charset="-128"/>
                <a:ea typeface="Meiryo UI" pitchFamily="50" charset="-128"/>
              </a:rPr>
              <a:t>人口</a:t>
            </a:r>
            <a:r>
              <a:rPr kumimoji="1" lang="ja-JP" altLang="en-US" sz="2400">
                <a:solidFill>
                  <a:srgbClr val="44546A"/>
                </a:solidFill>
                <a:latin typeface="Meiryo UI" pitchFamily="50" charset="-128"/>
                <a:ea typeface="Meiryo UI" pitchFamily="50" charset="-128"/>
              </a:rPr>
              <a:t>② </a:t>
            </a:r>
            <a:r>
              <a:rPr kumimoji="1" lang="ja-JP" altLang="en-US">
                <a:latin typeface="Meiryo UI" pitchFamily="50" charset="-128"/>
                <a:ea typeface="Meiryo UI" pitchFamily="50" charset="-128"/>
              </a:rPr>
              <a:t>現在</a:t>
            </a:r>
            <a:r>
              <a:rPr kumimoji="1" lang="ja-JP" altLang="en-US" dirty="0">
                <a:latin typeface="Meiryo UI" pitchFamily="50" charset="-128"/>
                <a:ea typeface="Meiryo UI" pitchFamily="50" charset="-128"/>
              </a:rPr>
              <a:t>と将来の年齢別の人口構成</a:t>
            </a:r>
          </a:p>
        </p:txBody>
      </p:sp>
      <p:sp>
        <p:nvSpPr>
          <p:cNvPr id="50" name="テキスト ボックス 49"/>
          <p:cNvSpPr txBox="1">
            <a:spLocks noChangeArrowheads="1"/>
          </p:cNvSpPr>
          <p:nvPr/>
        </p:nvSpPr>
        <p:spPr bwMode="auto">
          <a:xfrm>
            <a:off x="85520" y="2676835"/>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①人口ピラミッド（</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a:t>
            </a:r>
          </a:p>
        </p:txBody>
      </p:sp>
      <p:sp>
        <p:nvSpPr>
          <p:cNvPr id="52" name="テキスト ボックス 51"/>
          <p:cNvSpPr txBox="1">
            <a:spLocks noChangeArrowheads="1"/>
          </p:cNvSpPr>
          <p:nvPr/>
        </p:nvSpPr>
        <p:spPr bwMode="auto">
          <a:xfrm>
            <a:off x="4742909" y="2676835"/>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②人口ピラミッド（</a:t>
            </a:r>
            <a:r>
              <a:rPr lang="en-US" altLang="ja-JP" sz="1400" b="1" dirty="0">
                <a:solidFill>
                  <a:schemeClr val="bg1"/>
                </a:solidFill>
                <a:latin typeface="Meiryo UI" pitchFamily="50" charset="-128"/>
                <a:ea typeface="Meiryo UI" pitchFamily="50" charset="-128"/>
              </a:rPr>
              <a:t>2045</a:t>
            </a:r>
            <a:r>
              <a:rPr lang="ja-JP" altLang="en-US" sz="1400" b="1" dirty="0">
                <a:solidFill>
                  <a:schemeClr val="bg1"/>
                </a:solidFill>
                <a:latin typeface="Meiryo UI" pitchFamily="50" charset="-128"/>
                <a:ea typeface="Meiryo UI" pitchFamily="50" charset="-128"/>
              </a:rPr>
              <a:t>年、推計値）</a:t>
            </a:r>
          </a:p>
        </p:txBody>
      </p:sp>
      <p:sp>
        <p:nvSpPr>
          <p:cNvPr id="54" name="テキスト ボックス 53"/>
          <p:cNvSpPr txBox="1"/>
          <p:nvPr/>
        </p:nvSpPr>
        <p:spPr>
          <a:xfrm>
            <a:off x="871728" y="3146844"/>
            <a:ext cx="648000" cy="307777"/>
          </a:xfrm>
          <a:prstGeom prst="rect">
            <a:avLst/>
          </a:prstGeom>
          <a:noFill/>
        </p:spPr>
        <p:txBody>
          <a:bodyPr wrap="square" rtlCol="0">
            <a:spAutoFit/>
          </a:bodyPr>
          <a:lstStyle/>
          <a:p>
            <a:pPr algn="ctr"/>
            <a:r>
              <a:rPr kumimoji="1" lang="ja-JP" altLang="en-US" sz="1400" b="1" dirty="0">
                <a:solidFill>
                  <a:schemeClr val="accent6"/>
                </a:solidFill>
                <a:latin typeface="Meiryo UI" pitchFamily="50" charset="-128"/>
                <a:ea typeface="Meiryo UI" pitchFamily="50" charset="-128"/>
              </a:rPr>
              <a:t>男</a:t>
            </a:r>
          </a:p>
        </p:txBody>
      </p:sp>
      <p:sp>
        <p:nvSpPr>
          <p:cNvPr id="55" name="テキスト ボックス 54"/>
          <p:cNvSpPr txBox="1"/>
          <p:nvPr/>
        </p:nvSpPr>
        <p:spPr>
          <a:xfrm>
            <a:off x="3138221" y="3160255"/>
            <a:ext cx="648000" cy="307777"/>
          </a:xfrm>
          <a:prstGeom prst="rect">
            <a:avLst/>
          </a:prstGeom>
          <a:noFill/>
        </p:spPr>
        <p:txBody>
          <a:bodyPr wrap="square" rtlCol="0">
            <a:spAutoFit/>
          </a:bodyPr>
          <a:lstStyle/>
          <a:p>
            <a:pPr algn="ctr"/>
            <a:r>
              <a:rPr lang="ja-JP" altLang="en-US" sz="1400" b="1" dirty="0">
                <a:solidFill>
                  <a:srgbClr val="00B050"/>
                </a:solidFill>
                <a:latin typeface="Meiryo UI" pitchFamily="50" charset="-128"/>
                <a:ea typeface="Meiryo UI" pitchFamily="50" charset="-128"/>
              </a:rPr>
              <a:t>女</a:t>
            </a:r>
            <a:endParaRPr kumimoji="1" lang="ja-JP" altLang="en-US" sz="1400" b="1" dirty="0">
              <a:solidFill>
                <a:srgbClr val="00B050"/>
              </a:solidFill>
              <a:latin typeface="Meiryo UI" pitchFamily="50" charset="-128"/>
              <a:ea typeface="Meiryo UI" pitchFamily="50" charset="-128"/>
            </a:endParaRPr>
          </a:p>
        </p:txBody>
      </p:sp>
      <p:sp>
        <p:nvSpPr>
          <p:cNvPr id="56" name="テキスト ボックス 55"/>
          <p:cNvSpPr txBox="1"/>
          <p:nvPr/>
        </p:nvSpPr>
        <p:spPr>
          <a:xfrm>
            <a:off x="5486518" y="3146844"/>
            <a:ext cx="648000" cy="307777"/>
          </a:xfrm>
          <a:prstGeom prst="rect">
            <a:avLst/>
          </a:prstGeom>
          <a:noFill/>
        </p:spPr>
        <p:txBody>
          <a:bodyPr wrap="square" rtlCol="0">
            <a:spAutoFit/>
          </a:bodyPr>
          <a:lstStyle/>
          <a:p>
            <a:pPr algn="ctr"/>
            <a:r>
              <a:rPr kumimoji="1" lang="ja-JP" altLang="en-US" sz="1400" b="1" dirty="0">
                <a:solidFill>
                  <a:schemeClr val="accent6"/>
                </a:solidFill>
                <a:latin typeface="Meiryo UI" pitchFamily="50" charset="-128"/>
                <a:ea typeface="Meiryo UI" pitchFamily="50" charset="-128"/>
              </a:rPr>
              <a:t>男</a:t>
            </a:r>
          </a:p>
        </p:txBody>
      </p:sp>
      <p:sp>
        <p:nvSpPr>
          <p:cNvPr id="57" name="テキスト ボックス 56"/>
          <p:cNvSpPr txBox="1"/>
          <p:nvPr/>
        </p:nvSpPr>
        <p:spPr>
          <a:xfrm>
            <a:off x="7753011" y="3146844"/>
            <a:ext cx="648000" cy="307777"/>
          </a:xfrm>
          <a:prstGeom prst="rect">
            <a:avLst/>
          </a:prstGeom>
          <a:noFill/>
        </p:spPr>
        <p:txBody>
          <a:bodyPr wrap="square" rtlCol="0">
            <a:spAutoFit/>
          </a:bodyPr>
          <a:lstStyle/>
          <a:p>
            <a:pPr algn="ctr"/>
            <a:r>
              <a:rPr lang="ja-JP" altLang="en-US" sz="1400" b="1" dirty="0">
                <a:solidFill>
                  <a:srgbClr val="00B050"/>
                </a:solidFill>
                <a:latin typeface="Meiryo UI" pitchFamily="50" charset="-128"/>
                <a:ea typeface="Meiryo UI" pitchFamily="50" charset="-128"/>
              </a:rPr>
              <a:t>女</a:t>
            </a:r>
            <a:endParaRPr kumimoji="1" lang="ja-JP" altLang="en-US" sz="1400" b="1" dirty="0">
              <a:solidFill>
                <a:srgbClr val="00B050"/>
              </a:solidFill>
              <a:latin typeface="Meiryo UI" pitchFamily="50" charset="-128"/>
              <a:ea typeface="Meiryo UI" pitchFamily="50" charset="-128"/>
            </a:endParaRPr>
          </a:p>
        </p:txBody>
      </p:sp>
      <p:sp>
        <p:nvSpPr>
          <p:cNvPr id="58" name="正方形/長方形 57"/>
          <p:cNvSpPr/>
          <p:nvPr/>
        </p:nvSpPr>
        <p:spPr>
          <a:xfrm>
            <a:off x="196055" y="6338455"/>
            <a:ext cx="4320000"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総務省「国勢調査」より作成</a:t>
            </a:r>
          </a:p>
        </p:txBody>
      </p:sp>
      <p:sp>
        <p:nvSpPr>
          <p:cNvPr id="59" name="正方形/長方形 58"/>
          <p:cNvSpPr/>
          <p:nvPr/>
        </p:nvSpPr>
        <p:spPr>
          <a:xfrm>
            <a:off x="4574179" y="6338455"/>
            <a:ext cx="4569821" cy="215444"/>
          </a:xfrm>
          <a:prstGeom prst="rect">
            <a:avLst/>
          </a:prstGeom>
        </p:spPr>
        <p:txBody>
          <a:bodyPr wrap="square" lIns="0" rIns="0">
            <a:spAutoFit/>
          </a:bodyPr>
          <a:lstStyle/>
          <a:p>
            <a:pPr algn="ctr"/>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国立社会保障・人口問題研究所「日本の地域別将来推計人口</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平成</a:t>
            </a:r>
            <a:r>
              <a:rPr lang="en-US" altLang="ja-JP" sz="800" b="1" dirty="0">
                <a:latin typeface="Meiryo UI" pitchFamily="50" charset="-128"/>
                <a:ea typeface="Meiryo UI" pitchFamily="50" charset="-128"/>
              </a:rPr>
              <a:t>30(2018)</a:t>
            </a:r>
            <a:r>
              <a:rPr lang="ja-JP" altLang="en-US" sz="800" b="1" dirty="0">
                <a:latin typeface="Meiryo UI" pitchFamily="50" charset="-128"/>
                <a:ea typeface="Meiryo UI" pitchFamily="50" charset="-128"/>
              </a:rPr>
              <a:t>年推計</a:t>
            </a:r>
            <a:r>
              <a:rPr lang="en-US"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」より作成</a:t>
            </a:r>
          </a:p>
        </p:txBody>
      </p:sp>
      <p:sp>
        <p:nvSpPr>
          <p:cNvPr id="60" name="テキスト ボックス 59"/>
          <p:cNvSpPr txBox="1"/>
          <p:nvPr/>
        </p:nvSpPr>
        <p:spPr>
          <a:xfrm>
            <a:off x="85520" y="3281581"/>
            <a:ext cx="931293" cy="200055"/>
          </a:xfrm>
          <a:prstGeom prst="rect">
            <a:avLst/>
          </a:prstGeom>
          <a:noFill/>
        </p:spPr>
        <p:txBody>
          <a:bodyPr wrap="square" rtlCol="0">
            <a:spAutoFit/>
          </a:bodyPr>
          <a:lstStyle/>
          <a:p>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1" name="テキスト ボックス 60"/>
          <p:cNvSpPr txBox="1"/>
          <p:nvPr/>
        </p:nvSpPr>
        <p:spPr>
          <a:xfrm>
            <a:off x="4684560" y="3280352"/>
            <a:ext cx="911568" cy="200055"/>
          </a:xfrm>
          <a:prstGeom prst="rect">
            <a:avLst/>
          </a:prstGeom>
          <a:noFill/>
        </p:spPr>
        <p:txBody>
          <a:bodyPr wrap="square" rtlCol="0">
            <a:spAutoFit/>
          </a:bodyPr>
          <a:lstStyle/>
          <a:p>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2" name="テキスト ボックス 61"/>
          <p:cNvSpPr txBox="1"/>
          <p:nvPr/>
        </p:nvSpPr>
        <p:spPr>
          <a:xfrm>
            <a:off x="3708806" y="3281581"/>
            <a:ext cx="865613" cy="200055"/>
          </a:xfrm>
          <a:prstGeom prst="rect">
            <a:avLst/>
          </a:prstGeom>
          <a:noFill/>
        </p:spPr>
        <p:txBody>
          <a:bodyPr wrap="square" rtlCol="0">
            <a:spAutoFit/>
          </a:bodyPr>
          <a:lstStyle/>
          <a:p>
            <a:pPr algn="r"/>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3" name="テキスト ボックス 62"/>
          <p:cNvSpPr txBox="1"/>
          <p:nvPr/>
        </p:nvSpPr>
        <p:spPr>
          <a:xfrm>
            <a:off x="8229600" y="3280352"/>
            <a:ext cx="840618" cy="200055"/>
          </a:xfrm>
          <a:prstGeom prst="rect">
            <a:avLst/>
          </a:prstGeom>
          <a:noFill/>
        </p:spPr>
        <p:txBody>
          <a:bodyPr wrap="square" rtlCol="0">
            <a:spAutoFit/>
          </a:bodyPr>
          <a:lstStyle/>
          <a:p>
            <a:pPr algn="r"/>
            <a:r>
              <a:rPr lang="ja-JP" altLang="en-US" sz="700" b="1" dirty="0">
                <a:latin typeface="Meiryo UI" pitchFamily="50" charset="-128"/>
                <a:ea typeface="Meiryo UI" pitchFamily="50" charset="-128"/>
              </a:rPr>
              <a:t>全国（千人）</a:t>
            </a:r>
            <a:endParaRPr kumimoji="1" lang="ja-JP" altLang="en-US" sz="700" b="1" dirty="0">
              <a:latin typeface="Meiryo UI" pitchFamily="50" charset="-128"/>
              <a:ea typeface="Meiryo UI" pitchFamily="50" charset="-128"/>
            </a:endParaRPr>
          </a:p>
        </p:txBody>
      </p:sp>
      <p:sp>
        <p:nvSpPr>
          <p:cNvPr id="64" name="正方形/長方形 63"/>
          <p:cNvSpPr/>
          <p:nvPr/>
        </p:nvSpPr>
        <p:spPr bwMode="auto">
          <a:xfrm>
            <a:off x="85520" y="1974272"/>
            <a:ext cx="4320000" cy="592804"/>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en-US" altLang="ja-JP" sz="1200" b="1" dirty="0">
                <a:latin typeface="Meiryo UI" pitchFamily="50" charset="-128"/>
                <a:ea typeface="Meiryo UI" pitchFamily="50" charset="-128"/>
              </a:rPr>
              <a:t>2015</a:t>
            </a:r>
            <a:r>
              <a:rPr lang="ja-JP" altLang="en-US" sz="1200" b="1" dirty="0">
                <a:latin typeface="Meiryo UI" pitchFamily="50" charset="-128"/>
                <a:ea typeface="Meiryo UI" pitchFamily="50" charset="-128"/>
              </a:rPr>
              <a:t>年では住民の約○○人に</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人が高齢者</a:t>
            </a:r>
            <a:r>
              <a:rPr lang="en-US" altLang="ja-JP" sz="1200" b="1" dirty="0">
                <a:latin typeface="Meiryo UI" pitchFamily="50" charset="-128"/>
                <a:ea typeface="Meiryo UI" pitchFamily="50" charset="-128"/>
              </a:rPr>
              <a:t>(65</a:t>
            </a:r>
            <a:r>
              <a:rPr lang="ja-JP" altLang="en-US" sz="1200" b="1" dirty="0">
                <a:latin typeface="Meiryo UI" pitchFamily="50" charset="-128"/>
                <a:ea typeface="Meiryo UI" pitchFamily="50" charset="-128"/>
              </a:rPr>
              <a:t>歳以上</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である。高齢化率は全国平均よりも○○。</a:t>
            </a:r>
            <a:endParaRPr lang="en-US" altLang="ja-JP" sz="1200" b="1" dirty="0">
              <a:latin typeface="Meiryo UI" pitchFamily="50" charset="-128"/>
              <a:ea typeface="Meiryo UI" pitchFamily="50" charset="-128"/>
            </a:endParaRPr>
          </a:p>
        </p:txBody>
      </p:sp>
      <p:sp>
        <p:nvSpPr>
          <p:cNvPr id="65" name="正方形/長方形 64"/>
          <p:cNvSpPr/>
          <p:nvPr/>
        </p:nvSpPr>
        <p:spPr bwMode="auto">
          <a:xfrm>
            <a:off x="4742909" y="1990500"/>
            <a:ext cx="4320000" cy="540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高齢化率がさらに上昇し、</a:t>
            </a:r>
            <a:r>
              <a:rPr lang="en-US" altLang="ja-JP" sz="1200" b="1" dirty="0">
                <a:latin typeface="Meiryo UI" pitchFamily="50" charset="-128"/>
                <a:ea typeface="Meiryo UI" pitchFamily="50" charset="-128"/>
              </a:rPr>
              <a:t>2045</a:t>
            </a:r>
            <a:r>
              <a:rPr lang="ja-JP" altLang="en-US" sz="1200" b="1" dirty="0">
                <a:latin typeface="Meiryo UI" pitchFamily="50" charset="-128"/>
                <a:ea typeface="Meiryo UI" pitchFamily="50" charset="-128"/>
              </a:rPr>
              <a:t>年には住民の約○○人に</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人が高齢者</a:t>
            </a:r>
            <a:r>
              <a:rPr lang="en-US" altLang="ja-JP" sz="1200" b="1" dirty="0">
                <a:latin typeface="Meiryo UI" pitchFamily="50" charset="-128"/>
                <a:ea typeface="Meiryo UI" pitchFamily="50" charset="-128"/>
              </a:rPr>
              <a:t>(65</a:t>
            </a:r>
            <a:r>
              <a:rPr lang="ja-JP" altLang="en-US" sz="1200" b="1" dirty="0">
                <a:latin typeface="Meiryo UI" pitchFamily="50" charset="-128"/>
                <a:ea typeface="Meiryo UI" pitchFamily="50" charset="-128"/>
              </a:rPr>
              <a:t>歳以上</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となる。高齢化率は全国平均よりも○○。</a:t>
            </a:r>
            <a:endParaRPr lang="en-US" altLang="ja-JP" sz="1200" b="1" dirty="0">
              <a:latin typeface="Meiryo UI" pitchFamily="50" charset="-128"/>
              <a:ea typeface="Meiryo UI" pitchFamily="50" charset="-128"/>
            </a:endParaRPr>
          </a:p>
        </p:txBody>
      </p:sp>
      <p:sp>
        <p:nvSpPr>
          <p:cNvPr id="66" name="テキスト ボックス 65"/>
          <p:cNvSpPr txBox="1"/>
          <p:nvPr/>
        </p:nvSpPr>
        <p:spPr>
          <a:xfrm>
            <a:off x="85520" y="6093608"/>
            <a:ext cx="1080000" cy="215444"/>
          </a:xfrm>
          <a:prstGeom prst="rect">
            <a:avLst/>
          </a:prstGeom>
          <a:noFill/>
        </p:spPr>
        <p:txBody>
          <a:bodyPr wrap="square" rtlCol="0">
            <a:spAutoFit/>
          </a:bodyPr>
          <a:lstStyle/>
          <a:p>
            <a:r>
              <a:rPr lang="ja-JP" altLang="en-US" sz="800" b="1" dirty="0">
                <a:latin typeface="Meiryo UI" pitchFamily="50" charset="-128"/>
                <a:ea typeface="Meiryo UI" pitchFamily="50" charset="-128"/>
              </a:rPr>
              <a:t>○○</a:t>
            </a:r>
            <a:r>
              <a:rPr lang="ja-JP" altLang="en-US" sz="700" b="1" dirty="0">
                <a:latin typeface="Meiryo UI" pitchFamily="50" charset="-128"/>
                <a:ea typeface="Meiryo UI" pitchFamily="50" charset="-128"/>
              </a:rPr>
              <a:t>市</a:t>
            </a:r>
            <a:r>
              <a:rPr lang="en-US" altLang="ja-JP" sz="700" b="1" dirty="0">
                <a:latin typeface="Meiryo UI" pitchFamily="50" charset="-128"/>
                <a:ea typeface="Meiryo UI" pitchFamily="50" charset="-128"/>
              </a:rPr>
              <a:t>(</a:t>
            </a:r>
            <a:r>
              <a:rPr lang="ja-JP" altLang="en-US" sz="700" b="1" dirty="0">
                <a:latin typeface="Meiryo UI" pitchFamily="50" charset="-128"/>
                <a:ea typeface="Meiryo UI" pitchFamily="50" charset="-128"/>
              </a:rPr>
              <a:t>人</a:t>
            </a:r>
            <a:r>
              <a:rPr lang="en-US" altLang="ja-JP" sz="700" b="1" dirty="0">
                <a:latin typeface="Meiryo UI" pitchFamily="50" charset="-128"/>
                <a:ea typeface="Meiryo UI" pitchFamily="50" charset="-128"/>
              </a:rPr>
              <a:t>)</a:t>
            </a:r>
            <a:endParaRPr kumimoji="1" lang="ja-JP" altLang="en-US" sz="700" b="1" dirty="0">
              <a:latin typeface="Meiryo UI" pitchFamily="50" charset="-128"/>
              <a:ea typeface="Meiryo UI" pitchFamily="50" charset="-128"/>
            </a:endParaRPr>
          </a:p>
        </p:txBody>
      </p:sp>
      <p:sp>
        <p:nvSpPr>
          <p:cNvPr id="67" name="テキスト ボックス 66"/>
          <p:cNvSpPr txBox="1"/>
          <p:nvPr/>
        </p:nvSpPr>
        <p:spPr>
          <a:xfrm>
            <a:off x="3390305" y="6093609"/>
            <a:ext cx="1080000" cy="215444"/>
          </a:xfrm>
          <a:prstGeom prst="rect">
            <a:avLst/>
          </a:prstGeom>
          <a:noFill/>
        </p:spPr>
        <p:txBody>
          <a:bodyPr wrap="square" rtlCol="0">
            <a:spAutoFit/>
          </a:bodyPr>
          <a:lstStyle/>
          <a:p>
            <a:pPr algn="r"/>
            <a:r>
              <a:rPr lang="ja-JP" altLang="en-US" sz="800" b="1" dirty="0">
                <a:latin typeface="Meiryo UI" pitchFamily="50" charset="-128"/>
                <a:ea typeface="Meiryo UI" pitchFamily="50" charset="-128"/>
              </a:rPr>
              <a:t>○○</a:t>
            </a:r>
            <a:r>
              <a:rPr lang="ja-JP" altLang="en-US" sz="700" b="1" dirty="0">
                <a:latin typeface="Meiryo UI" pitchFamily="50" charset="-128"/>
                <a:ea typeface="Meiryo UI" pitchFamily="50" charset="-128"/>
              </a:rPr>
              <a:t>市</a:t>
            </a:r>
            <a:r>
              <a:rPr lang="en-US" altLang="ja-JP" sz="700" b="1" dirty="0">
                <a:latin typeface="Meiryo UI" pitchFamily="50" charset="-128"/>
                <a:ea typeface="Meiryo UI" pitchFamily="50" charset="-128"/>
              </a:rPr>
              <a:t>(</a:t>
            </a:r>
            <a:r>
              <a:rPr lang="ja-JP" altLang="en-US" sz="700" b="1" dirty="0">
                <a:latin typeface="Meiryo UI" pitchFamily="50" charset="-128"/>
                <a:ea typeface="Meiryo UI" pitchFamily="50" charset="-128"/>
              </a:rPr>
              <a:t>人</a:t>
            </a:r>
            <a:r>
              <a:rPr lang="en-US" altLang="ja-JP" sz="700" b="1" dirty="0">
                <a:latin typeface="Meiryo UI" pitchFamily="50" charset="-128"/>
                <a:ea typeface="Meiryo UI" pitchFamily="50" charset="-128"/>
              </a:rPr>
              <a:t>)</a:t>
            </a:r>
            <a:endParaRPr kumimoji="1" lang="ja-JP" altLang="en-US" sz="700" b="1" dirty="0">
              <a:latin typeface="Meiryo UI" pitchFamily="50" charset="-128"/>
              <a:ea typeface="Meiryo UI" pitchFamily="50" charset="-128"/>
            </a:endParaRPr>
          </a:p>
        </p:txBody>
      </p:sp>
      <p:sp>
        <p:nvSpPr>
          <p:cNvPr id="68" name="テキスト ボックス 67"/>
          <p:cNvSpPr txBox="1"/>
          <p:nvPr/>
        </p:nvSpPr>
        <p:spPr>
          <a:xfrm>
            <a:off x="1460090" y="2969971"/>
            <a:ext cx="2075688" cy="430887"/>
          </a:xfrm>
          <a:prstGeom prst="rect">
            <a:avLst/>
          </a:prstGeom>
          <a:noFill/>
        </p:spPr>
        <p:txBody>
          <a:bodyPr wrap="square" rtlCol="0">
            <a:spAutoFit/>
          </a:bodyPr>
          <a:lstStyle/>
          <a:p>
            <a:pPr algn="ctr">
              <a:tabLst>
                <a:tab pos="0" algn="l"/>
              </a:tabLst>
            </a:pPr>
            <a:r>
              <a:rPr kumimoji="1" lang="ja-JP" altLang="en-US" sz="1100" b="1" dirty="0">
                <a:latin typeface="Meiryo UI" pitchFamily="50" charset="-128"/>
                <a:ea typeface="Meiryo UI" pitchFamily="50" charset="-128"/>
              </a:rPr>
              <a:t>全国の高齢化率：</a:t>
            </a:r>
            <a:r>
              <a:rPr kumimoji="1" lang="en-US" altLang="ja-JP" sz="1100" b="1" dirty="0">
                <a:latin typeface="Meiryo UI" pitchFamily="50" charset="-128"/>
                <a:ea typeface="Meiryo UI" pitchFamily="50" charset="-128"/>
              </a:rPr>
              <a:t>23.0%</a:t>
            </a:r>
          </a:p>
          <a:p>
            <a:pPr algn="ctr">
              <a:tabLst>
                <a:tab pos="0" algn="l"/>
              </a:tabLst>
            </a:pPr>
            <a:r>
              <a:rPr lang="ja-JP" altLang="en-US" sz="1100" b="1" dirty="0">
                <a:latin typeface="Meiryo UI" pitchFamily="50" charset="-128"/>
                <a:ea typeface="Meiryo UI" pitchFamily="50" charset="-128"/>
              </a:rPr>
              <a:t>○○</a:t>
            </a:r>
            <a:r>
              <a:rPr kumimoji="1" lang="ja-JP" altLang="en-US" sz="1100" b="1" dirty="0">
                <a:latin typeface="Meiryo UI" pitchFamily="50" charset="-128"/>
                <a:ea typeface="Meiryo UI" pitchFamily="50" charset="-128"/>
              </a:rPr>
              <a:t>市の高齢化率：</a:t>
            </a:r>
            <a:r>
              <a:rPr lang="ja-JP" altLang="en-US" sz="1100" b="1" dirty="0">
                <a:latin typeface="Meiryo UI" pitchFamily="50" charset="-128"/>
                <a:ea typeface="Meiryo UI" pitchFamily="50" charset="-128"/>
              </a:rPr>
              <a:t>○○</a:t>
            </a:r>
            <a:r>
              <a:rPr kumimoji="1" lang="en-US" altLang="ja-JP" sz="1100" b="1" dirty="0">
                <a:latin typeface="Meiryo UI" pitchFamily="50" charset="-128"/>
                <a:ea typeface="Meiryo UI" pitchFamily="50" charset="-128"/>
              </a:rPr>
              <a:t>%</a:t>
            </a:r>
            <a:endParaRPr kumimoji="1" lang="ja-JP" altLang="en-US" sz="1100" b="1" dirty="0">
              <a:latin typeface="Meiryo UI" pitchFamily="50" charset="-128"/>
              <a:ea typeface="Meiryo UI" pitchFamily="50" charset="-128"/>
            </a:endParaRPr>
          </a:p>
        </p:txBody>
      </p:sp>
      <p:sp>
        <p:nvSpPr>
          <p:cNvPr id="69" name="テキスト ボックス 68"/>
          <p:cNvSpPr txBox="1"/>
          <p:nvPr/>
        </p:nvSpPr>
        <p:spPr>
          <a:xfrm>
            <a:off x="4751466" y="6093609"/>
            <a:ext cx="1080000" cy="215444"/>
          </a:xfrm>
          <a:prstGeom prst="rect">
            <a:avLst/>
          </a:prstGeom>
          <a:noFill/>
        </p:spPr>
        <p:txBody>
          <a:bodyPr wrap="square" rtlCol="0">
            <a:spAutoFit/>
          </a:bodyPr>
          <a:lstStyle/>
          <a:p>
            <a:r>
              <a:rPr lang="ja-JP" altLang="en-US" sz="800" b="1" dirty="0">
                <a:latin typeface="Meiryo UI" pitchFamily="50" charset="-128"/>
                <a:ea typeface="Meiryo UI" pitchFamily="50" charset="-128"/>
              </a:rPr>
              <a:t>○○</a:t>
            </a:r>
            <a:r>
              <a:rPr lang="ja-JP" altLang="en-US" sz="700" b="1" dirty="0">
                <a:latin typeface="Meiryo UI" pitchFamily="50" charset="-128"/>
                <a:ea typeface="Meiryo UI" pitchFamily="50" charset="-128"/>
              </a:rPr>
              <a:t>市</a:t>
            </a:r>
            <a:r>
              <a:rPr lang="en-US" altLang="ja-JP" sz="700" b="1" dirty="0">
                <a:latin typeface="Meiryo UI" pitchFamily="50" charset="-128"/>
                <a:ea typeface="Meiryo UI" pitchFamily="50" charset="-128"/>
              </a:rPr>
              <a:t>(</a:t>
            </a:r>
            <a:r>
              <a:rPr lang="ja-JP" altLang="en-US" sz="700" b="1" dirty="0">
                <a:latin typeface="Meiryo UI" pitchFamily="50" charset="-128"/>
                <a:ea typeface="Meiryo UI" pitchFamily="50" charset="-128"/>
              </a:rPr>
              <a:t>人</a:t>
            </a:r>
            <a:r>
              <a:rPr lang="en-US" altLang="ja-JP" sz="700" b="1" dirty="0">
                <a:latin typeface="Meiryo UI" pitchFamily="50" charset="-128"/>
                <a:ea typeface="Meiryo UI" pitchFamily="50" charset="-128"/>
              </a:rPr>
              <a:t>)</a:t>
            </a:r>
            <a:endParaRPr kumimoji="1" lang="ja-JP" altLang="en-US" sz="700" b="1" dirty="0">
              <a:latin typeface="Meiryo UI" pitchFamily="50" charset="-128"/>
              <a:ea typeface="Meiryo UI" pitchFamily="50" charset="-128"/>
            </a:endParaRPr>
          </a:p>
        </p:txBody>
      </p:sp>
      <p:sp>
        <p:nvSpPr>
          <p:cNvPr id="70" name="テキスト ボックス 69"/>
          <p:cNvSpPr txBox="1"/>
          <p:nvPr/>
        </p:nvSpPr>
        <p:spPr>
          <a:xfrm>
            <a:off x="5988945" y="2962092"/>
            <a:ext cx="2072405" cy="430887"/>
          </a:xfrm>
          <a:prstGeom prst="rect">
            <a:avLst/>
          </a:prstGeom>
          <a:noFill/>
        </p:spPr>
        <p:txBody>
          <a:bodyPr wrap="square" rtlCol="0">
            <a:spAutoFit/>
          </a:bodyPr>
          <a:lstStyle/>
          <a:p>
            <a:pPr algn="ctr"/>
            <a:r>
              <a:rPr kumimoji="1" lang="ja-JP" altLang="en-US" sz="1100" b="1" dirty="0">
                <a:latin typeface="Meiryo UI" pitchFamily="50" charset="-128"/>
                <a:ea typeface="Meiryo UI" pitchFamily="50" charset="-128"/>
              </a:rPr>
              <a:t>全国の高齢化率：</a:t>
            </a:r>
            <a:r>
              <a:rPr kumimoji="1" lang="en-US" altLang="ja-JP" sz="1100" b="1" dirty="0">
                <a:latin typeface="Meiryo UI" pitchFamily="50" charset="-128"/>
                <a:ea typeface="Meiryo UI" pitchFamily="50" charset="-128"/>
              </a:rPr>
              <a:t>36.1%</a:t>
            </a:r>
          </a:p>
          <a:p>
            <a:pPr algn="ctr"/>
            <a:r>
              <a:rPr lang="ja-JP" altLang="en-US" sz="1100" b="1" dirty="0">
                <a:latin typeface="Meiryo UI" pitchFamily="50" charset="-128"/>
                <a:ea typeface="Meiryo UI" pitchFamily="50" charset="-128"/>
              </a:rPr>
              <a:t>○○</a:t>
            </a:r>
            <a:r>
              <a:rPr kumimoji="1" lang="ja-JP" altLang="en-US" sz="1100" b="1" dirty="0">
                <a:latin typeface="Meiryo UI" pitchFamily="50" charset="-128"/>
                <a:ea typeface="Meiryo UI" pitchFamily="50" charset="-128"/>
              </a:rPr>
              <a:t>市の高齢化率：</a:t>
            </a:r>
            <a:r>
              <a:rPr lang="ja-JP" altLang="en-US" sz="1100" b="1" dirty="0">
                <a:latin typeface="Meiryo UI" pitchFamily="50" charset="-128"/>
                <a:ea typeface="Meiryo UI" pitchFamily="50" charset="-128"/>
              </a:rPr>
              <a:t>○○</a:t>
            </a:r>
            <a:r>
              <a:rPr kumimoji="1" lang="en-US" altLang="ja-JP" sz="1100" b="1" dirty="0">
                <a:latin typeface="Meiryo UI" pitchFamily="50" charset="-128"/>
                <a:ea typeface="Meiryo UI" pitchFamily="50" charset="-128"/>
              </a:rPr>
              <a:t>%</a:t>
            </a:r>
            <a:endParaRPr kumimoji="1" lang="ja-JP" altLang="en-US" sz="1100" b="1" dirty="0">
              <a:latin typeface="Meiryo UI" pitchFamily="50" charset="-128"/>
              <a:ea typeface="Meiryo UI" pitchFamily="50" charset="-128"/>
            </a:endParaRPr>
          </a:p>
        </p:txBody>
      </p:sp>
      <p:sp>
        <p:nvSpPr>
          <p:cNvPr id="71" name="テキスト ボックス 70"/>
          <p:cNvSpPr txBox="1"/>
          <p:nvPr/>
        </p:nvSpPr>
        <p:spPr>
          <a:xfrm>
            <a:off x="8020039" y="6093609"/>
            <a:ext cx="1080000" cy="215444"/>
          </a:xfrm>
          <a:prstGeom prst="rect">
            <a:avLst/>
          </a:prstGeom>
          <a:noFill/>
        </p:spPr>
        <p:txBody>
          <a:bodyPr wrap="square" rtlCol="0">
            <a:spAutoFit/>
          </a:bodyPr>
          <a:lstStyle/>
          <a:p>
            <a:pPr algn="r"/>
            <a:r>
              <a:rPr lang="ja-JP" altLang="en-US" sz="800" b="1" dirty="0">
                <a:latin typeface="Meiryo UI" pitchFamily="50" charset="-128"/>
                <a:ea typeface="Meiryo UI" pitchFamily="50" charset="-128"/>
              </a:rPr>
              <a:t>○○</a:t>
            </a:r>
            <a:r>
              <a:rPr lang="ja-JP" altLang="en-US" sz="700" b="1" dirty="0">
                <a:latin typeface="Meiryo UI" pitchFamily="50" charset="-128"/>
                <a:ea typeface="Meiryo UI" pitchFamily="50" charset="-128"/>
              </a:rPr>
              <a:t>市</a:t>
            </a:r>
            <a:r>
              <a:rPr lang="en-US" altLang="ja-JP" sz="700" b="1" dirty="0">
                <a:latin typeface="Meiryo UI" pitchFamily="50" charset="-128"/>
                <a:ea typeface="Meiryo UI" pitchFamily="50" charset="-128"/>
              </a:rPr>
              <a:t>(</a:t>
            </a:r>
            <a:r>
              <a:rPr lang="ja-JP" altLang="en-US" sz="700" b="1" dirty="0">
                <a:latin typeface="Meiryo UI" pitchFamily="50" charset="-128"/>
                <a:ea typeface="Meiryo UI" pitchFamily="50" charset="-128"/>
              </a:rPr>
              <a:t>人</a:t>
            </a:r>
            <a:r>
              <a:rPr lang="en-US" altLang="ja-JP" sz="700" b="1" dirty="0">
                <a:latin typeface="Meiryo UI" pitchFamily="50" charset="-128"/>
                <a:ea typeface="Meiryo UI" pitchFamily="50" charset="-128"/>
              </a:rPr>
              <a:t>)</a:t>
            </a:r>
            <a:endParaRPr kumimoji="1" lang="ja-JP" altLang="en-US" sz="700" b="1" dirty="0">
              <a:latin typeface="Meiryo UI" pitchFamily="50" charset="-128"/>
              <a:ea typeface="Meiryo UI" pitchFamily="50" charset="-128"/>
            </a:endParaRPr>
          </a:p>
        </p:txBody>
      </p:sp>
      <p:sp>
        <p:nvSpPr>
          <p:cNvPr id="37"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52</a:t>
            </a:fld>
            <a:endParaRPr lang="en-US" altLang="ja-JP" b="1" dirty="0">
              <a:latin typeface="Meiryo UI" pitchFamily="50" charset="-128"/>
              <a:ea typeface="Meiryo UI" pitchFamily="50" charset="-128"/>
            </a:endParaRPr>
          </a:p>
        </p:txBody>
      </p:sp>
      <p:sp>
        <p:nvSpPr>
          <p:cNvPr id="30" name="Rectangle 3"/>
          <p:cNvSpPr>
            <a:spLocks noChangeArrowheads="1"/>
          </p:cNvSpPr>
          <p:nvPr/>
        </p:nvSpPr>
        <p:spPr bwMode="auto">
          <a:xfrm>
            <a:off x="820109" y="784399"/>
            <a:ext cx="8280000" cy="988489"/>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地域の住民が高齢化すれば、消費するモノやサービスが変化する。また所得の減少により消費が減少するため、従来の業態では商売が成り立たず地域の商店街の衰退等に繋がる可能性がある。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ここでは、人口ピラミッドから現在と将来の年齢別の人口構成を把握する。</a:t>
            </a:r>
            <a:endParaRPr lang="ja-JP" altLang="en-US" sz="1200" b="1" dirty="0">
              <a:latin typeface="Meiryo UI" pitchFamily="50" charset="-128"/>
              <a:ea typeface="Meiryo UI" pitchFamily="50" charset="-128"/>
            </a:endParaRPr>
          </a:p>
        </p:txBody>
      </p:sp>
      <p:sp>
        <p:nvSpPr>
          <p:cNvPr id="31" name="テキスト ボックス 30"/>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
        <p:nvSpPr>
          <p:cNvPr id="32" name="テキスト ボックス 15"/>
          <p:cNvSpPr txBox="1"/>
          <p:nvPr/>
        </p:nvSpPr>
        <p:spPr>
          <a:xfrm>
            <a:off x="82296" y="2927097"/>
            <a:ext cx="969264" cy="307777"/>
          </a:xfrm>
          <a:prstGeom prst="rect">
            <a:avLst/>
          </a:prstGeom>
          <a:solidFill>
            <a:srgbClr val="002060"/>
          </a:solid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b="1" dirty="0">
                <a:solidFill>
                  <a:schemeClr val="bg1"/>
                </a:solidFill>
              </a:rPr>
              <a:t>福島県</a:t>
            </a:r>
            <a:r>
              <a:rPr lang="ja-JP" altLang="en-US" sz="1400" b="1" baseline="30000" dirty="0">
                <a:solidFill>
                  <a:schemeClr val="bg1"/>
                </a:solidFill>
              </a:rPr>
              <a:t>注）</a:t>
            </a:r>
            <a:endParaRPr kumimoji="1" lang="ja-JP" altLang="en-US" sz="1400" b="1" baseline="30000" dirty="0">
              <a:solidFill>
                <a:schemeClr val="bg1"/>
              </a:solidFill>
            </a:endParaRPr>
          </a:p>
        </p:txBody>
      </p:sp>
      <p:sp>
        <p:nvSpPr>
          <p:cNvPr id="33" name="テキスト ボックス 16"/>
          <p:cNvSpPr txBox="1"/>
          <p:nvPr/>
        </p:nvSpPr>
        <p:spPr>
          <a:xfrm>
            <a:off x="4745736" y="2927097"/>
            <a:ext cx="969264" cy="307777"/>
          </a:xfrm>
          <a:prstGeom prst="rect">
            <a:avLst/>
          </a:prstGeom>
          <a:solidFill>
            <a:srgbClr val="002060"/>
          </a:solid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b="1" dirty="0">
                <a:solidFill>
                  <a:schemeClr val="bg1"/>
                </a:solidFill>
              </a:rPr>
              <a:t>福島県</a:t>
            </a:r>
            <a:r>
              <a:rPr lang="ja-JP" altLang="en-US" sz="1400" b="1" baseline="30000" dirty="0">
                <a:solidFill>
                  <a:schemeClr val="bg1"/>
                </a:solidFill>
              </a:rPr>
              <a:t>注）</a:t>
            </a:r>
            <a:endParaRPr kumimoji="1" lang="ja-JP" altLang="en-US" sz="1400" b="1" baseline="30000" dirty="0">
              <a:solidFill>
                <a:schemeClr val="bg1"/>
              </a:solidFill>
            </a:endParaRPr>
          </a:p>
        </p:txBody>
      </p:sp>
      <p:sp>
        <p:nvSpPr>
          <p:cNvPr id="34" name="テキスト ボックス 33"/>
          <p:cNvSpPr txBox="1"/>
          <p:nvPr/>
        </p:nvSpPr>
        <p:spPr>
          <a:xfrm>
            <a:off x="4549211" y="6519446"/>
            <a:ext cx="4178476" cy="338554"/>
          </a:xfrm>
          <a:prstGeom prst="rect">
            <a:avLst/>
          </a:prstGeom>
          <a:noFill/>
        </p:spPr>
        <p:txBody>
          <a:bodyPr wrap="square" rtlCol="0">
            <a:spAutoFit/>
          </a:bodyPr>
          <a:lstStyle/>
          <a:p>
            <a:pPr marL="216000" indent="-216000" algn="just"/>
            <a:r>
              <a:rPr kumimoji="1" lang="ja-JP" altLang="en-US" sz="800" b="1" dirty="0">
                <a:latin typeface="Meiryo UI" panose="020B0604030504040204" pitchFamily="50" charset="-128"/>
                <a:ea typeface="Meiryo UI" panose="020B0604030504040204" pitchFamily="50" charset="-128"/>
              </a:rPr>
              <a:t>注）</a:t>
            </a:r>
            <a:r>
              <a:rPr kumimoji="1" lang="en-US" altLang="ja-JP" sz="800" b="1" dirty="0">
                <a:latin typeface="Meiryo UI" panose="020B0604030504040204" pitchFamily="50" charset="-128"/>
                <a:ea typeface="Meiryo UI" panose="020B0604030504040204" pitchFamily="50" charset="-128"/>
              </a:rPr>
              <a:t>	</a:t>
            </a:r>
            <a:r>
              <a:rPr kumimoji="1" lang="ja-JP" altLang="en-US" sz="800" b="1" dirty="0">
                <a:latin typeface="Meiryo UI" panose="020B0604030504040204" pitchFamily="50" charset="-128"/>
                <a:ea typeface="Meiryo UI" panose="020B0604030504040204" pitchFamily="50" charset="-128"/>
              </a:rPr>
              <a:t>福島県については、</a:t>
            </a:r>
            <a:r>
              <a:rPr lang="ja-JP" altLang="en-US" sz="800" b="1" dirty="0">
                <a:latin typeface="Meiryo UI" panose="020B0604030504040204" pitchFamily="50" charset="-128"/>
                <a:ea typeface="Meiryo UI" panose="020B0604030504040204" pitchFamily="50" charset="-128"/>
              </a:rPr>
              <a:t>国立社会保障・人口問題研究所「日本の地域別将来推計人口</a:t>
            </a:r>
            <a:r>
              <a:rPr lang="en-US" altLang="ja-JP" sz="800" b="1" dirty="0">
                <a:latin typeface="Meiryo UI" panose="020B0604030504040204" pitchFamily="50" charset="-128"/>
                <a:ea typeface="Meiryo UI" panose="020B0604030504040204" pitchFamily="50" charset="-128"/>
              </a:rPr>
              <a:t>(</a:t>
            </a:r>
            <a:r>
              <a:rPr lang="ja-JP" altLang="en-US" sz="800" b="1" dirty="0">
                <a:latin typeface="Meiryo UI" panose="020B0604030504040204" pitchFamily="50" charset="-128"/>
                <a:ea typeface="Meiryo UI" panose="020B0604030504040204" pitchFamily="50" charset="-128"/>
              </a:rPr>
              <a:t>平成</a:t>
            </a:r>
            <a:r>
              <a:rPr lang="en-US" altLang="ja-JP" sz="800" b="1" dirty="0">
                <a:latin typeface="Meiryo UI" panose="020B0604030504040204" pitchFamily="50" charset="-128"/>
                <a:ea typeface="Meiryo UI" panose="020B0604030504040204" pitchFamily="50" charset="-128"/>
              </a:rPr>
              <a:t>30(2018)</a:t>
            </a:r>
            <a:r>
              <a:rPr lang="ja-JP" altLang="en-US" sz="800" b="1" dirty="0">
                <a:latin typeface="Meiryo UI" panose="020B0604030504040204" pitchFamily="50" charset="-128"/>
                <a:ea typeface="Meiryo UI" panose="020B0604030504040204" pitchFamily="50" charset="-128"/>
              </a:rPr>
              <a:t>年推計</a:t>
            </a:r>
            <a:r>
              <a:rPr lang="en-US" altLang="ja-JP" sz="800" b="1" dirty="0">
                <a:latin typeface="Meiryo UI" panose="020B0604030504040204" pitchFamily="50" charset="-128"/>
                <a:ea typeface="Meiryo UI" panose="020B0604030504040204" pitchFamily="50" charset="-128"/>
              </a:rPr>
              <a:t>)</a:t>
            </a:r>
            <a:r>
              <a:rPr lang="ja-JP" altLang="en-US" sz="800" b="1" dirty="0">
                <a:latin typeface="Meiryo UI" panose="020B0604030504040204" pitchFamily="50" charset="-128"/>
                <a:ea typeface="Meiryo UI" panose="020B0604030504040204" pitchFamily="50" charset="-128"/>
              </a:rPr>
              <a:t>」では県単位でのみ推計しており、市町村単位では推計していない。</a:t>
            </a:r>
            <a:endParaRPr kumimoji="1" lang="ja-JP" altLang="en-US" sz="800" b="1" dirty="0">
              <a:latin typeface="Meiryo UI" panose="020B0604030504040204" pitchFamily="50" charset="-128"/>
              <a:ea typeface="Meiryo UI" panose="020B0604030504040204" pitchFamily="50"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dirty="0">
                <a:latin typeface="Meiryo UI" pitchFamily="50" charset="-128"/>
                <a:ea typeface="Meiryo UI" pitchFamily="50" charset="-128"/>
              </a:rPr>
              <a:t>（４）就業者</a:t>
            </a:r>
            <a:r>
              <a:rPr kumimoji="1" lang="ja-JP" altLang="en-US" dirty="0">
                <a:latin typeface="Meiryo UI" pitchFamily="50" charset="-128"/>
                <a:ea typeface="Meiryo UI" pitchFamily="50" charset="-128"/>
              </a:rPr>
              <a:t>の規模</a:t>
            </a:r>
          </a:p>
        </p:txBody>
      </p:sp>
      <p:sp>
        <p:nvSpPr>
          <p:cNvPr id="30" name="テキスト ボックス 29"/>
          <p:cNvSpPr txBox="1">
            <a:spLocks noChangeArrowheads="1"/>
          </p:cNvSpPr>
          <p:nvPr/>
        </p:nvSpPr>
        <p:spPr bwMode="auto">
          <a:xfrm>
            <a:off x="104493" y="2979159"/>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①就業者数と従業者数（</a:t>
            </a:r>
            <a:r>
              <a:rPr lang="en-US" altLang="ja-JP" sz="1400" b="1" dirty="0">
                <a:solidFill>
                  <a:schemeClr val="bg1"/>
                </a:solidFill>
                <a:latin typeface="Meiryo UI" pitchFamily="50" charset="-128"/>
                <a:ea typeface="Meiryo UI" pitchFamily="50" charset="-128"/>
              </a:rPr>
              <a:t>2015</a:t>
            </a:r>
            <a:r>
              <a:rPr lang="ja-JP" altLang="en-US" sz="1400" b="1" dirty="0">
                <a:solidFill>
                  <a:schemeClr val="bg1"/>
                </a:solidFill>
                <a:latin typeface="Meiryo UI" pitchFamily="50" charset="-128"/>
                <a:ea typeface="Meiryo UI" pitchFamily="50" charset="-128"/>
              </a:rPr>
              <a:t>年）</a:t>
            </a:r>
          </a:p>
        </p:txBody>
      </p:sp>
      <p:sp>
        <p:nvSpPr>
          <p:cNvPr id="33" name="正方形/長方形 32"/>
          <p:cNvSpPr/>
          <p:nvPr/>
        </p:nvSpPr>
        <p:spPr>
          <a:xfrm>
            <a:off x="289865" y="6037185"/>
            <a:ext cx="4142025" cy="461665"/>
          </a:xfrm>
          <a:prstGeom prst="rect">
            <a:avLst/>
          </a:prstGeom>
        </p:spPr>
        <p:txBody>
          <a:bodyPr wrap="square">
            <a:spAutoFit/>
          </a:bodyPr>
          <a:lstStyle/>
          <a:p>
            <a:r>
              <a:rPr lang="ja-JP" altLang="en-US" sz="800" b="1" dirty="0">
                <a:latin typeface="Meiryo UI" pitchFamily="50" charset="-128"/>
                <a:ea typeface="Meiryo UI" pitchFamily="50" charset="-128"/>
              </a:rPr>
              <a:t>注）従業者数は、従業地における就業者の数（域外からの通勤者を含む）である。</a:t>
            </a:r>
            <a:endParaRPr lang="en-US" altLang="ja-JP" sz="800" b="1" dirty="0">
              <a:latin typeface="Meiryo UI" pitchFamily="50" charset="-128"/>
              <a:ea typeface="Meiryo UI" pitchFamily="50" charset="-128"/>
            </a:endParaRPr>
          </a:p>
          <a:p>
            <a:r>
              <a:rPr lang="ja-JP" altLang="en-US" sz="800" b="1" dirty="0">
                <a:latin typeface="Meiryo UI" pitchFamily="50" charset="-128"/>
                <a:ea typeface="Meiryo UI" pitchFamily="50" charset="-128"/>
              </a:rPr>
              <a:t>　　 就業者数は、常住地の住民の就業者の数（域外への通勤者を含む）である。</a:t>
            </a:r>
            <a:endParaRPr lang="en-US" altLang="ja-JP" sz="800" b="1" dirty="0">
              <a:latin typeface="Meiryo UI" pitchFamily="50" charset="-128"/>
              <a:ea typeface="Meiryo UI" pitchFamily="50" charset="-128"/>
            </a:endParaRPr>
          </a:p>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総務省「国勢調査」より作成</a:t>
            </a:r>
          </a:p>
        </p:txBody>
      </p:sp>
      <p:sp>
        <p:nvSpPr>
          <p:cNvPr id="34" name="テキスト ボックス 33"/>
          <p:cNvSpPr txBox="1">
            <a:spLocks noChangeArrowheads="1"/>
          </p:cNvSpPr>
          <p:nvPr/>
        </p:nvSpPr>
        <p:spPr bwMode="auto">
          <a:xfrm>
            <a:off x="4738316" y="2979159"/>
            <a:ext cx="432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②産業別就業者数の推移</a:t>
            </a:r>
          </a:p>
        </p:txBody>
      </p:sp>
      <p:sp>
        <p:nvSpPr>
          <p:cNvPr id="36" name="正方形/長方形 35"/>
          <p:cNvSpPr/>
          <p:nvPr/>
        </p:nvSpPr>
        <p:spPr>
          <a:xfrm>
            <a:off x="4711923" y="6221513"/>
            <a:ext cx="3240000"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総務省「国勢調査」より作成</a:t>
            </a:r>
          </a:p>
        </p:txBody>
      </p:sp>
      <p:sp>
        <p:nvSpPr>
          <p:cNvPr id="37" name="正方形/長方形 36"/>
          <p:cNvSpPr/>
          <p:nvPr/>
        </p:nvSpPr>
        <p:spPr bwMode="auto">
          <a:xfrm>
            <a:off x="4738316" y="2272731"/>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就業者数は近年○○傾向にある。第</a:t>
            </a:r>
            <a:r>
              <a:rPr lang="en-US" altLang="ja-JP" sz="1200" b="1" dirty="0">
                <a:latin typeface="Meiryo UI" pitchFamily="50" charset="-128"/>
                <a:ea typeface="Meiryo UI" pitchFamily="50" charset="-128"/>
              </a:rPr>
              <a:t>2</a:t>
            </a:r>
            <a:r>
              <a:rPr lang="ja-JP" altLang="en-US" sz="1200" b="1" dirty="0">
                <a:latin typeface="Meiryo UI" pitchFamily="50" charset="-128"/>
                <a:ea typeface="Meiryo UI" pitchFamily="50" charset="-128"/>
              </a:rPr>
              <a:t>次産業も第</a:t>
            </a:r>
            <a:r>
              <a:rPr lang="en-US" altLang="ja-JP" sz="1200" b="1" dirty="0">
                <a:latin typeface="Meiryo UI" pitchFamily="50" charset="-128"/>
                <a:ea typeface="Meiryo UI" pitchFamily="50" charset="-128"/>
              </a:rPr>
              <a:t>3</a:t>
            </a:r>
            <a:r>
              <a:rPr lang="ja-JP" altLang="en-US" sz="1200" b="1" dirty="0">
                <a:latin typeface="Meiryo UI" pitchFamily="50" charset="-128"/>
                <a:ea typeface="Meiryo UI" pitchFamily="50" charset="-128"/>
              </a:rPr>
              <a:t>次産業も○○している。</a:t>
            </a:r>
            <a:endParaRPr lang="en-US" altLang="ja-JP" sz="1200" b="1" dirty="0">
              <a:latin typeface="Meiryo UI" pitchFamily="50" charset="-128"/>
              <a:ea typeface="Meiryo UI" pitchFamily="50" charset="-128"/>
            </a:endParaRPr>
          </a:p>
        </p:txBody>
      </p:sp>
      <p:sp>
        <p:nvSpPr>
          <p:cNvPr id="38" name="正方形/長方形 37"/>
          <p:cNvSpPr/>
          <p:nvPr/>
        </p:nvSpPr>
        <p:spPr bwMode="auto">
          <a:xfrm>
            <a:off x="104493" y="2272731"/>
            <a:ext cx="4320000" cy="576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従業者数が就業者数よりも○○、通勤者が地域内に○○している拠点性の○○地域である。</a:t>
            </a:r>
            <a:endParaRPr lang="en-US" altLang="ja-JP" sz="1200" b="1" dirty="0">
              <a:latin typeface="Meiryo UI" pitchFamily="50" charset="-128"/>
              <a:ea typeface="Meiryo UI" pitchFamily="50" charset="-128"/>
            </a:endParaRPr>
          </a:p>
        </p:txBody>
      </p:sp>
      <p:sp>
        <p:nvSpPr>
          <p:cNvPr id="39" name="テキスト ボックス 38"/>
          <p:cNvSpPr txBox="1"/>
          <p:nvPr/>
        </p:nvSpPr>
        <p:spPr>
          <a:xfrm>
            <a:off x="1009146" y="5818282"/>
            <a:ext cx="1261872" cy="215444"/>
          </a:xfrm>
          <a:prstGeom prst="rect">
            <a:avLst/>
          </a:prstGeom>
          <a:noFill/>
        </p:spPr>
        <p:txBody>
          <a:bodyPr wrap="square" rtlCol="0">
            <a:spAutoFit/>
          </a:bodyPr>
          <a:lstStyle/>
          <a:p>
            <a:pPr algn="ctr"/>
            <a:r>
              <a:rPr kumimoji="1" lang="ja-JP" altLang="en-US" sz="800" dirty="0">
                <a:latin typeface="ＭＳ Ｐゴシック" pitchFamily="50" charset="-128"/>
                <a:ea typeface="ＭＳ Ｐゴシック" pitchFamily="50" charset="-128"/>
              </a:rPr>
              <a:t>（地域内の就業者数）</a:t>
            </a:r>
          </a:p>
        </p:txBody>
      </p:sp>
      <p:sp>
        <p:nvSpPr>
          <p:cNvPr id="40" name="テキスト ボックス 39"/>
          <p:cNvSpPr txBox="1"/>
          <p:nvPr/>
        </p:nvSpPr>
        <p:spPr>
          <a:xfrm>
            <a:off x="2789462" y="5818282"/>
            <a:ext cx="1316736" cy="215444"/>
          </a:xfrm>
          <a:prstGeom prst="rect">
            <a:avLst/>
          </a:prstGeom>
          <a:noFill/>
        </p:spPr>
        <p:txBody>
          <a:bodyPr wrap="square" rtlCol="0">
            <a:spAutoFit/>
          </a:bodyPr>
          <a:lstStyle/>
          <a:p>
            <a:pPr algn="ctr"/>
            <a:r>
              <a:rPr kumimoji="1" lang="ja-JP" altLang="en-US" sz="800" dirty="0">
                <a:latin typeface="ＭＳ Ｐゴシック" pitchFamily="50" charset="-128"/>
                <a:ea typeface="ＭＳ Ｐゴシック" pitchFamily="50" charset="-128"/>
              </a:rPr>
              <a:t>（地域住民の就業者数）</a:t>
            </a:r>
          </a:p>
        </p:txBody>
      </p:sp>
      <p:cxnSp>
        <p:nvCxnSpPr>
          <p:cNvPr id="41" name="直線コネクタ 40"/>
          <p:cNvCxnSpPr/>
          <p:nvPr/>
        </p:nvCxnSpPr>
        <p:spPr bwMode="auto">
          <a:xfrm>
            <a:off x="1307506" y="3689794"/>
            <a:ext cx="1774686" cy="0"/>
          </a:xfrm>
          <a:prstGeom prst="line">
            <a:avLst/>
          </a:prstGeom>
          <a:noFill/>
          <a:ln w="15875" cap="flat" cmpd="sng" algn="ctr">
            <a:solidFill>
              <a:schemeClr val="bg1">
                <a:lumMod val="65000"/>
              </a:schemeClr>
            </a:solidFill>
            <a:prstDash val="lgDash"/>
            <a:round/>
            <a:headEnd type="none" w="med" len="med"/>
            <a:tailEnd type="none" w="med" len="med"/>
          </a:ln>
          <a:effectLst/>
        </p:spPr>
      </p:cxnSp>
      <p:sp>
        <p:nvSpPr>
          <p:cNvPr id="42" name="テキスト ボックス 41"/>
          <p:cNvSpPr txBox="1"/>
          <p:nvPr/>
        </p:nvSpPr>
        <p:spPr>
          <a:xfrm>
            <a:off x="2272965" y="3393745"/>
            <a:ext cx="883511" cy="276999"/>
          </a:xfrm>
          <a:prstGeom prst="rect">
            <a:avLst/>
          </a:prstGeom>
          <a:noFill/>
        </p:spPr>
        <p:txBody>
          <a:bodyPr wrap="square" rtlCol="0">
            <a:spAutoFit/>
          </a:bodyPr>
          <a:lstStyle/>
          <a:p>
            <a:r>
              <a:rPr kumimoji="1"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a:t>
            </a:r>
            <a:r>
              <a:rPr kumimoji="1" lang="en-US" altLang="ja-JP" sz="1200" b="1" dirty="0">
                <a:latin typeface="Meiryo UI" pitchFamily="50" charset="-128"/>
                <a:ea typeface="Meiryo UI" pitchFamily="50" charset="-128"/>
              </a:rPr>
              <a:t>%</a:t>
            </a:r>
            <a:endParaRPr kumimoji="1" lang="ja-JP" altLang="en-US" sz="1200" b="1" dirty="0">
              <a:latin typeface="Meiryo UI" pitchFamily="50" charset="-128"/>
              <a:ea typeface="Meiryo UI" pitchFamily="50" charset="-128"/>
            </a:endParaRPr>
          </a:p>
        </p:txBody>
      </p:sp>
      <p:cxnSp>
        <p:nvCxnSpPr>
          <p:cNvPr id="43" name="直線コネクタ 42"/>
          <p:cNvCxnSpPr/>
          <p:nvPr/>
        </p:nvCxnSpPr>
        <p:spPr bwMode="auto">
          <a:xfrm>
            <a:off x="2600421" y="3845809"/>
            <a:ext cx="1331014" cy="0"/>
          </a:xfrm>
          <a:prstGeom prst="line">
            <a:avLst/>
          </a:prstGeom>
          <a:noFill/>
          <a:ln w="15875" cap="flat" cmpd="sng" algn="ctr">
            <a:solidFill>
              <a:schemeClr val="bg1">
                <a:lumMod val="65000"/>
              </a:schemeClr>
            </a:solidFill>
            <a:prstDash val="lgDash"/>
            <a:round/>
            <a:headEnd type="none" w="med" len="med"/>
            <a:tailEnd type="none" w="med" len="med"/>
          </a:ln>
          <a:effectLst/>
        </p:spPr>
      </p:cxnSp>
      <p:cxnSp>
        <p:nvCxnSpPr>
          <p:cNvPr id="44" name="直線矢印コネクタ 43"/>
          <p:cNvCxnSpPr/>
          <p:nvPr/>
        </p:nvCxnSpPr>
        <p:spPr bwMode="auto">
          <a:xfrm flipV="1">
            <a:off x="2600421" y="3708844"/>
            <a:ext cx="0" cy="150909"/>
          </a:xfrm>
          <a:prstGeom prst="straightConnector1">
            <a:avLst/>
          </a:prstGeom>
          <a:noFill/>
          <a:ln w="12700" cap="flat" cmpd="sng" algn="ctr">
            <a:solidFill>
              <a:schemeClr val="bg1">
                <a:lumMod val="65000"/>
              </a:schemeClr>
            </a:solidFill>
            <a:prstDash val="solid"/>
            <a:round/>
            <a:headEnd type="none" w="med" len="med"/>
            <a:tailEnd type="triangle"/>
          </a:ln>
          <a:effectLst/>
        </p:spPr>
      </p:cxnSp>
      <p:sp>
        <p:nvSpPr>
          <p:cNvPr id="26"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53</a:t>
            </a:fld>
            <a:endParaRPr lang="en-US" altLang="ja-JP" b="1" dirty="0">
              <a:latin typeface="Meiryo UI" pitchFamily="50" charset="-128"/>
              <a:ea typeface="Meiryo UI" pitchFamily="50" charset="-128"/>
            </a:endParaRPr>
          </a:p>
        </p:txBody>
      </p:sp>
      <p:sp>
        <p:nvSpPr>
          <p:cNvPr id="21" name="Rectangle 3"/>
          <p:cNvSpPr>
            <a:spLocks noChangeArrowheads="1"/>
          </p:cNvSpPr>
          <p:nvPr/>
        </p:nvSpPr>
        <p:spPr bwMode="auto">
          <a:xfrm>
            <a:off x="820109" y="807240"/>
            <a:ext cx="8280000" cy="1190171"/>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就業者は生産に従事するとともに、生産活動の対価として得た所得をもとに地域で消費を行うため、就業者の規模は地域の経済循環にとって重要な要素の１つである。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ここでは、地域の就業者の規模を地域内の就業者（従業者）、地域住民の就業者（就業者）別に把握する（下図①）。</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また、就業者数の近年の動向を産業別に把握する（下図②）。</a:t>
            </a:r>
            <a:endParaRPr lang="ja-JP" altLang="en-US" sz="1200" b="1" dirty="0">
              <a:latin typeface="Meiryo UI" pitchFamily="50" charset="-128"/>
              <a:ea typeface="Meiryo UI" pitchFamily="50" charset="-128"/>
            </a:endParaRPr>
          </a:p>
        </p:txBody>
      </p:sp>
      <p:sp>
        <p:nvSpPr>
          <p:cNvPr id="24" name="テキスト ボックス 23"/>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
            <a:ext cx="7943850" cy="493058"/>
          </a:xfrm>
        </p:spPr>
        <p:txBody>
          <a:bodyPr/>
          <a:lstStyle/>
          <a:p>
            <a:r>
              <a:rPr lang="ja-JP" altLang="en-US">
                <a:latin typeface="Meiryo UI" pitchFamily="50" charset="-128"/>
                <a:ea typeface="Meiryo UI" pitchFamily="50" charset="-128"/>
              </a:rPr>
              <a:t>（</a:t>
            </a:r>
            <a:r>
              <a:rPr lang="ja-JP" altLang="en-US"/>
              <a:t>５</a:t>
            </a:r>
            <a:r>
              <a:rPr lang="ja-JP" altLang="en-US">
                <a:latin typeface="Meiryo UI" pitchFamily="50" charset="-128"/>
                <a:ea typeface="Meiryo UI" pitchFamily="50" charset="-128"/>
              </a:rPr>
              <a:t>）夜間</a:t>
            </a:r>
            <a:r>
              <a:rPr lang="ja-JP" altLang="en-US" dirty="0">
                <a:latin typeface="Meiryo UI" pitchFamily="50" charset="-128"/>
                <a:ea typeface="Meiryo UI" pitchFamily="50" charset="-128"/>
              </a:rPr>
              <a:t>人口</a:t>
            </a:r>
            <a:r>
              <a:rPr lang="en-US" altLang="ja-JP" dirty="0">
                <a:latin typeface="Meiryo UI" pitchFamily="50" charset="-128"/>
                <a:ea typeface="Meiryo UI" pitchFamily="50" charset="-128"/>
              </a:rPr>
              <a:t>1</a:t>
            </a:r>
            <a:r>
              <a:rPr lang="ja-JP" altLang="en-US" dirty="0">
                <a:latin typeface="Meiryo UI" pitchFamily="50" charset="-128"/>
                <a:ea typeface="Meiryo UI" pitchFamily="50" charset="-128"/>
              </a:rPr>
              <a:t>人当たり就業者数（職住比）</a:t>
            </a:r>
          </a:p>
        </p:txBody>
      </p:sp>
      <p:sp>
        <p:nvSpPr>
          <p:cNvPr id="15" name="正方形/長方形 14"/>
          <p:cNvSpPr/>
          <p:nvPr/>
        </p:nvSpPr>
        <p:spPr bwMode="auto">
          <a:xfrm>
            <a:off x="252000" y="1797878"/>
            <a:ext cx="8640000" cy="504000"/>
          </a:xfrm>
          <a:prstGeom prst="rect">
            <a:avLst/>
          </a:prstGeom>
          <a:solidFill>
            <a:srgbClr val="FFF2CC"/>
          </a:solidFill>
          <a:ln w="12700" cap="flat" cmpd="sng" algn="ctr">
            <a:solidFill>
              <a:srgbClr val="008080"/>
            </a:solidFill>
            <a:prstDash val="solid"/>
            <a:round/>
            <a:headEnd type="none" w="med" len="med"/>
            <a:tailEnd type="none" w="med" len="med"/>
          </a:ln>
          <a:effectLst/>
        </p:spPr>
        <p:txBody>
          <a:bodyPr vert="horz" wrap="square" lIns="72000" tIns="45720" rIns="72000" bIns="45720" numCol="1" rtlCol="0" anchor="ctr" anchorCtr="0" compatLnSpc="1">
            <a:prstTxWarp prst="textNoShape">
              <a:avLst/>
            </a:prstTxWarp>
          </a:bodyPr>
          <a:lstStyle/>
          <a:p>
            <a:pPr algn="just"/>
            <a:r>
              <a:rPr lang="ja-JP" altLang="en-US" sz="1200" b="1" dirty="0">
                <a:latin typeface="Meiryo UI" pitchFamily="50" charset="-128"/>
                <a:ea typeface="Meiryo UI" pitchFamily="50" charset="-128"/>
              </a:rPr>
              <a:t>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人当たり就業者数は全国や、県、人口同規模地域と比較すると○○水準であり、地域住民の労働参加が○○地域である。</a:t>
            </a:r>
            <a:endParaRPr lang="en-US" altLang="ja-JP" sz="1200" b="1" dirty="0">
              <a:latin typeface="Meiryo UI" pitchFamily="50" charset="-128"/>
              <a:ea typeface="Meiryo UI" pitchFamily="50" charset="-128"/>
            </a:endParaRPr>
          </a:p>
        </p:txBody>
      </p:sp>
      <p:sp>
        <p:nvSpPr>
          <p:cNvPr id="16" name="テキスト ボックス 15"/>
          <p:cNvSpPr txBox="1">
            <a:spLocks noChangeArrowheads="1"/>
          </p:cNvSpPr>
          <p:nvPr/>
        </p:nvSpPr>
        <p:spPr bwMode="auto">
          <a:xfrm>
            <a:off x="252000" y="2405445"/>
            <a:ext cx="8640000" cy="307777"/>
          </a:xfrm>
          <a:prstGeom prst="rect">
            <a:avLst/>
          </a:prstGeom>
          <a:solidFill>
            <a:srgbClr val="008080"/>
          </a:solidFill>
          <a:ln w="9525">
            <a:noFill/>
            <a:miter lim="800000"/>
            <a:headEnd/>
            <a:tailEnd/>
          </a:ln>
        </p:spPr>
        <p:txBody>
          <a:bodyPr wrap="square">
            <a:spAutoFit/>
          </a:bodyPr>
          <a:lstStyle/>
          <a:p>
            <a:pPr algn="ctr"/>
            <a:r>
              <a:rPr lang="ja-JP" altLang="en-US" sz="1400" b="1" dirty="0">
                <a:solidFill>
                  <a:schemeClr val="bg1"/>
                </a:solidFill>
                <a:latin typeface="Meiryo UI" pitchFamily="50" charset="-128"/>
                <a:ea typeface="Meiryo UI" pitchFamily="50" charset="-128"/>
              </a:rPr>
              <a:t>夜間人口</a:t>
            </a:r>
            <a:r>
              <a:rPr lang="en-US" altLang="ja-JP" sz="1400" b="1" dirty="0">
                <a:solidFill>
                  <a:schemeClr val="bg1"/>
                </a:solidFill>
                <a:latin typeface="Meiryo UI" pitchFamily="50" charset="-128"/>
                <a:ea typeface="Meiryo UI" pitchFamily="50" charset="-128"/>
              </a:rPr>
              <a:t>1</a:t>
            </a:r>
            <a:r>
              <a:rPr lang="ja-JP" altLang="en-US" sz="1400" b="1" dirty="0">
                <a:solidFill>
                  <a:schemeClr val="bg1"/>
                </a:solidFill>
                <a:latin typeface="Meiryo UI" pitchFamily="50" charset="-128"/>
                <a:ea typeface="Meiryo UI" pitchFamily="50" charset="-128"/>
              </a:rPr>
              <a:t>人当たり就業者数（職住比）</a:t>
            </a:r>
          </a:p>
        </p:txBody>
      </p:sp>
      <p:sp>
        <p:nvSpPr>
          <p:cNvPr id="18" name="正方形/長方形 17"/>
          <p:cNvSpPr/>
          <p:nvPr/>
        </p:nvSpPr>
        <p:spPr>
          <a:xfrm>
            <a:off x="1224586" y="6345994"/>
            <a:ext cx="3154533" cy="215444"/>
          </a:xfrm>
          <a:prstGeom prst="rect">
            <a:avLst/>
          </a:prstGeom>
        </p:spPr>
        <p:txBody>
          <a:bodyPr wrap="square">
            <a:spAutoFit/>
          </a:bodyPr>
          <a:lstStyle/>
          <a:p>
            <a:r>
              <a:rPr lang="ja-JP" altLang="en-US" sz="800" b="1" dirty="0">
                <a:latin typeface="Meiryo UI" pitchFamily="50" charset="-128"/>
                <a:ea typeface="Meiryo UI" pitchFamily="50" charset="-128"/>
              </a:rPr>
              <a:t>出所</a:t>
            </a:r>
            <a:r>
              <a:rPr lang="ja-JP" altLang="ja-JP" sz="800" b="1" dirty="0">
                <a:latin typeface="Meiryo UI" pitchFamily="50" charset="-128"/>
                <a:ea typeface="Meiryo UI" pitchFamily="50" charset="-128"/>
              </a:rPr>
              <a:t>：</a:t>
            </a:r>
            <a:r>
              <a:rPr lang="ja-JP" altLang="en-US" sz="800" b="1" dirty="0">
                <a:latin typeface="Meiryo UI" pitchFamily="50" charset="-128"/>
                <a:ea typeface="Meiryo UI" pitchFamily="50" charset="-128"/>
              </a:rPr>
              <a:t>総務省統計局「国勢調査」より作成</a:t>
            </a:r>
          </a:p>
        </p:txBody>
      </p:sp>
      <p:sp>
        <p:nvSpPr>
          <p:cNvPr id="20"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54</a:t>
            </a:fld>
            <a:endParaRPr lang="en-US" altLang="ja-JP" b="1" dirty="0">
              <a:latin typeface="Meiryo UI" pitchFamily="50" charset="-128"/>
              <a:ea typeface="Meiryo UI" pitchFamily="50" charset="-128"/>
            </a:endParaRPr>
          </a:p>
        </p:txBody>
      </p:sp>
      <p:sp>
        <p:nvSpPr>
          <p:cNvPr id="12" name="Rectangle 3"/>
          <p:cNvSpPr>
            <a:spLocks noChangeArrowheads="1"/>
          </p:cNvSpPr>
          <p:nvPr/>
        </p:nvSpPr>
        <p:spPr bwMode="auto">
          <a:xfrm>
            <a:off x="820109" y="750751"/>
            <a:ext cx="8280000" cy="920765"/>
          </a:xfrm>
          <a:prstGeom prst="roundRect">
            <a:avLst/>
          </a:prstGeom>
          <a:noFill/>
          <a:ln w="28575">
            <a:solidFill>
              <a:srgbClr val="CC0066"/>
            </a:solidFill>
            <a:prstDash val="sysDash"/>
          </a:ln>
        </p:spPr>
        <p:txBody>
          <a:bodyPr wrap="square" rtlCol="0" anchor="ctr">
            <a:noAutofit/>
          </a:bodyPr>
          <a:lstStyle/>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夜間人口</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人当たり就業者数（職住比）が高い地域ほど、住民の幅広い年齢や性別を問わない労働参加があると考えられ、人口</a:t>
            </a:r>
            <a:r>
              <a:rPr lang="en-US" altLang="ja-JP" sz="1200" b="1">
                <a:latin typeface="Meiryo UI" pitchFamily="50" charset="-128"/>
                <a:ea typeface="Meiryo UI" pitchFamily="50" charset="-128"/>
              </a:rPr>
              <a:t>1</a:t>
            </a:r>
            <a:r>
              <a:rPr lang="ja-JP" altLang="en-US" sz="1200" b="1">
                <a:latin typeface="Meiryo UI" pitchFamily="50" charset="-128"/>
                <a:ea typeface="Meiryo UI" pitchFamily="50" charset="-128"/>
              </a:rPr>
              <a:t>人当たり雇用者所得の底上げにつながっている可能性がある。</a:t>
            </a:r>
          </a:p>
          <a:p>
            <a:pPr marL="180975" indent="-180975" algn="just">
              <a:spcBef>
                <a:spcPts val="300"/>
              </a:spcBef>
              <a:spcAft>
                <a:spcPts val="400"/>
              </a:spcAft>
              <a:buClr>
                <a:srgbClr val="008080"/>
              </a:buClr>
              <a:buFont typeface="Wingdings" pitchFamily="2" charset="2"/>
              <a:buChar char="n"/>
              <a:defRPr/>
            </a:pPr>
            <a:r>
              <a:rPr lang="ja-JP" altLang="en-US" sz="1200" b="1">
                <a:latin typeface="Meiryo UI" pitchFamily="50" charset="-128"/>
                <a:ea typeface="Meiryo UI" pitchFamily="50" charset="-128"/>
              </a:rPr>
              <a:t>ここでは、職住比を全国や県、同規模地域と比較し、地域住民の労働参加の状況を把握する。</a:t>
            </a:r>
            <a:endParaRPr lang="ja-JP" altLang="en-US" sz="1200" b="1" dirty="0">
              <a:latin typeface="Meiryo UI" pitchFamily="50" charset="-128"/>
              <a:ea typeface="Meiryo UI" pitchFamily="50" charset="-128"/>
            </a:endParaRPr>
          </a:p>
        </p:txBody>
      </p:sp>
      <p:sp>
        <p:nvSpPr>
          <p:cNvPr id="13" name="テキスト ボックス 12"/>
          <p:cNvSpPr txBox="1">
            <a:spLocks noChangeArrowheads="1"/>
          </p:cNvSpPr>
          <p:nvPr/>
        </p:nvSpPr>
        <p:spPr bwMode="auto">
          <a:xfrm>
            <a:off x="0" y="578654"/>
            <a:ext cx="900000" cy="900000"/>
          </a:xfrm>
          <a:prstGeom prst="ellipse">
            <a:avLst/>
          </a:prstGeom>
          <a:solidFill>
            <a:srgbClr val="CC0066"/>
          </a:solidFill>
          <a:ln w="38100" algn="ctr">
            <a:noFill/>
            <a:round/>
            <a:headEnd/>
            <a:tailEnd/>
          </a:ln>
        </p:spPr>
        <p:txBody>
          <a:bodyPr wrap="none" lIns="36000" rIns="36000" anchor="ctr"/>
          <a:lstStyle/>
          <a:p>
            <a:pPr algn="ctr"/>
            <a:r>
              <a:rPr lang="ja-JP" altLang="en-US" sz="1600" b="1" dirty="0">
                <a:solidFill>
                  <a:schemeClr val="bg1"/>
                </a:solidFill>
                <a:latin typeface="Meiryo UI" pitchFamily="50" charset="-128"/>
                <a:ea typeface="Meiryo UI" pitchFamily="50" charset="-128"/>
              </a:rPr>
              <a:t>分析の</a:t>
            </a:r>
            <a:br>
              <a:rPr lang="en-US" altLang="ja-JP" sz="1600" b="1" dirty="0">
                <a:solidFill>
                  <a:schemeClr val="bg1"/>
                </a:solidFill>
                <a:latin typeface="Meiryo UI" pitchFamily="50" charset="-128"/>
                <a:ea typeface="Meiryo UI" pitchFamily="50" charset="-128"/>
              </a:rPr>
            </a:br>
            <a:r>
              <a:rPr lang="ja-JP" altLang="en-US" sz="1600" b="1" dirty="0">
                <a:solidFill>
                  <a:schemeClr val="bg1"/>
                </a:solidFill>
                <a:latin typeface="Meiryo UI" pitchFamily="50" charset="-128"/>
                <a:ea typeface="Meiryo UI" pitchFamily="50" charset="-128"/>
              </a:rPr>
              <a:t>視点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Meiryo UI" pitchFamily="50" charset="-128"/>
                <a:ea typeface="Meiryo UI" pitchFamily="50" charset="-128"/>
              </a:rPr>
              <a:t>地域の</a:t>
            </a:r>
            <a:r>
              <a:rPr lang="ja-JP" altLang="en-US" dirty="0"/>
              <a:t>所得</a:t>
            </a:r>
            <a:r>
              <a:rPr lang="ja-JP" altLang="en-US" dirty="0">
                <a:latin typeface="Meiryo UI" pitchFamily="50" charset="-128"/>
                <a:ea typeface="Meiryo UI" pitchFamily="50" charset="-128"/>
              </a:rPr>
              <a:t>循環構造①</a:t>
            </a:r>
            <a:endParaRPr kumimoji="1" lang="ja-JP" altLang="en-US" dirty="0">
              <a:latin typeface="Meiryo UI" pitchFamily="50" charset="-128"/>
              <a:ea typeface="Meiryo UI" pitchFamily="50" charset="-128"/>
            </a:endParaRPr>
          </a:p>
        </p:txBody>
      </p:sp>
      <p:sp>
        <p:nvSpPr>
          <p:cNvPr id="5" name="テキスト ボックス 4"/>
          <p:cNvSpPr txBox="1"/>
          <p:nvPr/>
        </p:nvSpPr>
        <p:spPr>
          <a:xfrm>
            <a:off x="2580891" y="6608261"/>
            <a:ext cx="5877233" cy="215444"/>
          </a:xfrm>
          <a:prstGeom prst="rect">
            <a:avLst/>
          </a:prstGeom>
          <a:noFill/>
        </p:spPr>
        <p:txBody>
          <a:bodyPr wrap="square" rtlCol="0">
            <a:spAutoFit/>
          </a:bodyPr>
          <a:lstStyle/>
          <a:p>
            <a:r>
              <a:rPr kumimoji="1" lang="ja-JP" altLang="en-US" sz="800" b="1" dirty="0">
                <a:latin typeface="Meiryo UI" pitchFamily="50" charset="-128"/>
                <a:ea typeface="Meiryo UI" pitchFamily="50" charset="-128"/>
              </a:rPr>
              <a:t>注）</a:t>
            </a:r>
            <a:r>
              <a:rPr lang="zh-TW" altLang="en-US" sz="800" b="1" dirty="0">
                <a:latin typeface="Meiryo UI" pitchFamily="50" charset="-128"/>
                <a:ea typeface="Meiryo UI" pitchFamily="50" charset="-128"/>
              </a:rPr>
              <a:t>消費＝民間消費＋一般政府消費、投資＝総固定資本形成（</a:t>
            </a:r>
            <a:r>
              <a:rPr lang="ja-JP" altLang="en-US" sz="800" b="1" dirty="0">
                <a:latin typeface="Meiryo UI" pitchFamily="50" charset="-128"/>
                <a:ea typeface="Meiryo UI" pitchFamily="50" charset="-128"/>
              </a:rPr>
              <a:t>公的・民間</a:t>
            </a:r>
            <a:r>
              <a:rPr lang="zh-TW" altLang="en-US" sz="800" b="1" dirty="0">
                <a:latin typeface="Meiryo UI" pitchFamily="50" charset="-128"/>
                <a:ea typeface="Meiryo UI" pitchFamily="50" charset="-128"/>
              </a:rPr>
              <a:t>）＋在庫純増</a:t>
            </a:r>
            <a:r>
              <a:rPr lang="ja-JP" altLang="en-US" sz="800" b="1" dirty="0">
                <a:latin typeface="Meiryo UI" pitchFamily="50" charset="-128"/>
                <a:ea typeface="Meiryo UI" pitchFamily="50" charset="-128"/>
              </a:rPr>
              <a:t>（公的・民間）</a:t>
            </a:r>
            <a:endParaRPr kumimoji="1" lang="ja-JP" altLang="en-US" sz="800" b="1" dirty="0">
              <a:latin typeface="Meiryo UI" pitchFamily="50" charset="-128"/>
              <a:ea typeface="Meiryo UI" pitchFamily="50" charset="-128"/>
            </a:endParaRPr>
          </a:p>
        </p:txBody>
      </p:sp>
      <p:sp>
        <p:nvSpPr>
          <p:cNvPr id="21" name="スライド番号プレースホルダ 2"/>
          <p:cNvSpPr>
            <a:spLocks noGrp="1"/>
          </p:cNvSpPr>
          <p:nvPr>
            <p:ph type="sldNum" sz="quarter" idx="4"/>
          </p:nvPr>
        </p:nvSpPr>
        <p:spPr>
          <a:xfrm>
            <a:off x="8604000" y="6582147"/>
            <a:ext cx="540000" cy="252000"/>
          </a:xfrm>
        </p:spPr>
        <p:txBody>
          <a:bodyPr/>
          <a:lstStyle/>
          <a:p>
            <a:pPr>
              <a:defRPr/>
            </a:pPr>
            <a:fld id="{3C72A9EE-503C-4A34-81E5-ED5C603B789E}" type="slidenum">
              <a:rPr lang="en-US" altLang="ja-JP" b="1" smtClean="0">
                <a:latin typeface="Meiryo UI" pitchFamily="50" charset="-128"/>
                <a:ea typeface="Meiryo UI" pitchFamily="50" charset="-128"/>
              </a:rPr>
              <a:pPr>
                <a:defRPr/>
              </a:pPr>
              <a:t>6</a:t>
            </a:fld>
            <a:endParaRPr lang="en-US" altLang="ja-JP" b="1" dirty="0">
              <a:latin typeface="Meiryo UI" pitchFamily="50" charset="-128"/>
              <a:ea typeface="Meiryo UI" pitchFamily="50" charset="-128"/>
            </a:endParaRPr>
          </a:p>
        </p:txBody>
      </p:sp>
      <p:sp>
        <p:nvSpPr>
          <p:cNvPr id="25" name="角丸四角形 24"/>
          <p:cNvSpPr/>
          <p:nvPr/>
        </p:nvSpPr>
        <p:spPr bwMode="auto">
          <a:xfrm>
            <a:off x="7106294" y="990601"/>
            <a:ext cx="1984245" cy="5580000"/>
          </a:xfrm>
          <a:prstGeom prst="roundRect">
            <a:avLst>
              <a:gd name="adj" fmla="val 5284"/>
            </a:avLst>
          </a:prstGeom>
          <a:noFill/>
          <a:ln w="28575" cap="flat" cmpd="sng" algn="ctr">
            <a:solidFill>
              <a:schemeClr val="bg1">
                <a:lumMod val="50000"/>
              </a:schemeClr>
            </a:solidFill>
            <a:prstDash val="sysDash"/>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29" name="角丸四角形 28"/>
          <p:cNvSpPr/>
          <p:nvPr/>
        </p:nvSpPr>
        <p:spPr bwMode="auto">
          <a:xfrm>
            <a:off x="70257" y="990601"/>
            <a:ext cx="6949842" cy="5580000"/>
          </a:xfrm>
          <a:prstGeom prst="roundRect">
            <a:avLst>
              <a:gd name="adj" fmla="val 2007"/>
            </a:avLst>
          </a:prstGeom>
          <a:noFill/>
          <a:ln w="2857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49" name="正方形/長方形 48"/>
          <p:cNvSpPr/>
          <p:nvPr/>
        </p:nvSpPr>
        <p:spPr>
          <a:xfrm>
            <a:off x="7205284" y="5053787"/>
            <a:ext cx="1767215" cy="584775"/>
          </a:xfrm>
          <a:prstGeom prst="rect">
            <a:avLst/>
          </a:prstGeom>
        </p:spPr>
        <p:txBody>
          <a:bodyPr wrap="square" lIns="0" r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77800" indent="-177800" algn="just"/>
            <a:r>
              <a:rPr lang="ja-JP" altLang="en-US" sz="800" dirty="0">
                <a:latin typeface="HGPｺﾞｼｯｸM" pitchFamily="50" charset="-128"/>
                <a:ea typeface="HGPｺﾞｼｯｸM" pitchFamily="50" charset="-128"/>
              </a:rPr>
              <a:t>注）</a:t>
            </a:r>
            <a:r>
              <a:rPr lang="en-US" altLang="ja-JP" sz="800" dirty="0">
                <a:latin typeface="HGPｺﾞｼｯｸM" pitchFamily="50" charset="-128"/>
                <a:ea typeface="HGPｺﾞｼｯｸM" pitchFamily="50" charset="-128"/>
              </a:rPr>
              <a:t>	</a:t>
            </a:r>
            <a:r>
              <a:rPr lang="ja-JP" altLang="en-US" sz="800" dirty="0">
                <a:latin typeface="HGPｺﾞｼｯｸM" pitchFamily="50" charset="-128"/>
                <a:ea typeface="HGPｺﾞｼｯｸM" pitchFamily="50" charset="-128"/>
              </a:rPr>
              <a:t>石炭・原油・天然ガスは、本データベースでは鉱業部門に含まれる。</a:t>
            </a:r>
            <a:endParaRPr lang="en-US" altLang="ja-JP" sz="800" dirty="0">
              <a:latin typeface="HGPｺﾞｼｯｸM" pitchFamily="50" charset="-128"/>
              <a:ea typeface="HGPｺﾞｼｯｸM" pitchFamily="50" charset="-128"/>
            </a:endParaRPr>
          </a:p>
          <a:p>
            <a:pPr marL="177800" indent="-177800" algn="just"/>
            <a:r>
              <a:rPr lang="ja-JP" altLang="en-US" sz="800" dirty="0">
                <a:latin typeface="HGPｺﾞｼｯｸM" pitchFamily="50" charset="-128"/>
                <a:ea typeface="HGPｺﾞｼｯｸM" pitchFamily="50" charset="-128"/>
              </a:rPr>
              <a:t>注） エネルギー代金は、プラスは流出、マイナスは流入を意味する。</a:t>
            </a:r>
          </a:p>
        </p:txBody>
      </p:sp>
      <p:sp>
        <p:nvSpPr>
          <p:cNvPr id="56" name="正方形/長方形 55"/>
          <p:cNvSpPr/>
          <p:nvPr/>
        </p:nvSpPr>
        <p:spPr bwMode="auto">
          <a:xfrm>
            <a:off x="129916" y="1311908"/>
            <a:ext cx="2235200" cy="4826188"/>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62" name="正方形/長方形 61"/>
          <p:cNvSpPr/>
          <p:nvPr/>
        </p:nvSpPr>
        <p:spPr bwMode="auto">
          <a:xfrm>
            <a:off x="4800600" y="1311906"/>
            <a:ext cx="2143700" cy="4826190"/>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58" name="正方形/長方形 57"/>
          <p:cNvSpPr/>
          <p:nvPr/>
        </p:nvSpPr>
        <p:spPr bwMode="auto">
          <a:xfrm>
            <a:off x="4800600" y="1311908"/>
            <a:ext cx="581443" cy="1066768"/>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59" name="正方形/長方形 58"/>
          <p:cNvSpPr/>
          <p:nvPr/>
        </p:nvSpPr>
        <p:spPr bwMode="auto">
          <a:xfrm>
            <a:off x="4800600" y="2378233"/>
            <a:ext cx="581443" cy="1659889"/>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61" name="正方形/長方形 60"/>
          <p:cNvSpPr/>
          <p:nvPr/>
        </p:nvSpPr>
        <p:spPr bwMode="auto">
          <a:xfrm>
            <a:off x="4800600" y="4037793"/>
            <a:ext cx="581443" cy="763686"/>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30" name="テキスト ボックス 23"/>
          <p:cNvSpPr txBox="1"/>
          <p:nvPr/>
        </p:nvSpPr>
        <p:spPr>
          <a:xfrm>
            <a:off x="220542" y="1635841"/>
            <a:ext cx="2044622" cy="201585"/>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900"/>
              </a:lnSpc>
            </a:pPr>
            <a:r>
              <a:rPr lang="ja-JP" altLang="en-US" sz="1100" dirty="0">
                <a:solidFill>
                  <a:schemeClr val="bg1"/>
                </a:solidFill>
                <a:ea typeface="HGPｺﾞｼｯｸE" pitchFamily="50" charset="-128"/>
              </a:rPr>
              <a:t>産業別付加価値額</a:t>
            </a:r>
            <a:endParaRPr kumimoji="1" lang="ja-JP" altLang="en-US" sz="1100" dirty="0">
              <a:solidFill>
                <a:schemeClr val="bg1"/>
              </a:solidFill>
              <a:ea typeface="HGPｺﾞｼｯｸE" pitchFamily="50" charset="-128"/>
            </a:endParaRPr>
          </a:p>
        </p:txBody>
      </p:sp>
      <p:sp>
        <p:nvSpPr>
          <p:cNvPr id="22" name="テキスト ボックス 9"/>
          <p:cNvSpPr txBox="1"/>
          <p:nvPr/>
        </p:nvSpPr>
        <p:spPr>
          <a:xfrm>
            <a:off x="129916" y="1290107"/>
            <a:ext cx="2232000" cy="251795"/>
          </a:xfrm>
          <a:prstGeom prst="rect">
            <a:avLst/>
          </a:prstGeom>
          <a:solidFill>
            <a:srgbClr val="008080"/>
          </a:solidFill>
          <a:ln>
            <a:solidFill>
              <a:srgbClr val="29527B"/>
            </a:solidFill>
          </a:ln>
        </p:spPr>
        <p:txBody>
          <a:bodyPr wrap="square" tIns="3600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400" b="0" dirty="0">
                <a:solidFill>
                  <a:schemeClr val="bg1"/>
                </a:solidFill>
                <a:latin typeface="HGPｺﾞｼｯｸE" pitchFamily="50" charset="-128"/>
                <a:ea typeface="HGPｺﾞｼｯｸE" pitchFamily="50" charset="-128"/>
              </a:rPr>
              <a:t>生　産</a:t>
            </a:r>
          </a:p>
        </p:txBody>
      </p:sp>
      <p:sp>
        <p:nvSpPr>
          <p:cNvPr id="24" name="テキスト ボックス 13"/>
          <p:cNvSpPr txBox="1"/>
          <p:nvPr/>
        </p:nvSpPr>
        <p:spPr>
          <a:xfrm>
            <a:off x="4800600" y="1290107"/>
            <a:ext cx="2139268" cy="251795"/>
          </a:xfrm>
          <a:prstGeom prst="rect">
            <a:avLst/>
          </a:prstGeom>
          <a:solidFill>
            <a:srgbClr val="008080"/>
          </a:solidFill>
          <a:ln>
            <a:solidFill>
              <a:srgbClr val="29527B"/>
            </a:solidFill>
          </a:ln>
        </p:spPr>
        <p:txBody>
          <a:bodyPr wrap="square" tIns="3600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0">
                <a:solidFill>
                  <a:schemeClr val="bg1"/>
                </a:solidFill>
                <a:latin typeface="HGPｺﾞｼｯｸE" pitchFamily="50" charset="-128"/>
                <a:ea typeface="HGPｺﾞｼｯｸE" pitchFamily="50" charset="-128"/>
              </a:rPr>
              <a:t>支　出</a:t>
            </a:r>
            <a:endParaRPr kumimoji="1" lang="ja-JP" altLang="en-US" sz="1400" b="0">
              <a:solidFill>
                <a:schemeClr val="bg1"/>
              </a:solidFill>
              <a:latin typeface="HGPｺﾞｼｯｸE" pitchFamily="50" charset="-128"/>
              <a:ea typeface="HGPｺﾞｼｯｸE" pitchFamily="50" charset="-128"/>
            </a:endParaRPr>
          </a:p>
        </p:txBody>
      </p:sp>
      <p:sp>
        <p:nvSpPr>
          <p:cNvPr id="47" name="テキスト ボックス 48"/>
          <p:cNvSpPr txBox="1"/>
          <p:nvPr/>
        </p:nvSpPr>
        <p:spPr>
          <a:xfrm>
            <a:off x="7029797" y="642215"/>
            <a:ext cx="827728"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kumimoji="1" lang="ja-JP" altLang="en-US" sz="1600" dirty="0">
                <a:latin typeface="HGPｺﾞｼｯｸE" pitchFamily="50" charset="-128"/>
                <a:ea typeface="HGPｺﾞｼｯｸE" pitchFamily="50" charset="-128"/>
              </a:rPr>
              <a:t>地域外</a:t>
            </a:r>
          </a:p>
        </p:txBody>
      </p:sp>
      <p:sp>
        <p:nvSpPr>
          <p:cNvPr id="37" name="テキスト ボックス 31"/>
          <p:cNvSpPr txBox="1"/>
          <p:nvPr/>
        </p:nvSpPr>
        <p:spPr>
          <a:xfrm>
            <a:off x="4840466" y="1673170"/>
            <a:ext cx="504000" cy="190240"/>
          </a:xfrm>
          <a:prstGeom prst="rect">
            <a:avLst/>
          </a:prstGeom>
          <a:solidFill>
            <a:srgbClr val="008080"/>
          </a:solidFill>
          <a:ln>
            <a:solidFill>
              <a:srgbClr val="29527B"/>
            </a:solidFill>
          </a:ln>
        </p:spPr>
        <p:txBody>
          <a:bodyPr wrap="square" tIns="36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000" dirty="0">
                <a:solidFill>
                  <a:schemeClr val="bg1"/>
                </a:solidFill>
              </a:rPr>
              <a:t>消費</a:t>
            </a:r>
            <a:endParaRPr kumimoji="1" lang="ja-JP" altLang="en-US" sz="1000" dirty="0">
              <a:solidFill>
                <a:schemeClr val="bg1"/>
              </a:solidFill>
            </a:endParaRPr>
          </a:p>
        </p:txBody>
      </p:sp>
      <p:sp>
        <p:nvSpPr>
          <p:cNvPr id="38" name="テキスト ボックス 32"/>
          <p:cNvSpPr txBox="1"/>
          <p:nvPr/>
        </p:nvSpPr>
        <p:spPr>
          <a:xfrm>
            <a:off x="4840466" y="4115616"/>
            <a:ext cx="504000" cy="190240"/>
          </a:xfrm>
          <a:prstGeom prst="rect">
            <a:avLst/>
          </a:prstGeom>
          <a:solidFill>
            <a:srgbClr val="008080"/>
          </a:solidFill>
          <a:ln>
            <a:solidFill>
              <a:srgbClr val="29527B"/>
            </a:solidFill>
          </a:ln>
        </p:spPr>
        <p:txBody>
          <a:bodyPr wrap="square" tIns="36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000" dirty="0">
                <a:solidFill>
                  <a:schemeClr val="bg1"/>
                </a:solidFill>
              </a:rPr>
              <a:t>投資</a:t>
            </a:r>
            <a:endParaRPr kumimoji="1" lang="ja-JP" altLang="en-US" sz="1000" dirty="0">
              <a:solidFill>
                <a:schemeClr val="bg1"/>
              </a:solidFill>
            </a:endParaRPr>
          </a:p>
        </p:txBody>
      </p:sp>
      <p:sp>
        <p:nvSpPr>
          <p:cNvPr id="41" name="テキスト ボックス 38"/>
          <p:cNvSpPr txBox="1"/>
          <p:nvPr/>
        </p:nvSpPr>
        <p:spPr>
          <a:xfrm>
            <a:off x="4840466" y="2430011"/>
            <a:ext cx="504000" cy="174851"/>
          </a:xfrm>
          <a:prstGeom prst="rect">
            <a:avLst/>
          </a:prstGeom>
          <a:solidFill>
            <a:srgbClr val="008080"/>
          </a:solidFill>
          <a:ln>
            <a:solidFill>
              <a:srgbClr val="29527B"/>
            </a:solidFill>
          </a:ln>
        </p:spPr>
        <p:txBody>
          <a:bodyPr wrap="square" lIns="0" tIns="36000" rIns="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dirty="0">
                <a:solidFill>
                  <a:schemeClr val="bg1"/>
                </a:solidFill>
              </a:rPr>
              <a:t>域際収支</a:t>
            </a:r>
            <a:endParaRPr lang="en-US" altLang="ja-JP" sz="900" dirty="0">
              <a:solidFill>
                <a:schemeClr val="bg1"/>
              </a:solidFill>
            </a:endParaRPr>
          </a:p>
        </p:txBody>
      </p:sp>
      <p:sp>
        <p:nvSpPr>
          <p:cNvPr id="39" name="テキスト ボックス 36"/>
          <p:cNvSpPr txBox="1"/>
          <p:nvPr/>
        </p:nvSpPr>
        <p:spPr>
          <a:xfrm>
            <a:off x="4842091" y="2147937"/>
            <a:ext cx="500748"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100" dirty="0"/>
              <a:t>億円</a:t>
            </a:r>
          </a:p>
        </p:txBody>
      </p:sp>
      <p:sp>
        <p:nvSpPr>
          <p:cNvPr id="40" name="テキスト ボックス 37"/>
          <p:cNvSpPr txBox="1"/>
          <p:nvPr/>
        </p:nvSpPr>
        <p:spPr>
          <a:xfrm>
            <a:off x="4842091" y="3798167"/>
            <a:ext cx="500749"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100" dirty="0"/>
              <a:t>億円</a:t>
            </a:r>
          </a:p>
        </p:txBody>
      </p:sp>
      <p:sp>
        <p:nvSpPr>
          <p:cNvPr id="42" name="テキスト ボックス 40"/>
          <p:cNvSpPr txBox="1"/>
          <p:nvPr/>
        </p:nvSpPr>
        <p:spPr>
          <a:xfrm>
            <a:off x="4842091" y="4539868"/>
            <a:ext cx="500748"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100" dirty="0"/>
              <a:t>億円</a:t>
            </a:r>
          </a:p>
        </p:txBody>
      </p:sp>
      <p:sp>
        <p:nvSpPr>
          <p:cNvPr id="64" name="テキスト ボックス 43"/>
          <p:cNvSpPr txBox="1"/>
          <p:nvPr/>
        </p:nvSpPr>
        <p:spPr>
          <a:xfrm>
            <a:off x="851561" y="1868744"/>
            <a:ext cx="1440000"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800" dirty="0"/>
              <a:t>付加価値額</a:t>
            </a:r>
            <a:r>
              <a:rPr lang="en-US" altLang="ja-JP" sz="800" dirty="0"/>
              <a:t>(</a:t>
            </a:r>
            <a:r>
              <a:rPr lang="ja-JP" altLang="en-US" sz="800" dirty="0"/>
              <a:t>十億円</a:t>
            </a:r>
            <a:r>
              <a:rPr lang="en-US" altLang="ja-JP" sz="800" dirty="0"/>
              <a:t>)</a:t>
            </a:r>
            <a:endParaRPr kumimoji="1" lang="ja-JP" altLang="en-US" sz="800" dirty="0"/>
          </a:p>
        </p:txBody>
      </p:sp>
      <p:sp>
        <p:nvSpPr>
          <p:cNvPr id="68" name="テキスト ボックス 43"/>
          <p:cNvSpPr txBox="1"/>
          <p:nvPr/>
        </p:nvSpPr>
        <p:spPr>
          <a:xfrm>
            <a:off x="5544211" y="1544894"/>
            <a:ext cx="1080000" cy="21544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800" dirty="0"/>
              <a:t>域際収支</a:t>
            </a:r>
            <a:r>
              <a:rPr lang="en-US" altLang="ja-JP" sz="800" dirty="0"/>
              <a:t>(</a:t>
            </a:r>
            <a:r>
              <a:rPr lang="ja-JP" altLang="en-US" sz="800" dirty="0"/>
              <a:t>十億円</a:t>
            </a:r>
            <a:r>
              <a:rPr lang="en-US" altLang="ja-JP" sz="800" dirty="0"/>
              <a:t>)</a:t>
            </a:r>
            <a:endParaRPr kumimoji="1" lang="ja-JP" altLang="en-US" sz="800" dirty="0"/>
          </a:p>
        </p:txBody>
      </p:sp>
      <p:sp>
        <p:nvSpPr>
          <p:cNvPr id="43" name="U ターン矢印 42"/>
          <p:cNvSpPr/>
          <p:nvPr/>
        </p:nvSpPr>
        <p:spPr bwMode="auto">
          <a:xfrm flipH="1">
            <a:off x="1237210" y="1029212"/>
            <a:ext cx="3777525" cy="503646"/>
          </a:xfrm>
          <a:prstGeom prst="uturnArrow">
            <a:avLst>
              <a:gd name="adj1" fmla="val 29226"/>
              <a:gd name="adj2" fmla="val 25000"/>
              <a:gd name="adj3" fmla="val 21223"/>
              <a:gd name="adj4" fmla="val 29375"/>
              <a:gd name="adj5" fmla="val 58039"/>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44" name="テキスト ボックス 42"/>
          <p:cNvSpPr txBox="1"/>
          <p:nvPr/>
        </p:nvSpPr>
        <p:spPr>
          <a:xfrm>
            <a:off x="1395806" y="991632"/>
            <a:ext cx="1956213"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1200" dirty="0"/>
              <a:t>フローの経済循環</a:t>
            </a:r>
          </a:p>
        </p:txBody>
      </p:sp>
      <p:sp>
        <p:nvSpPr>
          <p:cNvPr id="46" name="U ターン矢印 45"/>
          <p:cNvSpPr/>
          <p:nvPr/>
        </p:nvSpPr>
        <p:spPr bwMode="auto">
          <a:xfrm flipH="1" flipV="1">
            <a:off x="1054044" y="6074766"/>
            <a:ext cx="3487976" cy="426387"/>
          </a:xfrm>
          <a:prstGeom prst="uturnArrow">
            <a:avLst>
              <a:gd name="adj1" fmla="val 26566"/>
              <a:gd name="adj2" fmla="val 25000"/>
              <a:gd name="adj3" fmla="val 37684"/>
              <a:gd name="adj4" fmla="val 17721"/>
              <a:gd name="adj5" fmla="val 91624"/>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57" name="正方形/長方形 56"/>
          <p:cNvSpPr/>
          <p:nvPr/>
        </p:nvSpPr>
        <p:spPr bwMode="auto">
          <a:xfrm>
            <a:off x="2469844" y="1311909"/>
            <a:ext cx="2232000" cy="4826187"/>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23" name="テキスト ボックス 10"/>
          <p:cNvSpPr txBox="1"/>
          <p:nvPr/>
        </p:nvSpPr>
        <p:spPr>
          <a:xfrm>
            <a:off x="2469844" y="1290107"/>
            <a:ext cx="2232000" cy="251795"/>
          </a:xfrm>
          <a:prstGeom prst="rect">
            <a:avLst/>
          </a:prstGeom>
          <a:solidFill>
            <a:srgbClr val="008080"/>
          </a:solidFill>
          <a:ln>
            <a:solidFill>
              <a:srgbClr val="29527B"/>
            </a:solidFill>
          </a:ln>
        </p:spPr>
        <p:txBody>
          <a:bodyPr wrap="square" tIns="3600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0" dirty="0">
                <a:solidFill>
                  <a:schemeClr val="bg1"/>
                </a:solidFill>
                <a:latin typeface="HGPｺﾞｼｯｸE" pitchFamily="50" charset="-128"/>
                <a:ea typeface="HGPｺﾞｼｯｸE" pitchFamily="50" charset="-128"/>
              </a:rPr>
              <a:t>分　配</a:t>
            </a:r>
            <a:endParaRPr kumimoji="1" lang="ja-JP" altLang="en-US" sz="1400" b="0" dirty="0">
              <a:solidFill>
                <a:schemeClr val="bg1"/>
              </a:solidFill>
              <a:latin typeface="HGPｺﾞｼｯｸE" pitchFamily="50" charset="-128"/>
              <a:ea typeface="HGPｺﾞｼｯｸE" pitchFamily="50" charset="-128"/>
            </a:endParaRPr>
          </a:p>
        </p:txBody>
      </p:sp>
      <p:sp>
        <p:nvSpPr>
          <p:cNvPr id="101" name="TB12"/>
          <p:cNvSpPr txBox="1"/>
          <p:nvPr/>
        </p:nvSpPr>
        <p:spPr>
          <a:xfrm>
            <a:off x="5099834" y="5250661"/>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⑫</a:t>
            </a:r>
            <a:endParaRPr kumimoji="1" lang="ja-JP" altLang="en-US" b="1" dirty="0">
              <a:solidFill>
                <a:schemeClr val="accent6">
                  <a:lumMod val="75000"/>
                </a:schemeClr>
              </a:solidFill>
              <a:latin typeface="Meiryo UI" pitchFamily="50" charset="-128"/>
              <a:ea typeface="Meiryo UI" pitchFamily="50" charset="-128"/>
            </a:endParaRPr>
          </a:p>
        </p:txBody>
      </p:sp>
      <p:sp>
        <p:nvSpPr>
          <p:cNvPr id="95" name="TB11"/>
          <p:cNvSpPr txBox="1"/>
          <p:nvPr/>
        </p:nvSpPr>
        <p:spPr>
          <a:xfrm>
            <a:off x="8747760" y="3232407"/>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⑪</a:t>
            </a:r>
          </a:p>
        </p:txBody>
      </p:sp>
      <p:sp>
        <p:nvSpPr>
          <p:cNvPr id="94" name="TB10"/>
          <p:cNvSpPr txBox="1"/>
          <p:nvPr/>
        </p:nvSpPr>
        <p:spPr>
          <a:xfrm>
            <a:off x="8792870" y="3903560"/>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⑩</a:t>
            </a:r>
            <a:endParaRPr kumimoji="1" lang="ja-JP" altLang="en-US" b="1" dirty="0">
              <a:solidFill>
                <a:schemeClr val="accent6">
                  <a:lumMod val="75000"/>
                </a:schemeClr>
              </a:solidFill>
              <a:latin typeface="Meiryo UI" pitchFamily="50" charset="-128"/>
              <a:ea typeface="Meiryo UI" pitchFamily="50" charset="-128"/>
            </a:endParaRPr>
          </a:p>
        </p:txBody>
      </p:sp>
      <p:sp>
        <p:nvSpPr>
          <p:cNvPr id="19" name="TB9"/>
          <p:cNvSpPr txBox="1"/>
          <p:nvPr/>
        </p:nvSpPr>
        <p:spPr>
          <a:xfrm>
            <a:off x="8506580" y="323093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⑨</a:t>
            </a:r>
            <a:endParaRPr kumimoji="1" lang="ja-JP" altLang="en-US" b="1" dirty="0">
              <a:solidFill>
                <a:schemeClr val="accent6">
                  <a:lumMod val="75000"/>
                </a:schemeClr>
              </a:solidFill>
              <a:latin typeface="Meiryo UI" pitchFamily="50" charset="-128"/>
              <a:ea typeface="Meiryo UI" pitchFamily="50" charset="-128"/>
            </a:endParaRPr>
          </a:p>
        </p:txBody>
      </p:sp>
      <p:sp>
        <p:nvSpPr>
          <p:cNvPr id="18" name="TB8"/>
          <p:cNvSpPr txBox="1"/>
          <p:nvPr/>
        </p:nvSpPr>
        <p:spPr>
          <a:xfrm>
            <a:off x="8595360" y="543901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⑧</a:t>
            </a:r>
            <a:endParaRPr kumimoji="1" lang="ja-JP" altLang="en-US" b="1" dirty="0">
              <a:solidFill>
                <a:schemeClr val="accent6">
                  <a:lumMod val="75000"/>
                </a:schemeClr>
              </a:solidFill>
              <a:latin typeface="Meiryo UI" pitchFamily="50" charset="-128"/>
              <a:ea typeface="Meiryo UI" pitchFamily="50" charset="-128"/>
            </a:endParaRPr>
          </a:p>
        </p:txBody>
      </p:sp>
      <p:sp>
        <p:nvSpPr>
          <p:cNvPr id="17" name="TB7"/>
          <p:cNvSpPr txBox="1"/>
          <p:nvPr/>
        </p:nvSpPr>
        <p:spPr>
          <a:xfrm>
            <a:off x="8595360" y="772832"/>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⑦</a:t>
            </a:r>
            <a:endParaRPr kumimoji="1" lang="ja-JP" altLang="en-US" b="1" dirty="0">
              <a:solidFill>
                <a:schemeClr val="accent6">
                  <a:lumMod val="75000"/>
                </a:schemeClr>
              </a:solidFill>
              <a:latin typeface="Meiryo UI" pitchFamily="50" charset="-128"/>
              <a:ea typeface="Meiryo UI" pitchFamily="50" charset="-128"/>
            </a:endParaRPr>
          </a:p>
        </p:txBody>
      </p:sp>
      <p:sp>
        <p:nvSpPr>
          <p:cNvPr id="16" name="TB6"/>
          <p:cNvSpPr txBox="1"/>
          <p:nvPr/>
        </p:nvSpPr>
        <p:spPr>
          <a:xfrm>
            <a:off x="8595360" y="1788147"/>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⑥</a:t>
            </a:r>
            <a:endParaRPr kumimoji="1" lang="ja-JP" altLang="en-US" b="1" dirty="0">
              <a:solidFill>
                <a:schemeClr val="accent6">
                  <a:lumMod val="75000"/>
                </a:schemeClr>
              </a:solidFill>
              <a:latin typeface="Meiryo UI" pitchFamily="50" charset="-128"/>
              <a:ea typeface="Meiryo UI" pitchFamily="50" charset="-128"/>
            </a:endParaRPr>
          </a:p>
        </p:txBody>
      </p:sp>
      <p:sp>
        <p:nvSpPr>
          <p:cNvPr id="100" name="TB5"/>
          <p:cNvSpPr txBox="1"/>
          <p:nvPr/>
        </p:nvSpPr>
        <p:spPr>
          <a:xfrm>
            <a:off x="2867834" y="5238960"/>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⑤</a:t>
            </a:r>
          </a:p>
        </p:txBody>
      </p:sp>
      <p:sp>
        <p:nvSpPr>
          <p:cNvPr id="60" name="TB4"/>
          <p:cNvSpPr txBox="1"/>
          <p:nvPr/>
        </p:nvSpPr>
        <p:spPr>
          <a:xfrm>
            <a:off x="3994107" y="2168261"/>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④</a:t>
            </a:r>
          </a:p>
        </p:txBody>
      </p:sp>
      <p:sp>
        <p:nvSpPr>
          <p:cNvPr id="12" name="TB3"/>
          <p:cNvSpPr txBox="1"/>
          <p:nvPr/>
        </p:nvSpPr>
        <p:spPr>
          <a:xfrm>
            <a:off x="1757541" y="519169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③</a:t>
            </a:r>
            <a:endParaRPr kumimoji="1" lang="ja-JP" altLang="en-US" b="1" dirty="0">
              <a:solidFill>
                <a:schemeClr val="accent6">
                  <a:lumMod val="75000"/>
                </a:schemeClr>
              </a:solidFill>
              <a:latin typeface="Meiryo UI" pitchFamily="50" charset="-128"/>
              <a:ea typeface="Meiryo UI" pitchFamily="50" charset="-128"/>
            </a:endParaRPr>
          </a:p>
        </p:txBody>
      </p:sp>
      <p:sp>
        <p:nvSpPr>
          <p:cNvPr id="8" name="TB2"/>
          <p:cNvSpPr txBox="1"/>
          <p:nvPr/>
        </p:nvSpPr>
        <p:spPr>
          <a:xfrm>
            <a:off x="1757541" y="353439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②</a:t>
            </a:r>
            <a:endParaRPr kumimoji="1" lang="ja-JP" altLang="en-US" b="1" dirty="0">
              <a:solidFill>
                <a:schemeClr val="accent6">
                  <a:lumMod val="75000"/>
                </a:schemeClr>
              </a:solidFill>
              <a:latin typeface="Meiryo UI" pitchFamily="50" charset="-128"/>
              <a:ea typeface="Meiryo UI" pitchFamily="50" charset="-128"/>
            </a:endParaRPr>
          </a:p>
        </p:txBody>
      </p:sp>
      <p:sp>
        <p:nvSpPr>
          <p:cNvPr id="7" name="TB1"/>
          <p:cNvSpPr txBox="1"/>
          <p:nvPr/>
        </p:nvSpPr>
        <p:spPr>
          <a:xfrm>
            <a:off x="202210" y="1903518"/>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①</a:t>
            </a:r>
          </a:p>
        </p:txBody>
      </p:sp>
      <p:sp>
        <p:nvSpPr>
          <p:cNvPr id="89" name="正方形/長方形 88"/>
          <p:cNvSpPr/>
          <p:nvPr/>
        </p:nvSpPr>
        <p:spPr>
          <a:xfrm>
            <a:off x="2572608" y="4408628"/>
            <a:ext cx="2052000" cy="296891"/>
          </a:xfrm>
          <a:prstGeom prst="rect">
            <a:avLst/>
          </a:prstGeom>
        </p:spPr>
        <p:txBody>
          <a:bodyPr wrap="square" lIns="72000" rIns="720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82563" indent="-182563" algn="just"/>
            <a:r>
              <a:rPr lang="ja-JP" altLang="en-US" sz="700" dirty="0">
                <a:latin typeface="HGPｺﾞｼｯｸM" pitchFamily="50" charset="-128"/>
                <a:ea typeface="HGPｺﾞｼｯｸM" pitchFamily="50" charset="-128"/>
              </a:rPr>
              <a:t>注）</a:t>
            </a:r>
            <a:r>
              <a:rPr lang="en-US" altLang="ja-JP" sz="700" dirty="0">
                <a:latin typeface="HGPｺﾞｼｯｸM" pitchFamily="50" charset="-128"/>
                <a:ea typeface="HGPｺﾞｼｯｸM" pitchFamily="50" charset="-128"/>
              </a:rPr>
              <a:t>	</a:t>
            </a:r>
            <a:r>
              <a:rPr lang="ja-JP" altLang="en-US" sz="700" dirty="0">
                <a:latin typeface="HGPｺﾞｼｯｸM" pitchFamily="50" charset="-128"/>
                <a:ea typeface="HGPｺﾞｼｯｸM" pitchFamily="50" charset="-128"/>
              </a:rPr>
              <a:t>その他所得とは雇用者所得以外の所得であり、財産所得、企業所得、税金等が含まれる。</a:t>
            </a:r>
          </a:p>
        </p:txBody>
      </p:sp>
      <p:sp>
        <p:nvSpPr>
          <p:cNvPr id="86" name="民間投資TB3"/>
          <p:cNvSpPr txBox="1"/>
          <p:nvPr/>
        </p:nvSpPr>
        <p:spPr>
          <a:xfrm>
            <a:off x="7198416" y="6236391"/>
            <a:ext cx="1800000" cy="267381"/>
          </a:xfrm>
          <a:prstGeom prst="rect">
            <a:avLst/>
          </a:prstGeom>
          <a:solidFill>
            <a:schemeClr val="bg1">
              <a:lumMod val="65000"/>
            </a:schemeClr>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100" b="0" i="0" u="none" strike="noStrike" kern="1200" dirty="0">
              <a:solidFill>
                <a:schemeClr val="bg1"/>
              </a:solidFill>
              <a:latin typeface="HGSｺﾞｼｯｸE" pitchFamily="50" charset="-128"/>
              <a:ea typeface="HGSｺﾞｼｯｸE" pitchFamily="50" charset="-128"/>
              <a:cs typeface="+mn-cs"/>
            </a:endParaRPr>
          </a:p>
        </p:txBody>
      </p:sp>
      <p:sp>
        <p:nvSpPr>
          <p:cNvPr id="85" name="民間投資TB2"/>
          <p:cNvSpPr txBox="1"/>
          <p:nvPr/>
        </p:nvSpPr>
        <p:spPr>
          <a:xfrm>
            <a:off x="7198416" y="5975645"/>
            <a:ext cx="1800000" cy="267381"/>
          </a:xfrm>
          <a:prstGeom prst="rect">
            <a:avLst/>
          </a:prstGeom>
          <a:solidFill>
            <a:schemeClr val="bg1">
              <a:lumMod val="65000"/>
            </a:schemeClr>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400" b="0" i="0" u="none" strike="noStrike" kern="1200" dirty="0">
              <a:solidFill>
                <a:schemeClr val="bg1"/>
              </a:solidFill>
              <a:latin typeface="HGSｺﾞｼｯｸE" pitchFamily="50" charset="-128"/>
              <a:ea typeface="HGSｺﾞｼｯｸE" pitchFamily="50" charset="-128"/>
              <a:cs typeface="+mn-cs"/>
            </a:endParaRPr>
          </a:p>
        </p:txBody>
      </p:sp>
      <p:sp>
        <p:nvSpPr>
          <p:cNvPr id="84" name="民間投資TB1"/>
          <p:cNvSpPr txBox="1"/>
          <p:nvPr/>
        </p:nvSpPr>
        <p:spPr>
          <a:xfrm>
            <a:off x="7198416" y="5703464"/>
            <a:ext cx="1800000" cy="325730"/>
          </a:xfrm>
          <a:prstGeom prst="rect">
            <a:avLst/>
          </a:prstGeom>
          <a:solidFill>
            <a:schemeClr val="bg1">
              <a:lumMod val="65000"/>
            </a:schemeClr>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fld id="{F8A7B0D5-7A3A-4A31-A7A3-A270DC5FBA71}" type="TxLink">
              <a:rPr kumimoji="1" lang="ja-JP" altLang="en-US" sz="1400" b="0" i="0" u="none" strike="noStrike" kern="1200">
                <a:solidFill>
                  <a:schemeClr val="bg1"/>
                </a:solidFill>
                <a:latin typeface="HGSｺﾞｼｯｸE" pitchFamily="50" charset="-128"/>
                <a:ea typeface="HGSｺﾞｼｯｸE" pitchFamily="50" charset="-128"/>
                <a:cs typeface="+mn-cs"/>
              </a:rPr>
              <a:pPr marL="0" indent="0" algn="just" rtl="0" fontAlgn="base">
                <a:spcBef>
                  <a:spcPct val="0"/>
                </a:spcBef>
                <a:spcAft>
                  <a:spcPct val="0"/>
                </a:spcAft>
              </a:pPr>
              <a:t>民間投資の流出：</a:t>
            </a:fld>
            <a:endParaRPr kumimoji="1" lang="ja-JP" altLang="en-US" sz="1400" b="0" i="0" u="none" strike="noStrike" kern="1200" dirty="0">
              <a:solidFill>
                <a:schemeClr val="bg1"/>
              </a:solidFill>
              <a:latin typeface="HGSｺﾞｼｯｸE" pitchFamily="50" charset="-128"/>
              <a:ea typeface="HGSｺﾞｼｯｸE" pitchFamily="50" charset="-128"/>
              <a:cs typeface="+mn-cs"/>
            </a:endParaRPr>
          </a:p>
        </p:txBody>
      </p:sp>
      <p:sp>
        <p:nvSpPr>
          <p:cNvPr id="73" name="民間投資流出矢印"/>
          <p:cNvSpPr/>
          <p:nvPr/>
        </p:nvSpPr>
        <p:spPr bwMode="auto">
          <a:xfrm flipV="1">
            <a:off x="4887638" y="6113919"/>
            <a:ext cx="2300562" cy="534175"/>
          </a:xfrm>
          <a:prstGeom prst="bentArrow">
            <a:avLst>
              <a:gd name="adj1" fmla="val 27138"/>
              <a:gd name="adj2" fmla="val 42805"/>
              <a:gd name="adj3" fmla="val 45506"/>
              <a:gd name="adj4" fmla="val 26594"/>
            </a:avLst>
          </a:prstGeom>
          <a:solidFill>
            <a:schemeClr val="bg1">
              <a:lumMod val="65000"/>
            </a:schemeClr>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kern="1200">
              <a:solidFill>
                <a:schemeClr val="tx1"/>
              </a:solidFill>
              <a:latin typeface="HGPｺﾞｼｯｸE" pitchFamily="50" charset="-128"/>
              <a:ea typeface="HGPｺﾞｼｯｸE" pitchFamily="50" charset="-128"/>
              <a:cs typeface="+mn-cs"/>
            </a:endParaRPr>
          </a:p>
        </p:txBody>
      </p:sp>
      <p:sp>
        <p:nvSpPr>
          <p:cNvPr id="93" name="民間投資流入矢印"/>
          <p:cNvSpPr/>
          <p:nvPr/>
        </p:nvSpPr>
        <p:spPr bwMode="auto">
          <a:xfrm rot="5400000" flipH="1" flipV="1">
            <a:off x="5786069" y="5089104"/>
            <a:ext cx="374904" cy="2404872"/>
          </a:xfrm>
          <a:prstGeom prst="bentArrow">
            <a:avLst>
              <a:gd name="adj1" fmla="val 32705"/>
              <a:gd name="adj2" fmla="val 48372"/>
              <a:gd name="adj3" fmla="val 35764"/>
              <a:gd name="adj4" fmla="val 26594"/>
            </a:avLst>
          </a:prstGeom>
          <a:solidFill>
            <a:srgbClr val="F79646"/>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kern="1200">
              <a:solidFill>
                <a:schemeClr val="tx1"/>
              </a:solidFill>
              <a:latin typeface="HGPｺﾞｼｯｸE" pitchFamily="50" charset="-128"/>
              <a:ea typeface="HGPｺﾞｼｯｸE" pitchFamily="50" charset="-128"/>
              <a:cs typeface="+mn-cs"/>
            </a:endParaRPr>
          </a:p>
        </p:txBody>
      </p:sp>
      <p:sp>
        <p:nvSpPr>
          <p:cNvPr id="83" name="エネルギーTB7"/>
          <p:cNvSpPr txBox="1"/>
          <p:nvPr/>
        </p:nvSpPr>
        <p:spPr>
          <a:xfrm>
            <a:off x="7198416" y="4767499"/>
            <a:ext cx="1800000" cy="325730"/>
          </a:xfrm>
          <a:prstGeom prst="rect">
            <a:avLst/>
          </a:prstGeom>
          <a:solidFill>
            <a:schemeClr val="bg1">
              <a:lumMod val="65000"/>
            </a:schemeClr>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000" b="0" i="0" u="none" strike="noStrike" kern="1200" dirty="0">
              <a:solidFill>
                <a:schemeClr val="bg1"/>
              </a:solidFill>
              <a:latin typeface="HGPｺﾞｼｯｸE" pitchFamily="50" charset="-128"/>
              <a:ea typeface="HGPｺﾞｼｯｸE" pitchFamily="50" charset="-128"/>
              <a:cs typeface="+mn-cs"/>
            </a:endParaRPr>
          </a:p>
        </p:txBody>
      </p:sp>
      <p:sp>
        <p:nvSpPr>
          <p:cNvPr id="82" name="エネルギーTB6"/>
          <p:cNvSpPr txBox="1"/>
          <p:nvPr/>
        </p:nvSpPr>
        <p:spPr>
          <a:xfrm>
            <a:off x="7198416" y="4536134"/>
            <a:ext cx="1800000" cy="325730"/>
          </a:xfrm>
          <a:prstGeom prst="rect">
            <a:avLst/>
          </a:prstGeom>
          <a:solidFill>
            <a:schemeClr val="bg1">
              <a:lumMod val="65000"/>
            </a:schemeClr>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81" name="エネルギーTB5"/>
          <p:cNvSpPr txBox="1"/>
          <p:nvPr/>
        </p:nvSpPr>
        <p:spPr>
          <a:xfrm>
            <a:off x="7198416" y="4304602"/>
            <a:ext cx="1800000" cy="325730"/>
          </a:xfrm>
          <a:prstGeom prst="rect">
            <a:avLst/>
          </a:prstGeom>
          <a:solidFill>
            <a:schemeClr val="bg1">
              <a:lumMod val="65000"/>
            </a:schemeClr>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80" name="エネルギーTB4"/>
          <p:cNvSpPr txBox="1"/>
          <p:nvPr/>
        </p:nvSpPr>
        <p:spPr>
          <a:xfrm>
            <a:off x="7198416" y="4087172"/>
            <a:ext cx="1800000" cy="325730"/>
          </a:xfrm>
          <a:prstGeom prst="rect">
            <a:avLst/>
          </a:prstGeom>
          <a:solidFill>
            <a:schemeClr val="bg1">
              <a:lumMod val="65000"/>
            </a:schemeClr>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91" name="エネルギーTB3"/>
          <p:cNvSpPr txBox="1"/>
          <p:nvPr/>
        </p:nvSpPr>
        <p:spPr>
          <a:xfrm>
            <a:off x="7990416" y="3777932"/>
            <a:ext cx="1008000" cy="329184"/>
          </a:xfrm>
          <a:prstGeom prst="rect">
            <a:avLst/>
          </a:prstGeom>
          <a:solidFill>
            <a:schemeClr val="bg1">
              <a:lumMod val="65000"/>
            </a:schemeClr>
          </a:solidFill>
        </p:spPr>
        <p:txBody>
          <a:bodyPr wrap="square" lIns="36000" rIns="0" rtlCol="0" anchor="ctr"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rtl="0" fontAlgn="base">
              <a:spcBef>
                <a:spcPct val="0"/>
              </a:spcBef>
              <a:spcAft>
                <a:spcPct val="0"/>
              </a:spcAft>
            </a:pPr>
            <a:endParaRPr kumimoji="1" lang="en-US" altLang="ja-JP" sz="1000" kern="1200" dirty="0">
              <a:solidFill>
                <a:schemeClr val="bg1"/>
              </a:solidFill>
              <a:latin typeface="HGPｺﾞｼｯｸE" pitchFamily="50" charset="-128"/>
              <a:ea typeface="HGPｺﾞｼｯｸE" pitchFamily="50" charset="-128"/>
              <a:cs typeface="+mn-cs"/>
            </a:endParaRPr>
          </a:p>
        </p:txBody>
      </p:sp>
      <p:sp>
        <p:nvSpPr>
          <p:cNvPr id="79" name="エネルギーTB2"/>
          <p:cNvSpPr txBox="1"/>
          <p:nvPr/>
        </p:nvSpPr>
        <p:spPr>
          <a:xfrm>
            <a:off x="7198416" y="3781386"/>
            <a:ext cx="799455" cy="325730"/>
          </a:xfrm>
          <a:prstGeom prst="rect">
            <a:avLst/>
          </a:prstGeom>
          <a:solidFill>
            <a:schemeClr val="bg1">
              <a:lumMod val="65000"/>
            </a:schemeClr>
          </a:solidFill>
        </p:spPr>
        <p:txBody>
          <a:bodyPr wrap="square" lIns="36000" rIns="0" rtlCol="0" anchor="ctr" anchorCtr="1">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200" kern="1200" dirty="0">
              <a:solidFill>
                <a:schemeClr val="bg1"/>
              </a:solidFill>
              <a:latin typeface="HGPｺﾞｼｯｸE" pitchFamily="50" charset="-128"/>
              <a:ea typeface="HGPｺﾞｼｯｸE" pitchFamily="50" charset="-128"/>
              <a:cs typeface="+mn-cs"/>
            </a:endParaRPr>
          </a:p>
        </p:txBody>
      </p:sp>
      <p:sp>
        <p:nvSpPr>
          <p:cNvPr id="77" name="エネルギーTB1"/>
          <p:cNvSpPr txBox="1"/>
          <p:nvPr/>
        </p:nvSpPr>
        <p:spPr>
          <a:xfrm>
            <a:off x="7198416" y="3526839"/>
            <a:ext cx="1800000" cy="325730"/>
          </a:xfrm>
          <a:prstGeom prst="rect">
            <a:avLst/>
          </a:prstGeom>
          <a:solidFill>
            <a:schemeClr val="bg1">
              <a:lumMod val="65000"/>
            </a:schemeClr>
          </a:solidFill>
        </p:spPr>
        <p:txBody>
          <a:bodyPr wrap="square" lIns="36000"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kumimoji="1" lang="ja-JP" altLang="en-US" sz="1200" dirty="0">
                <a:solidFill>
                  <a:schemeClr val="bg1"/>
                </a:solidFill>
                <a:latin typeface="HGPｺﾞｼｯｸE" pitchFamily="50" charset="-128"/>
                <a:ea typeface="HGPｺﾞｼｯｸE" pitchFamily="50" charset="-128"/>
              </a:rPr>
              <a:t>エネルギー代金の流出：</a:t>
            </a:r>
            <a:endParaRPr lang="en-US" altLang="ja-JP" sz="1200" dirty="0">
              <a:solidFill>
                <a:schemeClr val="bg1"/>
              </a:solidFill>
              <a:latin typeface="HGPｺﾞｼｯｸE" pitchFamily="50" charset="-128"/>
              <a:ea typeface="HGPｺﾞｼｯｸE" pitchFamily="50" charset="-128"/>
            </a:endParaRPr>
          </a:p>
        </p:txBody>
      </p:sp>
      <p:sp>
        <p:nvSpPr>
          <p:cNvPr id="90" name="エネルギー流入矢印"/>
          <p:cNvSpPr/>
          <p:nvPr/>
        </p:nvSpPr>
        <p:spPr bwMode="auto">
          <a:xfrm flipH="1">
            <a:off x="6620294" y="3601386"/>
            <a:ext cx="540000" cy="360000"/>
          </a:xfrm>
          <a:prstGeom prst="rightArrow">
            <a:avLst>
              <a:gd name="adj1" fmla="val 50000"/>
              <a:gd name="adj2" fmla="val 71182"/>
            </a:avLst>
          </a:prstGeom>
          <a:solidFill>
            <a:srgbClr val="F79646"/>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78" name="エネルギー流出矢印"/>
          <p:cNvSpPr/>
          <p:nvPr/>
        </p:nvSpPr>
        <p:spPr bwMode="auto">
          <a:xfrm>
            <a:off x="6629400" y="3591356"/>
            <a:ext cx="540000" cy="360000"/>
          </a:xfrm>
          <a:prstGeom prst="rightArrow">
            <a:avLst>
              <a:gd name="adj1" fmla="val 50000"/>
              <a:gd name="adj2" fmla="val 71182"/>
            </a:avLst>
          </a:prstGeom>
          <a:solidFill>
            <a:schemeClr val="bg1">
              <a:lumMod val="65000"/>
            </a:schemeClr>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76" name="所得TB2"/>
          <p:cNvSpPr txBox="1"/>
          <p:nvPr/>
        </p:nvSpPr>
        <p:spPr>
          <a:xfrm>
            <a:off x="7198416" y="2294140"/>
            <a:ext cx="1800000" cy="261610"/>
          </a:xfrm>
          <a:prstGeom prst="rect">
            <a:avLst/>
          </a:prstGeom>
          <a:solidFill>
            <a:srgbClr val="FF9966"/>
          </a:solidFill>
        </p:spPr>
        <p:txBody>
          <a:bodyPr wrap="square" lIns="36000" rIns="3600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ja-JP" altLang="en-US" kern="1200" dirty="0">
              <a:solidFill>
                <a:schemeClr val="bg1"/>
              </a:solidFill>
              <a:latin typeface="HGPｺﾞｼｯｸE" pitchFamily="50" charset="-128"/>
              <a:ea typeface="HGPｺﾞｼｯｸE" pitchFamily="50" charset="-128"/>
              <a:cs typeface="+mn-cs"/>
            </a:endParaRPr>
          </a:p>
        </p:txBody>
      </p:sp>
      <p:sp>
        <p:nvSpPr>
          <p:cNvPr id="71" name="所得TB1"/>
          <p:cNvSpPr txBox="1"/>
          <p:nvPr/>
        </p:nvSpPr>
        <p:spPr>
          <a:xfrm>
            <a:off x="7198416" y="2021764"/>
            <a:ext cx="1800000" cy="325730"/>
          </a:xfrm>
          <a:prstGeom prst="rect">
            <a:avLst/>
          </a:prstGeom>
          <a:solidFill>
            <a:srgbClr val="FF996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r>
              <a:rPr lang="ja-JP" altLang="en-US" sz="1400" dirty="0">
                <a:solidFill>
                  <a:schemeClr val="bg1"/>
                </a:solidFill>
                <a:latin typeface="HGSｺﾞｼｯｸE" pitchFamily="50" charset="-128"/>
                <a:ea typeface="HGSｺﾞｼｯｸE" pitchFamily="50" charset="-128"/>
              </a:rPr>
              <a:t>所得の獲得：</a:t>
            </a:r>
            <a:endParaRPr lang="en-US" altLang="ja-JP" sz="1400" dirty="0">
              <a:solidFill>
                <a:schemeClr val="bg1"/>
              </a:solidFill>
              <a:latin typeface="HGSｺﾞｼｯｸE" pitchFamily="50" charset="-128"/>
              <a:ea typeface="HGSｺﾞｼｯｸE" pitchFamily="50" charset="-128"/>
            </a:endParaRPr>
          </a:p>
          <a:p>
            <a:pPr algn="just"/>
            <a:endParaRPr lang="ja-JP" altLang="en-US" sz="1400" dirty="0">
              <a:solidFill>
                <a:schemeClr val="bg1"/>
              </a:solidFill>
              <a:latin typeface="HGSｺﾞｼｯｸE" pitchFamily="50" charset="-128"/>
              <a:ea typeface="HGSｺﾞｼｯｸE" pitchFamily="50" charset="-128"/>
            </a:endParaRPr>
          </a:p>
        </p:txBody>
      </p:sp>
      <p:sp>
        <p:nvSpPr>
          <p:cNvPr id="74" name="所得流入矢印"/>
          <p:cNvSpPr/>
          <p:nvPr/>
        </p:nvSpPr>
        <p:spPr bwMode="auto">
          <a:xfrm>
            <a:off x="6625655" y="1952473"/>
            <a:ext cx="540000" cy="360000"/>
          </a:xfrm>
          <a:prstGeom prst="leftArrow">
            <a:avLst>
              <a:gd name="adj1" fmla="val 56451"/>
              <a:gd name="adj2" fmla="val 70989"/>
            </a:avLst>
          </a:prstGeom>
          <a:solidFill>
            <a:srgbClr val="FF9966"/>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sz="1100"/>
          </a:p>
        </p:txBody>
      </p:sp>
      <p:sp>
        <p:nvSpPr>
          <p:cNvPr id="88" name="民間消費TB3"/>
          <p:cNvSpPr txBox="1"/>
          <p:nvPr/>
        </p:nvSpPr>
        <p:spPr>
          <a:xfrm>
            <a:off x="7198416" y="1610019"/>
            <a:ext cx="1800000" cy="267381"/>
          </a:xfrm>
          <a:prstGeom prst="rect">
            <a:avLst/>
          </a:prstGeom>
          <a:solidFill>
            <a:srgbClr val="FF996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100" b="0" i="0" u="none" strike="noStrike" kern="1200" dirty="0">
              <a:solidFill>
                <a:schemeClr val="bg1"/>
              </a:solidFill>
              <a:latin typeface="HGSｺﾞｼｯｸE" pitchFamily="50" charset="-128"/>
              <a:ea typeface="HGSｺﾞｼｯｸE" pitchFamily="50" charset="-128"/>
              <a:cs typeface="+mn-cs"/>
            </a:endParaRPr>
          </a:p>
        </p:txBody>
      </p:sp>
      <p:sp>
        <p:nvSpPr>
          <p:cNvPr id="87" name="民間消費TB2"/>
          <p:cNvSpPr txBox="1"/>
          <p:nvPr/>
        </p:nvSpPr>
        <p:spPr>
          <a:xfrm>
            <a:off x="7198416" y="1343319"/>
            <a:ext cx="1800000" cy="267381"/>
          </a:xfrm>
          <a:prstGeom prst="rect">
            <a:avLst/>
          </a:prstGeom>
          <a:solidFill>
            <a:srgbClr val="FF9966"/>
          </a:solidFill>
        </p:spPr>
        <p:txBody>
          <a:bodyPr wrap="square" r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just" rtl="0" fontAlgn="base">
              <a:spcBef>
                <a:spcPct val="0"/>
              </a:spcBef>
              <a:spcAft>
                <a:spcPct val="0"/>
              </a:spcAft>
            </a:pPr>
            <a:endParaRPr kumimoji="1" lang="en-US" altLang="ja-JP" sz="1400" b="0" i="0" u="none" strike="noStrike" kern="1200" dirty="0">
              <a:solidFill>
                <a:schemeClr val="bg1"/>
              </a:solidFill>
              <a:latin typeface="HGSｺﾞｼｯｸE" pitchFamily="50" charset="-128"/>
              <a:ea typeface="HGSｺﾞｼｯｸE" pitchFamily="50" charset="-128"/>
              <a:cs typeface="+mn-cs"/>
            </a:endParaRPr>
          </a:p>
        </p:txBody>
      </p:sp>
      <p:sp>
        <p:nvSpPr>
          <p:cNvPr id="70" name="民間消費TB1"/>
          <p:cNvSpPr txBox="1"/>
          <p:nvPr/>
        </p:nvSpPr>
        <p:spPr>
          <a:xfrm>
            <a:off x="7198416" y="1050670"/>
            <a:ext cx="1800000" cy="307777"/>
          </a:xfrm>
          <a:prstGeom prst="rect">
            <a:avLst/>
          </a:prstGeom>
          <a:solidFill>
            <a:srgbClr val="FF9966"/>
          </a:solidFill>
        </p:spPr>
        <p:txBody>
          <a:bodyPr wrap="square" r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a:fld id="{2CFD099E-C0BA-406F-9F9D-505A189D71E6}" type="TxLink">
              <a:rPr lang="ja-JP" altLang="en-US" sz="1400" b="0" i="0" u="none" strike="noStrike" smtClean="0">
                <a:solidFill>
                  <a:schemeClr val="bg1"/>
                </a:solidFill>
                <a:latin typeface="HGSｺﾞｼｯｸE" pitchFamily="50" charset="-128"/>
                <a:ea typeface="HGSｺﾞｼｯｸE" pitchFamily="50" charset="-128"/>
              </a:rPr>
              <a:pPr algn="just"/>
              <a:t>民間消費の流入：</a:t>
            </a:fld>
            <a:endParaRPr lang="ja-JP" altLang="en-US" sz="1400" b="0" i="0" u="none" strike="noStrike" dirty="0">
              <a:solidFill>
                <a:schemeClr val="bg1"/>
              </a:solidFill>
              <a:latin typeface="HGSｺﾞｼｯｸE" pitchFamily="50" charset="-128"/>
              <a:ea typeface="HGSｺﾞｼｯｸE" pitchFamily="50" charset="-128"/>
            </a:endParaRPr>
          </a:p>
        </p:txBody>
      </p:sp>
      <p:sp>
        <p:nvSpPr>
          <p:cNvPr id="75" name="民間消費流入矢印"/>
          <p:cNvSpPr/>
          <p:nvPr/>
        </p:nvSpPr>
        <p:spPr bwMode="auto">
          <a:xfrm rot="16200000" flipH="1">
            <a:off x="5847230" y="320002"/>
            <a:ext cx="502094" cy="2148096"/>
          </a:xfrm>
          <a:prstGeom prst="bentArrow">
            <a:avLst>
              <a:gd name="adj1" fmla="val 27563"/>
              <a:gd name="adj2" fmla="val 32642"/>
              <a:gd name="adj3" fmla="val 47935"/>
              <a:gd name="adj4" fmla="val 26350"/>
            </a:avLst>
          </a:prstGeom>
          <a:solidFill>
            <a:srgbClr val="F79646"/>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kern="1200">
              <a:solidFill>
                <a:schemeClr val="tx1"/>
              </a:solidFill>
              <a:latin typeface="HGPｺﾞｼｯｸE" pitchFamily="50" charset="-128"/>
              <a:ea typeface="HGPｺﾞｼｯｸE" pitchFamily="50" charset="-128"/>
              <a:cs typeface="+mn-cs"/>
            </a:endParaRPr>
          </a:p>
        </p:txBody>
      </p:sp>
      <p:sp>
        <p:nvSpPr>
          <p:cNvPr id="92" name="民間消費流出矢印"/>
          <p:cNvSpPr/>
          <p:nvPr/>
        </p:nvSpPr>
        <p:spPr bwMode="auto">
          <a:xfrm rot="10800000" flipH="1" flipV="1">
            <a:off x="5112151" y="1025873"/>
            <a:ext cx="2066544" cy="585216"/>
          </a:xfrm>
          <a:prstGeom prst="bentArrow">
            <a:avLst>
              <a:gd name="adj1" fmla="val 27563"/>
              <a:gd name="adj2" fmla="val 32642"/>
              <a:gd name="adj3" fmla="val 47935"/>
              <a:gd name="adj4" fmla="val 26350"/>
            </a:avLst>
          </a:prstGeom>
          <a:solidFill>
            <a:schemeClr val="bg1">
              <a:lumMod val="65000"/>
            </a:schemeClr>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kern="1200" dirty="0">
              <a:solidFill>
                <a:schemeClr val="tx1"/>
              </a:solidFill>
              <a:latin typeface="HGPｺﾞｼｯｸE" pitchFamily="50" charset="-128"/>
              <a:ea typeface="HGPｺﾞｼｯｸE" pitchFamily="50" charset="-128"/>
              <a:cs typeface="+mn-cs"/>
            </a:endParaRPr>
          </a:p>
        </p:txBody>
      </p:sp>
      <p:sp>
        <p:nvSpPr>
          <p:cNvPr id="53" name="投資額TB1"/>
          <p:cNvSpPr txBox="1"/>
          <p:nvPr/>
        </p:nvSpPr>
        <p:spPr>
          <a:xfrm>
            <a:off x="4735850" y="4324314"/>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sz="1100" dirty="0"/>
          </a:p>
        </p:txBody>
      </p:sp>
      <p:sp>
        <p:nvSpPr>
          <p:cNvPr id="54" name="域際収支額TB1"/>
          <p:cNvSpPr txBox="1"/>
          <p:nvPr/>
        </p:nvSpPr>
        <p:spPr>
          <a:xfrm>
            <a:off x="4735850" y="2634249"/>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sz="1100" dirty="0"/>
          </a:p>
        </p:txBody>
      </p:sp>
      <p:sp>
        <p:nvSpPr>
          <p:cNvPr id="52" name="消費額TB1"/>
          <p:cNvSpPr txBox="1"/>
          <p:nvPr/>
        </p:nvSpPr>
        <p:spPr>
          <a:xfrm>
            <a:off x="4735850" y="1903518"/>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sz="1100" dirty="0"/>
          </a:p>
        </p:txBody>
      </p:sp>
      <p:sp>
        <p:nvSpPr>
          <p:cNvPr id="36" name="その他所得TB1"/>
          <p:cNvSpPr txBox="1"/>
          <p:nvPr/>
        </p:nvSpPr>
        <p:spPr>
          <a:xfrm>
            <a:off x="2708328" y="3043459"/>
            <a:ext cx="1858801" cy="196520"/>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endParaRPr kumimoji="1" lang="ja-JP" altLang="en-US" sz="1100" kern="1200" dirty="0">
              <a:solidFill>
                <a:schemeClr val="bg1"/>
              </a:solidFill>
              <a:ea typeface="HGPｺﾞｼｯｸE" pitchFamily="50" charset="-128"/>
              <a:cs typeface="+mn-cs"/>
            </a:endParaRPr>
          </a:p>
        </p:txBody>
      </p:sp>
      <p:sp>
        <p:nvSpPr>
          <p:cNvPr id="35" name="雇用者所得TB1"/>
          <p:cNvSpPr txBox="1"/>
          <p:nvPr/>
        </p:nvSpPr>
        <p:spPr>
          <a:xfrm>
            <a:off x="2689278" y="1601905"/>
            <a:ext cx="1858801" cy="196520"/>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endParaRPr kumimoji="1" lang="ja-JP" altLang="en-US" sz="1100" kern="1200" dirty="0">
              <a:solidFill>
                <a:schemeClr val="bg1"/>
              </a:solidFill>
              <a:ea typeface="HGPｺﾞｼｯｸE" pitchFamily="50" charset="-128"/>
              <a:cs typeface="+mn-cs"/>
            </a:endParaRPr>
          </a:p>
        </p:txBody>
      </p:sp>
      <p:sp>
        <p:nvSpPr>
          <p:cNvPr id="28" name="地域総生産TB1"/>
          <p:cNvSpPr txBox="1"/>
          <p:nvPr/>
        </p:nvSpPr>
        <p:spPr>
          <a:xfrm>
            <a:off x="70257" y="632779"/>
            <a:ext cx="6959540" cy="307777"/>
          </a:xfrm>
          <a:prstGeom prst="rect">
            <a:avLst/>
          </a:prstGeom>
          <a:solidFill>
            <a:srgbClr val="008080"/>
          </a:solidFill>
          <a:ln>
            <a:noFill/>
          </a:ln>
        </p:spPr>
        <p:txBody>
          <a:bodyPr wrap="square" t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l" rtl="0" fontAlgn="base">
              <a:spcBef>
                <a:spcPct val="0"/>
              </a:spcBef>
              <a:spcAft>
                <a:spcPct val="0"/>
              </a:spcAft>
            </a:pPr>
            <a:endParaRPr kumimoji="1" lang="ja-JP" altLang="en-US" sz="2000" kern="1200" dirty="0">
              <a:solidFill>
                <a:schemeClr val="bg1"/>
              </a:solidFill>
              <a:latin typeface="HGPｺﾞｼｯｸE" pitchFamily="50" charset="-128"/>
              <a:ea typeface="HGPｺﾞｼｯｸE" pitchFamily="50" charset="-128"/>
              <a:cs typeface="+mn-cs"/>
            </a:endParaRPr>
          </a:p>
        </p:txBody>
      </p:sp>
      <p:sp>
        <p:nvSpPr>
          <p:cNvPr id="96" name="移輸出額TB1"/>
          <p:cNvSpPr txBox="1"/>
          <p:nvPr/>
        </p:nvSpPr>
        <p:spPr>
          <a:xfrm>
            <a:off x="4735850" y="3121794"/>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sz="1100" dirty="0"/>
          </a:p>
        </p:txBody>
      </p:sp>
      <p:sp>
        <p:nvSpPr>
          <p:cNvPr id="97" name="テキスト ボックス 38"/>
          <p:cNvSpPr txBox="1"/>
          <p:nvPr/>
        </p:nvSpPr>
        <p:spPr>
          <a:xfrm>
            <a:off x="4840466" y="2924680"/>
            <a:ext cx="504000" cy="174851"/>
          </a:xfrm>
          <a:prstGeom prst="rect">
            <a:avLst/>
          </a:prstGeom>
          <a:solidFill>
            <a:srgbClr val="008080"/>
          </a:solidFill>
          <a:ln>
            <a:solidFill>
              <a:srgbClr val="29527B"/>
            </a:solidFill>
          </a:ln>
        </p:spPr>
        <p:txBody>
          <a:bodyPr wrap="square" lIns="0" tIns="36000" rIns="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dirty="0">
                <a:solidFill>
                  <a:schemeClr val="bg1"/>
                </a:solidFill>
              </a:rPr>
              <a:t>移輸出</a:t>
            </a:r>
            <a:endParaRPr lang="en-US" altLang="ja-JP" sz="900" dirty="0">
              <a:solidFill>
                <a:schemeClr val="bg1"/>
              </a:solidFill>
            </a:endParaRPr>
          </a:p>
        </p:txBody>
      </p:sp>
      <p:sp>
        <p:nvSpPr>
          <p:cNvPr id="98" name="テキスト ボックス 38"/>
          <p:cNvSpPr txBox="1"/>
          <p:nvPr/>
        </p:nvSpPr>
        <p:spPr>
          <a:xfrm>
            <a:off x="4840466" y="3418739"/>
            <a:ext cx="504000" cy="174851"/>
          </a:xfrm>
          <a:prstGeom prst="rect">
            <a:avLst/>
          </a:prstGeom>
          <a:solidFill>
            <a:srgbClr val="008080"/>
          </a:solidFill>
          <a:ln>
            <a:solidFill>
              <a:srgbClr val="29527B"/>
            </a:solidFill>
          </a:ln>
        </p:spPr>
        <p:txBody>
          <a:bodyPr wrap="square" lIns="0" tIns="36000" rIns="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dirty="0">
                <a:solidFill>
                  <a:schemeClr val="bg1"/>
                </a:solidFill>
              </a:rPr>
              <a:t>移輸入</a:t>
            </a:r>
            <a:endParaRPr lang="en-US" altLang="ja-JP" sz="900" dirty="0">
              <a:solidFill>
                <a:schemeClr val="bg1"/>
              </a:solidFill>
            </a:endParaRPr>
          </a:p>
        </p:txBody>
      </p:sp>
      <p:sp>
        <p:nvSpPr>
          <p:cNvPr id="99" name="移輸入額TB1"/>
          <p:cNvSpPr txBox="1"/>
          <p:nvPr/>
        </p:nvSpPr>
        <p:spPr>
          <a:xfrm>
            <a:off x="4735850" y="3613522"/>
            <a:ext cx="713232" cy="2616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sz="1100" dirty="0"/>
          </a:p>
        </p:txBody>
      </p:sp>
      <p:sp>
        <p:nvSpPr>
          <p:cNvPr id="48" name="右矢印 47"/>
          <p:cNvSpPr/>
          <p:nvPr/>
        </p:nvSpPr>
        <p:spPr bwMode="auto">
          <a:xfrm>
            <a:off x="4621340" y="3274475"/>
            <a:ext cx="252718" cy="732558"/>
          </a:xfrm>
          <a:prstGeom prst="rightArrow">
            <a:avLst>
              <a:gd name="adj1" fmla="val 50000"/>
              <a:gd name="adj2" fmla="val 60160"/>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50" name="右矢印 49"/>
          <p:cNvSpPr/>
          <p:nvPr/>
        </p:nvSpPr>
        <p:spPr bwMode="auto">
          <a:xfrm>
            <a:off x="2298963" y="3274475"/>
            <a:ext cx="245687" cy="732558"/>
          </a:xfrm>
          <a:prstGeom prst="rightArrow">
            <a:avLst>
              <a:gd name="adj1" fmla="val 50000"/>
              <a:gd name="adj2" fmla="val 60160"/>
            </a:avLst>
          </a:prstGeom>
          <a:solidFill>
            <a:srgbClr val="FFD965"/>
          </a:solidFill>
          <a:ln w="3810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a:p>
        </p:txBody>
      </p:sp>
      <p:sp>
        <p:nvSpPr>
          <p:cNvPr id="104" name="その他所得TB1"/>
          <p:cNvSpPr txBox="1"/>
          <p:nvPr/>
        </p:nvSpPr>
        <p:spPr>
          <a:xfrm>
            <a:off x="2656443" y="4702866"/>
            <a:ext cx="1858801" cy="193762"/>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r>
              <a:rPr lang="ja-JP" altLang="en-US" dirty="0">
                <a:solidFill>
                  <a:schemeClr val="bg1"/>
                </a:solidFill>
                <a:ea typeface="HGPｺﾞｼｯｸE" pitchFamily="50" charset="-128"/>
              </a:rPr>
              <a:t>夜間人口</a:t>
            </a:r>
            <a:r>
              <a:rPr lang="en-US" altLang="ja-JP" dirty="0">
                <a:solidFill>
                  <a:schemeClr val="bg1"/>
                </a:solidFill>
                <a:ea typeface="HGPｺﾞｼｯｸE" pitchFamily="50" charset="-128"/>
              </a:rPr>
              <a:t>1</a:t>
            </a:r>
            <a:r>
              <a:rPr lang="ja-JP" altLang="en-US" dirty="0">
                <a:solidFill>
                  <a:schemeClr val="bg1"/>
                </a:solidFill>
                <a:ea typeface="HGPｺﾞｼｯｸE" pitchFamily="50" charset="-128"/>
              </a:rPr>
              <a:t>人あたり所得</a:t>
            </a:r>
            <a:endParaRPr kumimoji="1" lang="ja-JP" altLang="en-US" sz="1100" kern="1200" dirty="0">
              <a:solidFill>
                <a:schemeClr val="bg1"/>
              </a:solidFill>
              <a:ea typeface="HGPｺﾞｼｯｸE" pitchFamily="50" charset="-128"/>
              <a:cs typeface="+mn-cs"/>
            </a:endParaRPr>
          </a:p>
        </p:txBody>
      </p:sp>
      <p:sp>
        <p:nvSpPr>
          <p:cNvPr id="105" name="その他所得TB1"/>
          <p:cNvSpPr txBox="1"/>
          <p:nvPr/>
        </p:nvSpPr>
        <p:spPr>
          <a:xfrm>
            <a:off x="4955701" y="4825384"/>
            <a:ext cx="1858801" cy="193762"/>
          </a:xfrm>
          <a:prstGeom prst="rect">
            <a:avLst/>
          </a:prstGeom>
          <a:solidFill>
            <a:srgbClr val="008080"/>
          </a:solidFill>
          <a:ln>
            <a:solidFill>
              <a:srgbClr val="29527B"/>
            </a:solidFill>
          </a:ln>
        </p:spPr>
        <p:txBody>
          <a:bodyPr wrap="square" tIns="72000" bIns="0" rtlCol="0" anchor="ctr" anchorCtr="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rtl="0" fontAlgn="base">
              <a:lnSpc>
                <a:spcPts val="900"/>
              </a:lnSpc>
              <a:spcBef>
                <a:spcPct val="0"/>
              </a:spcBef>
              <a:spcAft>
                <a:spcPct val="0"/>
              </a:spcAft>
            </a:pPr>
            <a:r>
              <a:rPr lang="en-US" altLang="ja-JP" dirty="0">
                <a:solidFill>
                  <a:schemeClr val="bg1"/>
                </a:solidFill>
                <a:ea typeface="HGPｺﾞｼｯｸE" pitchFamily="50" charset="-128"/>
              </a:rPr>
              <a:t>CO2</a:t>
            </a:r>
            <a:r>
              <a:rPr lang="ja-JP" altLang="en-US" dirty="0">
                <a:solidFill>
                  <a:schemeClr val="bg1"/>
                </a:solidFill>
                <a:ea typeface="HGPｺﾞｼｯｸE" pitchFamily="50" charset="-128"/>
              </a:rPr>
              <a:t>排出量</a:t>
            </a:r>
            <a:endParaRPr kumimoji="1" lang="ja-JP" altLang="en-US" sz="1100" kern="1200" dirty="0">
              <a:solidFill>
                <a:schemeClr val="bg1"/>
              </a:solidFill>
              <a:ea typeface="HGPｺﾞｼｯｸE" pitchFamily="50" charset="-128"/>
              <a:cs typeface="+mn-cs"/>
            </a:endParaRPr>
          </a:p>
        </p:txBody>
      </p:sp>
      <p:sp>
        <p:nvSpPr>
          <p:cNvPr id="3" name="テキスト ボックス 2"/>
          <p:cNvSpPr txBox="1"/>
          <p:nvPr/>
        </p:nvSpPr>
        <p:spPr>
          <a:xfrm>
            <a:off x="1217217" y="6138096"/>
            <a:ext cx="1008000" cy="276999"/>
          </a:xfrm>
          <a:prstGeom prst="rect">
            <a:avLst/>
          </a:prstGeom>
          <a:noFill/>
        </p:spPr>
        <p:txBody>
          <a:bodyPr wrap="square" rtlCol="0">
            <a:spAutoFit/>
          </a:bodyPr>
          <a:lstStyle/>
          <a:p>
            <a:pPr algn="ctr"/>
            <a:r>
              <a:rPr kumimoji="1" lang="ja-JP" altLang="en-US" sz="1200" dirty="0">
                <a:solidFill>
                  <a:srgbClr val="FF0000"/>
                </a:solidFill>
              </a:rPr>
              <a:t>再投資拡大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latin typeface="Meiryo UI" pitchFamily="50" charset="-128"/>
                <a:ea typeface="Meiryo UI" pitchFamily="50" charset="-128"/>
              </a:rPr>
              <a:t>地域の</a:t>
            </a:r>
            <a:r>
              <a:rPr lang="ja-JP" altLang="en-US" dirty="0"/>
              <a:t>所得</a:t>
            </a:r>
            <a:r>
              <a:rPr lang="ja-JP" altLang="en-US" dirty="0">
                <a:latin typeface="Meiryo UI" pitchFamily="50" charset="-128"/>
                <a:ea typeface="Meiryo UI" pitchFamily="50" charset="-128"/>
              </a:rPr>
              <a:t>循環構造①</a:t>
            </a:r>
            <a:endParaRPr kumimoji="1" lang="ja-JP" altLang="en-US" dirty="0">
              <a:latin typeface="Meiryo UI" pitchFamily="50" charset="-128"/>
              <a:ea typeface="Meiryo UI" pitchFamily="50" charset="-128"/>
            </a:endParaRPr>
          </a:p>
        </p:txBody>
      </p:sp>
      <p:sp>
        <p:nvSpPr>
          <p:cNvPr id="18" name="スライド番号プレースホルダ 2"/>
          <p:cNvSpPr>
            <a:spLocks noGrp="1"/>
          </p:cNvSpPr>
          <p:nvPr>
            <p:ph type="sldNum" sz="quarter" idx="4"/>
          </p:nvPr>
        </p:nvSpPr>
        <p:spPr/>
        <p:txBody>
          <a:bodyPr/>
          <a:lstStyle/>
          <a:p>
            <a:pPr>
              <a:defRPr/>
            </a:pPr>
            <a:fld id="{3C72A9EE-503C-4A34-81E5-ED5C603B789E}" type="slidenum">
              <a:rPr lang="en-US" altLang="ja-JP" b="1" smtClean="0">
                <a:latin typeface="Meiryo UI" pitchFamily="50" charset="-128"/>
                <a:ea typeface="Meiryo UI" pitchFamily="50" charset="-128"/>
              </a:rPr>
              <a:pPr>
                <a:defRPr/>
              </a:pPr>
              <a:t>7</a:t>
            </a:fld>
            <a:endParaRPr lang="en-US" altLang="ja-JP" b="1" dirty="0">
              <a:latin typeface="Meiryo UI" pitchFamily="50" charset="-128"/>
              <a:ea typeface="Meiryo UI" pitchFamily="50" charset="-128"/>
            </a:endParaRPr>
          </a:p>
        </p:txBody>
      </p:sp>
      <p:sp>
        <p:nvSpPr>
          <p:cNvPr id="4" name="テキスト ボックス 3"/>
          <p:cNvSpPr txBox="1"/>
          <p:nvPr/>
        </p:nvSpPr>
        <p:spPr>
          <a:xfrm>
            <a:off x="51620" y="1042268"/>
            <a:ext cx="648000" cy="1368000"/>
          </a:xfrm>
          <a:prstGeom prst="rect">
            <a:avLst/>
          </a:prstGeom>
          <a:solidFill>
            <a:srgbClr val="008080"/>
          </a:solidFill>
        </p:spPr>
        <p:txBody>
          <a:bodyPr wrap="square" rtlCol="0" anchor="ctr" anchorCtr="1">
            <a:normAutofit/>
          </a:bodyPr>
          <a:lstStyle/>
          <a:p>
            <a:pPr algn="ctr"/>
            <a:r>
              <a:rPr kumimoji="1" lang="ja-JP" altLang="en-US" sz="1800" b="1" dirty="0">
                <a:solidFill>
                  <a:schemeClr val="bg1"/>
                </a:solidFill>
                <a:latin typeface="Meiryo UI" pitchFamily="50" charset="-128"/>
                <a:ea typeface="Meiryo UI" pitchFamily="50" charset="-128"/>
              </a:rPr>
              <a:t>生</a:t>
            </a:r>
            <a:endParaRPr kumimoji="1" lang="en-US" altLang="ja-JP" sz="1800" b="1" dirty="0">
              <a:solidFill>
                <a:schemeClr val="bg1"/>
              </a:solidFill>
              <a:latin typeface="Meiryo UI" pitchFamily="50" charset="-128"/>
              <a:ea typeface="Meiryo UI" pitchFamily="50" charset="-128"/>
            </a:endParaRPr>
          </a:p>
          <a:p>
            <a:pPr algn="ctr"/>
            <a:r>
              <a:rPr kumimoji="1" lang="ja-JP" altLang="en-US" sz="1800" b="1" dirty="0">
                <a:solidFill>
                  <a:schemeClr val="bg1"/>
                </a:solidFill>
                <a:latin typeface="Meiryo UI" pitchFamily="50" charset="-128"/>
                <a:ea typeface="Meiryo UI" pitchFamily="50" charset="-128"/>
              </a:rPr>
              <a:t>産</a:t>
            </a:r>
          </a:p>
        </p:txBody>
      </p:sp>
      <p:sp>
        <p:nvSpPr>
          <p:cNvPr id="5" name="テキスト ボックス 4"/>
          <p:cNvSpPr txBox="1"/>
          <p:nvPr/>
        </p:nvSpPr>
        <p:spPr>
          <a:xfrm>
            <a:off x="745521" y="1042268"/>
            <a:ext cx="6300000" cy="1368000"/>
          </a:xfrm>
          <a:prstGeom prst="rect">
            <a:avLst/>
          </a:prstGeom>
          <a:noFill/>
          <a:ln w="12700">
            <a:solidFill>
              <a:schemeClr val="tx1"/>
            </a:solidFill>
          </a:ln>
        </p:spPr>
        <p:txBody>
          <a:bodyPr wrap="square" rtlCol="0" anchor="ctr">
            <a:noAutofit/>
          </a:bodyPr>
          <a:lstStyle>
            <a:defPPr>
              <a:defRPr lang="ja-JP"/>
            </a:defPPr>
            <a:lvl1pPr marL="180000" indent="-180000">
              <a:spcAft>
                <a:spcPts val="600"/>
              </a:spcAft>
              <a:buFont typeface="+mj-ea"/>
              <a:buAutoNum type="circleNumDbPlain" startAt="4"/>
              <a:defRPr sz="1400" b="1">
                <a:latin typeface="Meiryo UI" pitchFamily="50" charset="-128"/>
                <a:ea typeface="Meiryo UI" pitchFamily="50" charset="-128"/>
              </a:defRPr>
            </a:lvl1pPr>
          </a:lstStyle>
          <a:p>
            <a:pPr>
              <a:buFont typeface="+mj-ea"/>
              <a:buAutoNum type="circleNumDbPlain"/>
            </a:pPr>
            <a:r>
              <a:rPr lang="ja-JP" altLang="en-US" dirty="0"/>
              <a:t>○○市では、○○が最も付加価値を稼いでいる産業である。</a:t>
            </a:r>
            <a:endParaRPr lang="en-US" altLang="ja-JP" dirty="0"/>
          </a:p>
          <a:p>
            <a:pPr>
              <a:buAutoNum type="circleNumDbPlain"/>
            </a:pPr>
            <a:r>
              <a:rPr lang="ja-JP" altLang="en-US" dirty="0"/>
              <a:t>製造業では、○○が最も付加価値を稼いでおり、次いで○○、○○が付加価値を稼いでいる産業である。</a:t>
            </a:r>
            <a:endParaRPr lang="en-US" altLang="ja-JP" dirty="0"/>
          </a:p>
          <a:p>
            <a:pPr>
              <a:buAutoNum type="circleNumDbPlain"/>
            </a:pPr>
            <a:r>
              <a:rPr lang="ja-JP" altLang="en-US" dirty="0"/>
              <a:t>第３次産業では、○○が、次いで○○、○○が付加価値を稼いでいる産業である。</a:t>
            </a:r>
            <a:endParaRPr lang="en-US" altLang="ja-JP" dirty="0"/>
          </a:p>
        </p:txBody>
      </p:sp>
      <p:sp>
        <p:nvSpPr>
          <p:cNvPr id="11" name="テキスト ボックス 10"/>
          <p:cNvSpPr txBox="1"/>
          <p:nvPr/>
        </p:nvSpPr>
        <p:spPr>
          <a:xfrm>
            <a:off x="51620" y="3272262"/>
            <a:ext cx="648000" cy="1260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支</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出</a:t>
            </a:r>
            <a:endParaRPr lang="en-US" altLang="ja-JP" sz="1800" b="1" dirty="0">
              <a:solidFill>
                <a:schemeClr val="bg1"/>
              </a:solidFill>
              <a:latin typeface="Meiryo UI" pitchFamily="50" charset="-128"/>
              <a:ea typeface="Meiryo UI" pitchFamily="50" charset="-128"/>
            </a:endParaRPr>
          </a:p>
        </p:txBody>
      </p:sp>
      <p:sp>
        <p:nvSpPr>
          <p:cNvPr id="12" name="テキスト ボックス 11"/>
          <p:cNvSpPr txBox="1"/>
          <p:nvPr/>
        </p:nvSpPr>
        <p:spPr>
          <a:xfrm>
            <a:off x="745521" y="3272262"/>
            <a:ext cx="6300000" cy="1260000"/>
          </a:xfrm>
          <a:prstGeom prst="rect">
            <a:avLst/>
          </a:prstGeom>
          <a:noFill/>
          <a:ln w="12700">
            <a:solidFill>
              <a:schemeClr val="tx1"/>
            </a:solidFill>
          </a:ln>
        </p:spPr>
        <p:txBody>
          <a:bodyPr wrap="square" rtlCol="0" anchor="ctr" anchorCtr="1">
            <a:normAutofit/>
          </a:bodyPr>
          <a:lstStyle/>
          <a:p>
            <a:pPr marL="177800" indent="-177800" algn="just">
              <a:spcAft>
                <a:spcPts val="600"/>
              </a:spcAft>
              <a:buFont typeface="+mj-ea"/>
              <a:buAutoNum type="circleNumDbPlain" startAt="6"/>
            </a:pPr>
            <a:r>
              <a:rPr lang="ja-JP" altLang="en-US" sz="1400" b="1" dirty="0">
                <a:latin typeface="Meiryo UI" pitchFamily="50" charset="-128"/>
                <a:ea typeface="Meiryo UI" pitchFamily="50" charset="-128"/>
              </a:rPr>
              <a:t>○○市では、○○、○○、○○が域外から所得を稼いでいる。</a:t>
            </a:r>
            <a:endParaRPr lang="en-US" altLang="ja-JP" sz="1400" b="1" dirty="0">
              <a:latin typeface="Meiryo UI" pitchFamily="50" charset="-128"/>
              <a:ea typeface="Meiryo UI" pitchFamily="50" charset="-128"/>
            </a:endParaRPr>
          </a:p>
          <a:p>
            <a:pPr marL="180000" indent="-180000" algn="just">
              <a:spcAft>
                <a:spcPts val="600"/>
              </a:spcAft>
              <a:buFont typeface="+mj-ea"/>
              <a:buAutoNum type="circleNumDbPlain" startAt="6"/>
            </a:pPr>
            <a:r>
              <a:rPr lang="ja-JP" altLang="en-US" sz="1400" b="1" dirty="0">
                <a:latin typeface="Meiryo UI" pitchFamily="50" charset="-128"/>
                <a:ea typeface="Meiryo UI" pitchFamily="50" charset="-128"/>
              </a:rPr>
              <a:t>消費は域内に○○しており、その規模は地域住民の消費額の○割程度である。</a:t>
            </a:r>
            <a:endParaRPr lang="en-US" altLang="ja-JP" sz="1400" b="1" dirty="0">
              <a:latin typeface="Meiryo UI" pitchFamily="50" charset="-128"/>
              <a:ea typeface="Meiryo UI" pitchFamily="50" charset="-128"/>
            </a:endParaRPr>
          </a:p>
          <a:p>
            <a:pPr marL="180000" indent="-180000" algn="just">
              <a:spcAft>
                <a:spcPts val="600"/>
              </a:spcAft>
              <a:buFont typeface="+mj-ea"/>
              <a:buAutoNum type="circleNumDbPlain" startAt="6"/>
            </a:pPr>
            <a:r>
              <a:rPr lang="ja-JP" altLang="en-US" sz="1400" b="1" dirty="0">
                <a:latin typeface="Meiryo UI" pitchFamily="50" charset="-128"/>
                <a:ea typeface="Meiryo UI" pitchFamily="50" charset="-128"/>
              </a:rPr>
              <a:t>投資は域外に○○しており、その規模は地域住民・事業所の投資額の○○程度である。</a:t>
            </a:r>
            <a:endParaRPr lang="en-US" altLang="ja-JP" sz="1400" b="1" dirty="0">
              <a:latin typeface="Meiryo UI" pitchFamily="50" charset="-128"/>
              <a:ea typeface="Meiryo UI" pitchFamily="50" charset="-128"/>
            </a:endParaRPr>
          </a:p>
        </p:txBody>
      </p:sp>
      <p:sp>
        <p:nvSpPr>
          <p:cNvPr id="14" name="テキスト ボックス 13"/>
          <p:cNvSpPr txBox="1"/>
          <p:nvPr/>
        </p:nvSpPr>
        <p:spPr>
          <a:xfrm>
            <a:off x="51620" y="4590336"/>
            <a:ext cx="648000" cy="1917361"/>
          </a:xfrm>
          <a:prstGeom prst="rect">
            <a:avLst/>
          </a:prstGeom>
          <a:solidFill>
            <a:srgbClr val="008080"/>
          </a:solidFill>
        </p:spPr>
        <p:txBody>
          <a:bodyPr vert="eaVert" wrap="square" rtlCol="0" anchor="ctr" anchorCtr="1">
            <a:normAutofit fontScale="92500" lnSpcReduction="20000"/>
          </a:bodyPr>
          <a:lstStyle/>
          <a:p>
            <a:pPr algn="ctr"/>
            <a:r>
              <a:rPr lang="ja-JP" altLang="en-US" sz="1800" b="1" dirty="0">
                <a:solidFill>
                  <a:schemeClr val="bg1"/>
                </a:solidFill>
                <a:latin typeface="Meiryo UI" pitchFamily="50" charset="-128"/>
                <a:ea typeface="Meiryo UI" pitchFamily="50" charset="-128"/>
              </a:rPr>
              <a:t>エネルギー</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a:t>
            </a:r>
            <a:r>
              <a:rPr lang="en-US" altLang="ja-JP" sz="1800" b="1" dirty="0">
                <a:solidFill>
                  <a:schemeClr val="bg1"/>
                </a:solidFill>
                <a:latin typeface="Meiryo UI" pitchFamily="50" charset="-128"/>
                <a:ea typeface="Meiryo UI" pitchFamily="50" charset="-128"/>
              </a:rPr>
              <a:t>CO</a:t>
            </a:r>
            <a:r>
              <a:rPr lang="en-US" altLang="ja-JP" sz="1800" b="1" dirty="0">
                <a:solidFill>
                  <a:srgbClr val="008080"/>
                </a:solidFill>
                <a:latin typeface="Meiryo UI" pitchFamily="50" charset="-128"/>
                <a:ea typeface="Meiryo UI" pitchFamily="50" charset="-128"/>
              </a:rPr>
              <a:t>2</a:t>
            </a:r>
          </a:p>
        </p:txBody>
      </p:sp>
      <p:sp>
        <p:nvSpPr>
          <p:cNvPr id="15" name="テキスト ボックス 14"/>
          <p:cNvSpPr txBox="1"/>
          <p:nvPr/>
        </p:nvSpPr>
        <p:spPr>
          <a:xfrm>
            <a:off x="745521" y="4589616"/>
            <a:ext cx="6300000" cy="1918800"/>
          </a:xfrm>
          <a:prstGeom prst="rect">
            <a:avLst/>
          </a:prstGeom>
          <a:noFill/>
          <a:ln w="12700">
            <a:solidFill>
              <a:schemeClr val="tx1"/>
            </a:solidFill>
          </a:ln>
        </p:spPr>
        <p:txBody>
          <a:bodyPr wrap="square" rtlCol="0" anchor="ctr" anchorCtr="1">
            <a:normAutofit fontScale="92500"/>
          </a:bodyPr>
          <a:lstStyle/>
          <a:p>
            <a:pPr marL="177800" indent="-177800" algn="just">
              <a:spcAft>
                <a:spcPts val="600"/>
              </a:spcAft>
              <a:buFont typeface="+mj-ea"/>
              <a:buAutoNum type="circleNumDbPlain" startAt="9"/>
            </a:pPr>
            <a:r>
              <a:rPr lang="ja-JP" altLang="en-US" sz="1400" b="1" dirty="0">
                <a:latin typeface="Meiryo UI" pitchFamily="50" charset="-128"/>
                <a:ea typeface="Meiryo UI" pitchFamily="50" charset="-128"/>
              </a:rPr>
              <a:t>○○市では、エネルギー代金が域外に○○しており、その規模は</a:t>
            </a:r>
            <a:r>
              <a:rPr lang="en-US" altLang="ja-JP" sz="1400" b="1" dirty="0">
                <a:latin typeface="Meiryo UI" pitchFamily="50" charset="-128"/>
                <a:ea typeface="Meiryo UI" pitchFamily="50" charset="-128"/>
              </a:rPr>
              <a:t>GRP</a:t>
            </a:r>
            <a:r>
              <a:rPr lang="ja-JP" altLang="en-US" sz="1400" b="1" dirty="0">
                <a:latin typeface="Meiryo UI" pitchFamily="50" charset="-128"/>
                <a:ea typeface="Meiryo UI" pitchFamily="50" charset="-128"/>
              </a:rPr>
              <a:t>の○○％である。</a:t>
            </a:r>
            <a:endParaRPr lang="en-US" altLang="ja-JP" sz="1400" b="1" dirty="0">
              <a:latin typeface="Meiryo UI" pitchFamily="50" charset="-128"/>
              <a:ea typeface="Meiryo UI" pitchFamily="50" charset="-128"/>
            </a:endParaRPr>
          </a:p>
          <a:p>
            <a:pPr marL="180000" indent="-180000" algn="just">
              <a:spcAft>
                <a:spcPts val="600"/>
              </a:spcAft>
              <a:buFont typeface="+mj-ea"/>
              <a:buAutoNum type="circleNumDbPlain" startAt="9"/>
            </a:pPr>
            <a:r>
              <a:rPr lang="ja-JP" altLang="en-US" sz="1400" b="1" dirty="0">
                <a:latin typeface="Meiryo UI" pitchFamily="50" charset="-128"/>
                <a:ea typeface="Meiryo UI" pitchFamily="50" charset="-128"/>
              </a:rPr>
              <a:t>エネルギー代金の○○のうち、○○の流出額が最も多く、次いで○○の流出額が多い。</a:t>
            </a:r>
            <a:endParaRPr lang="en-US" altLang="ja-JP" sz="1400" b="1" dirty="0">
              <a:latin typeface="Meiryo UI" pitchFamily="50" charset="-128"/>
              <a:ea typeface="Meiryo UI" pitchFamily="50" charset="-128"/>
            </a:endParaRPr>
          </a:p>
          <a:p>
            <a:pPr marL="180000" indent="-180000" algn="just">
              <a:spcAft>
                <a:spcPts val="600"/>
              </a:spcAft>
              <a:buFont typeface="+mj-ea"/>
              <a:buAutoNum type="circleNumDbPlain" startAt="9"/>
            </a:pPr>
            <a:r>
              <a:rPr lang="ja-JP" altLang="en-US" sz="1400" b="1" dirty="0">
                <a:latin typeface="Meiryo UI" pitchFamily="50" charset="-128"/>
                <a:ea typeface="Meiryo UI" pitchFamily="50" charset="-128"/>
              </a:rPr>
              <a:t>○○市の再生可能エネルギーのポテンシャルは、○○で使用しているエネルギーの約○○倍である。</a:t>
            </a:r>
            <a:endParaRPr lang="en-US" altLang="ja-JP" sz="1400" b="1" dirty="0">
              <a:latin typeface="Meiryo UI" pitchFamily="50" charset="-128"/>
              <a:ea typeface="Meiryo UI" pitchFamily="50" charset="-128"/>
            </a:endParaRPr>
          </a:p>
          <a:p>
            <a:pPr marL="180000" indent="-180000" algn="just">
              <a:spcAft>
                <a:spcPts val="600"/>
              </a:spcAft>
              <a:buFont typeface="+mj-ea"/>
              <a:buAutoNum type="circleNumDbPlain" startAt="9"/>
            </a:pPr>
            <a:r>
              <a:rPr lang="ja-JP" altLang="en-US" sz="1400" b="1" dirty="0">
                <a:latin typeface="Meiryo UI" pitchFamily="50" charset="-128"/>
                <a:ea typeface="Meiryo UI" pitchFamily="50" charset="-128"/>
              </a:rPr>
              <a:t>○○市の</a:t>
            </a:r>
            <a:r>
              <a:rPr lang="en-US" altLang="ja-JP" sz="1400" b="1" dirty="0">
                <a:latin typeface="Meiryo UI" pitchFamily="50" charset="-128"/>
                <a:ea typeface="Meiryo UI" pitchFamily="50" charset="-128"/>
              </a:rPr>
              <a:t>CO2</a:t>
            </a:r>
            <a:r>
              <a:rPr lang="ja-JP" altLang="en-US" sz="1400" b="1" dirty="0">
                <a:latin typeface="Meiryo UI" pitchFamily="50" charset="-128"/>
                <a:ea typeface="Meiryo UI" pitchFamily="50" charset="-128"/>
              </a:rPr>
              <a:t>排出量は、産業部門○○</a:t>
            </a:r>
            <a:r>
              <a:rPr lang="en-US" altLang="ja-JP" sz="1400" b="1" dirty="0">
                <a:latin typeface="Meiryo UI" pitchFamily="50" charset="-128"/>
                <a:ea typeface="Meiryo UI" pitchFamily="50" charset="-128"/>
              </a:rPr>
              <a:t>tCO2</a:t>
            </a:r>
            <a:r>
              <a:rPr lang="ja-JP" altLang="en-US" sz="1400" b="1" dirty="0" err="1">
                <a:latin typeface="Meiryo UI" pitchFamily="50" charset="-128"/>
                <a:ea typeface="Meiryo UI" pitchFamily="50" charset="-128"/>
              </a:rPr>
              <a:t>、</a:t>
            </a:r>
            <a:r>
              <a:rPr lang="ja-JP" altLang="en-US" sz="1400" b="1" dirty="0">
                <a:latin typeface="Meiryo UI" pitchFamily="50" charset="-128"/>
                <a:ea typeface="Meiryo UI" pitchFamily="50" charset="-128"/>
              </a:rPr>
              <a:t>民生部門○○</a:t>
            </a:r>
            <a:r>
              <a:rPr lang="en-US" altLang="ja-JP" sz="1400" b="1" dirty="0">
                <a:latin typeface="Meiryo UI" pitchFamily="50" charset="-128"/>
                <a:ea typeface="Meiryo UI" pitchFamily="50" charset="-128"/>
              </a:rPr>
              <a:t>tCO2</a:t>
            </a:r>
            <a:r>
              <a:rPr lang="ja-JP" altLang="en-US" sz="1400" b="1" dirty="0" err="1">
                <a:latin typeface="Meiryo UI" pitchFamily="50" charset="-128"/>
                <a:ea typeface="Meiryo UI" pitchFamily="50" charset="-128"/>
              </a:rPr>
              <a:t>、</a:t>
            </a:r>
            <a:r>
              <a:rPr lang="ja-JP" altLang="en-US" sz="1400" b="1" dirty="0">
                <a:latin typeface="Meiryo UI" pitchFamily="50" charset="-128"/>
                <a:ea typeface="Meiryo UI" pitchFamily="50" charset="-128"/>
              </a:rPr>
              <a:t>運輸部門○○</a:t>
            </a:r>
            <a:r>
              <a:rPr lang="en-US" altLang="ja-JP" sz="1400" b="1" dirty="0">
                <a:latin typeface="Meiryo UI" pitchFamily="50" charset="-128"/>
                <a:ea typeface="Meiryo UI" pitchFamily="50" charset="-128"/>
              </a:rPr>
              <a:t>tCO2</a:t>
            </a:r>
            <a:r>
              <a:rPr lang="ja-JP" altLang="en-US" sz="1400" b="1" dirty="0">
                <a:latin typeface="Meiryo UI" pitchFamily="50" charset="-128"/>
                <a:ea typeface="Meiryo UI" pitchFamily="50" charset="-128"/>
              </a:rPr>
              <a:t>であり、</a:t>
            </a:r>
            <a:r>
              <a:rPr lang="en-US" altLang="ja-JP" sz="1400" b="1" dirty="0">
                <a:latin typeface="Meiryo UI" pitchFamily="50" charset="-128"/>
                <a:ea typeface="Meiryo UI" pitchFamily="50" charset="-128"/>
              </a:rPr>
              <a:t>1</a:t>
            </a:r>
            <a:r>
              <a:rPr lang="ja-JP" altLang="en-US" sz="1400" b="1" dirty="0">
                <a:latin typeface="Meiryo UI" pitchFamily="50" charset="-128"/>
                <a:ea typeface="Meiryo UI" pitchFamily="50" charset="-128"/>
              </a:rPr>
              <a:t>人当たりの</a:t>
            </a:r>
            <a:r>
              <a:rPr lang="en-US" altLang="ja-JP" sz="1400" b="1" dirty="0">
                <a:latin typeface="Meiryo UI" pitchFamily="50" charset="-128"/>
                <a:ea typeface="Meiryo UI" pitchFamily="50" charset="-128"/>
              </a:rPr>
              <a:t>CO2</a:t>
            </a:r>
            <a:r>
              <a:rPr lang="ja-JP" altLang="en-US" sz="1400" b="1" dirty="0">
                <a:latin typeface="Meiryo UI" pitchFamily="50" charset="-128"/>
                <a:ea typeface="Meiryo UI" pitchFamily="50" charset="-128"/>
              </a:rPr>
              <a:t>排出総量は全国平均と比較して低い水準である。</a:t>
            </a:r>
            <a:endParaRPr lang="en-US" altLang="ja-JP" sz="1400" b="1" dirty="0">
              <a:latin typeface="Meiryo UI" pitchFamily="50" charset="-128"/>
              <a:ea typeface="Meiryo UI" pitchFamily="50" charset="-128"/>
            </a:endParaRPr>
          </a:p>
        </p:txBody>
      </p:sp>
      <p:sp>
        <p:nvSpPr>
          <p:cNvPr id="17" name="テキスト ボックス 16"/>
          <p:cNvSpPr txBox="1"/>
          <p:nvPr/>
        </p:nvSpPr>
        <p:spPr>
          <a:xfrm>
            <a:off x="745520" y="642132"/>
            <a:ext cx="6300000" cy="360000"/>
          </a:xfrm>
          <a:prstGeom prst="rect">
            <a:avLst/>
          </a:prstGeom>
          <a:solidFill>
            <a:srgbClr val="008080"/>
          </a:solidFill>
        </p:spPr>
        <p:txBody>
          <a:bodyPr wrap="square" rtlCol="0" anchor="ctr">
            <a:noAutofit/>
          </a:bodyPr>
          <a:lstStyle/>
          <a:p>
            <a:pPr algn="ctr"/>
            <a:r>
              <a:rPr kumimoji="1" lang="ja-JP" altLang="en-US" b="1" dirty="0">
                <a:solidFill>
                  <a:schemeClr val="bg1"/>
                </a:solidFill>
                <a:latin typeface="Meiryo UI" pitchFamily="50" charset="-128"/>
                <a:ea typeface="Meiryo UI" pitchFamily="50" charset="-128"/>
              </a:rPr>
              <a:t>地域の特徴</a:t>
            </a:r>
          </a:p>
        </p:txBody>
      </p:sp>
      <p:sp>
        <p:nvSpPr>
          <p:cNvPr id="8" name="テキスト ボックス 7"/>
          <p:cNvSpPr txBox="1"/>
          <p:nvPr/>
        </p:nvSpPr>
        <p:spPr>
          <a:xfrm>
            <a:off x="51620" y="2451506"/>
            <a:ext cx="648000" cy="756000"/>
          </a:xfrm>
          <a:prstGeom prst="rect">
            <a:avLst/>
          </a:prstGeom>
          <a:solidFill>
            <a:srgbClr val="008080"/>
          </a:solidFill>
        </p:spPr>
        <p:txBody>
          <a:bodyPr wrap="square" rtlCol="0" anchor="ctr" anchorCtr="1">
            <a:normAutofit/>
          </a:bodyPr>
          <a:lstStyle/>
          <a:p>
            <a:pPr algn="ctr"/>
            <a:r>
              <a:rPr lang="ja-JP" altLang="en-US" sz="1800" b="1" dirty="0">
                <a:solidFill>
                  <a:schemeClr val="bg1"/>
                </a:solidFill>
                <a:latin typeface="Meiryo UI" pitchFamily="50" charset="-128"/>
                <a:ea typeface="Meiryo UI" pitchFamily="50" charset="-128"/>
              </a:rPr>
              <a:t>分</a:t>
            </a:r>
            <a:endParaRPr lang="en-US" altLang="ja-JP" sz="1800" b="1" dirty="0">
              <a:solidFill>
                <a:schemeClr val="bg1"/>
              </a:solidFill>
              <a:latin typeface="Meiryo UI" pitchFamily="50" charset="-128"/>
              <a:ea typeface="Meiryo UI" pitchFamily="50" charset="-128"/>
            </a:endParaRPr>
          </a:p>
          <a:p>
            <a:pPr algn="ctr"/>
            <a:r>
              <a:rPr lang="ja-JP" altLang="en-US" sz="1800" b="1" dirty="0">
                <a:solidFill>
                  <a:schemeClr val="bg1"/>
                </a:solidFill>
                <a:latin typeface="Meiryo UI" pitchFamily="50" charset="-128"/>
                <a:ea typeface="Meiryo UI" pitchFamily="50" charset="-128"/>
              </a:rPr>
              <a:t>配</a:t>
            </a:r>
            <a:endParaRPr kumimoji="1" lang="en-US" altLang="ja-JP" sz="1800" b="1" dirty="0">
              <a:solidFill>
                <a:schemeClr val="bg1"/>
              </a:solidFill>
              <a:latin typeface="Meiryo UI" pitchFamily="50" charset="-128"/>
              <a:ea typeface="Meiryo UI" pitchFamily="50" charset="-128"/>
            </a:endParaRPr>
          </a:p>
        </p:txBody>
      </p:sp>
      <p:sp>
        <p:nvSpPr>
          <p:cNvPr id="44" name="テキスト ボックス 43"/>
          <p:cNvSpPr txBox="1"/>
          <p:nvPr/>
        </p:nvSpPr>
        <p:spPr>
          <a:xfrm>
            <a:off x="745521" y="2451506"/>
            <a:ext cx="6300000" cy="756000"/>
          </a:xfrm>
          <a:prstGeom prst="rect">
            <a:avLst/>
          </a:prstGeom>
          <a:noFill/>
          <a:ln w="12700">
            <a:solidFill>
              <a:schemeClr val="tx1"/>
            </a:solidFill>
          </a:ln>
        </p:spPr>
        <p:txBody>
          <a:bodyPr wrap="square" rtlCol="0" anchor="ctr">
            <a:noAutofit/>
          </a:bodyPr>
          <a:lstStyle/>
          <a:p>
            <a:pPr marL="180000" indent="-180000">
              <a:spcAft>
                <a:spcPts val="600"/>
              </a:spcAft>
              <a:buFont typeface="+mj-ea"/>
              <a:buAutoNum type="circleNumDbPlain" startAt="4"/>
            </a:pPr>
            <a:r>
              <a:rPr lang="ja-JP" altLang="en-US" sz="1400" b="1" dirty="0">
                <a:latin typeface="Meiryo UI" pitchFamily="50" charset="-128"/>
                <a:ea typeface="Meiryo UI" pitchFamily="50" charset="-128"/>
              </a:rPr>
              <a:t>○○では、第○次産業の雇用者所得への分配が最も大きい。</a:t>
            </a:r>
            <a:endParaRPr lang="en-US" altLang="ja-JP" sz="1400" b="1" dirty="0">
              <a:latin typeface="Meiryo UI" pitchFamily="50" charset="-128"/>
              <a:ea typeface="Meiryo UI" pitchFamily="50" charset="-128"/>
            </a:endParaRPr>
          </a:p>
          <a:p>
            <a:pPr marL="180000" indent="-180000">
              <a:spcAft>
                <a:spcPts val="600"/>
              </a:spcAft>
              <a:buFont typeface="+mj-ea"/>
              <a:buAutoNum type="circleNumDbPlain" startAt="4"/>
            </a:pPr>
            <a:r>
              <a:rPr lang="ja-JP" altLang="en-US" sz="1400" b="1" dirty="0">
                <a:latin typeface="Meiryo UI" pitchFamily="50" charset="-128"/>
                <a:ea typeface="Meiryo UI" pitchFamily="50" charset="-128"/>
              </a:rPr>
              <a:t>○○の夜間人口</a:t>
            </a:r>
            <a:r>
              <a:rPr lang="en-US" altLang="ja-JP" sz="1400" b="1" dirty="0">
                <a:latin typeface="Meiryo UI" pitchFamily="50" charset="-128"/>
                <a:ea typeface="Meiryo UI" pitchFamily="50" charset="-128"/>
              </a:rPr>
              <a:t>1</a:t>
            </a:r>
            <a:r>
              <a:rPr lang="ja-JP" altLang="en-US" sz="1400" b="1" dirty="0">
                <a:latin typeface="Meiryo UI" pitchFamily="50" charset="-128"/>
                <a:ea typeface="Meiryo UI" pitchFamily="50" charset="-128"/>
              </a:rPr>
              <a:t>人当たりの所得は○○万円であり、全国と比較すると低い水準である。</a:t>
            </a:r>
          </a:p>
        </p:txBody>
      </p:sp>
      <p:sp>
        <p:nvSpPr>
          <p:cNvPr id="19" name="角丸四角形 18"/>
          <p:cNvSpPr/>
          <p:nvPr/>
        </p:nvSpPr>
        <p:spPr bwMode="auto">
          <a:xfrm>
            <a:off x="7130845" y="1060268"/>
            <a:ext cx="1956230" cy="1296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域内の事業所が</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年間で域内でどれだけ付加価値を稼いだか</a:t>
            </a:r>
            <a:endParaRPr lang="en-US" altLang="ja-JP" sz="1200" b="1" dirty="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付加価値とは、売上から原材料を除いた売上総利益である</a:t>
            </a:r>
            <a:endParaRPr kumimoji="1" lang="ja-JP" altLang="en-US" sz="1200" b="1" dirty="0">
              <a:latin typeface="Meiryo UI" pitchFamily="50" charset="-128"/>
              <a:ea typeface="Meiryo UI" pitchFamily="50" charset="-128"/>
            </a:endParaRPr>
          </a:p>
        </p:txBody>
      </p:sp>
      <p:sp>
        <p:nvSpPr>
          <p:cNvPr id="20" name="角丸四角形 19"/>
          <p:cNvSpPr/>
          <p:nvPr/>
        </p:nvSpPr>
        <p:spPr bwMode="auto">
          <a:xfrm>
            <a:off x="7130845" y="2379506"/>
            <a:ext cx="1956230" cy="900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生産面で稼いだ付加価値が賃金・人件費として分配され、地域住民の所得</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夜間人口</a:t>
            </a:r>
            <a:r>
              <a:rPr lang="en-US" altLang="ja-JP" sz="1200" b="1" dirty="0">
                <a:latin typeface="Meiryo UI" pitchFamily="50" charset="-128"/>
                <a:ea typeface="Meiryo UI" pitchFamily="50" charset="-128"/>
              </a:rPr>
              <a:t>1</a:t>
            </a:r>
            <a:r>
              <a:rPr lang="ja-JP" altLang="en-US" sz="1200" b="1" dirty="0">
                <a:latin typeface="Meiryo UI" pitchFamily="50" charset="-128"/>
                <a:ea typeface="Meiryo UI" pitchFamily="50" charset="-128"/>
              </a:rPr>
              <a:t>人当たり所得</a:t>
            </a:r>
            <a:r>
              <a:rPr lang="en-US" altLang="ja-JP" sz="1200" b="1" dirty="0">
                <a:latin typeface="Meiryo UI" pitchFamily="50" charset="-128"/>
                <a:ea typeface="Meiryo UI" pitchFamily="50" charset="-128"/>
              </a:rPr>
              <a:t>)</a:t>
            </a:r>
            <a:r>
              <a:rPr lang="ja-JP" altLang="en-US" sz="1200" b="1" dirty="0">
                <a:latin typeface="Meiryo UI" pitchFamily="50" charset="-128"/>
                <a:ea typeface="Meiryo UI" pitchFamily="50" charset="-128"/>
              </a:rPr>
              <a:t>に繋がっているか否か</a:t>
            </a:r>
            <a:endParaRPr kumimoji="1" lang="ja-JP" altLang="en-US" sz="1200" b="1" dirty="0">
              <a:latin typeface="Meiryo UI" pitchFamily="50" charset="-128"/>
              <a:ea typeface="Meiryo UI" pitchFamily="50" charset="-128"/>
            </a:endParaRPr>
          </a:p>
        </p:txBody>
      </p:sp>
      <p:sp>
        <p:nvSpPr>
          <p:cNvPr id="21" name="角丸四角形 20"/>
          <p:cNvSpPr/>
          <p:nvPr/>
        </p:nvSpPr>
        <p:spPr bwMode="auto">
          <a:xfrm>
            <a:off x="7130845" y="3308262"/>
            <a:ext cx="1956230" cy="1188000"/>
          </a:xfrm>
          <a:prstGeom prst="roundRect">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域内の産業で、域外から所得を稼いでいる産業は何か</a:t>
            </a:r>
            <a:endParaRPr lang="en-US" altLang="ja-JP" sz="1200" b="1" dirty="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地域内で稼いだ所得が地域内の消費や投資に回っているか否か</a:t>
            </a:r>
            <a:endParaRPr kumimoji="1" lang="ja-JP" altLang="en-US" sz="1200" b="1" dirty="0">
              <a:latin typeface="Meiryo UI" pitchFamily="50" charset="-128"/>
              <a:ea typeface="Meiryo UI" pitchFamily="50" charset="-128"/>
            </a:endParaRPr>
          </a:p>
        </p:txBody>
      </p:sp>
      <p:sp>
        <p:nvSpPr>
          <p:cNvPr id="22" name="角丸四角形 21"/>
          <p:cNvSpPr/>
          <p:nvPr/>
        </p:nvSpPr>
        <p:spPr bwMode="auto">
          <a:xfrm>
            <a:off x="7130845" y="4591385"/>
            <a:ext cx="1956230" cy="1915262"/>
          </a:xfrm>
          <a:prstGeom prst="roundRect">
            <a:avLst>
              <a:gd name="adj" fmla="val 9551"/>
            </a:avLst>
          </a:prstGeom>
          <a:solidFill>
            <a:srgbClr val="D3F9EB"/>
          </a:solidFill>
          <a:ln w="19050" cap="flat" cmpd="sng" algn="ctr">
            <a:no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エネルギー代金の支払いによって、住民の所得がどれだけ域外に流出しているか</a:t>
            </a:r>
            <a:endParaRPr lang="en-US" altLang="ja-JP" sz="1200" b="1" dirty="0">
              <a:latin typeface="Meiryo UI" pitchFamily="50" charset="-128"/>
              <a:ea typeface="Meiryo UI" pitchFamily="50" charset="-128"/>
            </a:endParaRPr>
          </a:p>
          <a:p>
            <a:pPr marL="171450" indent="-171450" algn="just">
              <a:buFont typeface="Wingdings" panose="05000000000000000000" pitchFamily="2" charset="2"/>
              <a:buChar char="n"/>
            </a:pPr>
            <a:r>
              <a:rPr lang="ja-JP" altLang="en-US" sz="1200" b="1" dirty="0">
                <a:latin typeface="Meiryo UI" pitchFamily="50" charset="-128"/>
                <a:ea typeface="Meiryo UI" pitchFamily="50" charset="-128"/>
              </a:rPr>
              <a:t>域内に再生可能エネルギーの導入ポテンシャルがどれぐらい存在するか</a:t>
            </a:r>
            <a:endParaRPr lang="en-US" altLang="ja-JP" sz="1200" b="1" dirty="0">
              <a:latin typeface="Meiryo UI" pitchFamily="50" charset="-128"/>
              <a:ea typeface="Meiryo UI" pitchFamily="50" charset="-128"/>
            </a:endParaRPr>
          </a:p>
          <a:p>
            <a:pPr marL="171450" indent="-171450" algn="just">
              <a:buFont typeface="Wingdings" panose="05000000000000000000" pitchFamily="2" charset="2"/>
              <a:buChar char="n"/>
            </a:pPr>
            <a:r>
              <a:rPr lang="en-US" altLang="ja-JP" sz="1200" b="1" dirty="0">
                <a:latin typeface="Meiryo UI" pitchFamily="50" charset="-128"/>
                <a:ea typeface="Meiryo UI" pitchFamily="50" charset="-128"/>
              </a:rPr>
              <a:t>CO2</a:t>
            </a:r>
            <a:r>
              <a:rPr lang="ja-JP" altLang="en-US" sz="1200" b="1" dirty="0">
                <a:latin typeface="Meiryo UI" pitchFamily="50" charset="-128"/>
                <a:ea typeface="Meiryo UI" pitchFamily="50" charset="-128"/>
              </a:rPr>
              <a:t>がどの部門からどれだけ排出されているか</a:t>
            </a:r>
            <a:endParaRPr kumimoji="1" lang="ja-JP" altLang="en-US" sz="1200" b="1" dirty="0">
              <a:latin typeface="Meiryo UI" pitchFamily="50" charset="-128"/>
              <a:ea typeface="Meiryo UI" pitchFamily="50" charset="-128"/>
            </a:endParaRPr>
          </a:p>
        </p:txBody>
      </p:sp>
      <p:sp>
        <p:nvSpPr>
          <p:cNvPr id="23" name="テキスト ボックス 22"/>
          <p:cNvSpPr txBox="1"/>
          <p:nvPr/>
        </p:nvSpPr>
        <p:spPr>
          <a:xfrm>
            <a:off x="7130845" y="642132"/>
            <a:ext cx="1956230" cy="359386"/>
          </a:xfrm>
          <a:prstGeom prst="rect">
            <a:avLst/>
          </a:prstGeom>
          <a:solidFill>
            <a:srgbClr val="008080"/>
          </a:solidFill>
        </p:spPr>
        <p:txBody>
          <a:bodyPr wrap="square" rtlCol="0" anchor="ctr">
            <a:noAutofit/>
          </a:bodyPr>
          <a:lstStyle/>
          <a:p>
            <a:pPr algn="ctr"/>
            <a:r>
              <a:rPr kumimoji="1" lang="ja-JP" altLang="en-US" b="1" dirty="0">
                <a:solidFill>
                  <a:schemeClr val="bg1"/>
                </a:solidFill>
                <a:latin typeface="Meiryo UI" pitchFamily="50" charset="-128"/>
                <a:ea typeface="Meiryo UI" pitchFamily="50" charset="-128"/>
              </a:rPr>
              <a:t>分析内容</a:t>
            </a:r>
          </a:p>
        </p:txBody>
      </p:sp>
      <p:sp>
        <p:nvSpPr>
          <p:cNvPr id="24" name="テキスト ボックス 23"/>
          <p:cNvSpPr txBox="1"/>
          <p:nvPr/>
        </p:nvSpPr>
        <p:spPr>
          <a:xfrm>
            <a:off x="163193" y="5696859"/>
            <a:ext cx="261610" cy="216000"/>
          </a:xfrm>
          <a:prstGeom prst="rect">
            <a:avLst/>
          </a:prstGeom>
          <a:noFill/>
        </p:spPr>
        <p:txBody>
          <a:bodyPr vert="vert" wrap="square" lIns="0" tIns="0" rIns="0" bIns="0" rtlCol="0">
            <a:spAutoFit/>
          </a:bodyPr>
          <a:lstStyle/>
          <a:p>
            <a:r>
              <a:rPr kumimoji="1" lang="en-US" altLang="ja-JP" sz="1700" b="1" dirty="0">
                <a:solidFill>
                  <a:schemeClr val="bg1"/>
                </a:solidFill>
                <a:latin typeface="Meiryo UI" panose="020B0604030504040204" pitchFamily="50" charset="-128"/>
                <a:ea typeface="Meiryo UI" panose="020B0604030504040204" pitchFamily="50" charset="-128"/>
              </a:rPr>
              <a:t>2</a:t>
            </a:r>
            <a:endParaRPr kumimoji="1" lang="ja-JP" altLang="en-US" sz="1700" b="1" dirty="0">
              <a:solidFill>
                <a:schemeClr val="bg1"/>
              </a:solidFill>
              <a:latin typeface="Meiryo UI" panose="020B0604030504040204" pitchFamily="50" charset="-128"/>
              <a:ea typeface="Meiryo UI" panose="020B0604030504040204" pitchFamily="50" charset="-128"/>
            </a:endParaRPr>
          </a:p>
        </p:txBody>
      </p:sp>
      <p:sp>
        <p:nvSpPr>
          <p:cNvPr id="25" name="正方形/長方形 24"/>
          <p:cNvSpPr/>
          <p:nvPr/>
        </p:nvSpPr>
        <p:spPr>
          <a:xfrm>
            <a:off x="2508636" y="6519266"/>
            <a:ext cx="6192000" cy="369332"/>
          </a:xfrm>
          <a:prstGeom prst="rect">
            <a:avLst/>
          </a:prstGeom>
        </p:spPr>
        <p:txBody>
          <a:bodyPr wrap="square">
            <a:spAutoFit/>
          </a:bodyPr>
          <a:lstStyle/>
          <a:p>
            <a:pPr marL="180975" indent="-180975" algn="just">
              <a:spcBef>
                <a:spcPts val="300"/>
              </a:spcBef>
              <a:spcAft>
                <a:spcPts val="400"/>
              </a:spcAft>
              <a:buClr>
                <a:srgbClr val="002060"/>
              </a:buClr>
              <a:defRPr/>
            </a:pPr>
            <a:r>
              <a:rPr lang="ja-JP" altLang="en-US" sz="600" b="1" dirty="0">
                <a:latin typeface="Meiryo UI" pitchFamily="50" charset="-128"/>
                <a:ea typeface="Meiryo UI" pitchFamily="50" charset="-128"/>
              </a:rPr>
              <a:t>注）</a:t>
            </a:r>
            <a:r>
              <a:rPr lang="en-US" altLang="ja-JP" sz="600" b="1" dirty="0">
                <a:latin typeface="Meiryo UI" pitchFamily="50" charset="-128"/>
                <a:ea typeface="Meiryo UI" pitchFamily="50" charset="-128"/>
              </a:rPr>
              <a:t>	</a:t>
            </a:r>
            <a:r>
              <a:rPr lang="ja-JP" altLang="en-US" sz="600" b="1" dirty="0">
                <a:latin typeface="Meiryo UI" pitchFamily="50" charset="-128"/>
                <a:ea typeface="Meiryo UI" pitchFamily="50" charset="-128"/>
              </a:rPr>
              <a:t>再生可能エネルギーのポテンシャルには、環境省「平成</a:t>
            </a:r>
            <a:r>
              <a:rPr lang="en-US" altLang="ja-JP" sz="600" b="1" dirty="0">
                <a:latin typeface="Meiryo UI" pitchFamily="50" charset="-128"/>
                <a:ea typeface="Meiryo UI" pitchFamily="50" charset="-128"/>
              </a:rPr>
              <a:t>28</a:t>
            </a:r>
            <a:r>
              <a:rPr lang="ja-JP" altLang="en-US" sz="600" b="1" dirty="0">
                <a:latin typeface="Meiryo UI" pitchFamily="50" charset="-128"/>
                <a:ea typeface="Meiryo UI" pitchFamily="50" charset="-128"/>
              </a:rPr>
              <a:t>年度再生可能エネルギーに関するゾーニング基礎情報の整備・公開等及び再生可能エネルギー設備導入に係る実績調査に関する委託業務報告書」における太陽光</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導入ポテンシャル</a:t>
            </a:r>
            <a:r>
              <a:rPr lang="en-US" altLang="ja-JP" sz="600" b="1" dirty="0">
                <a:latin typeface="Meiryo UI" pitchFamily="50" charset="-128"/>
                <a:ea typeface="Meiryo UI" pitchFamily="50" charset="-128"/>
              </a:rPr>
              <a:t>L1)</a:t>
            </a:r>
            <a:r>
              <a:rPr lang="ja-JP" altLang="en-US" sz="600" b="1" dirty="0" err="1">
                <a:latin typeface="Meiryo UI" pitchFamily="50" charset="-128"/>
                <a:ea typeface="Meiryo UI" pitchFamily="50" charset="-128"/>
              </a:rPr>
              <a:t>、</a:t>
            </a:r>
            <a:r>
              <a:rPr lang="ja-JP" altLang="en-US" sz="600" b="1" dirty="0">
                <a:latin typeface="Meiryo UI" pitchFamily="50" charset="-128"/>
                <a:ea typeface="Meiryo UI" pitchFamily="50" charset="-128"/>
              </a:rPr>
              <a:t>陸上風力、中小水力</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河川部</a:t>
            </a:r>
            <a:r>
              <a:rPr lang="en-US" altLang="ja-JP" sz="600" b="1" dirty="0">
                <a:latin typeface="Meiryo UI" pitchFamily="50" charset="-128"/>
                <a:ea typeface="Meiryo UI" pitchFamily="50" charset="-128"/>
              </a:rPr>
              <a:t>)</a:t>
            </a:r>
            <a:r>
              <a:rPr lang="ja-JP" altLang="en-US" sz="600" b="1" dirty="0" err="1">
                <a:latin typeface="Meiryo UI" pitchFamily="50" charset="-128"/>
                <a:ea typeface="Meiryo UI" pitchFamily="50" charset="-128"/>
              </a:rPr>
              <a:t>、</a:t>
            </a:r>
            <a:r>
              <a:rPr lang="ja-JP" altLang="en-US" sz="600" b="1" dirty="0">
                <a:latin typeface="Meiryo UI" pitchFamily="50" charset="-128"/>
                <a:ea typeface="Meiryo UI" pitchFamily="50" charset="-128"/>
              </a:rPr>
              <a:t>地熱</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蒸気フラッシュ</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基本</a:t>
            </a:r>
            <a:r>
              <a:rPr lang="en-US" altLang="ja-JP" sz="600" b="1" dirty="0">
                <a:latin typeface="Meiryo UI" pitchFamily="50" charset="-128"/>
                <a:ea typeface="Meiryo UI" pitchFamily="50" charset="-128"/>
              </a:rPr>
              <a:t>150</a:t>
            </a:r>
            <a:r>
              <a:rPr lang="ja-JP" altLang="en-US" sz="600" b="1" dirty="0">
                <a:latin typeface="Meiryo UI" pitchFamily="50" charset="-128"/>
                <a:ea typeface="Meiryo UI" pitchFamily="50" charset="-128"/>
              </a:rPr>
              <a:t>以上、バイナリー</a:t>
            </a:r>
            <a:r>
              <a:rPr lang="en-US" altLang="ja-JP" sz="600" b="1" dirty="0">
                <a:latin typeface="Meiryo UI" pitchFamily="50" charset="-128"/>
                <a:ea typeface="Meiryo UI" pitchFamily="50" charset="-128"/>
              </a:rPr>
              <a:t>/</a:t>
            </a:r>
            <a:r>
              <a:rPr lang="ja-JP" altLang="en-US" sz="600" b="1" dirty="0">
                <a:latin typeface="Meiryo UI" pitchFamily="50" charset="-128"/>
                <a:ea typeface="Meiryo UI" pitchFamily="50" charset="-128"/>
              </a:rPr>
              <a:t>基本</a:t>
            </a:r>
            <a:r>
              <a:rPr lang="en-US" altLang="ja-JP" sz="600" b="1" dirty="0">
                <a:latin typeface="Meiryo UI" pitchFamily="50" charset="-128"/>
                <a:ea typeface="Meiryo UI" pitchFamily="50" charset="-128"/>
              </a:rPr>
              <a:t>120</a:t>
            </a:r>
            <a:r>
              <a:rPr lang="ja-JP" altLang="en-US" sz="600" b="1" dirty="0">
                <a:latin typeface="Meiryo UI" pitchFamily="50" charset="-128"/>
                <a:ea typeface="Meiryo UI" pitchFamily="50" charset="-128"/>
              </a:rPr>
              <a:t>～</a:t>
            </a:r>
            <a:r>
              <a:rPr lang="en-US" altLang="ja-JP" sz="600" b="1" dirty="0">
                <a:latin typeface="Meiryo UI" pitchFamily="50" charset="-128"/>
                <a:ea typeface="Meiryo UI" pitchFamily="50" charset="-128"/>
              </a:rPr>
              <a:t>150)</a:t>
            </a:r>
            <a:r>
              <a:rPr lang="ja-JP" altLang="en-US" sz="600" b="1" dirty="0">
                <a:latin typeface="Meiryo UI" pitchFamily="50" charset="-128"/>
                <a:ea typeface="Meiryo UI" pitchFamily="50" charset="-128"/>
              </a:rPr>
              <a:t>に、別途推計した洋上風力を加算したものを用いている。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ctrTitle"/>
          </p:nvPr>
        </p:nvSpPr>
        <p:spPr/>
        <p:txBody>
          <a:bodyPr/>
          <a:lstStyle/>
          <a:p>
            <a:r>
              <a:rPr kumimoji="1" lang="ja-JP" altLang="en-US" b="1" dirty="0">
                <a:latin typeface="Meiryo UI" panose="020B0604030504040204" pitchFamily="50" charset="-128"/>
                <a:ea typeface="Meiryo UI" panose="020B0604030504040204" pitchFamily="50" charset="-128"/>
                <a:cs typeface="Meiryo UI" panose="020B0604030504040204" pitchFamily="50" charset="-128"/>
              </a:rPr>
              <a:t>地域の所得循環構造②</a:t>
            </a:r>
          </a:p>
        </p:txBody>
      </p:sp>
      <p:sp>
        <p:nvSpPr>
          <p:cNvPr id="15" name="正方形/長方形 14"/>
          <p:cNvSpPr/>
          <p:nvPr/>
        </p:nvSpPr>
        <p:spPr bwMode="auto">
          <a:xfrm>
            <a:off x="54000" y="682348"/>
            <a:ext cx="9036000" cy="500137"/>
          </a:xfrm>
          <a:prstGeom prst="rect">
            <a:avLst/>
          </a:prstGeom>
          <a:noFill/>
          <a:ln w="28575">
            <a:solidFill>
              <a:srgbClr val="CC0066"/>
            </a:solidFill>
            <a:prstDash val="sysDash"/>
          </a:ln>
        </p:spPr>
        <p:txBody>
          <a:bodyPr wrap="square" rtlCol="0" anchor="t">
            <a:spAutoFit/>
          </a:bodyPr>
          <a:lstStyle/>
          <a:p>
            <a:pPr marL="180975" indent="-180975" algn="just">
              <a:spcBef>
                <a:spcPts val="300"/>
              </a:spcBef>
              <a:spcAft>
                <a:spcPts val="0"/>
              </a:spcAft>
              <a:buClr>
                <a:srgbClr val="008080"/>
              </a:buClr>
              <a:buFont typeface="Wingdings" pitchFamily="2" charset="2"/>
              <a:buChar char="n"/>
            </a:pPr>
            <a:r>
              <a:rPr lang="ja-JP" altLang="en-US" sz="1200" b="1" dirty="0">
                <a:solidFill>
                  <a:schemeClr val="tx1"/>
                </a:solidFill>
                <a:latin typeface="Meiryo UI" pitchFamily="50" charset="-128"/>
                <a:ea typeface="Meiryo UI" pitchFamily="50" charset="-128"/>
              </a:rPr>
              <a:t>地域の経済を生産→分配→支出の</a:t>
            </a:r>
            <a:r>
              <a:rPr lang="en-US" altLang="ja-JP" sz="1200" b="1" dirty="0">
                <a:solidFill>
                  <a:schemeClr val="tx1"/>
                </a:solidFill>
                <a:latin typeface="Meiryo UI" pitchFamily="50" charset="-128"/>
                <a:ea typeface="Meiryo UI" pitchFamily="50" charset="-128"/>
              </a:rPr>
              <a:t>3</a:t>
            </a:r>
            <a:r>
              <a:rPr lang="ja-JP" altLang="en-US" sz="1200" b="1" dirty="0">
                <a:solidFill>
                  <a:schemeClr val="tx1"/>
                </a:solidFill>
                <a:latin typeface="Meiryo UI" pitchFamily="50" charset="-128"/>
                <a:ea typeface="Meiryo UI" pitchFamily="50" charset="-128"/>
              </a:rPr>
              <a:t>面で捉え、所得の流出入を把握し、地域の所得の循環構造を分析するものである。</a:t>
            </a:r>
            <a:endParaRPr lang="en-US" altLang="ja-JP" sz="1200" b="1" dirty="0">
              <a:solidFill>
                <a:schemeClr val="tx1"/>
              </a:solidFill>
              <a:latin typeface="Meiryo UI" pitchFamily="50" charset="-128"/>
              <a:ea typeface="Meiryo UI" pitchFamily="50" charset="-128"/>
            </a:endParaRPr>
          </a:p>
          <a:p>
            <a:pPr marL="180975" indent="-180975" algn="just">
              <a:spcBef>
                <a:spcPts val="300"/>
              </a:spcBef>
              <a:spcAft>
                <a:spcPts val="0"/>
              </a:spcAft>
              <a:buClr>
                <a:srgbClr val="008080"/>
              </a:buClr>
              <a:buFont typeface="Wingdings" pitchFamily="2" charset="2"/>
              <a:buChar char="n"/>
            </a:pPr>
            <a:r>
              <a:rPr lang="ja-JP" altLang="en-US" sz="1200" b="1" dirty="0">
                <a:solidFill>
                  <a:schemeClr val="tx1"/>
                </a:solidFill>
                <a:latin typeface="Meiryo UI" pitchFamily="50" charset="-128"/>
                <a:ea typeface="Meiryo UI" pitchFamily="50" charset="-128"/>
              </a:rPr>
              <a:t>地域の経済循環構造の構築のためには、下図の地域への所得の「</a:t>
            </a:r>
            <a:r>
              <a:rPr lang="ja-JP" altLang="en-US" sz="1200" b="1" dirty="0">
                <a:solidFill>
                  <a:srgbClr val="0070C0"/>
                </a:solidFill>
                <a:latin typeface="Meiryo UI" pitchFamily="50" charset="-128"/>
                <a:ea typeface="Meiryo UI" pitchFamily="50" charset="-128"/>
              </a:rPr>
              <a:t>流入</a:t>
            </a:r>
            <a:r>
              <a:rPr lang="en-US" altLang="ja-JP" sz="1200" b="1" dirty="0">
                <a:solidFill>
                  <a:srgbClr val="0070C0"/>
                </a:solidFill>
                <a:latin typeface="Meiryo UI" pitchFamily="50" charset="-128"/>
                <a:ea typeface="Meiryo UI" pitchFamily="50" charset="-128"/>
              </a:rPr>
              <a:t>(</a:t>
            </a:r>
            <a:r>
              <a:rPr lang="ja-JP" altLang="en-US" sz="1200" b="1" dirty="0">
                <a:solidFill>
                  <a:srgbClr val="0070C0"/>
                </a:solidFill>
                <a:latin typeface="Meiryo UI" pitchFamily="50" charset="-128"/>
                <a:ea typeface="Meiryo UI" pitchFamily="50" charset="-128"/>
              </a:rPr>
              <a:t>青矢印</a:t>
            </a:r>
            <a:r>
              <a:rPr lang="en-US" altLang="ja-JP" sz="1200" b="1" dirty="0">
                <a:solidFill>
                  <a:srgbClr val="0070C0"/>
                </a:solidFill>
                <a:latin typeface="Meiryo UI" pitchFamily="50" charset="-128"/>
                <a:ea typeface="Meiryo UI" pitchFamily="50" charset="-128"/>
              </a:rPr>
              <a:t>)</a:t>
            </a:r>
            <a:r>
              <a:rPr lang="ja-JP" altLang="en-US" sz="1200" b="1" dirty="0">
                <a:solidFill>
                  <a:schemeClr val="tx1"/>
                </a:solidFill>
                <a:latin typeface="Meiryo UI" pitchFamily="50" charset="-128"/>
                <a:ea typeface="Meiryo UI" pitchFamily="50" charset="-128"/>
              </a:rPr>
              <a:t>」と「</a:t>
            </a:r>
            <a:r>
              <a:rPr lang="ja-JP" altLang="en-US" sz="1200" b="1" dirty="0">
                <a:solidFill>
                  <a:schemeClr val="accent6">
                    <a:lumMod val="75000"/>
                  </a:schemeClr>
                </a:solidFill>
                <a:latin typeface="Meiryo UI" pitchFamily="50" charset="-128"/>
                <a:ea typeface="Meiryo UI" pitchFamily="50" charset="-128"/>
              </a:rPr>
              <a:t>流出</a:t>
            </a:r>
            <a:r>
              <a:rPr lang="en-US" altLang="ja-JP" sz="1200" b="1" dirty="0">
                <a:solidFill>
                  <a:schemeClr val="accent6">
                    <a:lumMod val="75000"/>
                  </a:schemeClr>
                </a:solidFill>
                <a:latin typeface="Meiryo UI" pitchFamily="50" charset="-128"/>
                <a:ea typeface="Meiryo UI" pitchFamily="50" charset="-128"/>
              </a:rPr>
              <a:t>(</a:t>
            </a:r>
            <a:r>
              <a:rPr lang="ja-JP" altLang="en-US" sz="1200" b="1" dirty="0">
                <a:solidFill>
                  <a:schemeClr val="accent6">
                    <a:lumMod val="75000"/>
                  </a:schemeClr>
                </a:solidFill>
                <a:latin typeface="Meiryo UI" pitchFamily="50" charset="-128"/>
                <a:ea typeface="Meiryo UI" pitchFamily="50" charset="-128"/>
              </a:rPr>
              <a:t>橙矢印</a:t>
            </a:r>
            <a:r>
              <a:rPr lang="en-US" altLang="ja-JP" sz="1200" b="1" dirty="0">
                <a:solidFill>
                  <a:schemeClr val="accent6">
                    <a:lumMod val="75000"/>
                  </a:schemeClr>
                </a:solidFill>
                <a:latin typeface="Meiryo UI" pitchFamily="50" charset="-128"/>
                <a:ea typeface="Meiryo UI" pitchFamily="50" charset="-128"/>
              </a:rPr>
              <a:t>)</a:t>
            </a:r>
            <a:r>
              <a:rPr lang="ja-JP" altLang="en-US" sz="1200" b="1" dirty="0">
                <a:solidFill>
                  <a:schemeClr val="tx1"/>
                </a:solidFill>
                <a:latin typeface="Meiryo UI" pitchFamily="50" charset="-128"/>
                <a:ea typeface="Meiryo UI" pitchFamily="50" charset="-128"/>
              </a:rPr>
              <a:t>」で、「流入超過」にしていく必要がある。</a:t>
            </a:r>
          </a:p>
        </p:txBody>
      </p:sp>
      <p:graphicFrame>
        <p:nvGraphicFramePr>
          <p:cNvPr id="832526" name="Object 14"/>
          <p:cNvGraphicFramePr>
            <a:graphicFrameLocks noChangeAspect="1"/>
          </p:cNvGraphicFramePr>
          <p:nvPr>
            <p:extLst>
              <p:ext uri="{D42A27DB-BD31-4B8C-83A1-F6EECF244321}">
                <p14:modId xmlns:p14="http://schemas.microsoft.com/office/powerpoint/2010/main" val="1146399442"/>
              </p:ext>
            </p:extLst>
          </p:nvPr>
        </p:nvGraphicFramePr>
        <p:xfrm>
          <a:off x="177161" y="1283848"/>
          <a:ext cx="8789678" cy="5489482"/>
        </p:xfrm>
        <a:graphic>
          <a:graphicData uri="http://schemas.openxmlformats.org/presentationml/2006/ole">
            <mc:AlternateContent xmlns:mc="http://schemas.openxmlformats.org/markup-compatibility/2006">
              <mc:Choice xmlns:v="urn:schemas-microsoft-com:vml" Requires="v">
                <p:oleObj spid="_x0000_s57391" name="Visio" r:id="rId4" imgW="9391488" imgH="6010275" progId="Visio.Drawing.15">
                  <p:embed/>
                </p:oleObj>
              </mc:Choice>
              <mc:Fallback>
                <p:oleObj name="Visio" r:id="rId4" imgW="9391488" imgH="6010275" progId="Visio.Drawing.15">
                  <p:embed/>
                  <p:pic>
                    <p:nvPicPr>
                      <p:cNvPr id="0" name=""/>
                      <p:cNvPicPr>
                        <a:picLocks noChangeAspect="1" noChangeArrowheads="1"/>
                      </p:cNvPicPr>
                      <p:nvPr/>
                    </p:nvPicPr>
                    <p:blipFill>
                      <a:blip r:embed="rId5"/>
                      <a:srcRect l="2299" t="2995" b="1797"/>
                      <a:stretch>
                        <a:fillRect/>
                      </a:stretch>
                    </p:blipFill>
                    <p:spPr bwMode="auto">
                      <a:xfrm>
                        <a:off x="177161" y="1283848"/>
                        <a:ext cx="8789678" cy="54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スライド番号プレースホルダ 2"/>
          <p:cNvSpPr>
            <a:spLocks noGrp="1"/>
          </p:cNvSpPr>
          <p:nvPr>
            <p:ph type="sldNum" sz="quarter" idx="4294967295"/>
          </p:nvPr>
        </p:nvSpPr>
        <p:spPr>
          <a:xfrm>
            <a:off x="8631641" y="6582862"/>
            <a:ext cx="468000" cy="252000"/>
          </a:xfrm>
          <a:prstGeom prst="rect">
            <a:avLst/>
          </a:prstGeom>
          <a:effectLst/>
        </p:spPr>
        <p:txBody>
          <a:bodyPr/>
          <a:lstStyle/>
          <a:p>
            <a:pPr>
              <a:defRPr/>
            </a:pPr>
            <a:fld id="{3C72A9EE-503C-4A34-81E5-ED5C603B789E}" type="slidenum">
              <a:rPr lang="en-US" altLang="ja-JP" sz="1400" b="1" smtClean="0">
                <a:latin typeface="Meiryo UI" panose="020B0604030504040204" pitchFamily="50" charset="-128"/>
                <a:ea typeface="Meiryo UI" panose="020B0604030504040204" pitchFamily="50" charset="-128"/>
                <a:cs typeface="Meiryo UI" panose="020B0604030504040204" pitchFamily="50" charset="-128"/>
              </a:rPr>
              <a:pPr>
                <a:defRPr/>
              </a:pPr>
              <a:t>8</a:t>
            </a:fld>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0119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地域の</a:t>
            </a:r>
            <a:r>
              <a:rPr lang="ja-JP" altLang="en-US" dirty="0"/>
              <a:t>所得</a:t>
            </a:r>
            <a:r>
              <a:rPr kumimoji="1" lang="ja-JP" altLang="en-US" dirty="0"/>
              <a:t>循環構造②</a:t>
            </a:r>
          </a:p>
        </p:txBody>
      </p:sp>
      <p:sp>
        <p:nvSpPr>
          <p:cNvPr id="3" name="スライド番号プレースホルダー 2"/>
          <p:cNvSpPr>
            <a:spLocks noGrp="1"/>
          </p:cNvSpPr>
          <p:nvPr>
            <p:ph type="sldNum" sz="quarter" idx="4"/>
          </p:nvPr>
        </p:nvSpPr>
        <p:spPr/>
        <p:txBody>
          <a:bodyPr/>
          <a:lstStyle/>
          <a:p>
            <a:pPr>
              <a:defRPr/>
            </a:pPr>
            <a:fld id="{20DC7313-58E3-4F6B-88A3-0F915AD38F14}" type="slidenum">
              <a:rPr lang="en-US" altLang="ja-JP" smtClean="0"/>
              <a:pPr>
                <a:defRPr/>
              </a:pPr>
              <a:t>9</a:t>
            </a:fld>
            <a:endParaRPr lang="en-US" altLang="ja-JP" dirty="0"/>
          </a:p>
        </p:txBody>
      </p:sp>
      <p:sp>
        <p:nvSpPr>
          <p:cNvPr id="4" name="曲折矢印 3"/>
          <p:cNvSpPr/>
          <p:nvPr/>
        </p:nvSpPr>
        <p:spPr bwMode="auto">
          <a:xfrm rot="5400000">
            <a:off x="5251514" y="2298851"/>
            <a:ext cx="1661910" cy="1498640"/>
          </a:xfrm>
          <a:prstGeom prst="bentArrow">
            <a:avLst>
              <a:gd name="adj1" fmla="val 24078"/>
              <a:gd name="adj2" fmla="val 28707"/>
              <a:gd name="adj3" fmla="val 23666"/>
              <a:gd name="adj4" fmla="val 43750"/>
            </a:avLst>
          </a:prstGeom>
          <a:solidFill>
            <a:srgbClr val="006600"/>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左矢印 4"/>
          <p:cNvSpPr/>
          <p:nvPr/>
        </p:nvSpPr>
        <p:spPr bwMode="auto">
          <a:xfrm>
            <a:off x="2983830" y="4416101"/>
            <a:ext cx="2286386" cy="683551"/>
          </a:xfrm>
          <a:prstGeom prst="leftArrow">
            <a:avLst>
              <a:gd name="adj1" fmla="val 50000"/>
              <a:gd name="adj2" fmla="val 48734"/>
            </a:avLst>
          </a:prstGeom>
          <a:solidFill>
            <a:srgbClr val="006600"/>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曲折矢印 5"/>
          <p:cNvSpPr/>
          <p:nvPr/>
        </p:nvSpPr>
        <p:spPr bwMode="auto">
          <a:xfrm>
            <a:off x="1722386" y="2040164"/>
            <a:ext cx="1429604" cy="1799928"/>
          </a:xfrm>
          <a:prstGeom prst="bentArrow">
            <a:avLst>
              <a:gd name="adj1" fmla="val 26158"/>
              <a:gd name="adj2" fmla="val 28707"/>
              <a:gd name="adj3" fmla="val 23666"/>
              <a:gd name="adj4" fmla="val 43750"/>
            </a:avLst>
          </a:prstGeom>
          <a:solidFill>
            <a:srgbClr val="006600"/>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円/楕円 6"/>
          <p:cNvSpPr/>
          <p:nvPr/>
        </p:nvSpPr>
        <p:spPr bwMode="auto">
          <a:xfrm>
            <a:off x="990383" y="3940380"/>
            <a:ext cx="1980000" cy="1224000"/>
          </a:xfrm>
          <a:prstGeom prst="ellipse">
            <a:avLst/>
          </a:prstGeom>
          <a:solidFill>
            <a:srgbClr val="339933"/>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生産・販売</a:t>
            </a:r>
          </a:p>
        </p:txBody>
      </p:sp>
      <p:sp>
        <p:nvSpPr>
          <p:cNvPr id="8" name="円/楕円 7"/>
          <p:cNvSpPr/>
          <p:nvPr/>
        </p:nvSpPr>
        <p:spPr bwMode="auto">
          <a:xfrm>
            <a:off x="3205622" y="1692382"/>
            <a:ext cx="1980000" cy="1224000"/>
          </a:xfrm>
          <a:prstGeom prst="ellipse">
            <a:avLst/>
          </a:prstGeom>
          <a:solidFill>
            <a:srgbClr val="339933"/>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分配</a:t>
            </a:r>
          </a:p>
        </p:txBody>
      </p:sp>
      <p:sp>
        <p:nvSpPr>
          <p:cNvPr id="9" name="円/楕円 8"/>
          <p:cNvSpPr/>
          <p:nvPr/>
        </p:nvSpPr>
        <p:spPr bwMode="auto">
          <a:xfrm>
            <a:off x="5333149" y="3940380"/>
            <a:ext cx="1980000" cy="1224000"/>
          </a:xfrm>
          <a:prstGeom prst="ellipse">
            <a:avLst/>
          </a:prstGeom>
          <a:solidFill>
            <a:srgbClr val="339933"/>
          </a:solidFill>
          <a:ln w="38100" cap="flat" cmpd="sng" algn="ctr">
            <a:solidFill>
              <a:srgbClr val="006600"/>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2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支出</a:t>
            </a:r>
          </a:p>
        </p:txBody>
      </p:sp>
      <p:sp>
        <p:nvSpPr>
          <p:cNvPr id="10" name="投資矢印"/>
          <p:cNvSpPr/>
          <p:nvPr/>
        </p:nvSpPr>
        <p:spPr bwMode="auto">
          <a:xfrm rot="16200000">
            <a:off x="7276875" y="4319130"/>
            <a:ext cx="576000" cy="864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消費矢印"/>
          <p:cNvSpPr/>
          <p:nvPr/>
        </p:nvSpPr>
        <p:spPr bwMode="auto">
          <a:xfrm rot="13472663">
            <a:off x="7013825" y="3365979"/>
            <a:ext cx="576000" cy="864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経常収支矢印"/>
          <p:cNvSpPr/>
          <p:nvPr/>
        </p:nvSpPr>
        <p:spPr bwMode="auto">
          <a:xfrm rot="10800000">
            <a:off x="5965337" y="5214055"/>
            <a:ext cx="576000" cy="828000"/>
          </a:xfrm>
          <a:prstGeom prst="up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本社等矢印"/>
          <p:cNvSpPr/>
          <p:nvPr/>
        </p:nvSpPr>
        <p:spPr bwMode="auto">
          <a:xfrm rot="7491485">
            <a:off x="2685030" y="1247323"/>
            <a:ext cx="576000" cy="864000"/>
          </a:xfrm>
          <a:prstGeom prst="downArrow">
            <a:avLst/>
          </a:prstGeom>
          <a:solidFill>
            <a:srgbClr val="FF99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円/楕円 13"/>
          <p:cNvSpPr/>
          <p:nvPr/>
        </p:nvSpPr>
        <p:spPr bwMode="auto">
          <a:xfrm>
            <a:off x="2850960" y="1510257"/>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5372354" y="693266"/>
            <a:ext cx="1720343" cy="246221"/>
          </a:xfrm>
          <a:prstGeom prst="rect">
            <a:avLst/>
          </a:prstGeom>
          <a:solidFill>
            <a:srgbClr val="C9E8FF"/>
          </a:solidFill>
        </p:spPr>
        <p:txBody>
          <a:bodyPr wrap="none" rtlCol="0">
            <a:spAutoFit/>
          </a:bodyPr>
          <a:lstStyle/>
          <a:p>
            <a:pPr algn="just"/>
            <a:r>
              <a:rPr kumimoji="1" lang="ja-JP" altLang="en-US" sz="1000" b="1" dirty="0">
                <a:latin typeface="Meiryo UI" pitchFamily="50" charset="-128"/>
                <a:ea typeface="Meiryo UI" pitchFamily="50" charset="-128"/>
                <a:cs typeface="Meiryo UI" panose="020B0604030504040204" pitchFamily="50" charset="-128"/>
              </a:rPr>
              <a:t>財政移転</a:t>
            </a:r>
            <a:r>
              <a:rPr kumimoji="1" lang="en-US" altLang="ja-JP" sz="1000" b="1" dirty="0">
                <a:latin typeface="Meiryo UI" pitchFamily="50" charset="-128"/>
                <a:ea typeface="Meiryo UI" pitchFamily="50" charset="-128"/>
                <a:cs typeface="Meiryo UI" panose="020B0604030504040204" pitchFamily="50" charset="-128"/>
              </a:rPr>
              <a:t>(</a:t>
            </a:r>
            <a:r>
              <a:rPr kumimoji="1" lang="ja-JP" altLang="en-US" sz="1000" b="1" dirty="0">
                <a:latin typeface="Meiryo UI" pitchFamily="50" charset="-128"/>
                <a:ea typeface="Meiryo UI" pitchFamily="50" charset="-128"/>
                <a:cs typeface="Meiryo UI" panose="020B0604030504040204" pitchFamily="50" charset="-128"/>
              </a:rPr>
              <a:t>政府支出－税金</a:t>
            </a:r>
            <a:r>
              <a:rPr kumimoji="1" lang="en-US" altLang="ja-JP" sz="1000" b="1" dirty="0">
                <a:latin typeface="Meiryo UI" pitchFamily="50" charset="-128"/>
                <a:ea typeface="Meiryo UI" pitchFamily="50" charset="-128"/>
                <a:cs typeface="Meiryo UI" panose="020B0604030504040204" pitchFamily="50" charset="-128"/>
              </a:rPr>
              <a:t>)</a:t>
            </a:r>
          </a:p>
        </p:txBody>
      </p:sp>
      <p:sp>
        <p:nvSpPr>
          <p:cNvPr id="16" name="テキスト ボックス 15"/>
          <p:cNvSpPr txBox="1"/>
          <p:nvPr/>
        </p:nvSpPr>
        <p:spPr>
          <a:xfrm>
            <a:off x="7101031" y="648125"/>
            <a:ext cx="1707023" cy="3693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財政移転は補助金、交付税などの国・都道府県からの所得移転</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円/楕円 17"/>
          <p:cNvSpPr/>
          <p:nvPr/>
        </p:nvSpPr>
        <p:spPr bwMode="auto">
          <a:xfrm>
            <a:off x="6067235" y="2690928"/>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円/楕円 18"/>
          <p:cNvSpPr/>
          <p:nvPr/>
        </p:nvSpPr>
        <p:spPr bwMode="auto">
          <a:xfrm>
            <a:off x="4011967" y="4529736"/>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財政移転矢印"/>
          <p:cNvSpPr/>
          <p:nvPr/>
        </p:nvSpPr>
        <p:spPr bwMode="auto">
          <a:xfrm rot="13472663">
            <a:off x="4870374" y="1199345"/>
            <a:ext cx="576000" cy="828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a:xfrm>
            <a:off x="1498082" y="4778551"/>
            <a:ext cx="800219" cy="276999"/>
          </a:xfrm>
          <a:prstGeom prst="rect">
            <a:avLst/>
          </a:prstGeom>
          <a:solidFill>
            <a:srgbClr val="FFFF00"/>
          </a:solidFill>
        </p:spPr>
        <p:txBody>
          <a:bodyPr wrap="none" rtlCol="0">
            <a:spAutoFit/>
          </a:bodyPr>
          <a:lstStyle/>
          <a:p>
            <a:r>
              <a:rPr lang="ja-JP" altLang="en-US" sz="1200" b="1" dirty="0">
                <a:solidFill>
                  <a:srgbClr val="FF0000"/>
                </a:solidFill>
                <a:latin typeface="Meiryo UI" pitchFamily="50" charset="-128"/>
                <a:ea typeface="Meiryo UI" pitchFamily="50" charset="-128"/>
                <a:cs typeface="Meiryo UI" panose="020B0604030504040204" pitchFamily="50" charset="-128"/>
              </a:rPr>
              <a:t>○○億円</a:t>
            </a:r>
            <a:endParaRPr kumimoji="1" lang="ja-JP" altLang="en-US" sz="1200" b="1" dirty="0">
              <a:solidFill>
                <a:srgbClr val="FF0000"/>
              </a:solidFill>
              <a:latin typeface="Meiryo UI" pitchFamily="50" charset="-128"/>
              <a:ea typeface="Meiryo UI" pitchFamily="50" charset="-128"/>
              <a:cs typeface="Meiryo UI" panose="020B0604030504040204" pitchFamily="50" charset="-128"/>
            </a:endParaRPr>
          </a:p>
        </p:txBody>
      </p:sp>
      <p:sp>
        <p:nvSpPr>
          <p:cNvPr id="26" name="テキスト ボックス 25"/>
          <p:cNvSpPr txBox="1"/>
          <p:nvPr/>
        </p:nvSpPr>
        <p:spPr>
          <a:xfrm>
            <a:off x="3716842" y="2548329"/>
            <a:ext cx="800219" cy="276999"/>
          </a:xfrm>
          <a:prstGeom prst="rect">
            <a:avLst/>
          </a:prstGeom>
          <a:solidFill>
            <a:srgbClr val="FFFF00"/>
          </a:solidFill>
        </p:spPr>
        <p:txBody>
          <a:bodyPr wrap="none" rtlCol="0">
            <a:spAutoFit/>
          </a:bodyPr>
          <a:lstStyle/>
          <a:p>
            <a:r>
              <a:rPr lang="ja-JP" altLang="en-US" sz="1200" b="1" dirty="0">
                <a:solidFill>
                  <a:srgbClr val="FF0000"/>
                </a:solidFill>
                <a:latin typeface="Meiryo UI" pitchFamily="50" charset="-128"/>
                <a:ea typeface="Meiryo UI" pitchFamily="50" charset="-128"/>
                <a:cs typeface="Meiryo UI" panose="020B0604030504040204" pitchFamily="50" charset="-128"/>
              </a:rPr>
              <a:t>○○</a:t>
            </a:r>
            <a:r>
              <a:rPr kumimoji="1" lang="ja-JP" altLang="en-US" sz="1200" b="1" dirty="0">
                <a:solidFill>
                  <a:srgbClr val="FF0000"/>
                </a:solidFill>
                <a:latin typeface="Meiryo UI" pitchFamily="50" charset="-128"/>
                <a:ea typeface="Meiryo UI" pitchFamily="50" charset="-128"/>
                <a:cs typeface="Meiryo UI" panose="020B0604030504040204" pitchFamily="50" charset="-128"/>
              </a:rPr>
              <a:t>億円</a:t>
            </a:r>
          </a:p>
        </p:txBody>
      </p:sp>
      <p:sp>
        <p:nvSpPr>
          <p:cNvPr id="27" name="テキスト ボックス 26"/>
          <p:cNvSpPr txBox="1"/>
          <p:nvPr/>
        </p:nvSpPr>
        <p:spPr>
          <a:xfrm>
            <a:off x="1788084" y="1323703"/>
            <a:ext cx="697627" cy="246221"/>
          </a:xfrm>
          <a:prstGeom prst="rect">
            <a:avLst/>
          </a:prstGeom>
          <a:solidFill>
            <a:srgbClr val="FFFF00"/>
          </a:solidFill>
        </p:spPr>
        <p:txBody>
          <a:bodyPr wrap="none" rtlCol="0">
            <a:spAutoFit/>
          </a:bodyPr>
          <a:lstStyle/>
          <a:p>
            <a:r>
              <a:rPr lang="ja-JP" altLang="en-US" sz="1000" b="1" dirty="0">
                <a:solidFill>
                  <a:srgbClr val="FF0000"/>
                </a:solidFill>
                <a:latin typeface="Meiryo UI" pitchFamily="50" charset="-128"/>
                <a:ea typeface="Meiryo UI" pitchFamily="50" charset="-128"/>
                <a:cs typeface="Meiryo UI" panose="020B0604030504040204" pitchFamily="50" charset="-128"/>
              </a:rPr>
              <a:t>○○</a:t>
            </a:r>
            <a:r>
              <a:rPr kumimoji="1" lang="ja-JP" altLang="en-US" sz="1000" b="1" dirty="0">
                <a:solidFill>
                  <a:srgbClr val="FF0000"/>
                </a:solidFill>
                <a:latin typeface="Meiryo UI" pitchFamily="50" charset="-128"/>
                <a:ea typeface="Meiryo UI" pitchFamily="50" charset="-128"/>
                <a:cs typeface="Meiryo UI" panose="020B0604030504040204" pitchFamily="50" charset="-128"/>
              </a:rPr>
              <a:t>億円</a:t>
            </a:r>
          </a:p>
        </p:txBody>
      </p:sp>
      <p:sp>
        <p:nvSpPr>
          <p:cNvPr id="28" name="テキスト ボックス 27"/>
          <p:cNvSpPr txBox="1"/>
          <p:nvPr/>
        </p:nvSpPr>
        <p:spPr>
          <a:xfrm>
            <a:off x="7815607" y="3480912"/>
            <a:ext cx="800219" cy="276999"/>
          </a:xfrm>
          <a:prstGeom prst="rect">
            <a:avLst/>
          </a:prstGeom>
          <a:solidFill>
            <a:srgbClr val="FFFF00"/>
          </a:solidFill>
        </p:spPr>
        <p:txBody>
          <a:bodyPr wrap="none" rtlCol="0">
            <a:spAutoFit/>
          </a:bodyPr>
          <a:lstStyle/>
          <a:p>
            <a:r>
              <a:rPr lang="ja-JP" altLang="en-US" sz="1200" b="1" dirty="0">
                <a:solidFill>
                  <a:srgbClr val="FF0000"/>
                </a:solidFill>
                <a:latin typeface="Meiryo UI" pitchFamily="50" charset="-128"/>
                <a:ea typeface="Meiryo UI" pitchFamily="50" charset="-128"/>
                <a:cs typeface="Meiryo UI" panose="020B0604030504040204" pitchFamily="50" charset="-128"/>
              </a:rPr>
              <a:t>○○</a:t>
            </a:r>
            <a:r>
              <a:rPr kumimoji="1" lang="ja-JP" altLang="en-US" sz="1200" b="1" dirty="0">
                <a:solidFill>
                  <a:srgbClr val="FF0000"/>
                </a:solidFill>
                <a:latin typeface="Meiryo UI" pitchFamily="50" charset="-128"/>
                <a:ea typeface="Meiryo UI" pitchFamily="50" charset="-128"/>
                <a:cs typeface="Meiryo UI" panose="020B0604030504040204" pitchFamily="50" charset="-128"/>
              </a:rPr>
              <a:t>億円</a:t>
            </a:r>
            <a:endParaRPr kumimoji="1" lang="en-US" altLang="ja-JP" sz="1200" b="1" dirty="0">
              <a:solidFill>
                <a:srgbClr val="FF0000"/>
              </a:solidFill>
              <a:latin typeface="Meiryo UI" pitchFamily="50" charset="-128"/>
              <a:ea typeface="Meiryo UI" pitchFamily="50" charset="-128"/>
              <a:cs typeface="Meiryo UI" panose="020B0604030504040204" pitchFamily="50" charset="-128"/>
            </a:endParaRPr>
          </a:p>
        </p:txBody>
      </p:sp>
      <p:sp>
        <p:nvSpPr>
          <p:cNvPr id="32" name="円/楕円 31"/>
          <p:cNvSpPr/>
          <p:nvPr/>
        </p:nvSpPr>
        <p:spPr bwMode="auto">
          <a:xfrm>
            <a:off x="7185900" y="3639382"/>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テキスト ボックス 32"/>
          <p:cNvSpPr txBox="1"/>
          <p:nvPr/>
        </p:nvSpPr>
        <p:spPr>
          <a:xfrm>
            <a:off x="5422185" y="975820"/>
            <a:ext cx="697627" cy="246221"/>
          </a:xfrm>
          <a:prstGeom prst="rect">
            <a:avLst/>
          </a:prstGeom>
          <a:solidFill>
            <a:srgbClr val="FFFF00"/>
          </a:solidFill>
        </p:spPr>
        <p:txBody>
          <a:bodyPr wrap="none" rtlCol="0">
            <a:spAutoFit/>
          </a:bodyPr>
          <a:lstStyle/>
          <a:p>
            <a:r>
              <a:rPr kumimoji="1" lang="ja-JP" altLang="en-US" sz="1000" b="1" dirty="0">
                <a:solidFill>
                  <a:srgbClr val="FF0000"/>
                </a:solidFill>
                <a:latin typeface="Meiryo UI" pitchFamily="50" charset="-128"/>
                <a:ea typeface="Meiryo UI" pitchFamily="50" charset="-128"/>
                <a:cs typeface="Meiryo UI" panose="020B0604030504040204" pitchFamily="50" charset="-128"/>
              </a:rPr>
              <a:t>○○億円</a:t>
            </a:r>
          </a:p>
        </p:txBody>
      </p:sp>
      <p:sp>
        <p:nvSpPr>
          <p:cNvPr id="34" name="テキスト ボックス 33"/>
          <p:cNvSpPr txBox="1"/>
          <p:nvPr/>
        </p:nvSpPr>
        <p:spPr>
          <a:xfrm>
            <a:off x="8069041" y="4771519"/>
            <a:ext cx="800219" cy="276999"/>
          </a:xfrm>
          <a:prstGeom prst="rect">
            <a:avLst/>
          </a:prstGeom>
          <a:solidFill>
            <a:srgbClr val="FFFF00"/>
          </a:solidFill>
        </p:spPr>
        <p:txBody>
          <a:bodyPr wrap="none" rtlCol="0">
            <a:spAutoFit/>
          </a:bodyPr>
          <a:lstStyle/>
          <a:p>
            <a:r>
              <a:rPr lang="ja-JP" altLang="en-US" sz="1200" b="1" dirty="0">
                <a:solidFill>
                  <a:srgbClr val="FF0000"/>
                </a:solidFill>
                <a:latin typeface="Meiryo UI" pitchFamily="50" charset="-128"/>
                <a:ea typeface="Meiryo UI" pitchFamily="50" charset="-128"/>
                <a:cs typeface="Meiryo UI" panose="020B0604030504040204" pitchFamily="50" charset="-128"/>
              </a:rPr>
              <a:t>○○</a:t>
            </a:r>
            <a:r>
              <a:rPr kumimoji="1" lang="ja-JP" altLang="en-US" sz="1200" b="1" dirty="0">
                <a:solidFill>
                  <a:srgbClr val="FF0000"/>
                </a:solidFill>
                <a:latin typeface="Meiryo UI" pitchFamily="50" charset="-128"/>
                <a:ea typeface="Meiryo UI" pitchFamily="50" charset="-128"/>
                <a:cs typeface="Meiryo UI" panose="020B0604030504040204" pitchFamily="50" charset="-128"/>
              </a:rPr>
              <a:t>億円</a:t>
            </a:r>
            <a:endParaRPr kumimoji="1" lang="en-US" altLang="ja-JP" sz="1200" b="1" dirty="0">
              <a:solidFill>
                <a:srgbClr val="FF0000"/>
              </a:solidFill>
              <a:latin typeface="Meiryo UI" pitchFamily="50" charset="-128"/>
              <a:ea typeface="Meiryo UI" pitchFamily="50" charset="-128"/>
              <a:cs typeface="Meiryo UI" panose="020B0604030504040204" pitchFamily="50" charset="-128"/>
            </a:endParaRPr>
          </a:p>
        </p:txBody>
      </p:sp>
      <p:sp>
        <p:nvSpPr>
          <p:cNvPr id="35" name="テキスト ボックス 34"/>
          <p:cNvSpPr txBox="1"/>
          <p:nvPr/>
        </p:nvSpPr>
        <p:spPr>
          <a:xfrm>
            <a:off x="4043770" y="1348424"/>
            <a:ext cx="697627" cy="246221"/>
          </a:xfrm>
          <a:prstGeom prst="rect">
            <a:avLst/>
          </a:prstGeom>
          <a:solidFill>
            <a:srgbClr val="FFFF00"/>
          </a:solidFill>
        </p:spPr>
        <p:txBody>
          <a:bodyPr wrap="none" rtlCol="0">
            <a:spAutoFit/>
          </a:bodyPr>
          <a:lstStyle/>
          <a:p>
            <a:r>
              <a:rPr lang="ja-JP" altLang="en-US" sz="1000" b="1" dirty="0">
                <a:solidFill>
                  <a:srgbClr val="FF0000"/>
                </a:solidFill>
                <a:latin typeface="Meiryo UI" pitchFamily="50" charset="-128"/>
                <a:ea typeface="Meiryo UI" pitchFamily="50" charset="-128"/>
                <a:cs typeface="Meiryo UI" panose="020B0604030504040204" pitchFamily="50" charset="-128"/>
              </a:rPr>
              <a:t>○○</a:t>
            </a:r>
            <a:r>
              <a:rPr kumimoji="1" lang="ja-JP" altLang="en-US" sz="1000" b="1" dirty="0">
                <a:solidFill>
                  <a:srgbClr val="FF0000"/>
                </a:solidFill>
                <a:latin typeface="Meiryo UI" pitchFamily="50" charset="-128"/>
                <a:ea typeface="Meiryo UI" pitchFamily="50" charset="-128"/>
                <a:cs typeface="Meiryo UI" panose="020B0604030504040204" pitchFamily="50" charset="-128"/>
              </a:rPr>
              <a:t>億円</a:t>
            </a:r>
          </a:p>
        </p:txBody>
      </p:sp>
      <p:sp>
        <p:nvSpPr>
          <p:cNvPr id="36" name="テキスト ボックス 35"/>
          <p:cNvSpPr txBox="1"/>
          <p:nvPr/>
        </p:nvSpPr>
        <p:spPr>
          <a:xfrm>
            <a:off x="6686076" y="1190831"/>
            <a:ext cx="442750" cy="400110"/>
          </a:xfrm>
          <a:prstGeom prst="rect">
            <a:avLst/>
          </a:prstGeom>
          <a:noFill/>
        </p:spPr>
        <p:txBody>
          <a:bodyPr wrap="none" rtlCol="0">
            <a:spAutoFit/>
          </a:bodyPr>
          <a:lstStyle/>
          <a:p>
            <a:r>
              <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rPr>
              <a:t>○</a:t>
            </a:r>
          </a:p>
        </p:txBody>
      </p:sp>
      <p:sp>
        <p:nvSpPr>
          <p:cNvPr id="37" name="テキスト ボックス 36"/>
          <p:cNvSpPr txBox="1"/>
          <p:nvPr/>
        </p:nvSpPr>
        <p:spPr>
          <a:xfrm>
            <a:off x="3257587" y="5236674"/>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dirty="0"/>
              <a:t>▲</a:t>
            </a:r>
          </a:p>
        </p:txBody>
      </p:sp>
      <p:sp>
        <p:nvSpPr>
          <p:cNvPr id="38" name="テキスト ボックス 37"/>
          <p:cNvSpPr txBox="1"/>
          <p:nvPr/>
        </p:nvSpPr>
        <p:spPr>
          <a:xfrm>
            <a:off x="72224" y="5641210"/>
            <a:ext cx="1980000" cy="430887"/>
          </a:xfrm>
          <a:prstGeom prst="rect">
            <a:avLst/>
          </a:prstGeom>
          <a:noFill/>
          <a:ln w="19050">
            <a:solidFill>
              <a:srgbClr val="0070C0"/>
            </a:solidFill>
            <a:prstDash val="sysDash"/>
          </a:ln>
        </p:spPr>
        <p:txBody>
          <a:bodyPr wrap="square" rtlCol="0">
            <a:spAutoFit/>
          </a:bodyPr>
          <a:lstStyle/>
          <a:p>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平均生産性○○万円</a:t>
            </a:r>
            <a:r>
              <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人</a:t>
            </a:r>
            <a:endPar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全国平均○○万円</a:t>
            </a:r>
            <a:r>
              <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人</a:t>
            </a:r>
            <a:endParaRPr kumimoji="1"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p:cNvSpPr/>
          <p:nvPr/>
        </p:nvSpPr>
        <p:spPr>
          <a:xfrm>
            <a:off x="-1935" y="6058464"/>
            <a:ext cx="1830950" cy="261610"/>
          </a:xfrm>
          <a:prstGeom prst="rect">
            <a:avLst/>
          </a:prstGeom>
        </p:spPr>
        <p:txBody>
          <a:bodyPr wrap="none">
            <a:spAutoFit/>
          </a:bodyPr>
          <a:lstStyle/>
          <a:p>
            <a:r>
              <a:rPr lang="ja-JP" altLang="en-US" sz="1100" b="1" dirty="0">
                <a:solidFill>
                  <a:srgbClr val="FF0000"/>
                </a:solidFill>
                <a:latin typeface="Meiryo UI" pitchFamily="50" charset="-128"/>
                <a:ea typeface="Meiryo UI" pitchFamily="50" charset="-128"/>
                <a:cs typeface="Meiryo UI" panose="020B0604030504040204" pitchFamily="50" charset="-128"/>
              </a:rPr>
              <a:t>（○○位</a:t>
            </a:r>
            <a:r>
              <a:rPr lang="en-US" altLang="ja-JP" sz="1100" b="1" dirty="0">
                <a:solidFill>
                  <a:srgbClr val="FF0000"/>
                </a:solidFill>
                <a:latin typeface="Meiryo UI" pitchFamily="50" charset="-128"/>
                <a:ea typeface="Meiryo UI" pitchFamily="50" charset="-128"/>
                <a:cs typeface="Meiryo UI" panose="020B0604030504040204" pitchFamily="50" charset="-128"/>
              </a:rPr>
              <a:t>/1,719</a:t>
            </a:r>
            <a:r>
              <a:rPr lang="ja-JP" altLang="en-US" sz="1100" b="1" dirty="0">
                <a:solidFill>
                  <a:srgbClr val="FF0000"/>
                </a:solidFill>
                <a:latin typeface="Meiryo UI" pitchFamily="50" charset="-128"/>
                <a:ea typeface="Meiryo UI" pitchFamily="50" charset="-128"/>
                <a:cs typeface="Meiryo UI" panose="020B0604030504040204" pitchFamily="50" charset="-128"/>
              </a:rPr>
              <a:t>市町村）</a:t>
            </a:r>
          </a:p>
        </p:txBody>
      </p:sp>
      <p:sp>
        <p:nvSpPr>
          <p:cNvPr id="40" name="正方形/長方形 39"/>
          <p:cNvSpPr/>
          <p:nvPr/>
        </p:nvSpPr>
        <p:spPr>
          <a:xfrm>
            <a:off x="5610103" y="1990887"/>
            <a:ext cx="1830950" cy="261610"/>
          </a:xfrm>
          <a:prstGeom prst="rect">
            <a:avLst/>
          </a:prstGeom>
        </p:spPr>
        <p:txBody>
          <a:bodyPr wrap="none">
            <a:spAutoFit/>
          </a:bodyPr>
          <a:lstStyle/>
          <a:p>
            <a:r>
              <a:rPr lang="ja-JP" altLang="en-US" sz="1100" b="1" dirty="0">
                <a:solidFill>
                  <a:srgbClr val="FF0000"/>
                </a:solidFill>
                <a:latin typeface="Meiryo UI" pitchFamily="50" charset="-128"/>
                <a:ea typeface="Meiryo UI" pitchFamily="50" charset="-128"/>
                <a:cs typeface="Meiryo UI" panose="020B0604030504040204" pitchFamily="50" charset="-128"/>
              </a:rPr>
              <a:t>（○○位</a:t>
            </a:r>
            <a:r>
              <a:rPr lang="en-US" altLang="ja-JP" sz="1100" b="1" dirty="0">
                <a:solidFill>
                  <a:srgbClr val="FF0000"/>
                </a:solidFill>
                <a:latin typeface="Meiryo UI" pitchFamily="50" charset="-128"/>
                <a:ea typeface="Meiryo UI" pitchFamily="50" charset="-128"/>
                <a:cs typeface="Meiryo UI" panose="020B0604030504040204" pitchFamily="50" charset="-128"/>
              </a:rPr>
              <a:t>/1,719</a:t>
            </a:r>
            <a:r>
              <a:rPr lang="ja-JP" altLang="en-US" sz="1100" b="1" dirty="0">
                <a:solidFill>
                  <a:srgbClr val="FF0000"/>
                </a:solidFill>
                <a:latin typeface="Meiryo UI" pitchFamily="50" charset="-128"/>
                <a:ea typeface="Meiryo UI" pitchFamily="50" charset="-128"/>
                <a:cs typeface="Meiryo UI" panose="020B0604030504040204" pitchFamily="50" charset="-128"/>
              </a:rPr>
              <a:t>市町村）</a:t>
            </a:r>
          </a:p>
        </p:txBody>
      </p:sp>
      <p:sp>
        <p:nvSpPr>
          <p:cNvPr id="41" name="テキスト ボックス 40"/>
          <p:cNvSpPr txBox="1"/>
          <p:nvPr/>
        </p:nvSpPr>
        <p:spPr>
          <a:xfrm>
            <a:off x="6635357" y="5600664"/>
            <a:ext cx="756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経常収支</a:t>
            </a:r>
            <a:endParaRPr kumimoji="1" lang="ja-JP" altLang="en-US"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円/楕円 42"/>
          <p:cNvSpPr/>
          <p:nvPr/>
        </p:nvSpPr>
        <p:spPr bwMode="auto">
          <a:xfrm>
            <a:off x="1838951" y="2690928"/>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正方形/長方形 43"/>
          <p:cNvSpPr/>
          <p:nvPr/>
        </p:nvSpPr>
        <p:spPr bwMode="auto">
          <a:xfrm>
            <a:off x="4044190" y="874633"/>
            <a:ext cx="504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通勤</a:t>
            </a:r>
          </a:p>
        </p:txBody>
      </p:sp>
      <p:sp>
        <p:nvSpPr>
          <p:cNvPr id="45" name="テキスト ボックス 44"/>
          <p:cNvSpPr txBox="1"/>
          <p:nvPr/>
        </p:nvSpPr>
        <p:spPr>
          <a:xfrm>
            <a:off x="3959477" y="1102203"/>
            <a:ext cx="1152000" cy="246221"/>
          </a:xfrm>
          <a:prstGeom prst="rect">
            <a:avLst/>
          </a:prstGeom>
          <a:noFill/>
        </p:spPr>
        <p:txBody>
          <a:bodyPr wrap="square" rtlCol="0">
            <a:spAutoFit/>
          </a:bodyPr>
          <a:lstStyle>
            <a:defPPr>
              <a:defRPr lang="ja-JP"/>
            </a:defPPr>
            <a:lvl1pPr>
              <a:defRPr sz="1000" b="1">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GRP</a:t>
            </a:r>
            <a:r>
              <a:rPr lang="ja-JP" altLang="en-US" dirty="0"/>
              <a:t>の○○％</a:t>
            </a:r>
            <a:endParaRPr lang="en-US" altLang="ja-JP" dirty="0"/>
          </a:p>
        </p:txBody>
      </p:sp>
      <p:sp>
        <p:nvSpPr>
          <p:cNvPr id="46" name="テキスト ボックス 45"/>
          <p:cNvSpPr txBox="1"/>
          <p:nvPr/>
        </p:nvSpPr>
        <p:spPr>
          <a:xfrm>
            <a:off x="1749141" y="1099772"/>
            <a:ext cx="1152000" cy="246221"/>
          </a:xfrm>
          <a:prstGeom prst="rect">
            <a:avLst/>
          </a:prstGeom>
          <a:noFill/>
        </p:spPr>
        <p:txBody>
          <a:bodyPr wrap="square" rtlCol="0">
            <a:spAutoFit/>
          </a:bodyPr>
          <a:lstStyle/>
          <a:p>
            <a:r>
              <a:rPr lang="en-US" altLang="ja-JP" sz="1000" b="1" dirty="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の○○％</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テキスト ボックス 46"/>
          <p:cNvSpPr txBox="1"/>
          <p:nvPr/>
        </p:nvSpPr>
        <p:spPr>
          <a:xfrm>
            <a:off x="2366634" y="749036"/>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dirty="0"/>
              <a:t>▲</a:t>
            </a:r>
          </a:p>
        </p:txBody>
      </p:sp>
      <p:sp>
        <p:nvSpPr>
          <p:cNvPr id="48" name="テキスト ボックス 47"/>
          <p:cNvSpPr txBox="1"/>
          <p:nvPr/>
        </p:nvSpPr>
        <p:spPr>
          <a:xfrm>
            <a:off x="5689605" y="1589655"/>
            <a:ext cx="1800000" cy="430887"/>
          </a:xfrm>
          <a:prstGeom prst="rect">
            <a:avLst/>
          </a:prstGeom>
          <a:noFill/>
          <a:ln w="19050">
            <a:solidFill>
              <a:srgbClr val="0070C0"/>
            </a:solidFill>
            <a:prstDash val="sysDash"/>
          </a:ln>
        </p:spPr>
        <p:txBody>
          <a:bodyPr wrap="square" rtlCol="0">
            <a:spAutoFit/>
          </a:bodyPr>
          <a:lstStyle/>
          <a:p>
            <a:r>
              <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人当たり所得○○万円</a:t>
            </a:r>
            <a:endPar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全国平均○○万円</a:t>
            </a:r>
          </a:p>
        </p:txBody>
      </p:sp>
      <p:sp>
        <p:nvSpPr>
          <p:cNvPr id="49" name="テキスト ボックス 48"/>
          <p:cNvSpPr txBox="1"/>
          <p:nvPr/>
        </p:nvSpPr>
        <p:spPr>
          <a:xfrm>
            <a:off x="6059767" y="979645"/>
            <a:ext cx="1152000" cy="246221"/>
          </a:xfrm>
          <a:prstGeom prst="rect">
            <a:avLst/>
          </a:prstGeom>
          <a:noFill/>
        </p:spPr>
        <p:txBody>
          <a:bodyPr wrap="square" rtlCol="0">
            <a:spAutoFit/>
          </a:bodyPr>
          <a:lstStyle>
            <a:defPPr>
              <a:defRPr lang="ja-JP"/>
            </a:defPPr>
            <a:lvl1pPr>
              <a:defRPr sz="1000" b="1">
                <a:latin typeface="Meiryo UI" panose="020B0604030504040204" pitchFamily="50" charset="-128"/>
                <a:ea typeface="Meiryo UI" panose="020B0604030504040204" pitchFamily="50" charset="-128"/>
                <a:cs typeface="Meiryo UI" panose="020B0604030504040204" pitchFamily="50" charset="-128"/>
              </a:defRPr>
            </a:lvl1pPr>
          </a:lstStyle>
          <a:p>
            <a:pPr algn="r"/>
            <a:r>
              <a:rPr lang="en-US" altLang="ja-JP" dirty="0"/>
              <a:t>GRP</a:t>
            </a:r>
            <a:r>
              <a:rPr lang="ja-JP" altLang="en-US" dirty="0"/>
              <a:t>の○○％</a:t>
            </a:r>
            <a:endParaRPr lang="en-US" altLang="ja-JP" dirty="0"/>
          </a:p>
        </p:txBody>
      </p:sp>
      <p:sp>
        <p:nvSpPr>
          <p:cNvPr id="50" name="円/楕円 49"/>
          <p:cNvSpPr/>
          <p:nvPr/>
        </p:nvSpPr>
        <p:spPr bwMode="auto">
          <a:xfrm>
            <a:off x="6028270" y="5347403"/>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テキスト ボックス 50"/>
          <p:cNvSpPr txBox="1"/>
          <p:nvPr/>
        </p:nvSpPr>
        <p:spPr>
          <a:xfrm>
            <a:off x="6635357" y="6051590"/>
            <a:ext cx="800219" cy="276999"/>
          </a:xfrm>
          <a:prstGeom prst="rect">
            <a:avLst/>
          </a:prstGeom>
          <a:solidFill>
            <a:srgbClr val="FFFF00"/>
          </a:solidFill>
        </p:spPr>
        <p:txBody>
          <a:bodyPr wrap="none" rtlCol="0">
            <a:spAutoFit/>
          </a:bodyPr>
          <a:lstStyle>
            <a:defPPr>
              <a:defRPr lang="ja-JP"/>
            </a:defPPr>
            <a:lvl1pPr>
              <a:defRPr sz="1200" b="1">
                <a:solidFill>
                  <a:srgbClr val="FF0000"/>
                </a:solidFill>
                <a:latin typeface="Meiryo UI" pitchFamily="50" charset="-128"/>
                <a:ea typeface="Meiryo UI" pitchFamily="50" charset="-128"/>
                <a:cs typeface="Meiryo UI" panose="020B0604030504040204" pitchFamily="50" charset="-128"/>
              </a:defRPr>
            </a:lvl1pPr>
          </a:lstStyle>
          <a:p>
            <a:r>
              <a:rPr lang="ja-JP" altLang="en-US" dirty="0"/>
              <a:t>○○億円</a:t>
            </a:r>
          </a:p>
        </p:txBody>
      </p:sp>
      <p:sp>
        <p:nvSpPr>
          <p:cNvPr id="52" name="円/楕円 51"/>
          <p:cNvSpPr/>
          <p:nvPr/>
        </p:nvSpPr>
        <p:spPr bwMode="auto">
          <a:xfrm>
            <a:off x="7341690" y="4671391"/>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ボックス 52"/>
          <p:cNvSpPr txBox="1"/>
          <p:nvPr/>
        </p:nvSpPr>
        <p:spPr>
          <a:xfrm>
            <a:off x="5892218" y="4768277"/>
            <a:ext cx="800219" cy="276999"/>
          </a:xfrm>
          <a:prstGeom prst="rect">
            <a:avLst/>
          </a:prstGeom>
          <a:solidFill>
            <a:srgbClr val="FFFF00"/>
          </a:solidFill>
        </p:spPr>
        <p:txBody>
          <a:bodyPr wrap="none" rtlCol="0">
            <a:spAutoFit/>
          </a:bodyPr>
          <a:lstStyle/>
          <a:p>
            <a:r>
              <a:rPr lang="ja-JP" altLang="en-US" sz="1200" b="1" dirty="0">
                <a:solidFill>
                  <a:srgbClr val="FF0000"/>
                </a:solidFill>
                <a:latin typeface="Meiryo UI" pitchFamily="50" charset="-128"/>
                <a:ea typeface="Meiryo UI" pitchFamily="50" charset="-128"/>
                <a:cs typeface="Meiryo UI" panose="020B0604030504040204" pitchFamily="50" charset="-128"/>
              </a:rPr>
              <a:t>○○億円</a:t>
            </a:r>
            <a:endParaRPr kumimoji="1" lang="ja-JP" altLang="en-US" sz="1200" b="1" dirty="0">
              <a:solidFill>
                <a:srgbClr val="FF0000"/>
              </a:solidFill>
              <a:latin typeface="Meiryo UI" pitchFamily="50" charset="-128"/>
              <a:ea typeface="Meiryo UI" pitchFamily="50" charset="-128"/>
              <a:cs typeface="Meiryo UI" panose="020B0604030504040204" pitchFamily="50" charset="-128"/>
            </a:endParaRPr>
          </a:p>
        </p:txBody>
      </p:sp>
      <p:sp>
        <p:nvSpPr>
          <p:cNvPr id="54" name="テキスト ボックス 53"/>
          <p:cNvSpPr txBox="1"/>
          <p:nvPr/>
        </p:nvSpPr>
        <p:spPr>
          <a:xfrm>
            <a:off x="7404762" y="5910609"/>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dirty="0"/>
              <a:t>▲</a:t>
            </a:r>
          </a:p>
        </p:txBody>
      </p:sp>
      <p:sp>
        <p:nvSpPr>
          <p:cNvPr id="55" name="テキスト ボックス 54"/>
          <p:cNvSpPr txBox="1"/>
          <p:nvPr/>
        </p:nvSpPr>
        <p:spPr>
          <a:xfrm>
            <a:off x="4500221" y="753907"/>
            <a:ext cx="442750" cy="400110"/>
          </a:xfrm>
          <a:prstGeom prst="rect">
            <a:avLst/>
          </a:prstGeom>
          <a:noFill/>
        </p:spPr>
        <p:txBody>
          <a:bodyPr wrap="none" rtlCol="0">
            <a:spAutoFit/>
          </a:bodyPr>
          <a:lstStyle/>
          <a:p>
            <a:r>
              <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rPr>
              <a:t>○</a:t>
            </a:r>
          </a:p>
        </p:txBody>
      </p:sp>
      <p:sp>
        <p:nvSpPr>
          <p:cNvPr id="56" name="テキスト ボックス 55"/>
          <p:cNvSpPr txBox="1"/>
          <p:nvPr/>
        </p:nvSpPr>
        <p:spPr>
          <a:xfrm>
            <a:off x="5704995" y="1294343"/>
            <a:ext cx="1031051" cy="261610"/>
          </a:xfrm>
          <a:prstGeom prst="rect">
            <a:avLst/>
          </a:prstGeom>
          <a:solidFill>
            <a:srgbClr val="002060"/>
          </a:solidFill>
        </p:spPr>
        <p:txBody>
          <a:bodyPr wrap="none" rtlCol="0">
            <a:spAutoFit/>
          </a:bodyPr>
          <a:lstStyle/>
          <a:p>
            <a:r>
              <a:rPr lang="ja-JP" altLang="en-US" sz="1100" b="1" dirty="0">
                <a:solidFill>
                  <a:schemeClr val="bg1"/>
                </a:solidFill>
                <a:latin typeface="Meiryo UI" pitchFamily="50" charset="-128"/>
                <a:ea typeface="Meiryo UI" pitchFamily="50" charset="-128"/>
                <a:cs typeface="Meiryo UI" panose="020B0604030504040204" pitchFamily="50" charset="-128"/>
              </a:rPr>
              <a:t>地域住民所得</a:t>
            </a:r>
            <a:endParaRPr kumimoji="1" lang="ja-JP" altLang="en-US" sz="1100" b="1" dirty="0">
              <a:solidFill>
                <a:schemeClr val="bg1"/>
              </a:solidFill>
              <a:latin typeface="Meiryo UI" pitchFamily="50" charset="-128"/>
              <a:ea typeface="Meiryo UI" pitchFamily="50" charset="-128"/>
              <a:cs typeface="Meiryo UI" panose="020B0604030504040204" pitchFamily="50" charset="-128"/>
            </a:endParaRPr>
          </a:p>
        </p:txBody>
      </p:sp>
      <p:sp>
        <p:nvSpPr>
          <p:cNvPr id="57" name="テキスト ボックス 56"/>
          <p:cNvSpPr txBox="1"/>
          <p:nvPr/>
        </p:nvSpPr>
        <p:spPr>
          <a:xfrm>
            <a:off x="72225" y="5326953"/>
            <a:ext cx="889987" cy="261610"/>
          </a:xfrm>
          <a:prstGeom prst="rect">
            <a:avLst/>
          </a:prstGeom>
          <a:solidFill>
            <a:srgbClr val="002060"/>
          </a:solidFill>
        </p:spPr>
        <p:txBody>
          <a:bodyPr wrap="none" rtlCol="0">
            <a:spAutoFit/>
          </a:bodyPr>
          <a:lstStyle/>
          <a:p>
            <a:r>
              <a:rPr lang="ja-JP" altLang="en-US" sz="1100" b="1" dirty="0">
                <a:solidFill>
                  <a:schemeClr val="bg1"/>
                </a:solidFill>
                <a:latin typeface="Meiryo UI" pitchFamily="50" charset="-128"/>
                <a:ea typeface="Meiryo UI" pitchFamily="50" charset="-128"/>
                <a:cs typeface="Meiryo UI" panose="020B0604030504040204" pitchFamily="50" charset="-128"/>
              </a:rPr>
              <a:t>労働生産性</a:t>
            </a:r>
            <a:endParaRPr kumimoji="1" lang="ja-JP" altLang="en-US" sz="1100" b="1" dirty="0">
              <a:solidFill>
                <a:schemeClr val="bg1"/>
              </a:solidFill>
              <a:latin typeface="Meiryo UI" pitchFamily="50" charset="-128"/>
              <a:ea typeface="Meiryo UI" pitchFamily="50" charset="-128"/>
              <a:cs typeface="Meiryo UI" panose="020B0604030504040204" pitchFamily="50" charset="-128"/>
            </a:endParaRPr>
          </a:p>
        </p:txBody>
      </p:sp>
      <p:sp>
        <p:nvSpPr>
          <p:cNvPr id="58" name="テキスト ボックス 57"/>
          <p:cNvSpPr txBox="1"/>
          <p:nvPr/>
        </p:nvSpPr>
        <p:spPr>
          <a:xfrm>
            <a:off x="2097724" y="5643876"/>
            <a:ext cx="2052000" cy="430887"/>
          </a:xfrm>
          <a:prstGeom prst="rect">
            <a:avLst/>
          </a:prstGeom>
          <a:noFill/>
          <a:ln w="19050">
            <a:solidFill>
              <a:srgbClr val="0070C0"/>
            </a:solidFill>
            <a:prstDash val="sysDash"/>
          </a:ln>
        </p:spPr>
        <p:txBody>
          <a:bodyPr wrap="square" rtlCol="0">
            <a:noAutofit/>
          </a:bodyPr>
          <a:lstStyle/>
          <a:p>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平均生産性○○百万円</a:t>
            </a:r>
            <a:r>
              <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/TJ</a:t>
            </a:r>
          </a:p>
          <a:p>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全国平均○○百万円</a:t>
            </a:r>
            <a:r>
              <a:rPr lang="en-US" altLang="ja-JP"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/TJ</a:t>
            </a:r>
            <a:endParaRPr kumimoji="1"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p:cNvSpPr/>
          <p:nvPr/>
        </p:nvSpPr>
        <p:spPr>
          <a:xfrm>
            <a:off x="2037994" y="6058464"/>
            <a:ext cx="1830950" cy="261610"/>
          </a:xfrm>
          <a:prstGeom prst="rect">
            <a:avLst/>
          </a:prstGeom>
          <a:noFill/>
        </p:spPr>
        <p:txBody>
          <a:bodyPr wrap="none">
            <a:spAutoFit/>
          </a:bodyPr>
          <a:lstStyle/>
          <a:p>
            <a:r>
              <a:rPr lang="ja-JP" altLang="en-US" sz="1100" b="1" dirty="0">
                <a:solidFill>
                  <a:srgbClr val="FF0000"/>
                </a:solidFill>
                <a:latin typeface="Meiryo UI" pitchFamily="50" charset="-128"/>
                <a:ea typeface="Meiryo UI" pitchFamily="50" charset="-128"/>
                <a:cs typeface="Meiryo UI" panose="020B0604030504040204" pitchFamily="50" charset="-128"/>
              </a:rPr>
              <a:t>（○○位</a:t>
            </a:r>
            <a:r>
              <a:rPr lang="en-US" altLang="ja-JP" sz="1100" b="1" dirty="0">
                <a:solidFill>
                  <a:srgbClr val="FF0000"/>
                </a:solidFill>
                <a:latin typeface="Meiryo UI" pitchFamily="50" charset="-128"/>
                <a:ea typeface="Meiryo UI" pitchFamily="50" charset="-128"/>
                <a:cs typeface="Meiryo UI" panose="020B0604030504040204" pitchFamily="50" charset="-128"/>
              </a:rPr>
              <a:t>/1,719</a:t>
            </a:r>
            <a:r>
              <a:rPr lang="ja-JP" altLang="en-US" sz="1100" b="1" dirty="0">
                <a:solidFill>
                  <a:srgbClr val="FF0000"/>
                </a:solidFill>
                <a:latin typeface="Meiryo UI" pitchFamily="50" charset="-128"/>
                <a:ea typeface="Meiryo UI" pitchFamily="50" charset="-128"/>
                <a:cs typeface="Meiryo UI" panose="020B0604030504040204" pitchFamily="50" charset="-128"/>
              </a:rPr>
              <a:t>市町村）</a:t>
            </a:r>
            <a:endParaRPr lang="en-US" altLang="ja-JP" sz="1100" b="1" dirty="0">
              <a:solidFill>
                <a:srgbClr val="FF0000"/>
              </a:solidFill>
              <a:latin typeface="Meiryo UI" pitchFamily="50" charset="-128"/>
              <a:ea typeface="Meiryo UI" pitchFamily="50" charset="-128"/>
              <a:cs typeface="Meiryo UI" panose="020B0604030504040204" pitchFamily="50" charset="-128"/>
            </a:endParaRPr>
          </a:p>
        </p:txBody>
      </p:sp>
      <p:sp>
        <p:nvSpPr>
          <p:cNvPr id="60" name="テキスト ボックス 59"/>
          <p:cNvSpPr txBox="1"/>
          <p:nvPr/>
        </p:nvSpPr>
        <p:spPr>
          <a:xfrm>
            <a:off x="2097725" y="5322263"/>
            <a:ext cx="1207382" cy="261610"/>
          </a:xfrm>
          <a:prstGeom prst="rect">
            <a:avLst/>
          </a:prstGeom>
          <a:solidFill>
            <a:srgbClr val="002060"/>
          </a:solidFill>
        </p:spPr>
        <p:txBody>
          <a:bodyPr wrap="none" rtlCol="0">
            <a:spAutoFit/>
          </a:bodyPr>
          <a:lstStyle/>
          <a:p>
            <a:r>
              <a:rPr lang="ja-JP" altLang="en-US" sz="1100" b="1" dirty="0">
                <a:solidFill>
                  <a:schemeClr val="bg1"/>
                </a:solidFill>
                <a:latin typeface="Meiryo UI" pitchFamily="50" charset="-128"/>
                <a:ea typeface="Meiryo UI" pitchFamily="50" charset="-128"/>
                <a:cs typeface="Meiryo UI" panose="020B0604030504040204" pitchFamily="50" charset="-128"/>
              </a:rPr>
              <a:t>エネルギー生産性</a:t>
            </a:r>
            <a:endParaRPr kumimoji="1" lang="ja-JP" altLang="en-US" sz="1100" b="1" dirty="0">
              <a:solidFill>
                <a:schemeClr val="bg1"/>
              </a:solidFill>
              <a:latin typeface="Meiryo UI" pitchFamily="50" charset="-128"/>
              <a:ea typeface="Meiryo UI" pitchFamily="50" charset="-128"/>
              <a:cs typeface="Meiryo UI" panose="020B0604030504040204" pitchFamily="50" charset="-128"/>
            </a:endParaRPr>
          </a:p>
        </p:txBody>
      </p:sp>
      <p:sp>
        <p:nvSpPr>
          <p:cNvPr id="65" name="通勤矢印"/>
          <p:cNvSpPr/>
          <p:nvPr/>
        </p:nvSpPr>
        <p:spPr bwMode="auto">
          <a:xfrm rot="10800000">
            <a:off x="3480590" y="978319"/>
            <a:ext cx="576000" cy="828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65"/>
          <p:cNvSpPr txBox="1"/>
          <p:nvPr/>
        </p:nvSpPr>
        <p:spPr>
          <a:xfrm>
            <a:off x="8533708" y="4201726"/>
            <a:ext cx="442750" cy="400110"/>
          </a:xfrm>
          <a:prstGeom prst="rect">
            <a:avLst/>
          </a:prstGeom>
          <a:noFill/>
        </p:spPr>
        <p:txBody>
          <a:bodyPr wrap="none" rtlCol="0">
            <a:spAutoFit/>
          </a:bodyPr>
          <a:lstStyle/>
          <a:p>
            <a:r>
              <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rPr>
              <a:t>○</a:t>
            </a:r>
          </a:p>
        </p:txBody>
      </p:sp>
      <p:sp>
        <p:nvSpPr>
          <p:cNvPr id="67" name="テキスト ボックス 66"/>
          <p:cNvSpPr txBox="1"/>
          <p:nvPr/>
        </p:nvSpPr>
        <p:spPr>
          <a:xfrm>
            <a:off x="8294831" y="2929025"/>
            <a:ext cx="442750" cy="400110"/>
          </a:xfrm>
          <a:prstGeom prst="rect">
            <a:avLst/>
          </a:prstGeom>
          <a:noFill/>
        </p:spPr>
        <p:txBody>
          <a:bodyPr wrap="none" rtlCol="0">
            <a:spAutoFit/>
          </a:bodyPr>
          <a:lstStyle/>
          <a:p>
            <a:r>
              <a:rPr kumimoji="1" lang="ja-JP" altLang="en-US" b="1" dirty="0">
                <a:solidFill>
                  <a:srgbClr val="FF0000"/>
                </a:solidFill>
                <a:latin typeface="HGP創英角ｺﾞｼｯｸUB" pitchFamily="50" charset="-128"/>
                <a:ea typeface="HGP創英角ｺﾞｼｯｸUB" pitchFamily="50" charset="-128"/>
                <a:cs typeface="Meiryo UI" panose="020B0604030504040204" pitchFamily="50" charset="-128"/>
              </a:rPr>
              <a:t>○</a:t>
            </a:r>
          </a:p>
        </p:txBody>
      </p:sp>
      <p:sp>
        <p:nvSpPr>
          <p:cNvPr id="68" name="テキスト ボックス 67"/>
          <p:cNvSpPr txBox="1"/>
          <p:nvPr/>
        </p:nvSpPr>
        <p:spPr>
          <a:xfrm>
            <a:off x="902926" y="5238265"/>
            <a:ext cx="442750"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dirty="0"/>
              <a:t>▲</a:t>
            </a:r>
          </a:p>
        </p:txBody>
      </p:sp>
      <p:sp>
        <p:nvSpPr>
          <p:cNvPr id="69" name="テキスト ボックス 68"/>
          <p:cNvSpPr txBox="1"/>
          <p:nvPr/>
        </p:nvSpPr>
        <p:spPr>
          <a:xfrm>
            <a:off x="7771378" y="3261502"/>
            <a:ext cx="1152000" cy="246221"/>
          </a:xfrm>
          <a:prstGeom prst="rect">
            <a:avLst/>
          </a:prstGeom>
          <a:noFill/>
        </p:spPr>
        <p:txBody>
          <a:bodyPr wrap="square" rtlCol="0">
            <a:spAutoFit/>
          </a:bodyPr>
          <a:lstStyle/>
          <a:p>
            <a:r>
              <a:rPr lang="en-US" altLang="ja-JP" sz="1000" b="1" dirty="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の○○％</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テキスト ボックス 69"/>
          <p:cNvSpPr txBox="1"/>
          <p:nvPr/>
        </p:nvSpPr>
        <p:spPr>
          <a:xfrm>
            <a:off x="8001949" y="4547641"/>
            <a:ext cx="1152000" cy="246221"/>
          </a:xfrm>
          <a:prstGeom prst="rect">
            <a:avLst/>
          </a:prstGeom>
          <a:noFill/>
        </p:spPr>
        <p:txBody>
          <a:bodyPr wrap="square" rtlCol="0">
            <a:spAutoFit/>
          </a:bodyPr>
          <a:lstStyle/>
          <a:p>
            <a:r>
              <a:rPr lang="en-US" altLang="ja-JP" sz="1000" b="1" dirty="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の○○％</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テキスト ボックス 70"/>
          <p:cNvSpPr txBox="1"/>
          <p:nvPr/>
        </p:nvSpPr>
        <p:spPr>
          <a:xfrm>
            <a:off x="6625650" y="5822767"/>
            <a:ext cx="1152000" cy="253916"/>
          </a:xfrm>
          <a:prstGeom prst="rect">
            <a:avLst/>
          </a:prstGeom>
          <a:noFill/>
        </p:spPr>
        <p:txBody>
          <a:bodyPr wrap="square" rtlCol="0">
            <a:spAutoFit/>
          </a:bodyPr>
          <a:lstStyle/>
          <a:p>
            <a:r>
              <a:rPr lang="en-US" altLang="ja-JP" sz="1000" b="1" dirty="0">
                <a:latin typeface="Meiryo UI" panose="020B0604030504040204" pitchFamily="50" charset="-128"/>
                <a:ea typeface="Meiryo UI" panose="020B0604030504040204" pitchFamily="50" charset="-128"/>
                <a:cs typeface="Meiryo UI" panose="020B0604030504040204" pitchFamily="50" charset="-128"/>
              </a:rPr>
              <a:t>GRP</a:t>
            </a:r>
            <a:r>
              <a:rPr lang="ja-JP" altLang="en-US" sz="1000" b="1" dirty="0">
                <a:latin typeface="Meiryo UI" panose="020B0604030504040204" pitchFamily="50" charset="-128"/>
                <a:ea typeface="Meiryo UI" panose="020B0604030504040204" pitchFamily="50" charset="-128"/>
                <a:cs typeface="Meiryo UI" panose="020B0604030504040204" pitchFamily="50" charset="-128"/>
              </a:rPr>
              <a:t>の○○％</a:t>
            </a:r>
            <a:endParaRPr kumimoji="1" lang="en-US" altLang="ja-JP" sz="10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TB11"/>
          <p:cNvSpPr txBox="1"/>
          <p:nvPr/>
        </p:nvSpPr>
        <p:spPr>
          <a:xfrm>
            <a:off x="7405101" y="5506489"/>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⑪</a:t>
            </a:r>
          </a:p>
        </p:txBody>
      </p:sp>
      <p:sp>
        <p:nvSpPr>
          <p:cNvPr id="75" name="TB10"/>
          <p:cNvSpPr txBox="1"/>
          <p:nvPr/>
        </p:nvSpPr>
        <p:spPr>
          <a:xfrm>
            <a:off x="7693854" y="4164069"/>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⑩</a:t>
            </a:r>
            <a:endParaRPr kumimoji="1" lang="ja-JP" altLang="en-US" b="1" dirty="0">
              <a:solidFill>
                <a:schemeClr val="accent6">
                  <a:lumMod val="75000"/>
                </a:schemeClr>
              </a:solidFill>
              <a:latin typeface="Meiryo UI" pitchFamily="50" charset="-128"/>
              <a:ea typeface="Meiryo UI" pitchFamily="50" charset="-128"/>
            </a:endParaRPr>
          </a:p>
        </p:txBody>
      </p:sp>
      <p:sp>
        <p:nvSpPr>
          <p:cNvPr id="76" name="TB9"/>
          <p:cNvSpPr txBox="1"/>
          <p:nvPr/>
        </p:nvSpPr>
        <p:spPr>
          <a:xfrm>
            <a:off x="7448678" y="293249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⑨</a:t>
            </a:r>
            <a:endParaRPr kumimoji="1" lang="ja-JP" altLang="en-US" b="1" dirty="0">
              <a:solidFill>
                <a:schemeClr val="accent6">
                  <a:lumMod val="75000"/>
                </a:schemeClr>
              </a:solidFill>
              <a:latin typeface="Meiryo UI" pitchFamily="50" charset="-128"/>
              <a:ea typeface="Meiryo UI" pitchFamily="50" charset="-128"/>
            </a:endParaRPr>
          </a:p>
        </p:txBody>
      </p:sp>
      <p:sp>
        <p:nvSpPr>
          <p:cNvPr id="77" name="TB8"/>
          <p:cNvSpPr txBox="1"/>
          <p:nvPr/>
        </p:nvSpPr>
        <p:spPr>
          <a:xfrm>
            <a:off x="6997129" y="118738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⑧</a:t>
            </a:r>
            <a:endParaRPr kumimoji="1" lang="ja-JP" altLang="en-US" b="1" dirty="0">
              <a:solidFill>
                <a:schemeClr val="accent6">
                  <a:lumMod val="75000"/>
                </a:schemeClr>
              </a:solidFill>
              <a:latin typeface="Meiryo UI" pitchFamily="50" charset="-128"/>
              <a:ea typeface="Meiryo UI" pitchFamily="50" charset="-128"/>
            </a:endParaRPr>
          </a:p>
        </p:txBody>
      </p:sp>
      <p:sp>
        <p:nvSpPr>
          <p:cNvPr id="78" name="TB7"/>
          <p:cNvSpPr txBox="1"/>
          <p:nvPr/>
        </p:nvSpPr>
        <p:spPr>
          <a:xfrm>
            <a:off x="5021864" y="775140"/>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⑦</a:t>
            </a:r>
            <a:endParaRPr kumimoji="1" lang="ja-JP" altLang="en-US" b="1" dirty="0">
              <a:solidFill>
                <a:schemeClr val="accent6">
                  <a:lumMod val="75000"/>
                </a:schemeClr>
              </a:solidFill>
              <a:latin typeface="Meiryo UI" pitchFamily="50" charset="-128"/>
              <a:ea typeface="Meiryo UI" pitchFamily="50" charset="-128"/>
            </a:endParaRPr>
          </a:p>
        </p:txBody>
      </p:sp>
      <p:sp>
        <p:nvSpPr>
          <p:cNvPr id="79" name="TB6"/>
          <p:cNvSpPr txBox="1"/>
          <p:nvPr/>
        </p:nvSpPr>
        <p:spPr>
          <a:xfrm>
            <a:off x="3675083" y="560895"/>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⑥</a:t>
            </a:r>
            <a:endParaRPr kumimoji="1" lang="ja-JP" altLang="en-US" b="1" dirty="0">
              <a:solidFill>
                <a:schemeClr val="accent6">
                  <a:lumMod val="75000"/>
                </a:schemeClr>
              </a:solidFill>
              <a:latin typeface="Meiryo UI" pitchFamily="50" charset="-128"/>
              <a:ea typeface="Meiryo UI" pitchFamily="50" charset="-128"/>
            </a:endParaRPr>
          </a:p>
        </p:txBody>
      </p:sp>
      <p:sp>
        <p:nvSpPr>
          <p:cNvPr id="80" name="TB5"/>
          <p:cNvSpPr txBox="1"/>
          <p:nvPr/>
        </p:nvSpPr>
        <p:spPr>
          <a:xfrm>
            <a:off x="1360169" y="836961"/>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⑤</a:t>
            </a:r>
          </a:p>
        </p:txBody>
      </p:sp>
      <p:sp>
        <p:nvSpPr>
          <p:cNvPr id="81" name="TB4"/>
          <p:cNvSpPr txBox="1"/>
          <p:nvPr/>
        </p:nvSpPr>
        <p:spPr>
          <a:xfrm>
            <a:off x="3433021" y="2086841"/>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④</a:t>
            </a:r>
          </a:p>
        </p:txBody>
      </p:sp>
      <p:sp>
        <p:nvSpPr>
          <p:cNvPr id="82" name="TB3"/>
          <p:cNvSpPr txBox="1"/>
          <p:nvPr/>
        </p:nvSpPr>
        <p:spPr>
          <a:xfrm>
            <a:off x="3615465" y="5253013"/>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③</a:t>
            </a:r>
            <a:endParaRPr kumimoji="1" lang="ja-JP" altLang="en-US" b="1" dirty="0">
              <a:solidFill>
                <a:schemeClr val="accent6">
                  <a:lumMod val="75000"/>
                </a:schemeClr>
              </a:solidFill>
              <a:latin typeface="Meiryo UI" pitchFamily="50" charset="-128"/>
              <a:ea typeface="Meiryo UI" pitchFamily="50" charset="-128"/>
            </a:endParaRPr>
          </a:p>
        </p:txBody>
      </p:sp>
      <p:sp>
        <p:nvSpPr>
          <p:cNvPr id="83" name="TB2"/>
          <p:cNvSpPr txBox="1"/>
          <p:nvPr/>
        </p:nvSpPr>
        <p:spPr>
          <a:xfrm>
            <a:off x="1242058" y="5244612"/>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②</a:t>
            </a:r>
            <a:endParaRPr kumimoji="1" lang="ja-JP" altLang="en-US" b="1" dirty="0">
              <a:solidFill>
                <a:schemeClr val="accent6">
                  <a:lumMod val="75000"/>
                </a:schemeClr>
              </a:solidFill>
              <a:latin typeface="Meiryo UI" pitchFamily="50" charset="-128"/>
              <a:ea typeface="Meiryo UI" pitchFamily="50" charset="-128"/>
            </a:endParaRPr>
          </a:p>
        </p:txBody>
      </p:sp>
      <p:sp>
        <p:nvSpPr>
          <p:cNvPr id="84" name="TB1"/>
          <p:cNvSpPr txBox="1"/>
          <p:nvPr/>
        </p:nvSpPr>
        <p:spPr>
          <a:xfrm>
            <a:off x="955271" y="4340897"/>
            <a:ext cx="365760" cy="400110"/>
          </a:xfrm>
          <a:prstGeom prst="rect">
            <a:avLst/>
          </a:prstGeom>
          <a:noFill/>
        </p:spPr>
        <p:txBody>
          <a:bodyPr wrap="square" rtlCol="0">
            <a:spAutoFit/>
          </a:bodyPr>
          <a:lstStyle/>
          <a:p>
            <a:pPr algn="ctr"/>
            <a:r>
              <a:rPr kumimoji="1" lang="ja-JP" altLang="en-US" b="1" dirty="0">
                <a:solidFill>
                  <a:schemeClr val="accent6">
                    <a:lumMod val="75000"/>
                  </a:schemeClr>
                </a:solidFill>
                <a:latin typeface="Meiryo UI" pitchFamily="50" charset="-128"/>
                <a:ea typeface="Meiryo UI" pitchFamily="50" charset="-128"/>
              </a:rPr>
              <a:t>①</a:t>
            </a:r>
          </a:p>
        </p:txBody>
      </p:sp>
      <p:sp>
        <p:nvSpPr>
          <p:cNvPr id="85" name="テキスト ボックス 60"/>
          <p:cNvSpPr txBox="1"/>
          <p:nvPr/>
        </p:nvSpPr>
        <p:spPr>
          <a:xfrm>
            <a:off x="4649213" y="5938890"/>
            <a:ext cx="1152000" cy="253916"/>
          </a:xfrm>
          <a:prstGeom prst="rect">
            <a:avLst/>
          </a:prstGeom>
          <a:noFill/>
        </p:spPr>
        <p:txBody>
          <a:bodyPr wrap="square" rtlCol="0">
            <a:spAutoFit/>
          </a:bodyPr>
          <a:lstStyle/>
          <a:p>
            <a:pPr algn="ctr"/>
            <a:r>
              <a:rPr kumimoji="1" lang="en-US" altLang="ja-JP" sz="1000" b="1" dirty="0">
                <a:latin typeface="Meiryo UI" pitchFamily="50" charset="-128"/>
                <a:ea typeface="Meiryo UI" pitchFamily="50" charset="-128"/>
                <a:cs typeface="Meiryo UI" panose="020B0604030504040204" pitchFamily="50" charset="-128"/>
              </a:rPr>
              <a:t>GRP</a:t>
            </a:r>
            <a:r>
              <a:rPr kumimoji="1" lang="ja-JP" altLang="en-US" sz="1000" b="1" dirty="0">
                <a:latin typeface="Meiryo UI" pitchFamily="50" charset="-128"/>
                <a:ea typeface="Meiryo UI" pitchFamily="50" charset="-128"/>
                <a:cs typeface="Meiryo UI" panose="020B0604030504040204" pitchFamily="50" charset="-128"/>
              </a:rPr>
              <a:t>の</a:t>
            </a:r>
            <a:r>
              <a:rPr lang="ja-JP" altLang="en-US" sz="1000" b="1" dirty="0">
                <a:latin typeface="Meiryo UI" pitchFamily="50" charset="-128"/>
                <a:ea typeface="Meiryo UI" pitchFamily="50" charset="-128"/>
                <a:cs typeface="Meiryo UI" panose="020B0604030504040204" pitchFamily="50" charset="-128"/>
              </a:rPr>
              <a:t>○○</a:t>
            </a:r>
            <a:r>
              <a:rPr kumimoji="1" lang="en-US" altLang="ja-JP" sz="1000" b="1" dirty="0">
                <a:latin typeface="Meiryo UI" pitchFamily="50" charset="-128"/>
                <a:ea typeface="Meiryo UI" pitchFamily="50" charset="-128"/>
                <a:cs typeface="Meiryo UI" panose="020B0604030504040204" pitchFamily="50" charset="-128"/>
              </a:rPr>
              <a:t>%</a:t>
            </a:r>
            <a:endParaRPr kumimoji="1" lang="ja-JP" altLang="en-US" sz="1000" b="1" dirty="0">
              <a:latin typeface="Meiryo UI" pitchFamily="50" charset="-128"/>
              <a:ea typeface="Meiryo UI" pitchFamily="50" charset="-128"/>
              <a:cs typeface="Meiryo UI" panose="020B0604030504040204" pitchFamily="50" charset="-128"/>
            </a:endParaRPr>
          </a:p>
        </p:txBody>
      </p:sp>
      <p:sp>
        <p:nvSpPr>
          <p:cNvPr id="86" name="テキスト ボックス 61"/>
          <p:cNvSpPr txBox="1"/>
          <p:nvPr/>
        </p:nvSpPr>
        <p:spPr>
          <a:xfrm>
            <a:off x="4415773" y="5690634"/>
            <a:ext cx="982961" cy="246221"/>
          </a:xfrm>
          <a:prstGeom prst="rect">
            <a:avLst/>
          </a:prstGeom>
          <a:solidFill>
            <a:srgbClr val="C9E8FF"/>
          </a:solidFill>
        </p:spPr>
        <p:txBody>
          <a:bodyPr wrap="square" rtlCol="0">
            <a:spAutoFit/>
          </a:bodyPr>
          <a:lstStyle>
            <a:defPPr>
              <a:defRPr lang="ja-JP"/>
            </a:defPPr>
            <a:lvl1pPr algn="just">
              <a:defRPr sz="1000" b="1">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エネルギー代金</a:t>
            </a:r>
          </a:p>
        </p:txBody>
      </p:sp>
      <p:sp>
        <p:nvSpPr>
          <p:cNvPr id="87" name="テキスト ボックス 62"/>
          <p:cNvSpPr txBox="1"/>
          <p:nvPr/>
        </p:nvSpPr>
        <p:spPr>
          <a:xfrm>
            <a:off x="4787080" y="6159476"/>
            <a:ext cx="800219" cy="276999"/>
          </a:xfrm>
          <a:prstGeom prst="rect">
            <a:avLst/>
          </a:prstGeom>
          <a:solidFill>
            <a:srgbClr val="FFFF00"/>
          </a:solidFill>
        </p:spPr>
        <p:txBody>
          <a:bodyPr wrap="none" rtlCol="0">
            <a:spAutoFit/>
          </a:bodyPr>
          <a:lstStyle/>
          <a:p>
            <a:r>
              <a:rPr lang="ja-JP" altLang="en-US" sz="1200" b="1" dirty="0">
                <a:solidFill>
                  <a:srgbClr val="FF0000"/>
                </a:solidFill>
                <a:latin typeface="Meiryo UI" pitchFamily="50" charset="-128"/>
                <a:ea typeface="Meiryo UI" pitchFamily="50" charset="-128"/>
                <a:cs typeface="Meiryo UI" panose="020B0604030504040204" pitchFamily="50" charset="-128"/>
              </a:rPr>
              <a:t>○○億</a:t>
            </a:r>
            <a:r>
              <a:rPr kumimoji="1" lang="ja-JP" altLang="en-US" sz="1200" b="1" dirty="0">
                <a:solidFill>
                  <a:srgbClr val="FF0000"/>
                </a:solidFill>
                <a:latin typeface="Meiryo UI" pitchFamily="50" charset="-128"/>
                <a:ea typeface="Meiryo UI" pitchFamily="50" charset="-128"/>
                <a:cs typeface="Meiryo UI" panose="020B0604030504040204" pitchFamily="50" charset="-128"/>
              </a:rPr>
              <a:t>円</a:t>
            </a:r>
          </a:p>
        </p:txBody>
      </p:sp>
      <p:sp>
        <p:nvSpPr>
          <p:cNvPr id="88" name="エネルギー矢印"/>
          <p:cNvSpPr/>
          <p:nvPr/>
        </p:nvSpPr>
        <p:spPr bwMode="auto">
          <a:xfrm>
            <a:off x="5324457" y="5055861"/>
            <a:ext cx="576000" cy="792000"/>
          </a:xfrm>
          <a:prstGeom prst="upArrow">
            <a:avLst/>
          </a:prstGeom>
          <a:solidFill>
            <a:srgbClr val="0070C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1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テキスト ボックス 72"/>
          <p:cNvSpPr txBox="1"/>
          <p:nvPr/>
        </p:nvSpPr>
        <p:spPr>
          <a:xfrm>
            <a:off x="4394072" y="6130212"/>
            <a:ext cx="441146" cy="400110"/>
          </a:xfrm>
          <a:prstGeom prst="rect">
            <a:avLst/>
          </a:prstGeom>
          <a:noFill/>
        </p:spPr>
        <p:txBody>
          <a:bodyPr wrap="none" rtlCol="0">
            <a:spAutoFit/>
          </a:bodyPr>
          <a:lstStyle>
            <a:defPPr>
              <a:defRPr lang="ja-JP"/>
            </a:defPPr>
            <a:lvl1pPr>
              <a:defRPr b="1">
                <a:solidFill>
                  <a:srgbClr val="FF0000"/>
                </a:solidFill>
                <a:latin typeface="HGP創英角ｺﾞｼｯｸUB" pitchFamily="50" charset="-128"/>
                <a:ea typeface="HGP創英角ｺﾞｼｯｸUB" pitchFamily="50" charset="-128"/>
                <a:cs typeface="Meiryo UI" panose="020B0604030504040204" pitchFamily="50" charset="-128"/>
              </a:defRPr>
            </a:lvl1pPr>
          </a:lstStyle>
          <a:p>
            <a:r>
              <a:rPr lang="ja-JP" altLang="en-US" dirty="0"/>
              <a:t>○</a:t>
            </a:r>
          </a:p>
        </p:txBody>
      </p:sp>
      <p:sp>
        <p:nvSpPr>
          <p:cNvPr id="90" name="TB11"/>
          <p:cNvSpPr txBox="1"/>
          <p:nvPr/>
        </p:nvSpPr>
        <p:spPr>
          <a:xfrm>
            <a:off x="4440775" y="5867409"/>
            <a:ext cx="365760" cy="400110"/>
          </a:xfrm>
          <a:prstGeom prst="rect">
            <a:avLst/>
          </a:prstGeom>
          <a:noFill/>
        </p:spPr>
        <p:txBody>
          <a:bodyPr wrap="square" rtlCol="0">
            <a:spAutoFit/>
          </a:bodyPr>
          <a:lstStyle/>
          <a:p>
            <a:pPr algn="ctr"/>
            <a:r>
              <a:rPr lang="ja-JP" altLang="en-US" b="1" dirty="0">
                <a:solidFill>
                  <a:schemeClr val="accent6">
                    <a:lumMod val="75000"/>
                  </a:schemeClr>
                </a:solidFill>
                <a:latin typeface="Meiryo UI" pitchFamily="50" charset="-128"/>
                <a:ea typeface="Meiryo UI" pitchFamily="50" charset="-128"/>
              </a:rPr>
              <a:t>⑫</a:t>
            </a:r>
            <a:endParaRPr kumimoji="1" lang="ja-JP" altLang="en-US" b="1" dirty="0">
              <a:solidFill>
                <a:schemeClr val="accent6">
                  <a:lumMod val="75000"/>
                </a:schemeClr>
              </a:solidFill>
              <a:latin typeface="Meiryo UI" pitchFamily="50" charset="-128"/>
              <a:ea typeface="Meiryo UI" pitchFamily="50" charset="-128"/>
            </a:endParaRPr>
          </a:p>
        </p:txBody>
      </p:sp>
      <p:sp>
        <p:nvSpPr>
          <p:cNvPr id="92" name="正方形/長方形 91"/>
          <p:cNvSpPr/>
          <p:nvPr/>
        </p:nvSpPr>
        <p:spPr bwMode="auto">
          <a:xfrm>
            <a:off x="1749141" y="872467"/>
            <a:ext cx="648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本社等</a:t>
            </a:r>
          </a:p>
        </p:txBody>
      </p:sp>
      <p:sp>
        <p:nvSpPr>
          <p:cNvPr id="93" name="正方形/長方形 92"/>
          <p:cNvSpPr/>
          <p:nvPr/>
        </p:nvSpPr>
        <p:spPr bwMode="auto">
          <a:xfrm>
            <a:off x="7815607" y="3043800"/>
            <a:ext cx="504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消費</a:t>
            </a:r>
          </a:p>
        </p:txBody>
      </p:sp>
      <p:sp>
        <p:nvSpPr>
          <p:cNvPr id="94" name="正方形/長方形 93"/>
          <p:cNvSpPr/>
          <p:nvPr/>
        </p:nvSpPr>
        <p:spPr bwMode="auto">
          <a:xfrm>
            <a:off x="8069041" y="4322049"/>
            <a:ext cx="504000" cy="246221"/>
          </a:xfrm>
          <a:prstGeom prst="rect">
            <a:avLst/>
          </a:prstGeom>
          <a:solidFill>
            <a:srgbClr val="C9E8FF"/>
          </a:solidFill>
        </p:spPr>
        <p:txBody>
          <a:bodyPr wrap="square" rtlCol="0">
            <a:spAutoFit/>
          </a:bodyPr>
          <a:lstStyle/>
          <a:p>
            <a:pPr algn="just"/>
            <a:r>
              <a:rPr lang="ja-JP" altLang="en-US" sz="1000" b="1" dirty="0">
                <a:latin typeface="Meiryo UI" panose="020B0604030504040204" pitchFamily="50" charset="-128"/>
                <a:ea typeface="Meiryo UI" panose="020B0604030504040204" pitchFamily="50" charset="-128"/>
                <a:cs typeface="Meiryo UI" panose="020B0604030504040204" pitchFamily="50" charset="-128"/>
              </a:rPr>
              <a:t>投資</a:t>
            </a:r>
          </a:p>
        </p:txBody>
      </p:sp>
      <p:sp>
        <p:nvSpPr>
          <p:cNvPr id="91" name="円/楕円 90"/>
          <p:cNvSpPr/>
          <p:nvPr/>
        </p:nvSpPr>
        <p:spPr bwMode="auto">
          <a:xfrm>
            <a:off x="3399288" y="1115902"/>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円/楕円 94"/>
          <p:cNvSpPr/>
          <p:nvPr/>
        </p:nvSpPr>
        <p:spPr bwMode="auto">
          <a:xfrm>
            <a:off x="5107106" y="1437986"/>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円/楕円 95"/>
          <p:cNvSpPr/>
          <p:nvPr/>
        </p:nvSpPr>
        <p:spPr bwMode="auto">
          <a:xfrm>
            <a:off x="5332255" y="5386679"/>
            <a:ext cx="468000" cy="324000"/>
          </a:xfrm>
          <a:prstGeom prst="ellipse">
            <a:avLst/>
          </a:prstGeom>
          <a:solidFill>
            <a:srgbClr val="FFFF00"/>
          </a:solidFill>
          <a:ln w="38100" cap="flat" cmpd="sng" algn="ctr">
            <a:no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200" b="1" dirty="0">
                <a:latin typeface="Meiryo UI" panose="020B0604030504040204" pitchFamily="50" charset="-128"/>
                <a:ea typeface="Meiryo UI" panose="020B0604030504040204" pitchFamily="50" charset="-128"/>
                <a:cs typeface="Meiryo UI" panose="020B0604030504040204" pitchFamily="50" charset="-128"/>
              </a:rPr>
              <a:t>所得</a:t>
            </a:r>
            <a:endParaRPr kumimoji="1" lang="ja-JP" altLang="en-US" sz="120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02872619"/>
      </p:ext>
    </p:extLst>
  </p:cSld>
  <p:clrMapOvr>
    <a:masterClrMapping/>
  </p:clrMapOvr>
</p:sld>
</file>

<file path=ppt/theme/theme1.xml><?xml version="1.0" encoding="utf-8"?>
<a:theme xmlns:a="http://schemas.openxmlformats.org/drawingml/2006/main" name="Profi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folHlink"/>
          </a:solidFill>
          <a:prstDash val="solid"/>
          <a:round/>
          <a:headEnd type="none" w="med" len="med"/>
          <a:tailEnd type="none" w="med" len="med"/>
        </a:ln>
        <a:effectLst/>
      </a:spPr>
      <a:bodyPr vert="horz" wrap="none" lIns="36000" tIns="45720" rIns="3600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sz="1100" dirty="0" smtClean="0"/>
        </a:defPPr>
      </a:lstStyle>
    </a:spDef>
    <a:lnDef>
      <a:spPr bwMode="auto">
        <a:xfrm>
          <a:off x="0" y="0"/>
          <a:ext cx="1" cy="1"/>
        </a:xfrm>
        <a:custGeom>
          <a:avLst/>
          <a:gdLst/>
          <a:ahLst/>
          <a:cxnLst/>
          <a:rect l="0" t="0" r="0" b="0"/>
          <a:pathLst/>
        </a:custGeom>
        <a:noFill/>
        <a:ln w="38100" cap="flat" cmpd="sng" algn="ctr">
          <a:solidFill>
            <a:schemeClr val="folHlink"/>
          </a:solidFill>
          <a:prstDash val="solid"/>
          <a:round/>
          <a:headEnd type="none" w="med" len="med"/>
          <a:tailEnd type="none" w="med" len="med"/>
        </a:ln>
        <a:effectLst/>
      </a:spPr>
      <a:bodyPr vert="horz" wrap="none" lIns="36000" tIns="45720" rIns="3600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HGPｺﾞｼｯｸE" pitchFamily="50" charset="-128"/>
            <a:ea typeface="HGPｺﾞｼｯｸE" pitchFamily="50" charset="-128"/>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117329</TotalTime>
  <Words>8883</Words>
  <Application>Microsoft Office PowerPoint</Application>
  <PresentationFormat>画面に合わせる (4:3)</PresentationFormat>
  <Paragraphs>888</Paragraphs>
  <Slides>54</Slides>
  <Notes>8</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54</vt:i4>
      </vt:variant>
    </vt:vector>
  </HeadingPairs>
  <TitlesOfParts>
    <vt:vector size="69" baseType="lpstr">
      <vt:lpstr>HGPｺﾞｼｯｸE</vt:lpstr>
      <vt:lpstr>HGPｺﾞｼｯｸM</vt:lpstr>
      <vt:lpstr>HGP創英角ｺﾞｼｯｸUB</vt:lpstr>
      <vt:lpstr>HGSｺﾞｼｯｸE</vt:lpstr>
      <vt:lpstr>Meiryo UI</vt:lpstr>
      <vt:lpstr>ＭＳ Ｐゴシック</vt:lpstr>
      <vt:lpstr>ＭＳ ゴシック</vt:lpstr>
      <vt:lpstr>Arial</vt:lpstr>
      <vt:lpstr>Calibri</vt:lpstr>
      <vt:lpstr>Tahoma</vt:lpstr>
      <vt:lpstr>Times New Roman</vt:lpstr>
      <vt:lpstr>Verdana</vt:lpstr>
      <vt:lpstr>Wingdings</vt:lpstr>
      <vt:lpstr>Profile</vt:lpstr>
      <vt:lpstr>Visio</vt:lpstr>
      <vt:lpstr>〇〇市の地域経済循環分析</vt:lpstr>
      <vt:lpstr>目次</vt:lpstr>
      <vt:lpstr>PowerPoint プレゼンテーション</vt:lpstr>
      <vt:lpstr>１．地域の所得循環構造</vt:lpstr>
      <vt:lpstr>地域の所得循環構造①</vt:lpstr>
      <vt:lpstr>地域の所得循環構造①</vt:lpstr>
      <vt:lpstr>地域の所得循環構造①</vt:lpstr>
      <vt:lpstr>地域の所得循環構造②</vt:lpstr>
      <vt:lpstr>地域の所得循環構造②</vt:lpstr>
      <vt:lpstr>地域の所得循環構造②</vt:lpstr>
      <vt:lpstr>２．地域の経済</vt:lpstr>
      <vt:lpstr>本DBの38産業について</vt:lpstr>
      <vt:lpstr>２－１．売上（生産額）の分析</vt:lpstr>
      <vt:lpstr>（１）地域の中で規模の大きい産業は何か①：産業別生産額</vt:lpstr>
      <vt:lpstr>（１）地域の中で規模の大きい産業は何か②：産業別生産額構成比</vt:lpstr>
      <vt:lpstr>（２）地域の中で得意な産業は何か：売上</vt:lpstr>
      <vt:lpstr>（３）域外から所得を獲得している産業は何か：売上</vt:lpstr>
      <vt:lpstr>２－２．粗利益（付加価値）の分析</vt:lpstr>
      <vt:lpstr>（１）地域で所得(付加価値)を稼いでいる産業は何か①：産業別付加価値額</vt:lpstr>
      <vt:lpstr>（１）地域で所得(付加価値)を稼いでいる産業は何か②：産業別付加価値構成比</vt:lpstr>
      <vt:lpstr>（２）地域の産業の稼ぐ力（1人当たり付加価値額）：第1次・2次・3次</vt:lpstr>
      <vt:lpstr>（２）地域の産業の稼ぐ力（1人当たり付加価値額）：第2次産業</vt:lpstr>
      <vt:lpstr>（２）地域の産業の稼ぐ力（1人当たり付加価値額）：第3次産業</vt:lpstr>
      <vt:lpstr>２－３．産業構造の分析</vt:lpstr>
      <vt:lpstr>（１）地域の産業構造について①：影響力係数と感応度係数</vt:lpstr>
      <vt:lpstr>（２）地域の産業構造について②：生産誘発額</vt:lpstr>
      <vt:lpstr>（３）地域の取引構造について</vt:lpstr>
      <vt:lpstr>２－４．賃金・人件費（雇用者所得）の分析</vt:lpstr>
      <vt:lpstr>（１）住民の生活を支えている産業は何か：賃金・人件費</vt:lpstr>
      <vt:lpstr>（１）住民の生活を支えている産業は何か：賃金・人件費</vt:lpstr>
      <vt:lpstr>（２）地域の産業の1人当たり雇用者所得</vt:lpstr>
      <vt:lpstr>２－５．1人当たりの所得水準と所得流出入の分析</vt:lpstr>
      <vt:lpstr>（１）地域住民の所得はどの程度か</vt:lpstr>
      <vt:lpstr>（２）地域の所得の流出入はどの程度か</vt:lpstr>
      <vt:lpstr>３．地域のエネルギー消費</vt:lpstr>
      <vt:lpstr>エネルギーの分析における23産業について</vt:lpstr>
      <vt:lpstr>３－１．産業別エネルギー消費量の分析</vt:lpstr>
      <vt:lpstr>（１）産業別エネルギー消費量</vt:lpstr>
      <vt:lpstr>（２）産業別エネルギー消費量構成比</vt:lpstr>
      <vt:lpstr>３－２．産業別エネルギー生産性の分析</vt:lpstr>
      <vt:lpstr>（１）エネルギー生産性①：第1次・2次・3次別</vt:lpstr>
      <vt:lpstr>（２）エネルギー生産性②：第2次産業</vt:lpstr>
      <vt:lpstr>（３）エネルギー生産性③：第3次産業</vt:lpstr>
      <vt:lpstr>３－３．CO2排出量の分析</vt:lpstr>
      <vt:lpstr>（１）CO2排出量：部門別</vt:lpstr>
      <vt:lpstr>（２）1人当たりCO2排出量①：産業部門</vt:lpstr>
      <vt:lpstr>（２）1人当たりCO2排出量②：民生部門</vt:lpstr>
      <vt:lpstr>（２）1人当たりCO2排出量③：運輸部門</vt:lpstr>
      <vt:lpstr>４．地域の概況</vt:lpstr>
      <vt:lpstr>（１）基礎的な指標の推移</vt:lpstr>
      <vt:lpstr>（２）人口① 現在の人口規模と将来動向</vt:lpstr>
      <vt:lpstr>（３）人口② 現在と将来の年齢別の人口構成</vt:lpstr>
      <vt:lpstr>（４）就業者の規模</vt:lpstr>
      <vt:lpstr>（５）夜間人口1人当たり就業者数（職住比）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山崎　清</dc:creator>
  <cp:lastModifiedBy>山田 勝也</cp:lastModifiedBy>
  <cp:revision>7963</cp:revision>
  <cp:lastPrinted>2020-01-29T17:41:51Z</cp:lastPrinted>
  <dcterms:created xsi:type="dcterms:W3CDTF">2006-02-07T07:02:04Z</dcterms:created>
  <dcterms:modified xsi:type="dcterms:W3CDTF">2020-05-22T06:32:12Z</dcterms:modified>
</cp:coreProperties>
</file>