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474" r:id="rId2"/>
    <p:sldId id="475" r:id="rId3"/>
    <p:sldId id="476" r:id="rId4"/>
    <p:sldId id="477" r:id="rId5"/>
    <p:sldId id="478" r:id="rId6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FFFFF"/>
    <a:srgbClr val="FBBC05"/>
    <a:srgbClr val="F0F0F0"/>
    <a:srgbClr val="305097"/>
    <a:srgbClr val="00ACED"/>
    <a:srgbClr val="1E3261"/>
    <a:srgbClr val="4285F4"/>
    <a:srgbClr val="EA433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5476" autoAdjust="0"/>
  </p:normalViewPr>
  <p:slideViewPr>
    <p:cSldViewPr>
      <p:cViewPr varScale="1">
        <p:scale>
          <a:sx n="95" d="100"/>
          <a:sy n="95" d="100"/>
        </p:scale>
        <p:origin x="51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247" cy="498328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827" y="0"/>
            <a:ext cx="2946246" cy="498328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r">
              <a:defRPr sz="1200"/>
            </a:lvl1pPr>
          </a:lstStyle>
          <a:p>
            <a:fld id="{D5126043-C4A2-4F92-9268-551DA1F2DD5B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6" tIns="46053" rIns="92106" bIns="4605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289" y="4777245"/>
            <a:ext cx="5439102" cy="3908364"/>
          </a:xfrm>
          <a:prstGeom prst="rect">
            <a:avLst/>
          </a:prstGeom>
        </p:spPr>
        <p:txBody>
          <a:bodyPr vert="horz" lIns="92106" tIns="46053" rIns="92106" bIns="46053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28310"/>
            <a:ext cx="2946247" cy="498328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827" y="9428310"/>
            <a:ext cx="2946246" cy="498328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r">
              <a:defRPr sz="1200"/>
            </a:lvl1pPr>
          </a:lstStyle>
          <a:p>
            <a:fld id="{CA3EAD32-5816-427D-89D4-83F256EBF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36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ja-JP" altLang="en-US" dirty="0" smtClean="0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5811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2671" y="264493"/>
            <a:ext cx="8533010" cy="5048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635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5202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2711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53671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835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2125" y="288925"/>
            <a:ext cx="7772400" cy="5048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7772400" cy="4989513"/>
          </a:xfrm>
        </p:spPr>
        <p:txBody>
          <a:bodyPr/>
          <a:lstStyle/>
          <a:p>
            <a:pPr lvl="0"/>
            <a:r>
              <a:rPr lang="ja-JP" altLang="en-US" noProof="0" smtClean="0"/>
              <a:t>表を追加</a:t>
            </a:r>
          </a:p>
        </p:txBody>
      </p:sp>
    </p:spTree>
    <p:extLst>
      <p:ext uri="{BB962C8B-B14F-4D97-AF65-F5344CB8AC3E}">
        <p14:creationId xmlns:p14="http://schemas.microsoft.com/office/powerpoint/2010/main" val="1570440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0161" y="301580"/>
            <a:ext cx="853301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091232"/>
            <a:ext cx="7772400" cy="498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8358214" y="90466"/>
            <a:ext cx="684213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1A639BA-664C-4FE6-9D88-12396D2BB8B7}" type="slidenum">
              <a:rPr lang="ja-JP" altLang="en-US" sz="1600">
                <a:latin typeface="+mn-lt"/>
                <a:ea typeface="+mj-ea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ja-JP" sz="1600" dirty="0">
              <a:latin typeface="+mn-lt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 bwMode="auto">
          <a:xfrm>
            <a:off x="71438" y="857232"/>
            <a:ext cx="6643702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 userDrawn="1"/>
        </p:nvSpPr>
        <p:spPr>
          <a:xfrm>
            <a:off x="8552687" y="6511229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atin typeface="Arial Black" panose="020B0A04020102020204" pitchFamily="34" charset="0"/>
              </a:rPr>
              <a:t>A-1</a:t>
            </a:r>
            <a:endParaRPr lang="ja-JP" altLang="en-US" sz="2000" b="1" dirty="0">
              <a:latin typeface="Arial Black" panose="020B0A04020102020204" pitchFamily="34" charset="0"/>
            </a:endParaRPr>
          </a:p>
        </p:txBody>
      </p:sp>
      <p:cxnSp>
        <p:nvCxnSpPr>
          <p:cNvPr id="30" name="直線コネクタ 29"/>
          <p:cNvCxnSpPr/>
          <p:nvPr userDrawn="1"/>
        </p:nvCxnSpPr>
        <p:spPr bwMode="auto">
          <a:xfrm flipH="1">
            <a:off x="3263634" y="6744746"/>
            <a:ext cx="4671544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 userDrawn="1"/>
        </p:nvSpPr>
        <p:spPr bwMode="auto">
          <a:xfrm>
            <a:off x="8027124" y="6687635"/>
            <a:ext cx="108000" cy="108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34" name="正方形/長方形 33"/>
          <p:cNvSpPr/>
          <p:nvPr userDrawn="1"/>
        </p:nvSpPr>
        <p:spPr bwMode="auto">
          <a:xfrm>
            <a:off x="8218396" y="6669652"/>
            <a:ext cx="126000" cy="126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11" name="正方形/長方形 10"/>
          <p:cNvSpPr/>
          <p:nvPr userDrawn="1"/>
        </p:nvSpPr>
        <p:spPr bwMode="auto">
          <a:xfrm>
            <a:off x="8411902" y="6639284"/>
            <a:ext cx="162000" cy="162000"/>
          </a:xfrm>
          <a:prstGeom prst="rect">
            <a:avLst/>
          </a:prstGeom>
          <a:solidFill>
            <a:schemeClr val="tx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418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" y="2693987"/>
            <a:ext cx="9144000" cy="1470025"/>
          </a:xfrm>
        </p:spPr>
        <p:txBody>
          <a:bodyPr/>
          <a:lstStyle/>
          <a:p>
            <a:r>
              <a:rPr lang="ja-JP" altLang="en-US" sz="4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無線給電サブシステムの</a:t>
            </a:r>
            <a:r>
              <a:rPr lang="en-US" altLang="ja-JP" sz="4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4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4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提案と実証</a:t>
            </a:r>
            <a:endParaRPr kumimoji="1" lang="ja-JP" altLang="en-US" sz="4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455347" y="4581128"/>
            <a:ext cx="22333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A-1</a:t>
            </a:r>
            <a:endParaRPr kumimoji="1" lang="en-US" altLang="ja-JP" sz="3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17-08-01</a:t>
            </a:r>
          </a:p>
        </p:txBody>
      </p:sp>
    </p:spTree>
    <p:extLst>
      <p:ext uri="{BB962C8B-B14F-4D97-AF65-F5344CB8AC3E}">
        <p14:creationId xmlns:p14="http://schemas.microsoft.com/office/powerpoint/2010/main" val="79481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背景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衛星における低いミッション部質量の割合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1672" y="1017280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主要な衛星の質量分布</a:t>
            </a:r>
            <a:endParaRPr kumimoji="1"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37895"/>
              </p:ext>
            </p:extLst>
          </p:nvPr>
        </p:nvGraphicFramePr>
        <p:xfrm>
          <a:off x="544938" y="1484784"/>
          <a:ext cx="8054124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2354">
                  <a:extLst>
                    <a:ext uri="{9D8B030D-6E8A-4147-A177-3AD203B41FA5}">
                      <a16:colId xmlns:a16="http://schemas.microsoft.com/office/drawing/2014/main" val="1113971085"/>
                    </a:ext>
                  </a:extLst>
                </a:gridCol>
                <a:gridCol w="1342354">
                  <a:extLst>
                    <a:ext uri="{9D8B030D-6E8A-4147-A177-3AD203B41FA5}">
                      <a16:colId xmlns:a16="http://schemas.microsoft.com/office/drawing/2014/main" val="249474780"/>
                    </a:ext>
                  </a:extLst>
                </a:gridCol>
                <a:gridCol w="1342354">
                  <a:extLst>
                    <a:ext uri="{9D8B030D-6E8A-4147-A177-3AD203B41FA5}">
                      <a16:colId xmlns:a16="http://schemas.microsoft.com/office/drawing/2014/main" val="4191864271"/>
                    </a:ext>
                  </a:extLst>
                </a:gridCol>
                <a:gridCol w="1342354">
                  <a:extLst>
                    <a:ext uri="{9D8B030D-6E8A-4147-A177-3AD203B41FA5}">
                      <a16:colId xmlns:a16="http://schemas.microsoft.com/office/drawing/2014/main" val="2205758442"/>
                    </a:ext>
                  </a:extLst>
                </a:gridCol>
                <a:gridCol w="1342354">
                  <a:extLst>
                    <a:ext uri="{9D8B030D-6E8A-4147-A177-3AD203B41FA5}">
                      <a16:colId xmlns:a16="http://schemas.microsoft.com/office/drawing/2014/main" val="3909544001"/>
                    </a:ext>
                  </a:extLst>
                </a:gridCol>
                <a:gridCol w="1342354">
                  <a:extLst>
                    <a:ext uri="{9D8B030D-6E8A-4147-A177-3AD203B41FA5}">
                      <a16:colId xmlns:a16="http://schemas.microsoft.com/office/drawing/2014/main" val="3532183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衛星名</a:t>
                      </a:r>
                      <a:endParaRPr kumimoji="1" lang="ja-JP" altLang="en-US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ドライ</a:t>
                      </a:r>
                      <a:endParaRPr kumimoji="1" lang="en-US" altLang="ja-JP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質量</a:t>
                      </a:r>
                      <a:endParaRPr kumimoji="1" lang="ja-JP" altLang="en-US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ミッション部</a:t>
                      </a:r>
                      <a:endParaRPr kumimoji="1" lang="en-US" altLang="ja-JP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質量</a:t>
                      </a:r>
                      <a:endParaRPr kumimoji="1" lang="ja-JP" altLang="en-US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比率</a:t>
                      </a:r>
                      <a:endParaRPr kumimoji="1" lang="ja-JP" altLang="en-US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SAP</a:t>
                      </a:r>
                    </a:p>
                    <a:p>
                      <a:pPr algn="ctr"/>
                      <a:r>
                        <a:rPr kumimoji="1" lang="ja-JP" altLang="en-US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質量</a:t>
                      </a:r>
                      <a:endParaRPr kumimoji="1" lang="ja-JP" altLang="en-US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バッテリー</a:t>
                      </a:r>
                      <a:endParaRPr kumimoji="1" lang="en-US" altLang="ja-JP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質量</a:t>
                      </a:r>
                      <a:endParaRPr kumimoji="1" lang="ja-JP" altLang="en-US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826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77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876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267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083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056441"/>
                  </a:ext>
                </a:extLst>
              </a:tr>
            </a:tbl>
          </a:graphicData>
        </a:graphic>
      </p:graphicFrame>
      <p:cxnSp>
        <p:nvCxnSpPr>
          <p:cNvPr id="10" name="直線コネクタ 9"/>
          <p:cNvCxnSpPr/>
          <p:nvPr/>
        </p:nvCxnSpPr>
        <p:spPr bwMode="auto">
          <a:xfrm>
            <a:off x="544938" y="2132856"/>
            <a:ext cx="8054124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正方形/長方形 11"/>
          <p:cNvSpPr/>
          <p:nvPr/>
        </p:nvSpPr>
        <p:spPr bwMode="auto">
          <a:xfrm>
            <a:off x="4572000" y="1484784"/>
            <a:ext cx="1368152" cy="2494280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cxnSp>
        <p:nvCxnSpPr>
          <p:cNvPr id="13" name="直線コネクタ 12"/>
          <p:cNvCxnSpPr/>
          <p:nvPr/>
        </p:nvCxnSpPr>
        <p:spPr bwMode="auto">
          <a:xfrm flipV="1">
            <a:off x="1907704" y="1484784"/>
            <a:ext cx="0" cy="249428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右矢印 15"/>
          <p:cNvSpPr/>
          <p:nvPr/>
        </p:nvSpPr>
        <p:spPr bwMode="auto">
          <a:xfrm>
            <a:off x="544938" y="4199735"/>
            <a:ext cx="570678" cy="360040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24182" y="4164995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なるべく比率を上げてミッションに注力したい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右矢印 17"/>
          <p:cNvSpPr/>
          <p:nvPr/>
        </p:nvSpPr>
        <p:spPr bwMode="auto">
          <a:xfrm>
            <a:off x="683568" y="4722147"/>
            <a:ext cx="570678" cy="360040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331640" y="4671334"/>
            <a:ext cx="7364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バス部でどこか抜本的に質量低減可能な部分はないか</a:t>
            </a:r>
            <a:r>
              <a:rPr kumimoji="1"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右矢印 19"/>
          <p:cNvSpPr/>
          <p:nvPr/>
        </p:nvSpPr>
        <p:spPr bwMode="auto">
          <a:xfrm>
            <a:off x="838843" y="5270092"/>
            <a:ext cx="570678" cy="360040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75656" y="5219279"/>
            <a:ext cx="6421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電源系を減らせられれば〇〇％質量を低減できる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右矢印 21"/>
          <p:cNvSpPr/>
          <p:nvPr/>
        </p:nvSpPr>
        <p:spPr bwMode="auto">
          <a:xfrm>
            <a:off x="1115616" y="5777884"/>
            <a:ext cx="695737" cy="598757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881747" y="5784874"/>
            <a:ext cx="5099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外部から電源供給は可能か</a:t>
            </a:r>
            <a:r>
              <a:rPr kumimoji="1" lang="en-US" altLang="ja-JP" sz="32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  <a:endParaRPr kumimoji="1" lang="ja-JP" altLang="en-US" sz="3200" b="1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753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実現性検討 </a:t>
            </a:r>
            <a:r>
              <a:rPr lang="ja-JP" altLang="en-US" sz="2800" dirty="0" smtClean="0"/>
              <a:t>地上対衛星への給電 </a:t>
            </a:r>
            <a:r>
              <a:rPr lang="en-US" altLang="ja-JP" sz="2800" dirty="0" smtClean="0"/>
              <a:t>1</a:t>
            </a:r>
            <a:endParaRPr kumimoji="1" lang="ja-JP" altLang="en-US" sz="2800" dirty="0"/>
          </a:p>
        </p:txBody>
      </p:sp>
      <p:sp>
        <p:nvSpPr>
          <p:cNvPr id="8" name="フリーフォーム 7"/>
          <p:cNvSpPr/>
          <p:nvPr/>
        </p:nvSpPr>
        <p:spPr bwMode="auto">
          <a:xfrm>
            <a:off x="15903" y="3975652"/>
            <a:ext cx="5057029" cy="2886324"/>
          </a:xfrm>
          <a:custGeom>
            <a:avLst/>
            <a:gdLst>
              <a:gd name="connsiteX0" fmla="*/ 0 w 5057029"/>
              <a:gd name="connsiteY0" fmla="*/ 0 h 2886324"/>
              <a:gd name="connsiteX1" fmla="*/ 1216549 w 5057029"/>
              <a:gd name="connsiteY1" fmla="*/ 318052 h 2886324"/>
              <a:gd name="connsiteX2" fmla="*/ 2743200 w 5057029"/>
              <a:gd name="connsiteY2" fmla="*/ 1009816 h 2886324"/>
              <a:gd name="connsiteX3" fmla="*/ 4047214 w 5057029"/>
              <a:gd name="connsiteY3" fmla="*/ 1924216 h 2886324"/>
              <a:gd name="connsiteX4" fmla="*/ 4786685 w 5057029"/>
              <a:gd name="connsiteY4" fmla="*/ 2600077 h 2886324"/>
              <a:gd name="connsiteX5" fmla="*/ 5057029 w 5057029"/>
              <a:gd name="connsiteY5" fmla="*/ 2886324 h 2886324"/>
              <a:gd name="connsiteX6" fmla="*/ 5057029 w 5057029"/>
              <a:gd name="connsiteY6" fmla="*/ 2886324 h 2886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7029" h="2886324">
                <a:moveTo>
                  <a:pt x="0" y="0"/>
                </a:moveTo>
                <a:cubicBezTo>
                  <a:pt x="379674" y="74874"/>
                  <a:pt x="759349" y="149749"/>
                  <a:pt x="1216549" y="318052"/>
                </a:cubicBezTo>
                <a:cubicBezTo>
                  <a:pt x="1673749" y="486355"/>
                  <a:pt x="2271423" y="742122"/>
                  <a:pt x="2743200" y="1009816"/>
                </a:cubicBezTo>
                <a:cubicBezTo>
                  <a:pt x="3214977" y="1277510"/>
                  <a:pt x="3706633" y="1659173"/>
                  <a:pt x="4047214" y="1924216"/>
                </a:cubicBezTo>
                <a:cubicBezTo>
                  <a:pt x="4387795" y="2189260"/>
                  <a:pt x="4618383" y="2439726"/>
                  <a:pt x="4786685" y="2600077"/>
                </a:cubicBezTo>
                <a:cubicBezTo>
                  <a:pt x="4954987" y="2760428"/>
                  <a:pt x="5057029" y="2886324"/>
                  <a:pt x="5057029" y="2886324"/>
                </a:cubicBezTo>
                <a:lnTo>
                  <a:pt x="5057029" y="2886324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0135" y="43003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Earth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28973" y="396084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Space</a:t>
            </a:r>
            <a:endParaRPr kumimoji="1" lang="ja-JP" altLang="en-US" b="1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3467">
            <a:off x="5118833" y="2904090"/>
            <a:ext cx="2143125" cy="2143125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6618198" y="327034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Satellite</a:t>
            </a:r>
            <a:endParaRPr kumimoji="1" lang="ja-JP" altLang="en-US" b="1" dirty="0"/>
          </a:p>
        </p:txBody>
      </p:sp>
      <p:sp>
        <p:nvSpPr>
          <p:cNvPr id="17" name="平行四辺形 16"/>
          <p:cNvSpPr/>
          <p:nvPr/>
        </p:nvSpPr>
        <p:spPr bwMode="auto">
          <a:xfrm rot="20040212" flipH="1">
            <a:off x="1657248" y="4982691"/>
            <a:ext cx="1526746" cy="1622807"/>
          </a:xfrm>
          <a:prstGeom prst="parallelogram">
            <a:avLst>
              <a:gd name="adj" fmla="val 35935"/>
            </a:avLst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cxnSp>
        <p:nvCxnSpPr>
          <p:cNvPr id="19" name="直線コネクタ 18"/>
          <p:cNvCxnSpPr>
            <a:stCxn id="17" idx="1"/>
            <a:endCxn id="17" idx="3"/>
          </p:cNvCxnSpPr>
          <p:nvPr/>
        </p:nvCxnSpPr>
        <p:spPr bwMode="auto">
          <a:xfrm>
            <a:off x="1818407" y="5185026"/>
            <a:ext cx="1204428" cy="1218137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線コネクタ 19"/>
          <p:cNvCxnSpPr>
            <a:stCxn id="17" idx="2"/>
            <a:endCxn id="17" idx="5"/>
          </p:cNvCxnSpPr>
          <p:nvPr/>
        </p:nvCxnSpPr>
        <p:spPr bwMode="auto">
          <a:xfrm flipV="1">
            <a:off x="1981048" y="5579734"/>
            <a:ext cx="879146" cy="42872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コネクタ 22"/>
          <p:cNvCxnSpPr/>
          <p:nvPr/>
        </p:nvCxnSpPr>
        <p:spPr bwMode="auto">
          <a:xfrm flipV="1">
            <a:off x="2285431" y="5878173"/>
            <a:ext cx="879146" cy="42872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線コネクタ 23"/>
          <p:cNvCxnSpPr/>
          <p:nvPr/>
        </p:nvCxnSpPr>
        <p:spPr bwMode="auto">
          <a:xfrm flipV="1">
            <a:off x="1665271" y="5285971"/>
            <a:ext cx="879146" cy="42872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線コネクタ 24"/>
          <p:cNvCxnSpPr/>
          <p:nvPr/>
        </p:nvCxnSpPr>
        <p:spPr bwMode="auto">
          <a:xfrm flipV="1">
            <a:off x="1541475" y="5120518"/>
            <a:ext cx="879146" cy="42872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線コネクタ 25"/>
          <p:cNvCxnSpPr/>
          <p:nvPr/>
        </p:nvCxnSpPr>
        <p:spPr bwMode="auto">
          <a:xfrm flipV="1">
            <a:off x="1810217" y="5436394"/>
            <a:ext cx="879146" cy="42872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線コネクタ 26"/>
          <p:cNvCxnSpPr/>
          <p:nvPr/>
        </p:nvCxnSpPr>
        <p:spPr bwMode="auto">
          <a:xfrm flipV="1">
            <a:off x="2148937" y="5725207"/>
            <a:ext cx="879146" cy="42872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線コネクタ 27"/>
          <p:cNvCxnSpPr/>
          <p:nvPr/>
        </p:nvCxnSpPr>
        <p:spPr bwMode="auto">
          <a:xfrm flipV="1">
            <a:off x="2420621" y="6022576"/>
            <a:ext cx="879146" cy="42872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線コネクタ 28"/>
          <p:cNvCxnSpPr/>
          <p:nvPr/>
        </p:nvCxnSpPr>
        <p:spPr bwMode="auto">
          <a:xfrm>
            <a:off x="1614970" y="5285971"/>
            <a:ext cx="1204428" cy="1218137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線コネクタ 29"/>
          <p:cNvCxnSpPr/>
          <p:nvPr/>
        </p:nvCxnSpPr>
        <p:spPr bwMode="auto">
          <a:xfrm>
            <a:off x="2013654" y="5072812"/>
            <a:ext cx="1204428" cy="1218137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2" name="図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38501">
            <a:off x="3751138" y="2457919"/>
            <a:ext cx="1351552" cy="4839420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1033226" y="62608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APAA</a:t>
            </a:r>
            <a:endParaRPr kumimoji="1" lang="ja-JP" altLang="en-US" b="1" dirty="0"/>
          </a:p>
        </p:txBody>
      </p:sp>
      <p:cxnSp>
        <p:nvCxnSpPr>
          <p:cNvPr id="35" name="直線矢印コネクタ 34"/>
          <p:cNvCxnSpPr/>
          <p:nvPr/>
        </p:nvCxnSpPr>
        <p:spPr bwMode="auto">
          <a:xfrm flipV="1">
            <a:off x="4283968" y="5013176"/>
            <a:ext cx="1906427" cy="99527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5153917" y="5570235"/>
                <a:ext cx="778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>
                    <a:solidFill>
                      <a:srgbClr val="C00000"/>
                    </a:solidFill>
                  </a:rPr>
                  <a:t>高度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ja-JP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917" y="5570235"/>
                <a:ext cx="778546" cy="369332"/>
              </a:xfrm>
              <a:prstGeom prst="rect">
                <a:avLst/>
              </a:prstGeom>
              <a:blipFill>
                <a:blip r:embed="rId4"/>
                <a:stretch>
                  <a:fillRect l="-6250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463982" y="5747450"/>
                <a:ext cx="1313629" cy="370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>
                    <a:solidFill>
                      <a:srgbClr val="C00000"/>
                    </a:solidFill>
                  </a:rPr>
                  <a:t>送信</a:t>
                </a:r>
                <a14:m>
                  <m:oMath xmlns:m="http://schemas.openxmlformats.org/officeDocument/2006/math">
                    <m:r>
                      <a:rPr kumimoji="1" lang="ja-JP" altLang="en-US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電力</m:t>
                    </m:r>
                    <m:sSub>
                      <m:sSubPr>
                        <m:ctrlPr>
                          <a:rPr kumimoji="1" lang="en-US" altLang="ja-JP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82" y="5747450"/>
                <a:ext cx="1313629" cy="370166"/>
              </a:xfrm>
              <a:prstGeom prst="rect">
                <a:avLst/>
              </a:prstGeom>
              <a:blipFill>
                <a:blip r:embed="rId5"/>
                <a:stretch>
                  <a:fillRect l="-3704"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3299767" y="4329079"/>
                <a:ext cx="770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rgbClr val="C00000"/>
                    </a:solidFill>
                  </a:rPr>
                  <a:t>波長</a:t>
                </a:r>
                <a14:m>
                  <m:oMath xmlns:m="http://schemas.openxmlformats.org/officeDocument/2006/math">
                    <m:r>
                      <a:rPr kumimoji="1" lang="ja-JP" alt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kumimoji="1" lang="ja-JP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767" y="4329079"/>
                <a:ext cx="770532" cy="369332"/>
              </a:xfrm>
              <a:prstGeom prst="rect">
                <a:avLst/>
              </a:prstGeom>
              <a:blipFill>
                <a:blip r:embed="rId6"/>
                <a:stretch>
                  <a:fillRect l="-6299"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6819879" y="4049911"/>
                <a:ext cx="1310230" cy="370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>
                    <a:solidFill>
                      <a:srgbClr val="C00000"/>
                    </a:solidFill>
                  </a:rPr>
                  <a:t>受信</a:t>
                </a:r>
                <a14:m>
                  <m:oMath xmlns:m="http://schemas.openxmlformats.org/officeDocument/2006/math">
                    <m:r>
                      <a:rPr kumimoji="1" lang="ja-JP" altLang="en-US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電力</m:t>
                    </m:r>
                    <m:sSub>
                      <m:sSubPr>
                        <m:ctrlPr>
                          <a:rPr kumimoji="1" lang="en-US" altLang="ja-JP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kumimoji="1" lang="ja-JP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879" y="4049911"/>
                <a:ext cx="1310230" cy="370166"/>
              </a:xfrm>
              <a:prstGeom prst="rect">
                <a:avLst/>
              </a:prstGeom>
              <a:blipFill>
                <a:blip r:embed="rId7"/>
                <a:stretch>
                  <a:fillRect l="-4186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6690091" y="5062741"/>
                <a:ext cx="2347566" cy="370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>
                    <a:solidFill>
                      <a:srgbClr val="C00000"/>
                    </a:solidFill>
                  </a:rPr>
                  <a:t>受信アンテナ</a:t>
                </a:r>
                <a14:m>
                  <m:oMath xmlns:m="http://schemas.openxmlformats.org/officeDocument/2006/math">
                    <m:r>
                      <a:rPr kumimoji="1" lang="ja-JP" altLang="en-US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面積</m:t>
                    </m:r>
                    <m:sSub>
                      <m:sSubPr>
                        <m:ctrlPr>
                          <a:rPr kumimoji="1" lang="en-US" altLang="ja-JP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kumimoji="1" lang="ja-JP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091" y="5062741"/>
                <a:ext cx="2347566" cy="370422"/>
              </a:xfrm>
              <a:prstGeom prst="rect">
                <a:avLst/>
              </a:prstGeom>
              <a:blipFill>
                <a:blip r:embed="rId8"/>
                <a:stretch>
                  <a:fillRect l="-2073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フリーフォーム 41"/>
          <p:cNvSpPr/>
          <p:nvPr/>
        </p:nvSpPr>
        <p:spPr bwMode="auto">
          <a:xfrm>
            <a:off x="5899868" y="4325510"/>
            <a:ext cx="2957885" cy="1081377"/>
          </a:xfrm>
          <a:custGeom>
            <a:avLst/>
            <a:gdLst>
              <a:gd name="connsiteX0" fmla="*/ 0 w 2957885"/>
              <a:gd name="connsiteY0" fmla="*/ 0 h 1081377"/>
              <a:gd name="connsiteX1" fmla="*/ 842838 w 2957885"/>
              <a:gd name="connsiteY1" fmla="*/ 1081377 h 1081377"/>
              <a:gd name="connsiteX2" fmla="*/ 2957885 w 2957885"/>
              <a:gd name="connsiteY2" fmla="*/ 1081377 h 108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7885" h="1081377">
                <a:moveTo>
                  <a:pt x="0" y="0"/>
                </a:moveTo>
                <a:lnTo>
                  <a:pt x="842838" y="1081377"/>
                </a:lnTo>
                <a:lnTo>
                  <a:pt x="2957885" y="1081377"/>
                </a:ln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2919347" y="6452919"/>
                <a:ext cx="1479829" cy="370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>
                    <a:solidFill>
                      <a:srgbClr val="C00000"/>
                    </a:solidFill>
                  </a:rPr>
                  <a:t>素子</a:t>
                </a:r>
                <a14:m>
                  <m:oMath xmlns:m="http://schemas.openxmlformats.org/officeDocument/2006/math">
                    <m:r>
                      <a:rPr lang="ja-JP" altLang="en-US" dirty="0">
                        <a:solidFill>
                          <a:srgbClr val="C00000"/>
                        </a:solidFill>
                      </a:rPr>
                      <m:t>数</m:t>
                    </m:r>
                    <m:r>
                      <a:rPr kumimoji="1" lang="en-US" altLang="ja-JP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kumimoji="1" lang="ja-JP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347" y="6452919"/>
                <a:ext cx="1479829" cy="370614"/>
              </a:xfrm>
              <a:prstGeom prst="rect">
                <a:avLst/>
              </a:prstGeom>
              <a:blipFill>
                <a:blip r:embed="rId9"/>
                <a:stretch>
                  <a:fillRect l="-3704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フリーフォーム 43"/>
          <p:cNvSpPr/>
          <p:nvPr/>
        </p:nvSpPr>
        <p:spPr bwMode="auto">
          <a:xfrm>
            <a:off x="6289482" y="3601941"/>
            <a:ext cx="1550504" cy="357809"/>
          </a:xfrm>
          <a:custGeom>
            <a:avLst/>
            <a:gdLst>
              <a:gd name="connsiteX0" fmla="*/ 0 w 1550504"/>
              <a:gd name="connsiteY0" fmla="*/ 357809 h 357809"/>
              <a:gd name="connsiteX1" fmla="*/ 381662 w 1550504"/>
              <a:gd name="connsiteY1" fmla="*/ 0 h 357809"/>
              <a:gd name="connsiteX2" fmla="*/ 1550504 w 1550504"/>
              <a:gd name="connsiteY2" fmla="*/ 0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0504" h="357809">
                <a:moveTo>
                  <a:pt x="0" y="357809"/>
                </a:moveTo>
                <a:lnTo>
                  <a:pt x="381662" y="0"/>
                </a:lnTo>
                <a:lnTo>
                  <a:pt x="1550504" y="0"/>
                </a:ln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45" name="フリーフォーム 44"/>
          <p:cNvSpPr/>
          <p:nvPr/>
        </p:nvSpPr>
        <p:spPr bwMode="auto">
          <a:xfrm>
            <a:off x="1033670" y="6170212"/>
            <a:ext cx="1105231" cy="389614"/>
          </a:xfrm>
          <a:custGeom>
            <a:avLst/>
            <a:gdLst>
              <a:gd name="connsiteX0" fmla="*/ 0 w 1105231"/>
              <a:gd name="connsiteY0" fmla="*/ 389614 h 389614"/>
              <a:gd name="connsiteX1" fmla="*/ 675860 w 1105231"/>
              <a:gd name="connsiteY1" fmla="*/ 389614 h 389614"/>
              <a:gd name="connsiteX2" fmla="*/ 1105231 w 1105231"/>
              <a:gd name="connsiteY2" fmla="*/ 0 h 38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5231" h="389614">
                <a:moveTo>
                  <a:pt x="0" y="389614"/>
                </a:moveTo>
                <a:lnTo>
                  <a:pt x="675860" y="389614"/>
                </a:lnTo>
                <a:lnTo>
                  <a:pt x="1105231" y="0"/>
                </a:ln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282242" y="1383839"/>
                <a:ext cx="20646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ja-JP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:51.7</m:t>
                      </m:r>
                      <m:r>
                        <m:rPr>
                          <m:sty m:val="p"/>
                        </m:rPr>
                        <a:rPr kumimoji="1" lang="en-US" altLang="ja-JP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mm</m:t>
                      </m:r>
                      <m:r>
                        <a:rPr kumimoji="1" lang="en-US" altLang="ja-JP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ja-JP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5.8</m:t>
                          </m:r>
                          <m:r>
                            <m:rPr>
                              <m:sty m:val="p"/>
                            </m:rPr>
                            <a:rPr kumimoji="1" lang="en-US" altLang="ja-JP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GHz</m:t>
                          </m:r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42" y="1383839"/>
                <a:ext cx="2064604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/>
          <p:cNvSpPr txBox="1"/>
          <p:nvPr/>
        </p:nvSpPr>
        <p:spPr>
          <a:xfrm>
            <a:off x="445660" y="1689956"/>
            <a:ext cx="2829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・周波数が高いほど効率がいい</a:t>
            </a:r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10GHz</a:t>
            </a: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以下なら雲や雨を通過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276982" y="2242486"/>
                <a:ext cx="18969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:28.</m:t>
                      </m:r>
                      <m:r>
                        <a:rPr kumimoji="1" lang="en-US" altLang="ja-JP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kumimoji="1" lang="en-US" altLang="ja-JP" sz="16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ja-JP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kumimoji="1" lang="en-US" altLang="ja-JP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ja-JP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ja-JP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kumimoji="1" lang="en-US" altLang="ja-JP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kumimoji="1" lang="en-US" altLang="ja-JP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82" y="2242486"/>
                <a:ext cx="1896930" cy="338554"/>
              </a:xfrm>
              <a:prstGeom prst="rect">
                <a:avLst/>
              </a:prstGeom>
              <a:blipFill>
                <a:blip r:embed="rId1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テキスト ボックス 49"/>
          <p:cNvSpPr txBox="1"/>
          <p:nvPr/>
        </p:nvSpPr>
        <p:spPr>
          <a:xfrm>
            <a:off x="445660" y="2565705"/>
            <a:ext cx="2295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・衛星に搭載可能な面積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276982" y="2908235"/>
                <a:ext cx="18381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:400~</m:t>
                      </m:r>
                      <m:r>
                        <a:rPr kumimoji="1" lang="en-US" altLang="ja-JP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36000</m:t>
                      </m:r>
                      <m:r>
                        <m:rPr>
                          <m:sty m:val="p"/>
                        </m:rPr>
                        <a:rPr kumimoji="1" lang="en-US" altLang="ja-JP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km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82" y="2908235"/>
                <a:ext cx="183819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テキスト ボックス 51"/>
          <p:cNvSpPr txBox="1"/>
          <p:nvPr/>
        </p:nvSpPr>
        <p:spPr>
          <a:xfrm>
            <a:off x="460733" y="3181578"/>
            <a:ext cx="2395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低軌道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から静止軌道まで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77308" y="3474389"/>
                <a:ext cx="8501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kumimoji="1" lang="en-US" altLang="ja-JP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08" y="3474389"/>
                <a:ext cx="850105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角丸四角形 53"/>
          <p:cNvSpPr/>
          <p:nvPr/>
        </p:nvSpPr>
        <p:spPr bwMode="auto">
          <a:xfrm>
            <a:off x="205941" y="1185618"/>
            <a:ext cx="3164577" cy="2598128"/>
          </a:xfrm>
          <a:prstGeom prst="roundRect">
            <a:avLst>
              <a:gd name="adj" fmla="val 5902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80751" y="967529"/>
            <a:ext cx="1415772" cy="461665"/>
          </a:xfrm>
          <a:prstGeom prst="rect">
            <a:avLst/>
          </a:prstGeom>
          <a:solidFill>
            <a:srgbClr val="F5F5F5"/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条件設定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3836642" y="1332642"/>
                <a:ext cx="3761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APAA</a:t>
                </a:r>
                <a:r>
                  <a:rPr kumimoji="1" lang="ja-JP" altLang="en-US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のメインローブの半値幅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type m:val="li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ja-JP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42" y="1332642"/>
                <a:ext cx="3761030" cy="369332"/>
              </a:xfrm>
              <a:prstGeom prst="rect">
                <a:avLst/>
              </a:prstGeom>
              <a:blipFill>
                <a:blip r:embed="rId14"/>
                <a:stretch>
                  <a:fillRect l="-1297" t="-115000" r="-12966" b="-18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3831492" y="1671775"/>
                <a:ext cx="2513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APAA</a:t>
                </a:r>
                <a:r>
                  <a:rPr kumimoji="1" lang="ja-JP" altLang="en-US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の利得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type m:val="li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ja-JP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ja-JP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92" y="1671775"/>
                <a:ext cx="2513637" cy="369332"/>
              </a:xfrm>
              <a:prstGeom prst="rect">
                <a:avLst/>
              </a:prstGeom>
              <a:blipFill>
                <a:blip r:embed="rId15"/>
                <a:stretch>
                  <a:fillRect l="-2184" t="-113115" r="-15291" b="-1786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角丸四角形 57"/>
          <p:cNvSpPr/>
          <p:nvPr/>
        </p:nvSpPr>
        <p:spPr bwMode="auto">
          <a:xfrm>
            <a:off x="3690433" y="1237910"/>
            <a:ext cx="4999924" cy="1611704"/>
          </a:xfrm>
          <a:prstGeom prst="roundRect">
            <a:avLst>
              <a:gd name="adj" fmla="val 5902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754553" y="929683"/>
            <a:ext cx="1723549" cy="461665"/>
          </a:xfrm>
          <a:prstGeom prst="rect">
            <a:avLst/>
          </a:prstGeom>
          <a:solidFill>
            <a:srgbClr val="F5F5F5"/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関連計算式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3831492" y="2291535"/>
                <a:ext cx="3143361" cy="487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フリスの伝達公式</a:t>
                </a:r>
                <a:r>
                  <a:rPr lang="en-US" altLang="ja-JP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𝑟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4</m:t>
                        </m:r>
                        <m:r>
                          <a:rPr lang="ja-JP" altLang="en-US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𝜋</m:t>
                        </m:r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𝑟</m:t>
                        </m:r>
                      </m:sub>
                    </m:sSub>
                  </m:oMath>
                </a14:m>
                <a:endPara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92" y="2291535"/>
                <a:ext cx="3143361" cy="487249"/>
              </a:xfrm>
              <a:prstGeom prst="rect">
                <a:avLst/>
              </a:prstGeom>
              <a:blipFill>
                <a:blip r:embed="rId16"/>
                <a:stretch>
                  <a:fillRect l="-1748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826452" y="1993976"/>
                <a:ext cx="2585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APAA</a:t>
                </a:r>
                <a:r>
                  <a:rPr kumimoji="1" lang="ja-JP" altLang="en-US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の</a:t>
                </a:r>
                <a:r>
                  <a:rPr kumimoji="1" lang="en-US" altLang="ja-JP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1</a:t>
                </a:r>
                <a:r>
                  <a:rPr lang="ja-JP" altLang="en-US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辺長さ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type m:val="li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ja-JP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452" y="1993976"/>
                <a:ext cx="2585516" cy="369332"/>
              </a:xfrm>
              <a:prstGeom prst="rect">
                <a:avLst/>
              </a:prstGeom>
              <a:blipFill>
                <a:blip r:embed="rId17"/>
                <a:stretch>
                  <a:fillRect l="-2123" t="-113115" r="-19575" b="-1786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29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実現性検討 </a:t>
            </a:r>
            <a:r>
              <a:rPr lang="ja-JP" altLang="en-US" sz="2800" dirty="0" smtClean="0"/>
              <a:t>地上対衛星への給電 </a:t>
            </a:r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54" name="角丸四角形 53"/>
          <p:cNvSpPr/>
          <p:nvPr/>
        </p:nvSpPr>
        <p:spPr bwMode="auto">
          <a:xfrm>
            <a:off x="205941" y="1185618"/>
            <a:ext cx="8614531" cy="1811334"/>
          </a:xfrm>
          <a:prstGeom prst="roundRect">
            <a:avLst>
              <a:gd name="adj" fmla="val 5902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80751" y="967529"/>
            <a:ext cx="6438429" cy="461665"/>
          </a:xfrm>
          <a:prstGeom prst="rect">
            <a:avLst/>
          </a:prstGeom>
          <a:solidFill>
            <a:srgbClr val="F5F5F5"/>
          </a:solidFill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SSPS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を想定した地上アンテナ </a:t>
            </a: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VS 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静止軌道衛星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角丸四角形 60"/>
          <p:cNvSpPr/>
          <p:nvPr/>
        </p:nvSpPr>
        <p:spPr bwMode="auto">
          <a:xfrm>
            <a:off x="205941" y="3356992"/>
            <a:ext cx="8614531" cy="3096344"/>
          </a:xfrm>
          <a:prstGeom prst="roundRect">
            <a:avLst>
              <a:gd name="adj" fmla="val 5902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80751" y="3138903"/>
            <a:ext cx="6339043" cy="461665"/>
          </a:xfrm>
          <a:prstGeom prst="rect">
            <a:avLst/>
          </a:prstGeom>
          <a:solidFill>
            <a:srgbClr val="F5F5F5"/>
          </a:solidFill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SSPS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を想定した地上アンテナ </a:t>
            </a: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VS 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低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軌道衛星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14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実現性検討 </a:t>
            </a:r>
            <a:r>
              <a:rPr lang="ja-JP" altLang="en-US" sz="2800" dirty="0"/>
              <a:t>衛星</a:t>
            </a:r>
            <a:r>
              <a:rPr lang="ja-JP" altLang="en-US" sz="2800" dirty="0" smtClean="0"/>
              <a:t>対衛星への給電 </a:t>
            </a:r>
            <a:r>
              <a:rPr lang="en-US" altLang="ja-JP" sz="2800" dirty="0" smtClean="0"/>
              <a:t>1</a:t>
            </a:r>
            <a:endParaRPr kumimoji="1" lang="ja-JP" altLang="en-US" sz="2800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1473">
            <a:off x="5231785" y="3584728"/>
            <a:ext cx="2143125" cy="2143125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6698459" y="396688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Satellite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6819099" y="4816117"/>
                <a:ext cx="1310230" cy="370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>
                    <a:solidFill>
                      <a:srgbClr val="C00000"/>
                    </a:solidFill>
                  </a:rPr>
                  <a:t>受信</a:t>
                </a:r>
                <a14:m>
                  <m:oMath xmlns:m="http://schemas.openxmlformats.org/officeDocument/2006/math">
                    <m:r>
                      <a:rPr kumimoji="1" lang="ja-JP" altLang="en-US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電力</m:t>
                    </m:r>
                    <m:sSub>
                      <m:sSubPr>
                        <m:ctrlPr>
                          <a:rPr kumimoji="1" lang="en-US" altLang="ja-JP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kumimoji="1" lang="ja-JP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99" y="4816117"/>
                <a:ext cx="1310230" cy="370166"/>
              </a:xfrm>
              <a:prstGeom prst="rect">
                <a:avLst/>
              </a:prstGeom>
              <a:blipFill>
                <a:blip r:embed="rId3"/>
                <a:stretch>
                  <a:fillRect l="-4186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6092421" y="5821098"/>
                <a:ext cx="2347566" cy="370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>
                    <a:solidFill>
                      <a:srgbClr val="C00000"/>
                    </a:solidFill>
                  </a:rPr>
                  <a:t>受信アンテナ</a:t>
                </a:r>
                <a14:m>
                  <m:oMath xmlns:m="http://schemas.openxmlformats.org/officeDocument/2006/math">
                    <m:r>
                      <a:rPr kumimoji="1" lang="ja-JP" altLang="en-US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面積</m:t>
                    </m:r>
                    <m:sSub>
                      <m:sSubPr>
                        <m:ctrlPr>
                          <a:rPr kumimoji="1" lang="en-US" altLang="ja-JP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kumimoji="1" lang="ja-JP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421" y="5821098"/>
                <a:ext cx="2347566" cy="370422"/>
              </a:xfrm>
              <a:prstGeom prst="rect">
                <a:avLst/>
              </a:prstGeom>
              <a:blipFill>
                <a:blip r:embed="rId4"/>
                <a:stretch>
                  <a:fillRect l="-2073"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フリーフォーム 43"/>
          <p:cNvSpPr/>
          <p:nvPr/>
        </p:nvSpPr>
        <p:spPr bwMode="auto">
          <a:xfrm>
            <a:off x="6369743" y="4298481"/>
            <a:ext cx="1550504" cy="357809"/>
          </a:xfrm>
          <a:custGeom>
            <a:avLst/>
            <a:gdLst>
              <a:gd name="connsiteX0" fmla="*/ 0 w 1550504"/>
              <a:gd name="connsiteY0" fmla="*/ 357809 h 357809"/>
              <a:gd name="connsiteX1" fmla="*/ 381662 w 1550504"/>
              <a:gd name="connsiteY1" fmla="*/ 0 h 357809"/>
              <a:gd name="connsiteX2" fmla="*/ 1550504 w 1550504"/>
              <a:gd name="connsiteY2" fmla="*/ 0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0504" h="357809">
                <a:moveTo>
                  <a:pt x="0" y="357809"/>
                </a:moveTo>
                <a:lnTo>
                  <a:pt x="381662" y="0"/>
                </a:lnTo>
                <a:lnTo>
                  <a:pt x="1550504" y="0"/>
                </a:ln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5455673"/>
      </p:ext>
    </p:extLst>
  </p:cSld>
  <p:clrMapOvr>
    <a:masterClrMapping/>
  </p:clrMapOvr>
</p:sld>
</file>

<file path=ppt/theme/theme1.xml><?xml version="1.0" encoding="utf-8"?>
<a:theme xmlns:a="http://schemas.openxmlformats.org/drawingml/2006/main" name="inoue_lab">
  <a:themeElements>
    <a:clrScheme name="ユーザー定義 1">
      <a:dk1>
        <a:sysClr val="windowText" lastClr="000000"/>
      </a:dk1>
      <a:lt1>
        <a:srgbClr val="F5F5F5"/>
      </a:lt1>
      <a:dk2>
        <a:srgbClr val="1F497D"/>
      </a:dk2>
      <a:lt2>
        <a:srgbClr val="EEECE1"/>
      </a:lt2>
      <a:accent1>
        <a:srgbClr val="EA4335"/>
      </a:accent1>
      <a:accent2>
        <a:srgbClr val="FBBC05"/>
      </a:accent2>
      <a:accent3>
        <a:srgbClr val="34A853"/>
      </a:accent3>
      <a:accent4>
        <a:srgbClr val="4285F4"/>
      </a:accent4>
      <a:accent5>
        <a:srgbClr val="305097"/>
      </a:accent5>
      <a:accent6>
        <a:srgbClr val="00ACED"/>
      </a:accent6>
      <a:hlink>
        <a:srgbClr val="0000FF"/>
      </a:hlink>
      <a:folHlink>
        <a:srgbClr val="800080"/>
      </a:folHlink>
    </a:clrScheme>
    <a:fontScheme name="ユーザー定義 2">
      <a:majorFont>
        <a:latin typeface="Noto Sans CJK JP Medium"/>
        <a:ea typeface="Noto Sans CJK JP Bold"/>
        <a:cs typeface=""/>
      </a:majorFont>
      <a:minorFont>
        <a:latin typeface="Consolas"/>
        <a:ea typeface="Noto Sans CJK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lnDef>
  </a:objectDefaults>
  <a:extraClrSchemeLst>
    <a:extraClrScheme>
      <a:clrScheme name="2_MsThE_Lab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sThE_Lab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inoue_lab</Template>
  <TotalTime>379367</TotalTime>
  <Words>200</Words>
  <Application>Microsoft Office PowerPoint</Application>
  <PresentationFormat>画面に合わせる (4:3)</PresentationFormat>
  <Paragraphs>51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7" baseType="lpstr">
      <vt:lpstr>Meiryo UI</vt:lpstr>
      <vt:lpstr>ＭＳ Ｐゴシック</vt:lpstr>
      <vt:lpstr>Noto Sans CJK JP Bold</vt:lpstr>
      <vt:lpstr>Noto Sans CJK JP Regular</vt:lpstr>
      <vt:lpstr>メイリオ</vt:lpstr>
      <vt:lpstr>Arial</vt:lpstr>
      <vt:lpstr>Arial Black</vt:lpstr>
      <vt:lpstr>Calibri</vt:lpstr>
      <vt:lpstr>Cambria Math</vt:lpstr>
      <vt:lpstr>Consolas</vt:lpstr>
      <vt:lpstr>Times New Roman</vt:lpstr>
      <vt:lpstr>inoue_lab</vt:lpstr>
      <vt:lpstr>無線給電サブシステムの 提案と実証</vt:lpstr>
      <vt:lpstr>背景 衛星における低いミッション部質量の割合</vt:lpstr>
      <vt:lpstr>実現性検討 地上対衛星への給電 1</vt:lpstr>
      <vt:lpstr>実現性検討 地上対衛星への給電 2</vt:lpstr>
      <vt:lpstr>実現性検討 衛星対衛星への給電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JAXAから持ち帰った道具</dc:title>
  <dc:creator>安部拓洋</dc:creator>
  <cp:lastModifiedBy>TAKUMI</cp:lastModifiedBy>
  <cp:revision>1960</cp:revision>
  <cp:lastPrinted>2016-06-20T04:21:48Z</cp:lastPrinted>
  <dcterms:created xsi:type="dcterms:W3CDTF">2014-08-08T03:15:17Z</dcterms:created>
  <dcterms:modified xsi:type="dcterms:W3CDTF">2017-08-01T13:16:02Z</dcterms:modified>
</cp:coreProperties>
</file>