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74" r:id="rId2"/>
    <p:sldId id="478" r:id="rId3"/>
    <p:sldId id="477" r:id="rId4"/>
    <p:sldId id="479" r:id="rId5"/>
    <p:sldId id="480" r:id="rId6"/>
    <p:sldId id="481" r:id="rId7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5476" autoAdjust="0"/>
  </p:normalViewPr>
  <p:slideViewPr>
    <p:cSldViewPr>
      <p:cViewPr varScale="1">
        <p:scale>
          <a:sx n="120" d="100"/>
          <a:sy n="120" d="100"/>
        </p:scale>
        <p:origin x="45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28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F187A-7E8A-48E4-A4A0-BD28B7A22506}" type="datetimeFigureOut">
              <a:rPr kumimoji="1" lang="ja-JP" altLang="en-US" smtClean="0"/>
              <a:t>2017/9/24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4396-184D-411C-AE96-D2B4F603B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38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2017/9/24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8552687" y="651122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Arial Black" panose="020B0A04020102020204" pitchFamily="34" charset="0"/>
              </a:rPr>
              <a:t>A-1</a:t>
            </a:r>
            <a:endParaRPr lang="ja-JP" altLang="en-US" sz="2000" b="1" dirty="0">
              <a:latin typeface="Arial Black" panose="020B0A0402010202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3263634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8027124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8218396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 userDrawn="1"/>
        </p:nvSpPr>
        <p:spPr bwMode="auto">
          <a:xfrm>
            <a:off x="8411902" y="6639284"/>
            <a:ext cx="162000" cy="162000"/>
          </a:xfrm>
          <a:prstGeom prst="rect">
            <a:avLst/>
          </a:prstGeom>
          <a:solidFill>
            <a:schemeClr val="tx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2693987"/>
            <a:ext cx="9144000" cy="1470025"/>
          </a:xfrm>
        </p:spPr>
        <p:txBody>
          <a:bodyPr/>
          <a:lstStyle/>
          <a:p>
            <a:r>
              <a:rPr lang="ja-JP" altLang="en-US" sz="4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送電系基本設計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9297" y="458112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安部</a:t>
            </a:r>
            <a:endParaRPr kumimoji="1" lang="en-US" altLang="ja-JP" sz="3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48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送電系に関する要求事項</a:t>
            </a:r>
            <a:endParaRPr lang="en-US" altLang="ja-JP" dirty="0" smtClean="0"/>
          </a:p>
          <a:p>
            <a:r>
              <a:rPr kumimoji="1" lang="ja-JP" altLang="en-US" dirty="0" smtClean="0"/>
              <a:t>概念設計 </a:t>
            </a:r>
            <a:r>
              <a:rPr lang="en-US" altLang="ja-JP" dirty="0" smtClean="0"/>
              <a:t>/ </a:t>
            </a:r>
            <a:r>
              <a:rPr lang="ja-JP" altLang="en-US" dirty="0" smtClean="0"/>
              <a:t>要求達成確認</a:t>
            </a:r>
            <a:endParaRPr lang="en-US" altLang="ja-JP" dirty="0" smtClean="0"/>
          </a:p>
          <a:p>
            <a:r>
              <a:rPr kumimoji="1" lang="ja-JP" altLang="en-US" dirty="0" smtClean="0"/>
              <a:t>詳細設計 </a:t>
            </a:r>
            <a:r>
              <a:rPr kumimoji="1" lang="en-US" altLang="ja-JP" dirty="0" smtClean="0"/>
              <a:t>/ </a:t>
            </a:r>
            <a:r>
              <a:rPr kumimoji="1" lang="ja-JP" altLang="en-US" dirty="0" smtClean="0"/>
              <a:t>コスト見積もり</a:t>
            </a:r>
            <a:endParaRPr kumimoji="1" lang="en-US" altLang="ja-JP" dirty="0" smtClean="0"/>
          </a:p>
          <a:p>
            <a:r>
              <a:rPr lang="ja-JP" altLang="en-US" dirty="0" smtClean="0"/>
              <a:t>参考</a:t>
            </a:r>
            <a:r>
              <a:rPr lang="ja-JP" altLang="en-US" dirty="0"/>
              <a:t>文献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569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送電系に関するシステム要求 </a:t>
            </a:r>
            <a:r>
              <a:rPr lang="ja-JP" altLang="en-US" sz="2000" dirty="0" smtClean="0"/>
              <a:t>うろ</a:t>
            </a:r>
            <a:r>
              <a:rPr lang="ja-JP" altLang="en-US" sz="2000" dirty="0"/>
              <a:t>覚</a:t>
            </a:r>
            <a:r>
              <a:rPr lang="ja-JP" altLang="en-US" sz="2000" dirty="0" smtClean="0"/>
              <a:t>え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091232"/>
            <a:ext cx="8568952" cy="49895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送電電力</a:t>
            </a:r>
            <a:r>
              <a:rPr kumimoji="1" lang="en-US" altLang="ja-JP" dirty="0" smtClean="0"/>
              <a:t>:</a:t>
            </a:r>
          </a:p>
          <a:p>
            <a:pPr marL="857250" lvl="1" indent="-457200"/>
            <a:r>
              <a:rPr kumimoji="1" lang="en-US" altLang="ja-JP" dirty="0" smtClean="0"/>
              <a:t>200 [W]</a:t>
            </a:r>
            <a:r>
              <a:rPr lang="ja-JP" altLang="en-US" dirty="0"/>
              <a:t> </a:t>
            </a:r>
            <a:r>
              <a:rPr kumimoji="1" lang="ja-JP" altLang="en-US" dirty="0" smtClean="0"/>
              <a:t>以上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可変</a:t>
            </a:r>
            <a:r>
              <a:rPr kumimoji="1" lang="en-US" altLang="ja-JP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送電周波数</a:t>
            </a:r>
            <a:r>
              <a:rPr lang="en-US" altLang="ja-JP" dirty="0" smtClean="0"/>
              <a:t>:</a:t>
            </a:r>
          </a:p>
          <a:p>
            <a:pPr marL="857250" lvl="1" indent="-457200"/>
            <a:r>
              <a:rPr kumimoji="1" lang="en-US" altLang="ja-JP" dirty="0" smtClean="0"/>
              <a:t>5.8 [GHz]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送電指向性</a:t>
            </a:r>
            <a:r>
              <a:rPr lang="en-US" altLang="ja-JP" dirty="0" smtClean="0"/>
              <a:t>:</a:t>
            </a:r>
          </a:p>
          <a:p>
            <a:pPr marL="857250" lvl="1" indent="-457200"/>
            <a:r>
              <a:rPr lang="en-US" altLang="ja-JP" dirty="0" smtClean="0"/>
              <a:t>40 [</a:t>
            </a:r>
            <a:r>
              <a:rPr lang="ja-JP" altLang="en-US" dirty="0" smtClean="0"/>
              <a:t>度</a:t>
            </a:r>
            <a:r>
              <a:rPr lang="en-US" altLang="ja-JP" dirty="0" smtClean="0"/>
              <a:t>] </a:t>
            </a:r>
            <a:r>
              <a:rPr lang="ja-JP" altLang="en-US" dirty="0" smtClean="0"/>
              <a:t>以下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送電能力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 smtClean="0"/>
              <a:t>1 [m] </a:t>
            </a:r>
            <a:r>
              <a:rPr lang="ja-JP" altLang="en-US" dirty="0" smtClean="0"/>
              <a:t>先の</a:t>
            </a:r>
            <a:r>
              <a:rPr lang="en-US" altLang="ja-JP" dirty="0" smtClean="0"/>
              <a:t>100 [mm^2] </a:t>
            </a:r>
            <a:r>
              <a:rPr lang="ja-JP" altLang="en-US" dirty="0" smtClean="0"/>
              <a:t>のアンテナに</a:t>
            </a:r>
            <a:r>
              <a:rPr lang="en-US" altLang="ja-JP" dirty="0" smtClean="0"/>
              <a:t>20 [W] 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送電電力が地上でモニタできること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21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概念設計 </a:t>
            </a:r>
            <a:r>
              <a:rPr lang="en-US" altLang="ja-JP" dirty="0" smtClean="0"/>
              <a:t>/ </a:t>
            </a:r>
            <a:r>
              <a:rPr lang="ja-JP" altLang="en-US" dirty="0" smtClean="0"/>
              <a:t>要求達成確認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23528" y="1340768"/>
            <a:ext cx="1008112" cy="6480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323528" y="2240868"/>
            <a:ext cx="1008112" cy="6480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100VAC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95736" y="1340768"/>
            <a:ext cx="1728192" cy="15481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出力可変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マグネトロン型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発振器</a:t>
            </a:r>
            <a:r>
              <a:rPr kumimoji="1" lang="ja-JP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※1</a:t>
            </a:r>
            <a:endParaRPr kumimoji="1" lang="ja-JP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32040" y="1340768"/>
            <a:ext cx="1800200" cy="15481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パラボラアンテナ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※2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/>
          <p:cNvCxnSpPr>
            <a:stCxn id="4" idx="3"/>
          </p:cNvCxnSpPr>
          <p:nvPr/>
        </p:nvCxnSpPr>
        <p:spPr bwMode="auto">
          <a:xfrm>
            <a:off x="1331640" y="1664804"/>
            <a:ext cx="86409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/>
          <p:cNvCxnSpPr/>
          <p:nvPr/>
        </p:nvCxnSpPr>
        <p:spPr bwMode="auto">
          <a:xfrm>
            <a:off x="1331640" y="2564904"/>
            <a:ext cx="86409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/>
          <p:cNvCxnSpPr>
            <a:endCxn id="7" idx="1"/>
          </p:cNvCxnSpPr>
          <p:nvPr/>
        </p:nvCxnSpPr>
        <p:spPr bwMode="auto">
          <a:xfrm>
            <a:off x="3923928" y="2114854"/>
            <a:ext cx="1008112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/>
          <p:cNvCxnSpPr>
            <a:stCxn id="7" idx="3"/>
            <a:endCxn id="19" idx="1"/>
          </p:cNvCxnSpPr>
          <p:nvPr/>
        </p:nvCxnSpPr>
        <p:spPr bwMode="auto">
          <a:xfrm flipV="1">
            <a:off x="6732240" y="2112295"/>
            <a:ext cx="1272109" cy="255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5" name="テキスト ボックス 14"/>
          <p:cNvSpPr txBox="1"/>
          <p:nvPr/>
        </p:nvSpPr>
        <p:spPr>
          <a:xfrm>
            <a:off x="1447977" y="12954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18186" y="2272081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AC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アダプタ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12458" y="1850685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同軸ケーブル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47777" y="1773741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004349" y="194301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レクテナ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 bwMode="auto">
          <a:xfrm>
            <a:off x="6732240" y="2564904"/>
            <a:ext cx="136815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テキスト ボックス 23"/>
          <p:cNvSpPr txBox="1"/>
          <p:nvPr/>
        </p:nvSpPr>
        <p:spPr>
          <a:xfrm>
            <a:off x="7233746" y="221822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20263" y="2993851"/>
            <a:ext cx="28280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発振器諸元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5.8 GHz, 700W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可変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248281" y="2990306"/>
            <a:ext cx="2476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パラボナ諸元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 焦点距離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200mm</a:t>
            </a: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 開口径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200mm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323528" y="4149081"/>
            <a:ext cx="3960440" cy="2520280"/>
          </a:xfrm>
          <a:prstGeom prst="roundRect">
            <a:avLst>
              <a:gd name="adj" fmla="val 7589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94337" y="3968424"/>
            <a:ext cx="11336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送電計算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20263" y="4296750"/>
                <a:ext cx="3194849" cy="4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フリスの伝達公式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𝑃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𝑟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4</m:t>
                        </m:r>
                        <m:r>
                          <a:rPr lang="ja-JP" altLang="en-US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𝐴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𝑟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 b="0" i="0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W</m:t>
                        </m:r>
                      </m:e>
                    </m:d>
                  </m:oMath>
                </a14:m>
                <a:endPara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63" y="4296750"/>
                <a:ext cx="3194849" cy="443326"/>
              </a:xfrm>
              <a:prstGeom prst="rect">
                <a:avLst/>
              </a:prstGeom>
              <a:blipFill>
                <a:blip r:embed="rId2"/>
                <a:stretch>
                  <a:fillRect l="-1145" b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98491" y="4659651"/>
                <a:ext cx="3527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パラボナアンテナ利得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𝐺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𝑡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𝜂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∙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fPr>
                              <m:num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𝜋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ja-JP" altLang="en-US" sz="1600" b="0" i="1" smtClean="0"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1" y="4659651"/>
                <a:ext cx="3527312" cy="338554"/>
              </a:xfrm>
              <a:prstGeom prst="rect">
                <a:avLst/>
              </a:prstGeom>
              <a:blipFill>
                <a:blip r:embed="rId3"/>
                <a:stretch>
                  <a:fillRect l="-864" t="-98214" r="-6390" b="-16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98491" y="5013594"/>
                <a:ext cx="375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パラボナアンテナ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指向性</a:t>
                </a:r>
                <a:r>
                  <a: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l-GR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</m:t>
                        </m:r>
                        <m:r>
                          <a:rPr lang="ja-JP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1" y="5013594"/>
                <a:ext cx="3755772" cy="338554"/>
              </a:xfrm>
              <a:prstGeom prst="rect">
                <a:avLst/>
              </a:prstGeom>
              <a:blipFill>
                <a:blip r:embed="rId4"/>
                <a:stretch>
                  <a:fillRect l="-812" t="-98214" b="-16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07093" y="5380771"/>
                <a:ext cx="9245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𝐷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=0.2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1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93" y="5380771"/>
                <a:ext cx="924547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1171964" y="5380771"/>
                <a:ext cx="11317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=0.052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64" y="5380771"/>
                <a:ext cx="113178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160602" y="5352148"/>
                <a:ext cx="7251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20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𝜂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=0.8</m:t>
                      </m:r>
                    </m:oMath>
                  </m:oMathPara>
                </a14:m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602" y="5352148"/>
                <a:ext cx="725134" cy="27699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806147" y="5352148"/>
                <a:ext cx="11691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𝐴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=0.01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200" b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m</m:t>
                              </m:r>
                            </m:e>
                            <m:sup>
                              <m:r>
                                <a:rPr kumimoji="1" lang="en-US" altLang="ja-JP" sz="1200" b="0" i="0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47" y="5352148"/>
                <a:ext cx="116910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0263" y="5561789"/>
                <a:ext cx="8470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63" y="5561789"/>
                <a:ext cx="84702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>
                <a:off x="532760" y="6185831"/>
                <a:ext cx="1736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≈18.2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0" y="6185831"/>
                <a:ext cx="1736052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59224" y="5561788"/>
                <a:ext cx="1077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=250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24" y="5561788"/>
                <a:ext cx="107760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2261159" y="6205872"/>
                <a:ext cx="1636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𝑟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≈23.2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59" y="6205872"/>
                <a:ext cx="16369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下矢印 40"/>
          <p:cNvSpPr/>
          <p:nvPr/>
        </p:nvSpPr>
        <p:spPr bwMode="auto">
          <a:xfrm>
            <a:off x="1984799" y="5900120"/>
            <a:ext cx="504056" cy="254509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832140" y="4197986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要求達成確認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67273" y="4633433"/>
            <a:ext cx="39421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送電計算より達成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AutoNum type="arabicPeriod"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5.8GHz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の発振器を搭載し達成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AutoNum type="arabicPeriod"/>
            </a:pP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送電計算より達成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AutoNum type="arabicPeriod"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送電計算より達成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AutoNum type="arabicPeriod"/>
            </a:pP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制御の発振器を搭載し達成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2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詳細設計 </a:t>
            </a:r>
            <a:r>
              <a:rPr kumimoji="1" lang="en-US" altLang="ja-JP" dirty="0" smtClean="0"/>
              <a:t>/ </a:t>
            </a:r>
            <a:r>
              <a:rPr kumimoji="1" lang="ja-JP" altLang="en-US" dirty="0" smtClean="0"/>
              <a:t>コスト計算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8"/>
          <a:stretch/>
        </p:blipFill>
        <p:spPr>
          <a:xfrm>
            <a:off x="467544" y="1268760"/>
            <a:ext cx="1785367" cy="1428750"/>
          </a:xfrm>
          <a:prstGeom prst="rect">
            <a:avLst/>
          </a:prstGeom>
        </p:spPr>
      </p:pic>
      <p:sp>
        <p:nvSpPr>
          <p:cNvPr id="5" name="直方体 4"/>
          <p:cNvSpPr/>
          <p:nvPr/>
        </p:nvSpPr>
        <p:spPr bwMode="auto">
          <a:xfrm>
            <a:off x="2987824" y="1681846"/>
            <a:ext cx="1440160" cy="1440160"/>
          </a:xfrm>
          <a:prstGeom prst="cube">
            <a:avLst>
              <a:gd name="adj" fmla="val 39383"/>
            </a:avLst>
          </a:prstGeom>
          <a:solidFill>
            <a:schemeClr val="bg1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111759" y="2401675"/>
            <a:ext cx="463002" cy="413233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楕円 6"/>
          <p:cNvSpPr/>
          <p:nvPr/>
        </p:nvSpPr>
        <p:spPr bwMode="auto">
          <a:xfrm>
            <a:off x="3630564" y="240192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8" name="フリーフォーム 7"/>
          <p:cNvSpPr/>
          <p:nvPr/>
        </p:nvSpPr>
        <p:spPr bwMode="auto">
          <a:xfrm>
            <a:off x="2089408" y="2328247"/>
            <a:ext cx="1105231" cy="973644"/>
          </a:xfrm>
          <a:custGeom>
            <a:avLst/>
            <a:gdLst>
              <a:gd name="connsiteX0" fmla="*/ 0 w 1105231"/>
              <a:gd name="connsiteY0" fmla="*/ 41671 h 973644"/>
              <a:gd name="connsiteX1" fmla="*/ 286247 w 1105231"/>
              <a:gd name="connsiteY1" fmla="*/ 17817 h 973644"/>
              <a:gd name="connsiteX2" fmla="*/ 500932 w 1105231"/>
              <a:gd name="connsiteY2" fmla="*/ 272259 h 973644"/>
              <a:gd name="connsiteX3" fmla="*/ 421419 w 1105231"/>
              <a:gd name="connsiteY3" fmla="*/ 685727 h 973644"/>
              <a:gd name="connsiteX4" fmla="*/ 580445 w 1105231"/>
              <a:gd name="connsiteY4" fmla="*/ 948120 h 973644"/>
              <a:gd name="connsiteX5" fmla="*/ 930303 w 1105231"/>
              <a:gd name="connsiteY5" fmla="*/ 940168 h 973644"/>
              <a:gd name="connsiteX6" fmla="*/ 1065475 w 1105231"/>
              <a:gd name="connsiteY6" fmla="*/ 741386 h 973644"/>
              <a:gd name="connsiteX7" fmla="*/ 1105231 w 1105231"/>
              <a:gd name="connsiteY7" fmla="*/ 645970 h 97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5231" h="973644">
                <a:moveTo>
                  <a:pt x="0" y="41671"/>
                </a:moveTo>
                <a:cubicBezTo>
                  <a:pt x="101379" y="10528"/>
                  <a:pt x="202758" y="-20614"/>
                  <a:pt x="286247" y="17817"/>
                </a:cubicBezTo>
                <a:cubicBezTo>
                  <a:pt x="369736" y="56248"/>
                  <a:pt x="478403" y="160941"/>
                  <a:pt x="500932" y="272259"/>
                </a:cubicBezTo>
                <a:cubicBezTo>
                  <a:pt x="523461" y="383577"/>
                  <a:pt x="408167" y="573084"/>
                  <a:pt x="421419" y="685727"/>
                </a:cubicBezTo>
                <a:cubicBezTo>
                  <a:pt x="434671" y="798370"/>
                  <a:pt x="495631" y="905713"/>
                  <a:pt x="580445" y="948120"/>
                </a:cubicBezTo>
                <a:cubicBezTo>
                  <a:pt x="665259" y="990527"/>
                  <a:pt x="849465" y="974624"/>
                  <a:pt x="930303" y="940168"/>
                </a:cubicBezTo>
                <a:cubicBezTo>
                  <a:pt x="1011141" y="905712"/>
                  <a:pt x="1036320" y="790419"/>
                  <a:pt x="1065475" y="741386"/>
                </a:cubicBezTo>
                <a:cubicBezTo>
                  <a:pt x="1094630" y="692353"/>
                  <a:pt x="1099930" y="669161"/>
                  <a:pt x="1105231" y="64597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rot="20192901">
            <a:off x="2085794" y="2323156"/>
            <a:ext cx="134451" cy="11192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 rot="17811632">
            <a:off x="3139035" y="2980030"/>
            <a:ext cx="111208" cy="82929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19723" r="9281" b="23158"/>
          <a:stretch/>
        </p:blipFill>
        <p:spPr>
          <a:xfrm flipH="1">
            <a:off x="284604" y="2953155"/>
            <a:ext cx="1656183" cy="1224136"/>
          </a:xfrm>
          <a:prstGeom prst="rect">
            <a:avLst/>
          </a:prstGeom>
        </p:spPr>
      </p:pic>
      <p:sp>
        <p:nvSpPr>
          <p:cNvPr id="13" name="フリーフォーム 12"/>
          <p:cNvSpPr/>
          <p:nvPr/>
        </p:nvSpPr>
        <p:spPr bwMode="auto">
          <a:xfrm>
            <a:off x="1773015" y="3030407"/>
            <a:ext cx="1653039" cy="518864"/>
          </a:xfrm>
          <a:custGeom>
            <a:avLst/>
            <a:gdLst>
              <a:gd name="connsiteX0" fmla="*/ 3446 w 1653039"/>
              <a:gd name="connsiteY0" fmla="*/ 130629 h 518864"/>
              <a:gd name="connsiteX1" fmla="*/ 53688 w 1653039"/>
              <a:gd name="connsiteY1" fmla="*/ 120581 h 518864"/>
              <a:gd name="connsiteX2" fmla="*/ 375235 w 1653039"/>
              <a:gd name="connsiteY2" fmla="*/ 120581 h 518864"/>
              <a:gd name="connsiteX3" fmla="*/ 525960 w 1653039"/>
              <a:gd name="connsiteY3" fmla="*/ 251209 h 518864"/>
              <a:gd name="connsiteX4" fmla="*/ 927894 w 1653039"/>
              <a:gd name="connsiteY4" fmla="*/ 512466 h 518864"/>
              <a:gd name="connsiteX5" fmla="*/ 1370022 w 1653039"/>
              <a:gd name="connsiteY5" fmla="*/ 411983 h 518864"/>
              <a:gd name="connsiteX6" fmla="*/ 1621231 w 1653039"/>
              <a:gd name="connsiteY6" fmla="*/ 120581 h 518864"/>
              <a:gd name="connsiteX7" fmla="*/ 1641327 w 1653039"/>
              <a:gd name="connsiteY7" fmla="*/ 0 h 5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3039" h="518864">
                <a:moveTo>
                  <a:pt x="3446" y="130629"/>
                </a:moveTo>
                <a:cubicBezTo>
                  <a:pt x="-2416" y="126442"/>
                  <a:pt x="-8277" y="122256"/>
                  <a:pt x="53688" y="120581"/>
                </a:cubicBezTo>
                <a:cubicBezTo>
                  <a:pt x="115653" y="118906"/>
                  <a:pt x="296523" y="98810"/>
                  <a:pt x="375235" y="120581"/>
                </a:cubicBezTo>
                <a:cubicBezTo>
                  <a:pt x="453947" y="142352"/>
                  <a:pt x="433850" y="185895"/>
                  <a:pt x="525960" y="251209"/>
                </a:cubicBezTo>
                <a:cubicBezTo>
                  <a:pt x="618070" y="316523"/>
                  <a:pt x="787217" y="485670"/>
                  <a:pt x="927894" y="512466"/>
                </a:cubicBezTo>
                <a:cubicBezTo>
                  <a:pt x="1068571" y="539262"/>
                  <a:pt x="1254466" y="477297"/>
                  <a:pt x="1370022" y="411983"/>
                </a:cubicBezTo>
                <a:cubicBezTo>
                  <a:pt x="1485578" y="346669"/>
                  <a:pt x="1576014" y="189245"/>
                  <a:pt x="1621231" y="120581"/>
                </a:cubicBezTo>
                <a:cubicBezTo>
                  <a:pt x="1666448" y="51917"/>
                  <a:pt x="1653887" y="25958"/>
                  <a:pt x="1641327" y="0"/>
                </a:cubicBezTo>
              </a:path>
            </a:pathLst>
          </a:cu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3640713" y="264183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4" t="10385" r="12201" b="10385"/>
          <a:stretch/>
        </p:blipFill>
        <p:spPr>
          <a:xfrm flipH="1">
            <a:off x="4914465" y="1573699"/>
            <a:ext cx="1961791" cy="172819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141660" y="157369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56753" y="1273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発振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器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32140" y="1213195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放物面 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樹脂構造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プリント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アルミテープ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866008" y="273073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パッチアンテナ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H="1">
            <a:off x="4780978" y="3200825"/>
            <a:ext cx="501991" cy="5276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コネクタ 24"/>
          <p:cNvCxnSpPr/>
          <p:nvPr/>
        </p:nvCxnSpPr>
        <p:spPr bwMode="auto">
          <a:xfrm flipH="1">
            <a:off x="4876485" y="3329441"/>
            <a:ext cx="437486" cy="4639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コネクタ 25"/>
          <p:cNvCxnSpPr/>
          <p:nvPr/>
        </p:nvCxnSpPr>
        <p:spPr bwMode="auto">
          <a:xfrm flipH="1" flipV="1">
            <a:off x="5313971" y="3305851"/>
            <a:ext cx="227744" cy="5690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コネクタ 28"/>
          <p:cNvCxnSpPr/>
          <p:nvPr/>
        </p:nvCxnSpPr>
        <p:spPr bwMode="auto">
          <a:xfrm flipH="1" flipV="1">
            <a:off x="5377174" y="3200825"/>
            <a:ext cx="277461" cy="66022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コネクタ 31"/>
          <p:cNvCxnSpPr/>
          <p:nvPr/>
        </p:nvCxnSpPr>
        <p:spPr bwMode="auto">
          <a:xfrm flipH="1" flipV="1">
            <a:off x="5366528" y="3197919"/>
            <a:ext cx="489665" cy="42846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コネクタ 33"/>
          <p:cNvCxnSpPr/>
          <p:nvPr/>
        </p:nvCxnSpPr>
        <p:spPr bwMode="auto">
          <a:xfrm flipH="1" flipV="1">
            <a:off x="5466074" y="3429000"/>
            <a:ext cx="294612" cy="275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コネクタ 36"/>
          <p:cNvCxnSpPr/>
          <p:nvPr/>
        </p:nvCxnSpPr>
        <p:spPr bwMode="auto">
          <a:xfrm flipH="1" flipV="1">
            <a:off x="5772054" y="2132856"/>
            <a:ext cx="744162" cy="26881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線矢印コネクタ 38"/>
          <p:cNvCxnSpPr/>
          <p:nvPr/>
        </p:nvCxnSpPr>
        <p:spPr bwMode="auto">
          <a:xfrm>
            <a:off x="5772054" y="2098428"/>
            <a:ext cx="182428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0" name="フリーフォーム 39"/>
          <p:cNvSpPr/>
          <p:nvPr/>
        </p:nvSpPr>
        <p:spPr bwMode="auto">
          <a:xfrm>
            <a:off x="6663193" y="2417197"/>
            <a:ext cx="1574358" cy="683812"/>
          </a:xfrm>
          <a:custGeom>
            <a:avLst/>
            <a:gdLst>
              <a:gd name="connsiteX0" fmla="*/ 1574358 w 1574358"/>
              <a:gd name="connsiteY0" fmla="*/ 683812 h 683812"/>
              <a:gd name="connsiteX1" fmla="*/ 254442 w 1574358"/>
              <a:gd name="connsiteY1" fmla="*/ 683812 h 683812"/>
              <a:gd name="connsiteX2" fmla="*/ 0 w 1574358"/>
              <a:gd name="connsiteY2" fmla="*/ 0 h 68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358" h="683812">
                <a:moveTo>
                  <a:pt x="1574358" y="683812"/>
                </a:moveTo>
                <a:lnTo>
                  <a:pt x="254442" y="683812"/>
                </a:lnTo>
                <a:lnTo>
                  <a:pt x="0" y="0"/>
                </a:ln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cxnSp>
        <p:nvCxnSpPr>
          <p:cNvPr id="42" name="直線コネクタ 41"/>
          <p:cNvCxnSpPr/>
          <p:nvPr/>
        </p:nvCxnSpPr>
        <p:spPr bwMode="auto">
          <a:xfrm flipH="1">
            <a:off x="5541716" y="3861048"/>
            <a:ext cx="112919" cy="99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線コネクタ 50"/>
          <p:cNvCxnSpPr/>
          <p:nvPr/>
        </p:nvCxnSpPr>
        <p:spPr bwMode="auto">
          <a:xfrm flipH="1" flipV="1">
            <a:off x="4785479" y="3728471"/>
            <a:ext cx="112920" cy="550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線コネクタ 53"/>
          <p:cNvCxnSpPr/>
          <p:nvPr/>
        </p:nvCxnSpPr>
        <p:spPr bwMode="auto">
          <a:xfrm flipH="1">
            <a:off x="5747233" y="3626383"/>
            <a:ext cx="108960" cy="649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テキスト ボックス 55"/>
          <p:cNvSpPr txBox="1"/>
          <p:nvPr/>
        </p:nvSpPr>
        <p:spPr>
          <a:xfrm>
            <a:off x="2236964" y="361003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電源ケーブル</a:t>
            </a:r>
            <a:endParaRPr kumimoji="1" lang="ja-JP" altLang="en-US" sz="11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584928" y="2749910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USB</a:t>
            </a:r>
            <a:r>
              <a:rPr kumimoji="1" lang="ja-JP" altLang="en-US" sz="1100" dirty="0" smtClean="0"/>
              <a:t>ケーブル</a:t>
            </a:r>
            <a:endParaRPr kumimoji="1" lang="ja-JP" altLang="en-US" sz="1100" dirty="0"/>
          </a:p>
        </p:txBody>
      </p:sp>
      <p:sp>
        <p:nvSpPr>
          <p:cNvPr id="58" name="フリーフォーム 57"/>
          <p:cNvSpPr/>
          <p:nvPr/>
        </p:nvSpPr>
        <p:spPr bwMode="auto">
          <a:xfrm>
            <a:off x="3565658" y="2504661"/>
            <a:ext cx="3122709" cy="1557275"/>
          </a:xfrm>
          <a:custGeom>
            <a:avLst/>
            <a:gdLst>
              <a:gd name="connsiteX0" fmla="*/ 107845 w 3122709"/>
              <a:gd name="connsiteY0" fmla="*/ 492981 h 1557275"/>
              <a:gd name="connsiteX1" fmla="*/ 12429 w 3122709"/>
              <a:gd name="connsiteY1" fmla="*/ 779228 h 1557275"/>
              <a:gd name="connsiteX2" fmla="*/ 354335 w 3122709"/>
              <a:gd name="connsiteY2" fmla="*/ 1168842 h 1557275"/>
              <a:gd name="connsiteX3" fmla="*/ 1165368 w 3122709"/>
              <a:gd name="connsiteY3" fmla="*/ 1399429 h 1557275"/>
              <a:gd name="connsiteX4" fmla="*/ 2095671 w 3122709"/>
              <a:gd name="connsiteY4" fmla="*/ 1550504 h 1557275"/>
              <a:gd name="connsiteX5" fmla="*/ 2676116 w 3122709"/>
              <a:gd name="connsiteY5" fmla="*/ 1176793 h 1557275"/>
              <a:gd name="connsiteX6" fmla="*/ 3081632 w 3122709"/>
              <a:gd name="connsiteY6" fmla="*/ 524786 h 1557275"/>
              <a:gd name="connsiteX7" fmla="*/ 3113438 w 3122709"/>
              <a:gd name="connsiteY7" fmla="*/ 0 h 15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2709" h="1557275">
                <a:moveTo>
                  <a:pt x="107845" y="492981"/>
                </a:moveTo>
                <a:cubicBezTo>
                  <a:pt x="39596" y="579783"/>
                  <a:pt x="-28653" y="666585"/>
                  <a:pt x="12429" y="779228"/>
                </a:cubicBezTo>
                <a:cubicBezTo>
                  <a:pt x="53511" y="891871"/>
                  <a:pt x="162179" y="1065475"/>
                  <a:pt x="354335" y="1168842"/>
                </a:cubicBezTo>
                <a:cubicBezTo>
                  <a:pt x="546492" y="1272209"/>
                  <a:pt x="875145" y="1335819"/>
                  <a:pt x="1165368" y="1399429"/>
                </a:cubicBezTo>
                <a:cubicBezTo>
                  <a:pt x="1455591" y="1463039"/>
                  <a:pt x="1843880" y="1587610"/>
                  <a:pt x="2095671" y="1550504"/>
                </a:cubicBezTo>
                <a:cubicBezTo>
                  <a:pt x="2347462" y="1513398"/>
                  <a:pt x="2511789" y="1347746"/>
                  <a:pt x="2676116" y="1176793"/>
                </a:cubicBezTo>
                <a:cubicBezTo>
                  <a:pt x="2840443" y="1005840"/>
                  <a:pt x="3008745" y="720918"/>
                  <a:pt x="3081632" y="524786"/>
                </a:cubicBezTo>
                <a:cubicBezTo>
                  <a:pt x="3154519" y="328654"/>
                  <a:pt x="3106812" y="75537"/>
                  <a:pt x="3113438" y="0"/>
                </a:cubicBezTo>
              </a:path>
            </a:pathLst>
          </a:cu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51793" y="385959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同軸</a:t>
            </a:r>
            <a:r>
              <a:rPr kumimoji="1" lang="ja-JP" altLang="en-US" sz="1100" dirty="0" smtClean="0"/>
              <a:t>ケーブル</a:t>
            </a:r>
            <a:endParaRPr kumimoji="1" lang="ja-JP" altLang="en-US" sz="11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49586" y="32060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支持材</a:t>
            </a:r>
            <a:endParaRPr kumimoji="1" lang="ja-JP" altLang="en-US" sz="1100" dirty="0"/>
          </a:p>
        </p:txBody>
      </p:sp>
      <p:cxnSp>
        <p:nvCxnSpPr>
          <p:cNvPr id="62" name="直線コネクタ 61"/>
          <p:cNvCxnSpPr/>
          <p:nvPr/>
        </p:nvCxnSpPr>
        <p:spPr bwMode="auto">
          <a:xfrm flipH="1">
            <a:off x="6025654" y="3011520"/>
            <a:ext cx="29582" cy="2227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線コネクタ 62"/>
          <p:cNvCxnSpPr/>
          <p:nvPr/>
        </p:nvCxnSpPr>
        <p:spPr bwMode="auto">
          <a:xfrm>
            <a:off x="5331304" y="3067553"/>
            <a:ext cx="625788" cy="2001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テキスト ボックス 66"/>
          <p:cNvSpPr txBox="1"/>
          <p:nvPr/>
        </p:nvSpPr>
        <p:spPr>
          <a:xfrm>
            <a:off x="5654635" y="41793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材料一覧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363479" y="4511800"/>
            <a:ext cx="40607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1600" dirty="0" smtClean="0"/>
              <a:t>USB</a:t>
            </a:r>
            <a:r>
              <a:rPr kumimoji="1" lang="ja-JP" altLang="en-US" sz="1600" dirty="0" smtClean="0"/>
              <a:t>ケーブル </a:t>
            </a:r>
            <a:r>
              <a:rPr kumimoji="1" lang="en-US" altLang="ja-JP" sz="1600" dirty="0" smtClean="0"/>
              <a:t>\1,000</a:t>
            </a:r>
          </a:p>
          <a:p>
            <a:pPr marL="342900" indent="-342900">
              <a:buAutoNum type="arabicPeriod"/>
            </a:pPr>
            <a:r>
              <a:rPr lang="ja-JP" altLang="en-US" sz="1600" dirty="0" smtClean="0"/>
              <a:t>電源ケーブル </a:t>
            </a:r>
            <a:r>
              <a:rPr lang="en-US" altLang="ja-JP" sz="1600" dirty="0" smtClean="0"/>
              <a:t>\1,000</a:t>
            </a:r>
          </a:p>
          <a:p>
            <a:pPr marL="342900" indent="-342900">
              <a:buAutoNum type="arabicPeriod"/>
            </a:pPr>
            <a:r>
              <a:rPr kumimoji="1" lang="ja-JP" altLang="en-US" sz="1600" dirty="0" smtClean="0"/>
              <a:t>同軸ケーブル </a:t>
            </a:r>
            <a:r>
              <a:rPr lang="en-US" altLang="ja-JP" sz="1600" dirty="0" smtClean="0"/>
              <a:t>\10,000</a:t>
            </a:r>
            <a:endParaRPr kumimoji="1" lang="en-US" altLang="ja-JP" sz="1600" dirty="0" smtClean="0"/>
          </a:p>
          <a:p>
            <a:pPr marL="342900" indent="-342900">
              <a:buAutoNum type="arabicPeriod"/>
            </a:pPr>
            <a:r>
              <a:rPr lang="ja-JP" altLang="en-US" sz="1600" dirty="0" smtClean="0"/>
              <a:t>発振器 </a:t>
            </a:r>
            <a:r>
              <a:rPr lang="en-US" altLang="ja-JP" sz="1600" dirty="0" smtClean="0"/>
              <a:t>\500,000</a:t>
            </a:r>
          </a:p>
          <a:p>
            <a:pPr marL="342900" indent="-342900">
              <a:buAutoNum type="arabicPeriod"/>
            </a:pPr>
            <a:r>
              <a:rPr kumimoji="1" lang="ja-JP" altLang="en-US" sz="1600" dirty="0" smtClean="0"/>
              <a:t>支持材 </a:t>
            </a:r>
            <a:r>
              <a:rPr kumimoji="1" lang="en-US" altLang="ja-JP" sz="1600" dirty="0" smtClean="0"/>
              <a:t>(</a:t>
            </a:r>
            <a:r>
              <a:rPr lang="ja-JP" altLang="en-US" sz="1600" dirty="0" smtClean="0"/>
              <a:t>樹脂</a:t>
            </a:r>
            <a:r>
              <a:rPr lang="en-US" altLang="ja-JP" sz="1600" dirty="0" smtClean="0"/>
              <a:t>, </a:t>
            </a:r>
            <a:r>
              <a:rPr kumimoji="1" lang="en-US" altLang="ja-JP" sz="1600" dirty="0" smtClean="0"/>
              <a:t>3D</a:t>
            </a:r>
            <a:r>
              <a:rPr kumimoji="1" lang="ja-JP" altLang="en-US" sz="1600" dirty="0" smtClean="0"/>
              <a:t>プリント</a:t>
            </a:r>
            <a:r>
              <a:rPr kumimoji="1" lang="en-US" altLang="ja-JP" sz="1600" dirty="0" smtClean="0"/>
              <a:t>) \30,000</a:t>
            </a:r>
          </a:p>
          <a:p>
            <a:pPr marL="342900" indent="-342900">
              <a:buAutoNum type="arabicPeriod"/>
            </a:pPr>
            <a:r>
              <a:rPr lang="ja-JP" altLang="en-US" sz="1600" dirty="0" smtClean="0"/>
              <a:t>放物面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樹脂</a:t>
            </a:r>
            <a:r>
              <a:rPr lang="en-US" altLang="ja-JP" sz="1600" dirty="0" smtClean="0"/>
              <a:t>, 3D</a:t>
            </a:r>
            <a:r>
              <a:rPr lang="ja-JP" altLang="en-US" sz="1600" dirty="0" smtClean="0"/>
              <a:t>プリント</a:t>
            </a:r>
            <a:r>
              <a:rPr lang="en-US" altLang="ja-JP" sz="1600" dirty="0" smtClean="0"/>
              <a:t>) \30,000</a:t>
            </a:r>
          </a:p>
          <a:p>
            <a:pPr marL="342900" indent="-342900">
              <a:buAutoNum type="arabicPeriod"/>
            </a:pPr>
            <a:r>
              <a:rPr lang="ja-JP" altLang="en-US" sz="1600" dirty="0" smtClean="0"/>
              <a:t>アルミテープ </a:t>
            </a:r>
            <a:r>
              <a:rPr lang="en-US" altLang="ja-JP" sz="1600" dirty="0" smtClean="0"/>
              <a:t>\5,000</a:t>
            </a:r>
          </a:p>
          <a:p>
            <a:pPr marL="342900" indent="-342900">
              <a:buAutoNum type="arabicPeriod"/>
            </a:pPr>
            <a:r>
              <a:rPr kumimoji="1" lang="ja-JP" altLang="en-US" sz="1600" dirty="0" smtClean="0"/>
              <a:t>パッチアンテナ </a:t>
            </a:r>
            <a:r>
              <a:rPr lang="en-US" altLang="ja-JP" sz="1600" dirty="0" smtClean="0"/>
              <a:t>\50,000</a:t>
            </a:r>
            <a:endParaRPr kumimoji="1" lang="ja-JP" altLang="en-US" sz="16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412105" y="615741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/>
              <a:t>計 </a:t>
            </a:r>
            <a:r>
              <a:rPr kumimoji="1" lang="en-US" altLang="ja-JP" b="1" u="sng" dirty="0" smtClean="0"/>
              <a:t>\627,000</a:t>
            </a:r>
            <a:endParaRPr kumimoji="1" lang="ja-JP" altLang="en-US" b="1" u="sng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83568" y="4788511"/>
            <a:ext cx="33586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TBD</a:t>
            </a: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・発振器見積もり必要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・予備台数決定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3D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プリンタ別で見積もり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[1] </a:t>
            </a:r>
            <a:r>
              <a:rPr kumimoji="1" lang="ja-JP" altLang="en-US" dirty="0" smtClean="0"/>
              <a:t>古河電気 マグネトロン発振器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- http://</a:t>
            </a:r>
            <a:r>
              <a:rPr lang="en-US" altLang="ja-JP" sz="2000" dirty="0" smtClean="0"/>
              <a:t>www.fcb-microwave.jp/products/generators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171019558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379438</TotalTime>
  <Words>272</Words>
  <Application>Microsoft Office PowerPoint</Application>
  <PresentationFormat>画面に合わせる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8" baseType="lpstr">
      <vt:lpstr>Meiryo UI</vt:lpstr>
      <vt:lpstr>ＭＳ Ｐゴシック</vt:lpstr>
      <vt:lpstr>Noto Sans CJK JP Bold</vt:lpstr>
      <vt:lpstr>Noto Sans CJK JP Regular</vt:lpstr>
      <vt:lpstr>メイリオ</vt:lpstr>
      <vt:lpstr>游ゴシック</vt:lpstr>
      <vt:lpstr>Arial Black</vt:lpstr>
      <vt:lpstr>Calibri</vt:lpstr>
      <vt:lpstr>Cambria Math</vt:lpstr>
      <vt:lpstr>Consolas</vt:lpstr>
      <vt:lpstr>Times New Roman</vt:lpstr>
      <vt:lpstr>inoue_lab</vt:lpstr>
      <vt:lpstr>送電系基本設計</vt:lpstr>
      <vt:lpstr>Outline</vt:lpstr>
      <vt:lpstr>送電系に関するシステム要求 うろ覚え</vt:lpstr>
      <vt:lpstr>概念設計 / 要求達成確認</vt:lpstr>
      <vt:lpstr>詳細設計 / コスト計算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TAKUMI</cp:lastModifiedBy>
  <cp:revision>1969</cp:revision>
  <cp:lastPrinted>2016-06-20T04:21:48Z</cp:lastPrinted>
  <dcterms:created xsi:type="dcterms:W3CDTF">2014-08-08T03:15:17Z</dcterms:created>
  <dcterms:modified xsi:type="dcterms:W3CDTF">2017-09-24T05:12:07Z</dcterms:modified>
</cp:coreProperties>
</file>