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30275213"/>
  <p:notesSz cx="7104063" cy="10234613"/>
  <p:defaultTextStyle>
    <a:defPPr>
      <a:defRPr lang="ja-JP"/>
    </a:defPPr>
    <a:lvl1pPr algn="l" defTabSz="4318905" rtl="0" fontAlgn="base">
      <a:spcBef>
        <a:spcPct val="0"/>
      </a:spcBef>
      <a:spcAft>
        <a:spcPct val="0"/>
      </a:spcAft>
      <a:defRPr kumimoji="1" sz="8600" kern="1200">
        <a:solidFill>
          <a:schemeClr val="tx1"/>
        </a:solidFill>
        <a:latin typeface="Arial" charset="0"/>
        <a:ea typeface="ＭＳ Ｐゴシック" charset="-128"/>
        <a:cs typeface="+mn-cs"/>
      </a:defRPr>
    </a:lvl1pPr>
    <a:lvl2pPr marL="2158218" indent="-1447043" algn="l" defTabSz="4318905" rtl="0" fontAlgn="base">
      <a:spcBef>
        <a:spcPct val="0"/>
      </a:spcBef>
      <a:spcAft>
        <a:spcPct val="0"/>
      </a:spcAft>
      <a:defRPr kumimoji="1" sz="8600" kern="1200">
        <a:solidFill>
          <a:schemeClr val="tx1"/>
        </a:solidFill>
        <a:latin typeface="Arial" charset="0"/>
        <a:ea typeface="ＭＳ Ｐゴシック" charset="-128"/>
        <a:cs typeface="+mn-cs"/>
      </a:defRPr>
    </a:lvl2pPr>
    <a:lvl3pPr marL="4318905" indent="-2896556" algn="l" defTabSz="4318905" rtl="0" fontAlgn="base">
      <a:spcBef>
        <a:spcPct val="0"/>
      </a:spcBef>
      <a:spcAft>
        <a:spcPct val="0"/>
      </a:spcAft>
      <a:defRPr kumimoji="1" sz="8600" kern="1200">
        <a:solidFill>
          <a:schemeClr val="tx1"/>
        </a:solidFill>
        <a:latin typeface="Arial" charset="0"/>
        <a:ea typeface="ＭＳ Ｐゴシック" charset="-128"/>
        <a:cs typeface="+mn-cs"/>
      </a:defRPr>
    </a:lvl3pPr>
    <a:lvl4pPr marL="6479591" indent="-4346067" algn="l" defTabSz="4318905" rtl="0" fontAlgn="base">
      <a:spcBef>
        <a:spcPct val="0"/>
      </a:spcBef>
      <a:spcAft>
        <a:spcPct val="0"/>
      </a:spcAft>
      <a:defRPr kumimoji="1" sz="8600" kern="1200">
        <a:solidFill>
          <a:schemeClr val="tx1"/>
        </a:solidFill>
        <a:latin typeface="Arial" charset="0"/>
        <a:ea typeface="ＭＳ Ｐゴシック" charset="-128"/>
        <a:cs typeface="+mn-cs"/>
      </a:defRPr>
    </a:lvl4pPr>
    <a:lvl5pPr marL="8640279" indent="-5795580" algn="l" defTabSz="4318905" rtl="0" fontAlgn="base">
      <a:spcBef>
        <a:spcPct val="0"/>
      </a:spcBef>
      <a:spcAft>
        <a:spcPct val="0"/>
      </a:spcAft>
      <a:defRPr kumimoji="1" sz="8600" kern="1200">
        <a:solidFill>
          <a:schemeClr val="tx1"/>
        </a:solidFill>
        <a:latin typeface="Arial" charset="0"/>
        <a:ea typeface="ＭＳ Ｐゴシック" charset="-128"/>
        <a:cs typeface="+mn-cs"/>
      </a:defRPr>
    </a:lvl5pPr>
    <a:lvl6pPr marL="3555873" algn="l" defTabSz="1422349" rtl="0" eaLnBrk="1" latinLnBrk="0" hangingPunct="1">
      <a:defRPr kumimoji="1" sz="8600" kern="1200">
        <a:solidFill>
          <a:schemeClr val="tx1"/>
        </a:solidFill>
        <a:latin typeface="Arial" charset="0"/>
        <a:ea typeface="ＭＳ Ｐゴシック" charset="-128"/>
        <a:cs typeface="+mn-cs"/>
      </a:defRPr>
    </a:lvl6pPr>
    <a:lvl7pPr marL="4267048" algn="l" defTabSz="1422349" rtl="0" eaLnBrk="1" latinLnBrk="0" hangingPunct="1">
      <a:defRPr kumimoji="1" sz="8600" kern="1200">
        <a:solidFill>
          <a:schemeClr val="tx1"/>
        </a:solidFill>
        <a:latin typeface="Arial" charset="0"/>
        <a:ea typeface="ＭＳ Ｐゴシック" charset="-128"/>
        <a:cs typeface="+mn-cs"/>
      </a:defRPr>
    </a:lvl7pPr>
    <a:lvl8pPr marL="4978222" algn="l" defTabSz="1422349" rtl="0" eaLnBrk="1" latinLnBrk="0" hangingPunct="1">
      <a:defRPr kumimoji="1" sz="8600" kern="1200">
        <a:solidFill>
          <a:schemeClr val="tx1"/>
        </a:solidFill>
        <a:latin typeface="Arial" charset="0"/>
        <a:ea typeface="ＭＳ Ｐゴシック" charset="-128"/>
        <a:cs typeface="+mn-cs"/>
      </a:defRPr>
    </a:lvl8pPr>
    <a:lvl9pPr marL="5689397" algn="l" defTabSz="1422349" rtl="0" eaLnBrk="1" latinLnBrk="0" hangingPunct="1">
      <a:defRPr kumimoji="1" sz="8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490" userDrawn="1">
          <p15:clr>
            <a:srgbClr val="A4A3A4"/>
          </p15:clr>
        </p15:guide>
        <p15:guide id="2" pos="134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CC"/>
    <a:srgbClr val="FF373C"/>
    <a:srgbClr val="FE7458"/>
    <a:srgbClr val="FE5050"/>
    <a:srgbClr val="FF9BD4"/>
    <a:srgbClr val="FE6040"/>
    <a:srgbClr val="FFF5EB"/>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78" autoAdjust="0"/>
  </p:normalViewPr>
  <p:slideViewPr>
    <p:cSldViewPr>
      <p:cViewPr varScale="1">
        <p:scale>
          <a:sx n="26" d="100"/>
          <a:sy n="26" d="100"/>
        </p:scale>
        <p:origin x="1896" y="168"/>
      </p:cViewPr>
      <p:guideLst>
        <p:guide orient="horz" pos="9490"/>
        <p:guide pos="13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10288" y="9404942"/>
            <a:ext cx="36383198" cy="6489548"/>
          </a:xfrm>
        </p:spPr>
        <p:txBody>
          <a:bodyPr/>
          <a:lstStyle/>
          <a:p>
            <a:r>
              <a:rPr lang="ja-JP" altLang="en-US"/>
              <a:t>マスター タイトルの書式設定</a:t>
            </a:r>
          </a:p>
        </p:txBody>
      </p:sp>
      <p:sp>
        <p:nvSpPr>
          <p:cNvPr id="3" name="サブタイトル 2"/>
          <p:cNvSpPr>
            <a:spLocks noGrp="1"/>
          </p:cNvSpPr>
          <p:nvPr>
            <p:ph type="subTitle" idx="1"/>
          </p:nvPr>
        </p:nvSpPr>
        <p:spPr>
          <a:xfrm>
            <a:off x="6420570" y="17155956"/>
            <a:ext cx="29962634" cy="7736999"/>
          </a:xfrm>
        </p:spPr>
        <p:txBody>
          <a:bodyPr/>
          <a:lstStyle>
            <a:lvl1pPr marL="0" indent="0" algn="ctr">
              <a:buNone/>
              <a:defRPr>
                <a:solidFill>
                  <a:schemeClr val="tx1">
                    <a:tint val="75000"/>
                  </a:schemeClr>
                </a:solidFill>
              </a:defRPr>
            </a:lvl1pPr>
            <a:lvl2pPr marL="1297359" indent="0" algn="ctr">
              <a:buNone/>
              <a:defRPr>
                <a:solidFill>
                  <a:schemeClr val="tx1">
                    <a:tint val="75000"/>
                  </a:schemeClr>
                </a:solidFill>
              </a:defRPr>
            </a:lvl2pPr>
            <a:lvl3pPr marL="2594718" indent="0" algn="ctr">
              <a:buNone/>
              <a:defRPr>
                <a:solidFill>
                  <a:schemeClr val="tx1">
                    <a:tint val="75000"/>
                  </a:schemeClr>
                </a:solidFill>
              </a:defRPr>
            </a:lvl3pPr>
            <a:lvl4pPr marL="3892076" indent="0" algn="ctr">
              <a:buNone/>
              <a:defRPr>
                <a:solidFill>
                  <a:schemeClr val="tx1">
                    <a:tint val="75000"/>
                  </a:schemeClr>
                </a:solidFill>
              </a:defRPr>
            </a:lvl4pPr>
            <a:lvl5pPr marL="5189434" indent="0" algn="ctr">
              <a:buNone/>
              <a:defRPr>
                <a:solidFill>
                  <a:schemeClr val="tx1">
                    <a:tint val="75000"/>
                  </a:schemeClr>
                </a:solidFill>
              </a:defRPr>
            </a:lvl5pPr>
            <a:lvl6pPr marL="6486794" indent="0" algn="ctr">
              <a:buNone/>
              <a:defRPr>
                <a:solidFill>
                  <a:schemeClr val="tx1">
                    <a:tint val="75000"/>
                  </a:schemeClr>
                </a:solidFill>
              </a:defRPr>
            </a:lvl6pPr>
            <a:lvl7pPr marL="7784152" indent="0" algn="ctr">
              <a:buNone/>
              <a:defRPr>
                <a:solidFill>
                  <a:schemeClr val="tx1">
                    <a:tint val="75000"/>
                  </a:schemeClr>
                </a:solidFill>
              </a:defRPr>
            </a:lvl7pPr>
            <a:lvl8pPr marL="9081511" indent="0" algn="ctr">
              <a:buNone/>
              <a:defRPr>
                <a:solidFill>
                  <a:schemeClr val="tx1">
                    <a:tint val="75000"/>
                  </a:schemeClr>
                </a:solidFill>
              </a:defRPr>
            </a:lvl8pPr>
            <a:lvl9pPr marL="1037887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B70ED4E8-E793-4AD6-9FDD-5F419437D6FD}" type="datetimeFigureOut">
              <a:rPr lang="ja-JP" altLang="en-US"/>
              <a:pPr>
                <a:defRPr/>
              </a:pPr>
              <a:t>2022/12/12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E59A082-1AB7-42D1-88C7-6D8BED54EB88}"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1AB19210-1F84-4889-95C0-5A09706149D6}" type="datetimeFigureOut">
              <a:rPr lang="ja-JP" altLang="en-US"/>
              <a:pPr>
                <a:defRPr/>
              </a:pPr>
              <a:t>2022/12/12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C4490F5-0E46-410B-B3E7-5738961A61D4}"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4990948" y="5725665"/>
            <a:ext cx="17062056" cy="122060966"/>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789917" y="5725665"/>
            <a:ext cx="50487636" cy="12206096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FFDA0AA6-BEEE-4B29-B9F8-BCCCF8514026}" type="datetimeFigureOut">
              <a:rPr lang="ja-JP" altLang="en-US"/>
              <a:pPr>
                <a:defRPr/>
              </a:pPr>
              <a:t>2022/12/12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15AAB5E1-AA21-47E4-8058-382464A283F2}"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C7C116D9-191D-42E5-BB1B-1FD9D4DC6BFA}" type="datetimeFigureOut">
              <a:rPr lang="ja-JP" altLang="en-US"/>
              <a:pPr>
                <a:defRPr/>
              </a:pPr>
              <a:t>2022/12/12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BC008F4-868C-4EC6-A8BA-EFD5C821386A}"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3381204" y="19454630"/>
            <a:ext cx="36383198" cy="6012994"/>
          </a:xfrm>
        </p:spPr>
        <p:txBody>
          <a:bodyPr anchor="t"/>
          <a:lstStyle>
            <a:lvl1pPr algn="l">
              <a:defRPr sz="11411"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3381204" y="12831930"/>
            <a:ext cx="36383198" cy="6622701"/>
          </a:xfrm>
        </p:spPr>
        <p:txBody>
          <a:bodyPr anchor="b"/>
          <a:lstStyle>
            <a:lvl1pPr marL="0" indent="0">
              <a:buNone/>
              <a:defRPr sz="5706">
                <a:solidFill>
                  <a:schemeClr val="tx1">
                    <a:tint val="75000"/>
                  </a:schemeClr>
                </a:solidFill>
              </a:defRPr>
            </a:lvl1pPr>
            <a:lvl2pPr marL="1297359" indent="0">
              <a:buNone/>
              <a:defRPr sz="5165">
                <a:solidFill>
                  <a:schemeClr val="tx1">
                    <a:tint val="75000"/>
                  </a:schemeClr>
                </a:solidFill>
              </a:defRPr>
            </a:lvl2pPr>
            <a:lvl3pPr marL="2594718" indent="0">
              <a:buNone/>
              <a:defRPr sz="4625">
                <a:solidFill>
                  <a:schemeClr val="tx1">
                    <a:tint val="75000"/>
                  </a:schemeClr>
                </a:solidFill>
              </a:defRPr>
            </a:lvl3pPr>
            <a:lvl4pPr marL="3892076" indent="0">
              <a:buNone/>
              <a:defRPr sz="4024">
                <a:solidFill>
                  <a:schemeClr val="tx1">
                    <a:tint val="75000"/>
                  </a:schemeClr>
                </a:solidFill>
              </a:defRPr>
            </a:lvl4pPr>
            <a:lvl5pPr marL="5189434" indent="0">
              <a:buNone/>
              <a:defRPr sz="4024">
                <a:solidFill>
                  <a:schemeClr val="tx1">
                    <a:tint val="75000"/>
                  </a:schemeClr>
                </a:solidFill>
              </a:defRPr>
            </a:lvl5pPr>
            <a:lvl6pPr marL="6486794" indent="0">
              <a:buNone/>
              <a:defRPr sz="4024">
                <a:solidFill>
                  <a:schemeClr val="tx1">
                    <a:tint val="75000"/>
                  </a:schemeClr>
                </a:solidFill>
              </a:defRPr>
            </a:lvl6pPr>
            <a:lvl7pPr marL="7784152" indent="0">
              <a:buNone/>
              <a:defRPr sz="4024">
                <a:solidFill>
                  <a:schemeClr val="tx1">
                    <a:tint val="75000"/>
                  </a:schemeClr>
                </a:solidFill>
              </a:defRPr>
            </a:lvl7pPr>
            <a:lvl8pPr marL="9081511" indent="0">
              <a:buNone/>
              <a:defRPr sz="4024">
                <a:solidFill>
                  <a:schemeClr val="tx1">
                    <a:tint val="75000"/>
                  </a:schemeClr>
                </a:solidFill>
              </a:defRPr>
            </a:lvl8pPr>
            <a:lvl9pPr marL="10378870" indent="0">
              <a:buNone/>
              <a:defRPr sz="4024">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A2955763-D4CF-4F87-82C2-CE36E85C39D7}" type="datetimeFigureOut">
              <a:rPr lang="ja-JP" altLang="en-US"/>
              <a:pPr>
                <a:defRPr/>
              </a:pPr>
              <a:t>2022/12/12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888970D-D08D-4700-9DD7-440B78818375}"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789918" y="33379827"/>
            <a:ext cx="33774847" cy="94406803"/>
          </a:xfrm>
        </p:spPr>
        <p:txBody>
          <a:bodyPr/>
          <a:lstStyle>
            <a:lvl1pPr>
              <a:defRPr sz="7987"/>
            </a:lvl1pPr>
            <a:lvl2pPr>
              <a:defRPr sz="6847"/>
            </a:lvl2pPr>
            <a:lvl3pPr>
              <a:defRPr sz="5706"/>
            </a:lvl3pPr>
            <a:lvl4pPr>
              <a:defRPr sz="5165"/>
            </a:lvl4pPr>
            <a:lvl5pPr>
              <a:defRPr sz="5165"/>
            </a:lvl5pPr>
            <a:lvl6pPr>
              <a:defRPr sz="5165"/>
            </a:lvl6pPr>
            <a:lvl7pPr>
              <a:defRPr sz="5165"/>
            </a:lvl7pPr>
            <a:lvl8pPr>
              <a:defRPr sz="5165"/>
            </a:lvl8pPr>
            <a:lvl9pPr>
              <a:defRPr sz="5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38278164" y="33379827"/>
            <a:ext cx="33774842" cy="94406803"/>
          </a:xfrm>
        </p:spPr>
        <p:txBody>
          <a:bodyPr/>
          <a:lstStyle>
            <a:lvl1pPr>
              <a:defRPr sz="7987"/>
            </a:lvl1pPr>
            <a:lvl2pPr>
              <a:defRPr sz="6847"/>
            </a:lvl2pPr>
            <a:lvl3pPr>
              <a:defRPr sz="5706"/>
            </a:lvl3pPr>
            <a:lvl4pPr>
              <a:defRPr sz="5165"/>
            </a:lvl4pPr>
            <a:lvl5pPr>
              <a:defRPr sz="5165"/>
            </a:lvl5pPr>
            <a:lvl6pPr>
              <a:defRPr sz="5165"/>
            </a:lvl6pPr>
            <a:lvl7pPr>
              <a:defRPr sz="5165"/>
            </a:lvl7pPr>
            <a:lvl8pPr>
              <a:defRPr sz="5165"/>
            </a:lvl8pPr>
            <a:lvl9pPr>
              <a:defRPr sz="5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78D00E92-1DAC-4CD7-A1DC-D1FC7B1EFB21}" type="datetimeFigureOut">
              <a:rPr lang="ja-JP" altLang="en-US"/>
              <a:pPr>
                <a:defRPr/>
              </a:pPr>
              <a:t>2022/12/12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91453BF5-5F09-46A2-B1F7-0240DF1E8EED}"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140189" y="1212414"/>
            <a:ext cx="38523388" cy="5045869"/>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2140187" y="6776886"/>
            <a:ext cx="18912429" cy="2824283"/>
          </a:xfrm>
        </p:spPr>
        <p:txBody>
          <a:bodyPr anchor="b"/>
          <a:lstStyle>
            <a:lvl1pPr marL="0" indent="0">
              <a:buNone/>
              <a:defRPr sz="6847" b="1"/>
            </a:lvl1pPr>
            <a:lvl2pPr marL="1297359" indent="0">
              <a:buNone/>
              <a:defRPr sz="5706" b="1"/>
            </a:lvl2pPr>
            <a:lvl3pPr marL="2594718" indent="0">
              <a:buNone/>
              <a:defRPr sz="5165" b="1"/>
            </a:lvl3pPr>
            <a:lvl4pPr marL="3892076" indent="0">
              <a:buNone/>
              <a:defRPr sz="4625" b="1"/>
            </a:lvl4pPr>
            <a:lvl5pPr marL="5189434" indent="0">
              <a:buNone/>
              <a:defRPr sz="4625" b="1"/>
            </a:lvl5pPr>
            <a:lvl6pPr marL="6486794" indent="0">
              <a:buNone/>
              <a:defRPr sz="4625" b="1"/>
            </a:lvl6pPr>
            <a:lvl7pPr marL="7784152" indent="0">
              <a:buNone/>
              <a:defRPr sz="4625" b="1"/>
            </a:lvl7pPr>
            <a:lvl8pPr marL="9081511" indent="0">
              <a:buNone/>
              <a:defRPr sz="4625" b="1"/>
            </a:lvl8pPr>
            <a:lvl9pPr marL="10378870" indent="0">
              <a:buNone/>
              <a:defRPr sz="4625"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2140187" y="9601168"/>
            <a:ext cx="18912429" cy="17443291"/>
          </a:xfrm>
        </p:spPr>
        <p:txBody>
          <a:bodyPr/>
          <a:lstStyle>
            <a:lvl1pPr>
              <a:defRPr sz="6847"/>
            </a:lvl1pPr>
            <a:lvl2pPr>
              <a:defRPr sz="5706"/>
            </a:lvl2pPr>
            <a:lvl3pPr>
              <a:defRPr sz="5165"/>
            </a:lvl3pPr>
            <a:lvl4pPr>
              <a:defRPr sz="4625"/>
            </a:lvl4pPr>
            <a:lvl5pPr>
              <a:defRPr sz="4625"/>
            </a:lvl5pPr>
            <a:lvl6pPr>
              <a:defRPr sz="4625"/>
            </a:lvl6pPr>
            <a:lvl7pPr>
              <a:defRPr sz="4625"/>
            </a:lvl7pPr>
            <a:lvl8pPr>
              <a:defRPr sz="4625"/>
            </a:lvl8pPr>
            <a:lvl9pPr>
              <a:defRPr sz="462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21743720" y="6776886"/>
            <a:ext cx="18919857" cy="2824283"/>
          </a:xfrm>
        </p:spPr>
        <p:txBody>
          <a:bodyPr anchor="b"/>
          <a:lstStyle>
            <a:lvl1pPr marL="0" indent="0">
              <a:buNone/>
              <a:defRPr sz="6847" b="1"/>
            </a:lvl1pPr>
            <a:lvl2pPr marL="1297359" indent="0">
              <a:buNone/>
              <a:defRPr sz="5706" b="1"/>
            </a:lvl2pPr>
            <a:lvl3pPr marL="2594718" indent="0">
              <a:buNone/>
              <a:defRPr sz="5165" b="1"/>
            </a:lvl3pPr>
            <a:lvl4pPr marL="3892076" indent="0">
              <a:buNone/>
              <a:defRPr sz="4625" b="1"/>
            </a:lvl4pPr>
            <a:lvl5pPr marL="5189434" indent="0">
              <a:buNone/>
              <a:defRPr sz="4625" b="1"/>
            </a:lvl5pPr>
            <a:lvl6pPr marL="6486794" indent="0">
              <a:buNone/>
              <a:defRPr sz="4625" b="1"/>
            </a:lvl6pPr>
            <a:lvl7pPr marL="7784152" indent="0">
              <a:buNone/>
              <a:defRPr sz="4625" b="1"/>
            </a:lvl7pPr>
            <a:lvl8pPr marL="9081511" indent="0">
              <a:buNone/>
              <a:defRPr sz="4625" b="1"/>
            </a:lvl8pPr>
            <a:lvl9pPr marL="10378870" indent="0">
              <a:buNone/>
              <a:defRPr sz="4625"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21743720" y="9601168"/>
            <a:ext cx="18919857" cy="17443291"/>
          </a:xfrm>
        </p:spPr>
        <p:txBody>
          <a:bodyPr/>
          <a:lstStyle>
            <a:lvl1pPr>
              <a:defRPr sz="6847"/>
            </a:lvl1pPr>
            <a:lvl2pPr>
              <a:defRPr sz="5706"/>
            </a:lvl2pPr>
            <a:lvl3pPr>
              <a:defRPr sz="5165"/>
            </a:lvl3pPr>
            <a:lvl4pPr>
              <a:defRPr sz="4625"/>
            </a:lvl4pPr>
            <a:lvl5pPr>
              <a:defRPr sz="4625"/>
            </a:lvl5pPr>
            <a:lvl6pPr>
              <a:defRPr sz="4625"/>
            </a:lvl6pPr>
            <a:lvl7pPr>
              <a:defRPr sz="4625"/>
            </a:lvl7pPr>
            <a:lvl8pPr>
              <a:defRPr sz="4625"/>
            </a:lvl8pPr>
            <a:lvl9pPr>
              <a:defRPr sz="462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B028BAB0-BC28-4706-B259-35935CD2599E}" type="datetimeFigureOut">
              <a:rPr lang="ja-JP" altLang="en-US"/>
              <a:pPr>
                <a:defRPr/>
              </a:pPr>
              <a:t>2022/12/12</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97E52B63-57CF-46ED-AFAD-5AE1B96680DE}"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CB05EAEE-58DC-47ED-8951-1A7B982B7F44}" type="datetimeFigureOut">
              <a:rPr lang="ja-JP" altLang="en-US"/>
              <a:pPr>
                <a:defRPr/>
              </a:pPr>
              <a:t>2022/12/12</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CEF1094-BCF4-4205-B4B4-A3975F289B7C}"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DED70672-4357-4CFF-BE9D-B161C5DAC6A4}" type="datetimeFigureOut">
              <a:rPr lang="ja-JP" altLang="en-US"/>
              <a:pPr>
                <a:defRPr/>
              </a:pPr>
              <a:t>2022/12/12</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E69057FC-14FF-443F-A2F2-31C32CF1AA99}"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140194" y="1205403"/>
            <a:ext cx="14082145" cy="5129966"/>
          </a:xfrm>
        </p:spPr>
        <p:txBody>
          <a:bodyPr anchor="b"/>
          <a:lstStyle>
            <a:lvl1pPr algn="l">
              <a:defRPr sz="5706" b="1"/>
            </a:lvl1pPr>
          </a:lstStyle>
          <a:p>
            <a:r>
              <a:rPr lang="ja-JP" altLang="en-US"/>
              <a:t>マスター タイトルの書式設定</a:t>
            </a:r>
          </a:p>
        </p:txBody>
      </p:sp>
      <p:sp>
        <p:nvSpPr>
          <p:cNvPr id="3" name="コンテンツ プレースホルダー 2"/>
          <p:cNvSpPr>
            <a:spLocks noGrp="1"/>
          </p:cNvSpPr>
          <p:nvPr>
            <p:ph idx="1"/>
          </p:nvPr>
        </p:nvSpPr>
        <p:spPr>
          <a:xfrm>
            <a:off x="16735085" y="1205406"/>
            <a:ext cx="23928493" cy="25839056"/>
          </a:xfrm>
        </p:spPr>
        <p:txBody>
          <a:bodyPr/>
          <a:lstStyle>
            <a:lvl1pPr>
              <a:defRPr sz="9068"/>
            </a:lvl1pPr>
            <a:lvl2pPr>
              <a:defRPr sz="7987"/>
            </a:lvl2pPr>
            <a:lvl3pPr>
              <a:defRPr sz="6847"/>
            </a:lvl3pPr>
            <a:lvl4pPr>
              <a:defRPr sz="5706"/>
            </a:lvl4pPr>
            <a:lvl5pPr>
              <a:defRPr sz="5706"/>
            </a:lvl5pPr>
            <a:lvl6pPr>
              <a:defRPr sz="5706"/>
            </a:lvl6pPr>
            <a:lvl7pPr>
              <a:defRPr sz="5706"/>
            </a:lvl7pPr>
            <a:lvl8pPr>
              <a:defRPr sz="5706"/>
            </a:lvl8pPr>
            <a:lvl9pPr>
              <a:defRPr sz="570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2140194" y="6335373"/>
            <a:ext cx="14082145" cy="20709089"/>
          </a:xfrm>
        </p:spPr>
        <p:txBody>
          <a:bodyPr/>
          <a:lstStyle>
            <a:lvl1pPr marL="0" indent="0">
              <a:buNone/>
              <a:defRPr sz="4024"/>
            </a:lvl1pPr>
            <a:lvl2pPr marL="1297359" indent="0">
              <a:buNone/>
              <a:defRPr sz="3363"/>
            </a:lvl2pPr>
            <a:lvl3pPr marL="2594718" indent="0">
              <a:buNone/>
              <a:defRPr sz="2823"/>
            </a:lvl3pPr>
            <a:lvl4pPr marL="3892076" indent="0">
              <a:buNone/>
              <a:defRPr sz="2583"/>
            </a:lvl4pPr>
            <a:lvl5pPr marL="5189434" indent="0">
              <a:buNone/>
              <a:defRPr sz="2583"/>
            </a:lvl5pPr>
            <a:lvl6pPr marL="6486794" indent="0">
              <a:buNone/>
              <a:defRPr sz="2583"/>
            </a:lvl6pPr>
            <a:lvl7pPr marL="7784152" indent="0">
              <a:buNone/>
              <a:defRPr sz="2583"/>
            </a:lvl7pPr>
            <a:lvl8pPr marL="9081511" indent="0">
              <a:buNone/>
              <a:defRPr sz="2583"/>
            </a:lvl8pPr>
            <a:lvl9pPr marL="10378870" indent="0">
              <a:buNone/>
              <a:defRPr sz="2583"/>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E33DC482-6B0F-49F4-86B5-7D4770788BC5}" type="datetimeFigureOut">
              <a:rPr lang="ja-JP" altLang="en-US"/>
              <a:pPr>
                <a:defRPr/>
              </a:pPr>
              <a:t>2022/12/12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56364FC-0DDB-4250-9444-ABEF0B900356}"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89839" y="21192650"/>
            <a:ext cx="25682258" cy="2501913"/>
          </a:xfrm>
        </p:spPr>
        <p:txBody>
          <a:bodyPr anchor="b"/>
          <a:lstStyle>
            <a:lvl1pPr algn="l">
              <a:defRPr sz="5706" b="1"/>
            </a:lvl1pPr>
          </a:lstStyle>
          <a:p>
            <a:r>
              <a:rPr lang="ja-JP" altLang="en-US"/>
              <a:t>マスター タイトルの書式設定</a:t>
            </a:r>
          </a:p>
        </p:txBody>
      </p:sp>
      <p:sp>
        <p:nvSpPr>
          <p:cNvPr id="3" name="図プレースホルダー 2"/>
          <p:cNvSpPr>
            <a:spLocks noGrp="1"/>
          </p:cNvSpPr>
          <p:nvPr>
            <p:ph type="pic" idx="1"/>
          </p:nvPr>
        </p:nvSpPr>
        <p:spPr>
          <a:xfrm>
            <a:off x="8389839" y="2705147"/>
            <a:ext cx="25682258" cy="18165128"/>
          </a:xfrm>
        </p:spPr>
        <p:txBody>
          <a:bodyPr rtlCol="0">
            <a:normAutofit/>
          </a:bodyPr>
          <a:lstStyle>
            <a:lvl1pPr marL="0" indent="0">
              <a:buNone/>
              <a:defRPr sz="9068"/>
            </a:lvl1pPr>
            <a:lvl2pPr marL="1297359" indent="0">
              <a:buNone/>
              <a:defRPr sz="7987"/>
            </a:lvl2pPr>
            <a:lvl3pPr marL="2594718" indent="0">
              <a:buNone/>
              <a:defRPr sz="6847"/>
            </a:lvl3pPr>
            <a:lvl4pPr marL="3892076" indent="0">
              <a:buNone/>
              <a:defRPr sz="5706"/>
            </a:lvl4pPr>
            <a:lvl5pPr marL="5189434" indent="0">
              <a:buNone/>
              <a:defRPr sz="5706"/>
            </a:lvl5pPr>
            <a:lvl6pPr marL="6486794" indent="0">
              <a:buNone/>
              <a:defRPr sz="5706"/>
            </a:lvl6pPr>
            <a:lvl7pPr marL="7784152" indent="0">
              <a:buNone/>
              <a:defRPr sz="5706"/>
            </a:lvl7pPr>
            <a:lvl8pPr marL="9081511" indent="0">
              <a:buNone/>
              <a:defRPr sz="5706"/>
            </a:lvl8pPr>
            <a:lvl9pPr marL="10378870" indent="0">
              <a:buNone/>
              <a:defRPr sz="5706"/>
            </a:lvl9pPr>
          </a:lstStyle>
          <a:p>
            <a:pPr lvl="0"/>
            <a:endParaRPr lang="ja-JP" altLang="en-US" noProof="0"/>
          </a:p>
        </p:txBody>
      </p:sp>
      <p:sp>
        <p:nvSpPr>
          <p:cNvPr id="4" name="テキスト プレースホルダー 3"/>
          <p:cNvSpPr>
            <a:spLocks noGrp="1"/>
          </p:cNvSpPr>
          <p:nvPr>
            <p:ph type="body" sz="half" idx="2"/>
          </p:nvPr>
        </p:nvSpPr>
        <p:spPr>
          <a:xfrm>
            <a:off x="8389839" y="23694562"/>
            <a:ext cx="25682258" cy="3553131"/>
          </a:xfrm>
        </p:spPr>
        <p:txBody>
          <a:bodyPr/>
          <a:lstStyle>
            <a:lvl1pPr marL="0" indent="0">
              <a:buNone/>
              <a:defRPr sz="4024"/>
            </a:lvl1pPr>
            <a:lvl2pPr marL="1297359" indent="0">
              <a:buNone/>
              <a:defRPr sz="3363"/>
            </a:lvl2pPr>
            <a:lvl3pPr marL="2594718" indent="0">
              <a:buNone/>
              <a:defRPr sz="2823"/>
            </a:lvl3pPr>
            <a:lvl4pPr marL="3892076" indent="0">
              <a:buNone/>
              <a:defRPr sz="2583"/>
            </a:lvl4pPr>
            <a:lvl5pPr marL="5189434" indent="0">
              <a:buNone/>
              <a:defRPr sz="2583"/>
            </a:lvl5pPr>
            <a:lvl6pPr marL="6486794" indent="0">
              <a:buNone/>
              <a:defRPr sz="2583"/>
            </a:lvl6pPr>
            <a:lvl7pPr marL="7784152" indent="0">
              <a:buNone/>
              <a:defRPr sz="2583"/>
            </a:lvl7pPr>
            <a:lvl8pPr marL="9081511" indent="0">
              <a:buNone/>
              <a:defRPr sz="2583"/>
            </a:lvl8pPr>
            <a:lvl9pPr marL="10378870" indent="0">
              <a:buNone/>
              <a:defRPr sz="2583"/>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B0C8B305-CF62-4A8A-B0B9-E1C2C6B183DC}" type="datetimeFigureOut">
              <a:rPr lang="ja-JP" altLang="en-US"/>
              <a:pPr>
                <a:defRPr/>
              </a:pPr>
              <a:t>2022/12/12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E433BC64-0E42-4E43-AD82-7149BEA5FB4E}"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2138935" y="1211781"/>
            <a:ext cx="38525904" cy="5045869"/>
          </a:xfrm>
          <a:prstGeom prst="rect">
            <a:avLst/>
          </a:prstGeom>
          <a:noFill/>
          <a:ln w="9525">
            <a:noFill/>
            <a:miter lim="800000"/>
            <a:headEnd/>
            <a:tailEnd/>
          </a:ln>
        </p:spPr>
        <p:txBody>
          <a:bodyPr vert="horz" wrap="square" lIns="432039" tIns="216021" rIns="432039" bIns="216021"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2138935" y="7064515"/>
            <a:ext cx="38525904" cy="19980275"/>
          </a:xfrm>
          <a:prstGeom prst="rect">
            <a:avLst/>
          </a:prstGeom>
          <a:noFill/>
          <a:ln w="9525">
            <a:noFill/>
            <a:miter lim="800000"/>
            <a:headEnd/>
            <a:tailEnd/>
          </a:ln>
        </p:spPr>
        <p:txBody>
          <a:bodyPr vert="horz" wrap="square" lIns="432039" tIns="216021" rIns="432039" bIns="216021"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2138931" y="28060788"/>
            <a:ext cx="9990062" cy="1612245"/>
          </a:xfrm>
          <a:prstGeom prst="rect">
            <a:avLst/>
          </a:prstGeom>
        </p:spPr>
        <p:txBody>
          <a:bodyPr vert="horz" lIns="432039" tIns="216021" rIns="432039" bIns="216021" rtlCol="0" anchor="ctr"/>
          <a:lstStyle>
            <a:lvl1pPr algn="l" defTabSz="2594718" fontAlgn="auto">
              <a:spcBef>
                <a:spcPts val="0"/>
              </a:spcBef>
              <a:spcAft>
                <a:spcPts val="0"/>
              </a:spcAft>
              <a:defRPr sz="3363" smtClean="0">
                <a:solidFill>
                  <a:schemeClr val="tx1">
                    <a:tint val="75000"/>
                  </a:schemeClr>
                </a:solidFill>
                <a:latin typeface="+mn-lt"/>
                <a:ea typeface="+mn-ea"/>
              </a:defRPr>
            </a:lvl1pPr>
          </a:lstStyle>
          <a:p>
            <a:pPr>
              <a:defRPr/>
            </a:pPr>
            <a:fld id="{0E6D1708-1A2E-43E3-9379-4B1FEEAFDD19}" type="datetimeFigureOut">
              <a:rPr lang="ja-JP" altLang="en-US"/>
              <a:pPr>
                <a:defRPr/>
              </a:pPr>
              <a:t>2022/12/12</a:t>
            </a:fld>
            <a:endParaRPr lang="ja-JP" altLang="en-US"/>
          </a:p>
        </p:txBody>
      </p:sp>
      <p:sp>
        <p:nvSpPr>
          <p:cNvPr id="5" name="フッター プレースホルダー 4"/>
          <p:cNvSpPr>
            <a:spLocks noGrp="1"/>
          </p:cNvSpPr>
          <p:nvPr>
            <p:ph type="ftr" sz="quarter" idx="3"/>
          </p:nvPr>
        </p:nvSpPr>
        <p:spPr>
          <a:xfrm>
            <a:off x="14624411" y="28060788"/>
            <a:ext cx="13554944" cy="1612245"/>
          </a:xfrm>
          <a:prstGeom prst="rect">
            <a:avLst/>
          </a:prstGeom>
        </p:spPr>
        <p:txBody>
          <a:bodyPr vert="horz" lIns="432039" tIns="216021" rIns="432039" bIns="216021" rtlCol="0" anchor="ctr"/>
          <a:lstStyle>
            <a:lvl1pPr algn="ctr" defTabSz="2594718" fontAlgn="auto">
              <a:spcBef>
                <a:spcPts val="0"/>
              </a:spcBef>
              <a:spcAft>
                <a:spcPts val="0"/>
              </a:spcAft>
              <a:defRPr sz="3363">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30674773" y="28060788"/>
            <a:ext cx="9990062" cy="1612245"/>
          </a:xfrm>
          <a:prstGeom prst="rect">
            <a:avLst/>
          </a:prstGeom>
        </p:spPr>
        <p:txBody>
          <a:bodyPr vert="horz" lIns="432039" tIns="216021" rIns="432039" bIns="216021" rtlCol="0" anchor="ctr"/>
          <a:lstStyle>
            <a:lvl1pPr algn="r" defTabSz="2594718" fontAlgn="auto">
              <a:spcBef>
                <a:spcPts val="0"/>
              </a:spcBef>
              <a:spcAft>
                <a:spcPts val="0"/>
              </a:spcAft>
              <a:defRPr sz="3363" smtClean="0">
                <a:solidFill>
                  <a:schemeClr val="tx1">
                    <a:tint val="75000"/>
                  </a:schemeClr>
                </a:solidFill>
                <a:latin typeface="+mn-lt"/>
                <a:ea typeface="+mn-ea"/>
              </a:defRPr>
            </a:lvl1pPr>
          </a:lstStyle>
          <a:p>
            <a:pPr>
              <a:defRPr/>
            </a:pPr>
            <a:fld id="{0EC982DB-AF5C-4B0F-AFC8-B62385998B49}"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593828" rtl="0" fontAlgn="base">
        <a:spcBef>
          <a:spcPct val="0"/>
        </a:spcBef>
        <a:spcAft>
          <a:spcPct val="0"/>
        </a:spcAft>
        <a:defRPr kumimoji="1" sz="12492" kern="1200">
          <a:solidFill>
            <a:schemeClr val="tx1"/>
          </a:solidFill>
          <a:latin typeface="+mj-lt"/>
          <a:ea typeface="+mj-ea"/>
          <a:cs typeface="+mj-cs"/>
        </a:defRPr>
      </a:lvl1pPr>
      <a:lvl2pPr algn="ctr" defTabSz="2593828" rtl="0" fontAlgn="base">
        <a:spcBef>
          <a:spcPct val="0"/>
        </a:spcBef>
        <a:spcAft>
          <a:spcPct val="0"/>
        </a:spcAft>
        <a:defRPr kumimoji="1" sz="12492">
          <a:solidFill>
            <a:schemeClr val="tx1"/>
          </a:solidFill>
          <a:latin typeface="Calibri" pitchFamily="34" charset="0"/>
          <a:ea typeface="ＭＳ Ｐゴシック" charset="-128"/>
        </a:defRPr>
      </a:lvl2pPr>
      <a:lvl3pPr algn="ctr" defTabSz="2593828" rtl="0" fontAlgn="base">
        <a:spcBef>
          <a:spcPct val="0"/>
        </a:spcBef>
        <a:spcAft>
          <a:spcPct val="0"/>
        </a:spcAft>
        <a:defRPr kumimoji="1" sz="12492">
          <a:solidFill>
            <a:schemeClr val="tx1"/>
          </a:solidFill>
          <a:latin typeface="Calibri" pitchFamily="34" charset="0"/>
          <a:ea typeface="ＭＳ Ｐゴシック" charset="-128"/>
        </a:defRPr>
      </a:lvl3pPr>
      <a:lvl4pPr algn="ctr" defTabSz="2593828" rtl="0" fontAlgn="base">
        <a:spcBef>
          <a:spcPct val="0"/>
        </a:spcBef>
        <a:spcAft>
          <a:spcPct val="0"/>
        </a:spcAft>
        <a:defRPr kumimoji="1" sz="12492">
          <a:solidFill>
            <a:schemeClr val="tx1"/>
          </a:solidFill>
          <a:latin typeface="Calibri" pitchFamily="34" charset="0"/>
          <a:ea typeface="ＭＳ Ｐゴシック" charset="-128"/>
        </a:defRPr>
      </a:lvl4pPr>
      <a:lvl5pPr algn="ctr" defTabSz="2593828" rtl="0" fontAlgn="base">
        <a:spcBef>
          <a:spcPct val="0"/>
        </a:spcBef>
        <a:spcAft>
          <a:spcPct val="0"/>
        </a:spcAft>
        <a:defRPr kumimoji="1" sz="12492">
          <a:solidFill>
            <a:schemeClr val="tx1"/>
          </a:solidFill>
          <a:latin typeface="Calibri" pitchFamily="34" charset="0"/>
          <a:ea typeface="ＭＳ Ｐゴシック" charset="-128"/>
        </a:defRPr>
      </a:lvl5pPr>
      <a:lvl6pPr marL="427114" algn="ctr" defTabSz="2593828" rtl="0" fontAlgn="base">
        <a:spcBef>
          <a:spcPct val="0"/>
        </a:spcBef>
        <a:spcAft>
          <a:spcPct val="0"/>
        </a:spcAft>
        <a:defRPr kumimoji="1" sz="12492">
          <a:solidFill>
            <a:schemeClr val="tx1"/>
          </a:solidFill>
          <a:latin typeface="Calibri" pitchFamily="34" charset="0"/>
          <a:ea typeface="ＭＳ Ｐゴシック" charset="-128"/>
        </a:defRPr>
      </a:lvl6pPr>
      <a:lvl7pPr marL="854228" algn="ctr" defTabSz="2593828" rtl="0" fontAlgn="base">
        <a:spcBef>
          <a:spcPct val="0"/>
        </a:spcBef>
        <a:spcAft>
          <a:spcPct val="0"/>
        </a:spcAft>
        <a:defRPr kumimoji="1" sz="12492">
          <a:solidFill>
            <a:schemeClr val="tx1"/>
          </a:solidFill>
          <a:latin typeface="Calibri" pitchFamily="34" charset="0"/>
          <a:ea typeface="ＭＳ Ｐゴシック" charset="-128"/>
        </a:defRPr>
      </a:lvl7pPr>
      <a:lvl8pPr marL="1281342" algn="ctr" defTabSz="2593828" rtl="0" fontAlgn="base">
        <a:spcBef>
          <a:spcPct val="0"/>
        </a:spcBef>
        <a:spcAft>
          <a:spcPct val="0"/>
        </a:spcAft>
        <a:defRPr kumimoji="1" sz="12492">
          <a:solidFill>
            <a:schemeClr val="tx1"/>
          </a:solidFill>
          <a:latin typeface="Calibri" pitchFamily="34" charset="0"/>
          <a:ea typeface="ＭＳ Ｐゴシック" charset="-128"/>
        </a:defRPr>
      </a:lvl8pPr>
      <a:lvl9pPr marL="1708456" algn="ctr" defTabSz="2593828" rtl="0" fontAlgn="base">
        <a:spcBef>
          <a:spcPct val="0"/>
        </a:spcBef>
        <a:spcAft>
          <a:spcPct val="0"/>
        </a:spcAft>
        <a:defRPr kumimoji="1" sz="12492">
          <a:solidFill>
            <a:schemeClr val="tx1"/>
          </a:solidFill>
          <a:latin typeface="Calibri" pitchFamily="34" charset="0"/>
          <a:ea typeface="ＭＳ Ｐゴシック" charset="-128"/>
        </a:defRPr>
      </a:lvl9pPr>
    </p:titleStyle>
    <p:bodyStyle>
      <a:lvl1pPr marL="972871" indent="-972871" algn="l" defTabSz="2593828" rtl="0" fontAlgn="base">
        <a:spcBef>
          <a:spcPct val="20000"/>
        </a:spcBef>
        <a:spcAft>
          <a:spcPct val="0"/>
        </a:spcAft>
        <a:buFont typeface="Arial" charset="0"/>
        <a:buChar char="•"/>
        <a:defRPr kumimoji="1" sz="9068" kern="1200">
          <a:solidFill>
            <a:schemeClr val="tx1"/>
          </a:solidFill>
          <a:latin typeface="+mn-lt"/>
          <a:ea typeface="+mn-ea"/>
          <a:cs typeface="+mn-cs"/>
        </a:defRPr>
      </a:lvl1pPr>
      <a:lvl2pPr marL="2107392" indent="-809737" algn="l" defTabSz="2593828" rtl="0" fontAlgn="base">
        <a:spcBef>
          <a:spcPct val="20000"/>
        </a:spcBef>
        <a:spcAft>
          <a:spcPct val="0"/>
        </a:spcAft>
        <a:buFont typeface="Arial" charset="0"/>
        <a:buChar char="–"/>
        <a:defRPr kumimoji="1" sz="7987" kern="1200">
          <a:solidFill>
            <a:schemeClr val="tx1"/>
          </a:solidFill>
          <a:latin typeface="+mn-lt"/>
          <a:ea typeface="+mn-ea"/>
          <a:cs typeface="+mn-cs"/>
        </a:defRPr>
      </a:lvl2pPr>
      <a:lvl3pPr marL="3243397" indent="-648086" algn="l" defTabSz="2593828" rtl="0" fontAlgn="base">
        <a:spcBef>
          <a:spcPct val="20000"/>
        </a:spcBef>
        <a:spcAft>
          <a:spcPct val="0"/>
        </a:spcAft>
        <a:buFont typeface="Arial" charset="0"/>
        <a:buChar char="•"/>
        <a:defRPr kumimoji="1" sz="6847" kern="1200">
          <a:solidFill>
            <a:schemeClr val="tx1"/>
          </a:solidFill>
          <a:latin typeface="+mn-lt"/>
          <a:ea typeface="+mn-ea"/>
          <a:cs typeface="+mn-cs"/>
        </a:defRPr>
      </a:lvl3pPr>
      <a:lvl4pPr marL="4539569" indent="-648086" algn="l" defTabSz="2593828" rtl="0" fontAlgn="base">
        <a:spcBef>
          <a:spcPct val="20000"/>
        </a:spcBef>
        <a:spcAft>
          <a:spcPct val="0"/>
        </a:spcAft>
        <a:buFont typeface="Arial" charset="0"/>
        <a:buChar char="–"/>
        <a:defRPr kumimoji="1" sz="5706" kern="1200">
          <a:solidFill>
            <a:schemeClr val="tx1"/>
          </a:solidFill>
          <a:latin typeface="+mn-lt"/>
          <a:ea typeface="+mn-ea"/>
          <a:cs typeface="+mn-cs"/>
        </a:defRPr>
      </a:lvl4pPr>
      <a:lvl5pPr marL="5837224" indent="-648086" algn="l" defTabSz="2593828" rtl="0" fontAlgn="base">
        <a:spcBef>
          <a:spcPct val="20000"/>
        </a:spcBef>
        <a:spcAft>
          <a:spcPct val="0"/>
        </a:spcAft>
        <a:buFont typeface="Arial" charset="0"/>
        <a:buChar char="»"/>
        <a:defRPr kumimoji="1" sz="5706" kern="1200">
          <a:solidFill>
            <a:schemeClr val="tx1"/>
          </a:solidFill>
          <a:latin typeface="+mn-lt"/>
          <a:ea typeface="+mn-ea"/>
          <a:cs typeface="+mn-cs"/>
        </a:defRPr>
      </a:lvl5pPr>
      <a:lvl6pPr marL="7135473"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6pPr>
      <a:lvl7pPr marL="8432832"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7pPr>
      <a:lvl8pPr marL="9730190"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8pPr>
      <a:lvl9pPr marL="11027550" indent="-648680" algn="l" defTabSz="2594718" rtl="0" eaLnBrk="1" latinLnBrk="0" hangingPunct="1">
        <a:spcBef>
          <a:spcPct val="20000"/>
        </a:spcBef>
        <a:buFont typeface="Arial" pitchFamily="34" charset="0"/>
        <a:buChar char="•"/>
        <a:defRPr kumimoji="1" sz="5706" kern="1200">
          <a:solidFill>
            <a:schemeClr val="tx1"/>
          </a:solidFill>
          <a:latin typeface="+mn-lt"/>
          <a:ea typeface="+mn-ea"/>
          <a:cs typeface="+mn-cs"/>
        </a:defRPr>
      </a:lvl9pPr>
    </p:bodyStyle>
    <p:otherStyle>
      <a:defPPr>
        <a:defRPr lang="ja-JP"/>
      </a:defPPr>
      <a:lvl1pPr marL="0" algn="l" defTabSz="2594718" rtl="0" eaLnBrk="1" latinLnBrk="0" hangingPunct="1">
        <a:defRPr kumimoji="1" sz="5165" kern="1200">
          <a:solidFill>
            <a:schemeClr val="tx1"/>
          </a:solidFill>
          <a:latin typeface="+mn-lt"/>
          <a:ea typeface="+mn-ea"/>
          <a:cs typeface="+mn-cs"/>
        </a:defRPr>
      </a:lvl1pPr>
      <a:lvl2pPr marL="1297359" algn="l" defTabSz="2594718" rtl="0" eaLnBrk="1" latinLnBrk="0" hangingPunct="1">
        <a:defRPr kumimoji="1" sz="5165" kern="1200">
          <a:solidFill>
            <a:schemeClr val="tx1"/>
          </a:solidFill>
          <a:latin typeface="+mn-lt"/>
          <a:ea typeface="+mn-ea"/>
          <a:cs typeface="+mn-cs"/>
        </a:defRPr>
      </a:lvl2pPr>
      <a:lvl3pPr marL="2594718" algn="l" defTabSz="2594718" rtl="0" eaLnBrk="1" latinLnBrk="0" hangingPunct="1">
        <a:defRPr kumimoji="1" sz="5165" kern="1200">
          <a:solidFill>
            <a:schemeClr val="tx1"/>
          </a:solidFill>
          <a:latin typeface="+mn-lt"/>
          <a:ea typeface="+mn-ea"/>
          <a:cs typeface="+mn-cs"/>
        </a:defRPr>
      </a:lvl3pPr>
      <a:lvl4pPr marL="3892076" algn="l" defTabSz="2594718" rtl="0" eaLnBrk="1" latinLnBrk="0" hangingPunct="1">
        <a:defRPr kumimoji="1" sz="5165" kern="1200">
          <a:solidFill>
            <a:schemeClr val="tx1"/>
          </a:solidFill>
          <a:latin typeface="+mn-lt"/>
          <a:ea typeface="+mn-ea"/>
          <a:cs typeface="+mn-cs"/>
        </a:defRPr>
      </a:lvl4pPr>
      <a:lvl5pPr marL="5189434" algn="l" defTabSz="2594718" rtl="0" eaLnBrk="1" latinLnBrk="0" hangingPunct="1">
        <a:defRPr kumimoji="1" sz="5165" kern="1200">
          <a:solidFill>
            <a:schemeClr val="tx1"/>
          </a:solidFill>
          <a:latin typeface="+mn-lt"/>
          <a:ea typeface="+mn-ea"/>
          <a:cs typeface="+mn-cs"/>
        </a:defRPr>
      </a:lvl5pPr>
      <a:lvl6pPr marL="6486794" algn="l" defTabSz="2594718" rtl="0" eaLnBrk="1" latinLnBrk="0" hangingPunct="1">
        <a:defRPr kumimoji="1" sz="5165" kern="1200">
          <a:solidFill>
            <a:schemeClr val="tx1"/>
          </a:solidFill>
          <a:latin typeface="+mn-lt"/>
          <a:ea typeface="+mn-ea"/>
          <a:cs typeface="+mn-cs"/>
        </a:defRPr>
      </a:lvl6pPr>
      <a:lvl7pPr marL="7784152" algn="l" defTabSz="2594718" rtl="0" eaLnBrk="1" latinLnBrk="0" hangingPunct="1">
        <a:defRPr kumimoji="1" sz="5165" kern="1200">
          <a:solidFill>
            <a:schemeClr val="tx1"/>
          </a:solidFill>
          <a:latin typeface="+mn-lt"/>
          <a:ea typeface="+mn-ea"/>
          <a:cs typeface="+mn-cs"/>
        </a:defRPr>
      </a:lvl7pPr>
      <a:lvl8pPr marL="9081511" algn="l" defTabSz="2594718" rtl="0" eaLnBrk="1" latinLnBrk="0" hangingPunct="1">
        <a:defRPr kumimoji="1" sz="5165" kern="1200">
          <a:solidFill>
            <a:schemeClr val="tx1"/>
          </a:solidFill>
          <a:latin typeface="+mn-lt"/>
          <a:ea typeface="+mn-ea"/>
          <a:cs typeface="+mn-cs"/>
        </a:defRPr>
      </a:lvl8pPr>
      <a:lvl9pPr marL="10378870" algn="l" defTabSz="2594718" rtl="0" eaLnBrk="1" latinLnBrk="0" hangingPunct="1">
        <a:defRPr kumimoji="1" sz="51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1" name="テキスト ボックス 7"/>
          <p:cNvSpPr txBox="1">
            <a:spLocks noChangeArrowheads="1"/>
          </p:cNvSpPr>
          <p:nvPr/>
        </p:nvSpPr>
        <p:spPr bwMode="auto">
          <a:xfrm>
            <a:off x="7634834" y="119185"/>
            <a:ext cx="26422618" cy="1200329"/>
          </a:xfrm>
          <a:prstGeom prst="rect">
            <a:avLst/>
          </a:prstGeom>
          <a:noFill/>
          <a:ln w="9525">
            <a:noFill/>
            <a:miter lim="800000"/>
            <a:headEnd/>
            <a:tailEnd/>
          </a:ln>
        </p:spPr>
        <p:txBody>
          <a:bodyPr wrap="none">
            <a:spAutoFit/>
          </a:bodyPr>
          <a:lstStyle/>
          <a:p>
            <a:pPr algn="ctr"/>
            <a:r>
              <a:rPr lang="ja-JP" altLang="en-US" sz="7200" b="1" dirty="0">
                <a:latin typeface="Meiryo UI" panose="020B0604030504040204" pitchFamily="50" charset="-128"/>
                <a:ea typeface="Meiryo UI" panose="020B0604030504040204" pitchFamily="50" charset="-128"/>
              </a:rPr>
              <a:t>音声中に出現する特定キーワードの自動ゲイン調整を行う装置の開発</a:t>
            </a:r>
          </a:p>
        </p:txBody>
      </p:sp>
      <p:sp>
        <p:nvSpPr>
          <p:cNvPr id="2" name="正方形/長方形 1"/>
          <p:cNvSpPr>
            <a:spLocks noGrp="1" noRot="1" noMove="1" noResize="1" noEditPoints="1" noAdjustHandles="1" noChangeArrowheads="1" noChangeShapeType="1"/>
          </p:cNvSpPr>
          <p:nvPr/>
        </p:nvSpPr>
        <p:spPr bwMode="auto">
          <a:xfrm>
            <a:off x="0" y="2245272"/>
            <a:ext cx="42803763" cy="28029941"/>
          </a:xfrm>
          <a:prstGeom prst="rect">
            <a:avLst/>
          </a:prstGeom>
          <a:solidFill>
            <a:schemeClr val="accent1">
              <a:lumMod val="60000"/>
              <a:lumOff val="40000"/>
            </a:schemeClr>
          </a:solidFill>
          <a:ln w="25400" algn="ctr">
            <a:noFill/>
            <a:miter lim="800000"/>
            <a:headEnd/>
            <a:tailEnd/>
          </a:ln>
        </p:spPr>
        <p:txBody>
          <a:bodyPr lIns="82382" tIns="41191" rIns="82382" bIns="41191" anchor="ctr"/>
          <a:lstStyle/>
          <a:p>
            <a:pPr defTabSz="2594718" fontAlgn="auto">
              <a:spcBef>
                <a:spcPts val="0"/>
              </a:spcBef>
              <a:spcAft>
                <a:spcPts val="0"/>
              </a:spcAft>
              <a:defRPr/>
            </a:pPr>
            <a:r>
              <a:rPr lang="ja-JP" altLang="en-US" sz="5165" dirty="0">
                <a:solidFill>
                  <a:schemeClr val="lt1"/>
                </a:solidFill>
                <a:highlight>
                  <a:srgbClr val="0000FF"/>
                </a:highlight>
                <a:latin typeface="Meiryo UI" panose="020B0604030504040204" pitchFamily="50" charset="-128"/>
                <a:ea typeface="Meiryo UI" panose="020B0604030504040204" pitchFamily="50" charset="-128"/>
              </a:rPr>
              <a:t>　</a:t>
            </a:r>
          </a:p>
        </p:txBody>
      </p:sp>
      <p:sp>
        <p:nvSpPr>
          <p:cNvPr id="3" name="正方形/長方形 2"/>
          <p:cNvSpPr>
            <a:spLocks noChangeArrowheads="1"/>
          </p:cNvSpPr>
          <p:nvPr/>
        </p:nvSpPr>
        <p:spPr bwMode="auto">
          <a:xfrm>
            <a:off x="483308" y="2447624"/>
            <a:ext cx="41800893" cy="4619219"/>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13325" name="テキスト ボックス 27"/>
          <p:cNvSpPr txBox="1">
            <a:spLocks noChangeArrowheads="1"/>
          </p:cNvSpPr>
          <p:nvPr/>
        </p:nvSpPr>
        <p:spPr bwMode="auto">
          <a:xfrm>
            <a:off x="853074" y="3428988"/>
            <a:ext cx="41280947" cy="3468729"/>
          </a:xfrm>
          <a:prstGeom prst="rect">
            <a:avLst/>
          </a:prstGeom>
          <a:noFill/>
          <a:ln w="9525">
            <a:noFill/>
            <a:miter lim="800000"/>
            <a:headEnd/>
            <a:tailEnd/>
          </a:ln>
        </p:spPr>
        <p:txBody>
          <a:bodyPr wrap="square" lIns="82382" tIns="41191" rIns="82382" bIns="41191" anchor="t">
            <a:spAutoFit/>
          </a:bodyPr>
          <a:lstStyle/>
          <a:p>
            <a:r>
              <a:rPr lang="ja-JP" altLang="en-US" sz="4400" dirty="0">
                <a:latin typeface="Meiryo UI"/>
                <a:ea typeface="Meiryo UI"/>
              </a:rPr>
              <a:t>　聴覚においてノイズキャンセリング技術</a:t>
            </a:r>
            <a:r>
              <a:rPr lang="en-US" altLang="ja-JP" sz="4400" dirty="0">
                <a:latin typeface="Meiryo UI"/>
                <a:ea typeface="Meiryo UI"/>
              </a:rPr>
              <a:t>[1]</a:t>
            </a:r>
            <a:r>
              <a:rPr lang="ja-JP" altLang="en-US" sz="4400" dirty="0">
                <a:latin typeface="Meiryo UI"/>
                <a:ea typeface="Meiryo UI"/>
              </a:rPr>
              <a:t>や</a:t>
            </a:r>
            <a:r>
              <a:rPr lang="en-US" altLang="ja-JP" sz="4400" dirty="0">
                <a:latin typeface="Meiryo UI"/>
                <a:ea typeface="Meiryo UI"/>
              </a:rPr>
              <a:t>, </a:t>
            </a:r>
            <a:r>
              <a:rPr lang="ja-JP" altLang="en-US" sz="4400" dirty="0">
                <a:latin typeface="Meiryo UI"/>
                <a:ea typeface="Meiryo UI"/>
              </a:rPr>
              <a:t>衝撃音など突発的に発生する大きな音のみを抑制する技術などがある</a:t>
            </a:r>
            <a:r>
              <a:rPr lang="en-US" altLang="ja-JP" sz="4400" dirty="0">
                <a:latin typeface="Meiryo UI"/>
                <a:ea typeface="Meiryo UI"/>
              </a:rPr>
              <a:t>[2]</a:t>
            </a:r>
            <a:r>
              <a:rPr lang="ja-JP" altLang="en-US" sz="4400" dirty="0">
                <a:latin typeface="Meiryo UI"/>
                <a:ea typeface="Meiryo UI"/>
              </a:rPr>
              <a:t>が</a:t>
            </a:r>
            <a:r>
              <a:rPr lang="en-US" altLang="ja-JP" sz="4400" dirty="0">
                <a:latin typeface="Meiryo UI"/>
                <a:ea typeface="Meiryo UI"/>
              </a:rPr>
              <a:t>, </a:t>
            </a:r>
            <a:r>
              <a:rPr lang="ja-JP" altLang="en-US" sz="4400" dirty="0">
                <a:latin typeface="Meiryo UI"/>
                <a:ea typeface="Meiryo UI"/>
              </a:rPr>
              <a:t>これらは基本的にノイズをカットする目的のものが大半である．そのため</a:t>
            </a:r>
            <a:r>
              <a:rPr lang="en-US" altLang="ja-JP" sz="4400" dirty="0">
                <a:latin typeface="Meiryo UI"/>
                <a:ea typeface="Meiryo UI"/>
              </a:rPr>
              <a:t>, </a:t>
            </a:r>
            <a:r>
              <a:rPr lang="ja-JP" altLang="en-US" sz="4400" dirty="0">
                <a:latin typeface="Meiryo UI"/>
                <a:ea typeface="Meiryo UI"/>
              </a:rPr>
              <a:t>視覚情報におけるフィルタリング技術のように</a:t>
            </a:r>
            <a:r>
              <a:rPr lang="en-US" altLang="ja-JP" sz="4400" dirty="0">
                <a:latin typeface="Meiryo UI"/>
                <a:ea typeface="Meiryo UI"/>
              </a:rPr>
              <a:t>, </a:t>
            </a:r>
            <a:r>
              <a:rPr lang="ja-JP" altLang="en-US" sz="4400" dirty="0">
                <a:latin typeface="Meiryo UI"/>
                <a:ea typeface="Meiryo UI"/>
              </a:rPr>
              <a:t>特定のキーワードを検知して情報をカットする技術は少ない．そこで</a:t>
            </a:r>
            <a:r>
              <a:rPr lang="en-US" altLang="ja-JP" sz="4400" dirty="0">
                <a:latin typeface="Meiryo UI"/>
                <a:ea typeface="Meiryo UI"/>
              </a:rPr>
              <a:t>, </a:t>
            </a:r>
            <a:r>
              <a:rPr lang="ja-JP" altLang="en-US" sz="4400" dirty="0">
                <a:latin typeface="Meiryo UI"/>
                <a:ea typeface="Meiryo UI"/>
              </a:rPr>
              <a:t>聴覚情報においてもキーワードをトリガーに不要な音声を排除することができれば</a:t>
            </a:r>
            <a:r>
              <a:rPr lang="en-US" altLang="ja-JP" sz="4400" dirty="0">
                <a:latin typeface="Meiryo UI"/>
                <a:ea typeface="Meiryo UI"/>
              </a:rPr>
              <a:t>, </a:t>
            </a:r>
            <a:r>
              <a:rPr lang="ja-JP" altLang="en-US" sz="4400" dirty="0">
                <a:latin typeface="Meiryo UI"/>
                <a:ea typeface="Meiryo UI"/>
              </a:rPr>
              <a:t>会話や傾聴を伴う業務において</a:t>
            </a:r>
            <a:r>
              <a:rPr lang="en-US" altLang="ja-JP" sz="4400" dirty="0">
                <a:latin typeface="Meiryo UI"/>
                <a:ea typeface="Meiryo UI"/>
              </a:rPr>
              <a:t>, </a:t>
            </a:r>
            <a:r>
              <a:rPr lang="ja-JP" altLang="en-US" sz="4400" dirty="0">
                <a:latin typeface="Meiryo UI"/>
                <a:ea typeface="Meiryo UI"/>
              </a:rPr>
              <a:t>生産性・創造性を向上させることが可能性がある．本研究では、特定のキーワードに対応して音声のゲインを自動調整する装置を提案し</a:t>
            </a:r>
            <a:r>
              <a:rPr lang="en-US" altLang="ja-JP" sz="4400" dirty="0">
                <a:latin typeface="Meiryo UI"/>
                <a:ea typeface="Meiryo UI"/>
              </a:rPr>
              <a:t>, </a:t>
            </a:r>
            <a:r>
              <a:rPr lang="ja-JP" altLang="en-US" sz="4400" dirty="0">
                <a:latin typeface="Meiryo UI"/>
                <a:ea typeface="Meiryo UI"/>
              </a:rPr>
              <a:t>提案装置がユーザーのタスク遂行に与える影響について検証実験を行った．また</a:t>
            </a:r>
            <a:r>
              <a:rPr lang="en-US" altLang="ja-JP" sz="4400" dirty="0">
                <a:latin typeface="Meiryo UI"/>
                <a:ea typeface="Meiryo UI"/>
              </a:rPr>
              <a:t>,</a:t>
            </a:r>
            <a:r>
              <a:rPr lang="ja-JP" altLang="en-US" sz="4400" dirty="0">
                <a:latin typeface="Meiryo UI"/>
                <a:ea typeface="Meiryo UI"/>
              </a:rPr>
              <a:t> タスクへの集中度を測るためカメラ映像から頭部・胴部・腕部の活動量を</a:t>
            </a:r>
            <a:r>
              <a:rPr lang="en-US" altLang="ja-JP" sz="4400" dirty="0">
                <a:latin typeface="Meiryo UI"/>
                <a:ea typeface="Meiryo UI"/>
              </a:rPr>
              <a:t>MEA(Motion Energy Analysis)[3]</a:t>
            </a:r>
            <a:r>
              <a:rPr lang="ja-JP" altLang="en-US" sz="4400" dirty="0">
                <a:latin typeface="Meiryo UI"/>
                <a:ea typeface="Meiryo UI"/>
              </a:rPr>
              <a:t>によって数値化し</a:t>
            </a:r>
            <a:r>
              <a:rPr lang="en-US" altLang="ja-JP" sz="4400" dirty="0">
                <a:latin typeface="Meiryo UI"/>
                <a:ea typeface="Meiryo UI"/>
              </a:rPr>
              <a:t>, </a:t>
            </a:r>
            <a:r>
              <a:rPr lang="ja-JP" altLang="en-US" sz="4400" dirty="0">
                <a:latin typeface="Meiryo UI"/>
                <a:ea typeface="Meiryo UI"/>
              </a:rPr>
              <a:t>提案装置がユーザーのタスク中の身体運動に与える影響について検討した．</a:t>
            </a:r>
            <a:endParaRPr lang="ja-JP" sz="8000" dirty="0"/>
          </a:p>
        </p:txBody>
      </p:sp>
      <p:grpSp>
        <p:nvGrpSpPr>
          <p:cNvPr id="6" name="グループ化 5">
            <a:extLst>
              <a:ext uri="{FF2B5EF4-FFF2-40B4-BE49-F238E27FC236}">
                <a16:creationId xmlns:a16="http://schemas.microsoft.com/office/drawing/2014/main" id="{5BF263B9-D9C5-3AA7-211A-EB7731B210EE}"/>
              </a:ext>
            </a:extLst>
          </p:cNvPr>
          <p:cNvGrpSpPr/>
          <p:nvPr/>
        </p:nvGrpSpPr>
        <p:grpSpPr>
          <a:xfrm>
            <a:off x="669741" y="2596213"/>
            <a:ext cx="3630216" cy="808986"/>
            <a:chOff x="-25763277" y="-1178787"/>
            <a:chExt cx="4248390" cy="1000580"/>
          </a:xfrm>
        </p:grpSpPr>
        <p:sp>
          <p:nvSpPr>
            <p:cNvPr id="18" name="角丸四角形 17"/>
            <p:cNvSpPr/>
            <p:nvPr/>
          </p:nvSpPr>
          <p:spPr bwMode="auto">
            <a:xfrm>
              <a:off x="-25763277" y="-1178787"/>
              <a:ext cx="4248390"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13333" name="テキスト ボックス 51"/>
            <p:cNvSpPr txBox="1">
              <a:spLocks noChangeArrowheads="1"/>
            </p:cNvSpPr>
            <p:nvPr/>
          </p:nvSpPr>
          <p:spPr bwMode="auto">
            <a:xfrm>
              <a:off x="-25197663" y="-1178787"/>
              <a:ext cx="2824152" cy="760294"/>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背景と目的</a:t>
              </a:r>
            </a:p>
          </p:txBody>
        </p:sp>
      </p:grpSp>
      <p:sp>
        <p:nvSpPr>
          <p:cNvPr id="5" name="テキスト ボックス 7">
            <a:extLst>
              <a:ext uri="{FF2B5EF4-FFF2-40B4-BE49-F238E27FC236}">
                <a16:creationId xmlns:a16="http://schemas.microsoft.com/office/drawing/2014/main" id="{8ECC27D0-923D-1A05-5B6F-0C5B35D60AC6}"/>
              </a:ext>
            </a:extLst>
          </p:cNvPr>
          <p:cNvSpPr txBox="1">
            <a:spLocks noChangeArrowheads="1"/>
          </p:cNvSpPr>
          <p:nvPr/>
        </p:nvSpPr>
        <p:spPr bwMode="auto">
          <a:xfrm>
            <a:off x="11110439" y="1229609"/>
            <a:ext cx="20582879" cy="1015663"/>
          </a:xfrm>
          <a:prstGeom prst="rect">
            <a:avLst/>
          </a:prstGeom>
          <a:noFill/>
          <a:ln w="9525">
            <a:noFill/>
            <a:miter lim="800000"/>
            <a:headEnd/>
            <a:tailEnd/>
          </a:ln>
        </p:spPr>
        <p:txBody>
          <a:bodyPr wrap="none">
            <a:spAutoFit/>
          </a:bodyPr>
          <a:lstStyle/>
          <a:p>
            <a:pPr algn="ctr"/>
            <a:r>
              <a:rPr lang="ja-JP" altLang="en-US" sz="6000" dirty="0">
                <a:latin typeface="Meiryo UI" panose="020B0604030504040204" pitchFamily="50" charset="-128"/>
                <a:ea typeface="Meiryo UI" panose="020B0604030504040204" pitchFamily="50" charset="-128"/>
              </a:rPr>
              <a:t>○佐々部　岳人（あいらぼ＊），天野　俊一（流通経済大学）</a:t>
            </a:r>
          </a:p>
        </p:txBody>
      </p:sp>
      <p:sp>
        <p:nvSpPr>
          <p:cNvPr id="12" name="正方形/長方形 11">
            <a:extLst>
              <a:ext uri="{FF2B5EF4-FFF2-40B4-BE49-F238E27FC236}">
                <a16:creationId xmlns:a16="http://schemas.microsoft.com/office/drawing/2014/main" id="{8CCE8A4C-9FD7-8EB5-2FA4-EDD87E214589}"/>
              </a:ext>
            </a:extLst>
          </p:cNvPr>
          <p:cNvSpPr>
            <a:spLocks noChangeArrowheads="1"/>
          </p:cNvSpPr>
          <p:nvPr/>
        </p:nvSpPr>
        <p:spPr bwMode="auto">
          <a:xfrm>
            <a:off x="501434" y="7222170"/>
            <a:ext cx="20708896" cy="8705544"/>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15" name="グループ化 14">
            <a:extLst>
              <a:ext uri="{FF2B5EF4-FFF2-40B4-BE49-F238E27FC236}">
                <a16:creationId xmlns:a16="http://schemas.microsoft.com/office/drawing/2014/main" id="{B43B1C7A-B26F-4475-D006-953120BB5875}"/>
              </a:ext>
            </a:extLst>
          </p:cNvPr>
          <p:cNvGrpSpPr/>
          <p:nvPr/>
        </p:nvGrpSpPr>
        <p:grpSpPr>
          <a:xfrm>
            <a:off x="687867" y="7369029"/>
            <a:ext cx="6312414" cy="859889"/>
            <a:chOff x="-25763277" y="-1178787"/>
            <a:chExt cx="6312414" cy="1000580"/>
          </a:xfrm>
        </p:grpSpPr>
        <p:sp>
          <p:nvSpPr>
            <p:cNvPr id="16" name="角丸四角形 17">
              <a:extLst>
                <a:ext uri="{FF2B5EF4-FFF2-40B4-BE49-F238E27FC236}">
                  <a16:creationId xmlns:a16="http://schemas.microsoft.com/office/drawing/2014/main" id="{7331A36D-1A6B-8CF9-1506-E33F93FA42A2}"/>
                </a:ext>
              </a:extLst>
            </p:cNvPr>
            <p:cNvSpPr/>
            <p:nvPr/>
          </p:nvSpPr>
          <p:spPr bwMode="auto">
            <a:xfrm>
              <a:off x="-25763277" y="-1178787"/>
              <a:ext cx="6312414"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17" name="テキスト ボックス 51">
              <a:extLst>
                <a:ext uri="{FF2B5EF4-FFF2-40B4-BE49-F238E27FC236}">
                  <a16:creationId xmlns:a16="http://schemas.microsoft.com/office/drawing/2014/main" id="{98EF6AC3-5A4F-4C51-EFDB-F22A45A30C85}"/>
                </a:ext>
              </a:extLst>
            </p:cNvPr>
            <p:cNvSpPr txBox="1">
              <a:spLocks noChangeArrowheads="1"/>
            </p:cNvSpPr>
            <p:nvPr/>
          </p:nvSpPr>
          <p:spPr bwMode="auto">
            <a:xfrm>
              <a:off x="-25197663" y="-1085357"/>
              <a:ext cx="4920880" cy="760295"/>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自動ゲイン調整装置</a:t>
              </a:r>
            </a:p>
          </p:txBody>
        </p:sp>
      </p:grpSp>
      <p:sp>
        <p:nvSpPr>
          <p:cNvPr id="21" name="正方形/長方形 20">
            <a:extLst>
              <a:ext uri="{FF2B5EF4-FFF2-40B4-BE49-F238E27FC236}">
                <a16:creationId xmlns:a16="http://schemas.microsoft.com/office/drawing/2014/main" id="{1720FFE9-AE73-F368-662A-7857F1A0B3EA}"/>
              </a:ext>
            </a:extLst>
          </p:cNvPr>
          <p:cNvSpPr>
            <a:spLocks noChangeArrowheads="1"/>
          </p:cNvSpPr>
          <p:nvPr/>
        </p:nvSpPr>
        <p:spPr bwMode="auto">
          <a:xfrm>
            <a:off x="526158" y="16081876"/>
            <a:ext cx="20708896" cy="7413700"/>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4400" dirty="0">
              <a:solidFill>
                <a:schemeClr val="lt1"/>
              </a:solidFill>
              <a:latin typeface="Meiryo UI" panose="020B0604030504040204" pitchFamily="50" charset="-128"/>
              <a:ea typeface="Meiryo UI" panose="020B0604030504040204" pitchFamily="50" charset="-128"/>
            </a:endParaRPr>
          </a:p>
        </p:txBody>
      </p:sp>
      <p:grpSp>
        <p:nvGrpSpPr>
          <p:cNvPr id="22" name="グループ化 21">
            <a:extLst>
              <a:ext uri="{FF2B5EF4-FFF2-40B4-BE49-F238E27FC236}">
                <a16:creationId xmlns:a16="http://schemas.microsoft.com/office/drawing/2014/main" id="{B4ED74B7-D43A-C2C5-546B-2202687462A1}"/>
              </a:ext>
            </a:extLst>
          </p:cNvPr>
          <p:cNvGrpSpPr/>
          <p:nvPr/>
        </p:nvGrpSpPr>
        <p:grpSpPr>
          <a:xfrm>
            <a:off x="675791" y="16270268"/>
            <a:ext cx="5892442" cy="867388"/>
            <a:chOff x="-25763277" y="-1178787"/>
            <a:chExt cx="5892442" cy="1000580"/>
          </a:xfrm>
        </p:grpSpPr>
        <p:sp>
          <p:nvSpPr>
            <p:cNvPr id="23" name="角丸四角形 17">
              <a:extLst>
                <a:ext uri="{FF2B5EF4-FFF2-40B4-BE49-F238E27FC236}">
                  <a16:creationId xmlns:a16="http://schemas.microsoft.com/office/drawing/2014/main" id="{434ACACA-64C9-CF38-865A-8721D701F433}"/>
                </a:ext>
              </a:extLst>
            </p:cNvPr>
            <p:cNvSpPr/>
            <p:nvPr/>
          </p:nvSpPr>
          <p:spPr bwMode="auto">
            <a:xfrm>
              <a:off x="-25763277" y="-1178787"/>
              <a:ext cx="5892442" cy="100058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24" name="テキスト ボックス 51">
              <a:extLst>
                <a:ext uri="{FF2B5EF4-FFF2-40B4-BE49-F238E27FC236}">
                  <a16:creationId xmlns:a16="http://schemas.microsoft.com/office/drawing/2014/main" id="{23778404-23B2-D1A5-046C-BC77FB0352A8}"/>
                </a:ext>
              </a:extLst>
            </p:cNvPr>
            <p:cNvSpPr txBox="1">
              <a:spLocks noChangeArrowheads="1"/>
            </p:cNvSpPr>
            <p:nvPr/>
          </p:nvSpPr>
          <p:spPr bwMode="auto">
            <a:xfrm>
              <a:off x="-25508558" y="-1139669"/>
              <a:ext cx="5438650" cy="877042"/>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ゲイン調整効果の確認</a:t>
              </a:r>
            </a:p>
          </p:txBody>
        </p:sp>
      </p:grpSp>
      <p:sp>
        <p:nvSpPr>
          <p:cNvPr id="26" name="正方形/長方形 25">
            <a:extLst>
              <a:ext uri="{FF2B5EF4-FFF2-40B4-BE49-F238E27FC236}">
                <a16:creationId xmlns:a16="http://schemas.microsoft.com/office/drawing/2014/main" id="{CB1726B2-61F2-EDD5-3D79-57F41C4B8137}"/>
              </a:ext>
            </a:extLst>
          </p:cNvPr>
          <p:cNvSpPr>
            <a:spLocks noChangeArrowheads="1"/>
          </p:cNvSpPr>
          <p:nvPr/>
        </p:nvSpPr>
        <p:spPr bwMode="auto">
          <a:xfrm>
            <a:off x="21593435" y="7222169"/>
            <a:ext cx="20708896" cy="10573607"/>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en-US" altLang="ja-JP" sz="5400" dirty="0">
              <a:latin typeface="Meiryo UI" panose="020B0604030504040204" pitchFamily="50" charset="-128"/>
              <a:ea typeface="Meiryo UI" panose="020B0604030504040204" pitchFamily="50" charset="-128"/>
            </a:endParaRPr>
          </a:p>
        </p:txBody>
      </p:sp>
      <p:grpSp>
        <p:nvGrpSpPr>
          <p:cNvPr id="27" name="グループ化 26">
            <a:extLst>
              <a:ext uri="{FF2B5EF4-FFF2-40B4-BE49-F238E27FC236}">
                <a16:creationId xmlns:a16="http://schemas.microsoft.com/office/drawing/2014/main" id="{8E6D6550-29F6-B7DC-A14F-D1221700A68F}"/>
              </a:ext>
            </a:extLst>
          </p:cNvPr>
          <p:cNvGrpSpPr/>
          <p:nvPr/>
        </p:nvGrpSpPr>
        <p:grpSpPr>
          <a:xfrm>
            <a:off x="21734983" y="7339397"/>
            <a:ext cx="8480225" cy="887797"/>
            <a:chOff x="-25763279" y="-1215427"/>
            <a:chExt cx="8480225" cy="1037220"/>
          </a:xfrm>
        </p:grpSpPr>
        <p:sp>
          <p:nvSpPr>
            <p:cNvPr id="28" name="角丸四角形 17">
              <a:extLst>
                <a:ext uri="{FF2B5EF4-FFF2-40B4-BE49-F238E27FC236}">
                  <a16:creationId xmlns:a16="http://schemas.microsoft.com/office/drawing/2014/main" id="{2D01481D-73B4-E7EA-5150-EA66F870AFEB}"/>
                </a:ext>
              </a:extLst>
            </p:cNvPr>
            <p:cNvSpPr/>
            <p:nvPr/>
          </p:nvSpPr>
          <p:spPr bwMode="auto">
            <a:xfrm>
              <a:off x="-25763279" y="-1215427"/>
              <a:ext cx="8480225" cy="1037220"/>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29" name="テキスト ボックス 51">
              <a:extLst>
                <a:ext uri="{FF2B5EF4-FFF2-40B4-BE49-F238E27FC236}">
                  <a16:creationId xmlns:a16="http://schemas.microsoft.com/office/drawing/2014/main" id="{9053C776-3945-1771-669D-78E9369B8384}"/>
                </a:ext>
              </a:extLst>
            </p:cNvPr>
            <p:cNvSpPr txBox="1">
              <a:spLocks noChangeArrowheads="1"/>
            </p:cNvSpPr>
            <p:nvPr/>
          </p:nvSpPr>
          <p:spPr bwMode="auto">
            <a:xfrm>
              <a:off x="-25569999" y="-1157096"/>
              <a:ext cx="8197418" cy="760295"/>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ユーザーのタスク遂行に与える影響</a:t>
              </a:r>
            </a:p>
          </p:txBody>
        </p:sp>
      </p:grpSp>
      <p:sp>
        <p:nvSpPr>
          <p:cNvPr id="35" name="正方形/長方形 34">
            <a:extLst>
              <a:ext uri="{FF2B5EF4-FFF2-40B4-BE49-F238E27FC236}">
                <a16:creationId xmlns:a16="http://schemas.microsoft.com/office/drawing/2014/main" id="{33053C7C-B633-D491-B732-0D45617A1C90}"/>
              </a:ext>
            </a:extLst>
          </p:cNvPr>
          <p:cNvSpPr>
            <a:spLocks noChangeArrowheads="1"/>
          </p:cNvSpPr>
          <p:nvPr/>
        </p:nvSpPr>
        <p:spPr bwMode="auto">
          <a:xfrm>
            <a:off x="21585348" y="17957664"/>
            <a:ext cx="20708896" cy="5537912"/>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36" name="グループ化 35">
            <a:extLst>
              <a:ext uri="{FF2B5EF4-FFF2-40B4-BE49-F238E27FC236}">
                <a16:creationId xmlns:a16="http://schemas.microsoft.com/office/drawing/2014/main" id="{4F0A7C75-E495-EB00-24F4-5B1FC1CE907B}"/>
              </a:ext>
            </a:extLst>
          </p:cNvPr>
          <p:cNvGrpSpPr/>
          <p:nvPr/>
        </p:nvGrpSpPr>
        <p:grpSpPr>
          <a:xfrm>
            <a:off x="21795381" y="18213959"/>
            <a:ext cx="8151998" cy="800409"/>
            <a:chOff x="-25763277" y="-1178788"/>
            <a:chExt cx="8151998" cy="800409"/>
          </a:xfrm>
        </p:grpSpPr>
        <p:sp>
          <p:nvSpPr>
            <p:cNvPr id="37" name="角丸四角形 17">
              <a:extLst>
                <a:ext uri="{FF2B5EF4-FFF2-40B4-BE49-F238E27FC236}">
                  <a16:creationId xmlns:a16="http://schemas.microsoft.com/office/drawing/2014/main" id="{E66BA52D-55EE-925E-7583-2BF723188762}"/>
                </a:ext>
              </a:extLst>
            </p:cNvPr>
            <p:cNvSpPr/>
            <p:nvPr/>
          </p:nvSpPr>
          <p:spPr bwMode="auto">
            <a:xfrm>
              <a:off x="-25763277" y="-1178788"/>
              <a:ext cx="8151998" cy="800409"/>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39" name="テキスト ボックス 51">
              <a:extLst>
                <a:ext uri="{FF2B5EF4-FFF2-40B4-BE49-F238E27FC236}">
                  <a16:creationId xmlns:a16="http://schemas.microsoft.com/office/drawing/2014/main" id="{19BCC7E4-1A62-F2BD-80B7-8C27E02501AA}"/>
                </a:ext>
              </a:extLst>
            </p:cNvPr>
            <p:cNvSpPr txBox="1">
              <a:spLocks noChangeArrowheads="1"/>
            </p:cNvSpPr>
            <p:nvPr/>
          </p:nvSpPr>
          <p:spPr bwMode="auto">
            <a:xfrm>
              <a:off x="-25569850" y="-1145065"/>
              <a:ext cx="7958571" cy="760295"/>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ユーザーの身体動作に与える影響</a:t>
              </a:r>
            </a:p>
          </p:txBody>
        </p:sp>
      </p:grpSp>
      <p:sp>
        <p:nvSpPr>
          <p:cNvPr id="41" name="正方形/長方形 40">
            <a:extLst>
              <a:ext uri="{FF2B5EF4-FFF2-40B4-BE49-F238E27FC236}">
                <a16:creationId xmlns:a16="http://schemas.microsoft.com/office/drawing/2014/main" id="{24ED7454-2430-F4F7-838C-90A908A29313}"/>
              </a:ext>
            </a:extLst>
          </p:cNvPr>
          <p:cNvSpPr>
            <a:spLocks noChangeArrowheads="1"/>
          </p:cNvSpPr>
          <p:nvPr/>
        </p:nvSpPr>
        <p:spPr bwMode="auto">
          <a:xfrm>
            <a:off x="503816" y="23616389"/>
            <a:ext cx="41800893" cy="5203443"/>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sp>
        <p:nvSpPr>
          <p:cNvPr id="42" name="テキスト ボックス 27">
            <a:extLst>
              <a:ext uri="{FF2B5EF4-FFF2-40B4-BE49-F238E27FC236}">
                <a16:creationId xmlns:a16="http://schemas.microsoft.com/office/drawing/2014/main" id="{EF6F7F1B-F90A-0B75-62FE-12508588CA2D}"/>
              </a:ext>
            </a:extLst>
          </p:cNvPr>
          <p:cNvSpPr txBox="1">
            <a:spLocks noChangeArrowheads="1"/>
          </p:cNvSpPr>
          <p:nvPr/>
        </p:nvSpPr>
        <p:spPr bwMode="auto">
          <a:xfrm>
            <a:off x="687867" y="24562651"/>
            <a:ext cx="41446154" cy="4145837"/>
          </a:xfrm>
          <a:prstGeom prst="rect">
            <a:avLst/>
          </a:prstGeom>
          <a:noFill/>
          <a:ln w="9525">
            <a:noFill/>
            <a:miter lim="800000"/>
            <a:headEnd/>
            <a:tailEnd/>
          </a:ln>
        </p:spPr>
        <p:txBody>
          <a:bodyPr wrap="square" lIns="82382" tIns="41191" rIns="82382" bIns="41191">
            <a:spAutoFit/>
          </a:bodyPr>
          <a:lstStyle/>
          <a:p>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本装置がユーザーのタスク遂行へ与える影響を調べるための</a:t>
            </a:r>
            <a:r>
              <a:rPr lang="en-US" altLang="ja-JP" sz="4400" dirty="0">
                <a:latin typeface="Meiryo UI" panose="020B0604030504040204" pitchFamily="50" charset="-128"/>
                <a:ea typeface="Meiryo UI" panose="020B0604030504040204" pitchFamily="50" charset="-128"/>
              </a:rPr>
              <a:t>AUT</a:t>
            </a:r>
            <a:r>
              <a:rPr lang="ja-JP" altLang="en-US" sz="4400" dirty="0">
                <a:latin typeface="Meiryo UI" panose="020B0604030504040204" pitchFamily="50" charset="-128"/>
                <a:ea typeface="Meiryo UI" panose="020B0604030504040204" pitchFamily="50" charset="-128"/>
              </a:rPr>
              <a:t>課題では，システム強条件のほうが流暢性や独創性が高くなる傾向が見られた．</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統計的な有意差は確認できていない</a:t>
            </a:r>
            <a:r>
              <a:rPr lang="en-US" altLang="ja-JP" sz="4400" dirty="0">
                <a:latin typeface="Meiryo UI" panose="020B0604030504040204" pitchFamily="50" charset="-128"/>
                <a:ea typeface="Meiryo UI" panose="020B0604030504040204" pitchFamily="50" charset="-128"/>
              </a:rPr>
              <a:t>)</a:t>
            </a:r>
          </a:p>
          <a:p>
            <a:pPr marL="571500" indent="-571500">
              <a:buFontTx/>
              <a:buChar char="-"/>
            </a:pPr>
            <a:r>
              <a:rPr lang="ja-JP" altLang="en-US" sz="4400" dirty="0">
                <a:latin typeface="Meiryo UI" panose="020B0604030504040204" pitchFamily="50" charset="-128"/>
                <a:ea typeface="Meiryo UI" panose="020B0604030504040204" pitchFamily="50" charset="-128"/>
              </a:rPr>
              <a:t>ユーザーの集中度測定のための身体動作の計測においてベイズ的分析による対立仮説の支持は見られなかった．今後</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サンプル数を増やして実験を行っていく</a:t>
            </a:r>
            <a:r>
              <a:rPr lang="en-US" altLang="ja-JP" sz="4400" dirty="0">
                <a:latin typeface="Meiryo UI" panose="020B0604030504040204" pitchFamily="50" charset="-128"/>
                <a:ea typeface="Meiryo UI" panose="020B0604030504040204" pitchFamily="50" charset="-128"/>
              </a:rPr>
              <a:t>. </a:t>
            </a:r>
          </a:p>
          <a:p>
            <a:pPr marL="571500" indent="-571500">
              <a:buFontTx/>
              <a:buChar char="-"/>
            </a:pPr>
            <a:r>
              <a:rPr lang="ja-JP" altLang="en-US" sz="4400" dirty="0">
                <a:latin typeface="Meiryo UI" panose="020B0604030504040204" pitchFamily="50" charset="-128"/>
                <a:ea typeface="Meiryo UI" panose="020B0604030504040204" pitchFamily="50" charset="-128"/>
              </a:rPr>
              <a:t>実験における今後の改善策として</a:t>
            </a:r>
            <a:r>
              <a:rPr lang="en-US" altLang="ja-JP" sz="4400" dirty="0">
                <a:latin typeface="Meiryo UI" panose="020B0604030504040204" pitchFamily="50" charset="-128"/>
                <a:ea typeface="Meiryo UI" panose="020B0604030504040204" pitchFamily="50" charset="-128"/>
              </a:rPr>
              <a:t>,AUT</a:t>
            </a:r>
            <a:r>
              <a:rPr lang="ja-JP" altLang="en-US" sz="4400" dirty="0">
                <a:latin typeface="Meiryo UI" panose="020B0604030504040204" pitchFamily="50" charset="-128"/>
                <a:ea typeface="Meiryo UI" panose="020B0604030504040204" pitchFamily="50" charset="-128"/>
              </a:rPr>
              <a:t>中の阻害音声の変更がある．聴覚におけるカクテルパーティー効果として</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環境音の中でも特に自分の名前を提示されるとその効果が強く表れることが知られている</a:t>
            </a:r>
            <a:r>
              <a:rPr lang="en-US" altLang="ja-JP" sz="4400" dirty="0">
                <a:latin typeface="Meiryo UI" panose="020B0604030504040204" pitchFamily="50" charset="-128"/>
                <a:ea typeface="Meiryo UI" panose="020B0604030504040204" pitchFamily="50" charset="-128"/>
              </a:rPr>
              <a:t>[5]. </a:t>
            </a:r>
            <a:r>
              <a:rPr lang="ja-JP" altLang="en-US" sz="4400" dirty="0">
                <a:latin typeface="Meiryo UI" panose="020B0604030504040204" pitchFamily="50" charset="-128"/>
                <a:ea typeface="Meiryo UI" panose="020B0604030504040204" pitchFamily="50" charset="-128"/>
              </a:rPr>
              <a:t>本研究においても</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阻害音声として実験参加者の名前を呼ぶなど</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聴覚の選択的注意がより強く起きる状況を構築することが必要と考えられる．</a:t>
            </a:r>
            <a:endParaRPr lang="en-US" altLang="ja-JP" sz="4400" dirty="0">
              <a:latin typeface="Meiryo UI" panose="020B0604030504040204" pitchFamily="50" charset="-128"/>
              <a:ea typeface="Meiryo UI" panose="020B0604030504040204" pitchFamily="50" charset="-128"/>
            </a:endParaRPr>
          </a:p>
          <a:p>
            <a:pPr marL="571500" indent="-571500">
              <a:buFontTx/>
              <a:buChar char="-"/>
            </a:pPr>
            <a:r>
              <a:rPr lang="ja-JP" altLang="en-US" sz="4400" dirty="0">
                <a:latin typeface="Meiryo UI" panose="020B0604030504040204" pitchFamily="50" charset="-128"/>
                <a:ea typeface="Meiryo UI" panose="020B0604030504040204" pitchFamily="50" charset="-128"/>
              </a:rPr>
              <a:t>システム的な改善点としては</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より選択的に音声をカットできるようにすることがあげられる．現在のシステムでは会話の切れ目の検知にラグが生じるため</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 該当キーワードが含まれる会話のみをカットすることは実現できていない．今後</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 より情報を選択的に遮断できるようシステムを改良していく．</a:t>
            </a:r>
            <a:endParaRPr lang="en-US" altLang="ja-JP" sz="4400" dirty="0">
              <a:latin typeface="Meiryo UI" panose="020B0604030504040204" pitchFamily="50" charset="-128"/>
              <a:ea typeface="Meiryo UI" panose="020B0604030504040204" pitchFamily="50" charset="-128"/>
            </a:endParaRPr>
          </a:p>
        </p:txBody>
      </p:sp>
      <p:grpSp>
        <p:nvGrpSpPr>
          <p:cNvPr id="43" name="グループ化 42">
            <a:extLst>
              <a:ext uri="{FF2B5EF4-FFF2-40B4-BE49-F238E27FC236}">
                <a16:creationId xmlns:a16="http://schemas.microsoft.com/office/drawing/2014/main" id="{305EB783-1C72-0E18-2C79-137C2CE0E538}"/>
              </a:ext>
            </a:extLst>
          </p:cNvPr>
          <p:cNvGrpSpPr/>
          <p:nvPr/>
        </p:nvGrpSpPr>
        <p:grpSpPr>
          <a:xfrm>
            <a:off x="690249" y="23719463"/>
            <a:ext cx="3127968" cy="853725"/>
            <a:chOff x="-25763277" y="-1178787"/>
            <a:chExt cx="3127968" cy="853725"/>
          </a:xfrm>
        </p:grpSpPr>
        <p:sp>
          <p:nvSpPr>
            <p:cNvPr id="48" name="角丸四角形 17">
              <a:extLst>
                <a:ext uri="{FF2B5EF4-FFF2-40B4-BE49-F238E27FC236}">
                  <a16:creationId xmlns:a16="http://schemas.microsoft.com/office/drawing/2014/main" id="{07B842FB-6158-67ED-0165-D3570719CBA5}"/>
                </a:ext>
              </a:extLst>
            </p:cNvPr>
            <p:cNvSpPr/>
            <p:nvPr/>
          </p:nvSpPr>
          <p:spPr bwMode="auto">
            <a:xfrm>
              <a:off x="-25763277" y="-1178787"/>
              <a:ext cx="3127968" cy="853725"/>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49" name="テキスト ボックス 51">
              <a:extLst>
                <a:ext uri="{FF2B5EF4-FFF2-40B4-BE49-F238E27FC236}">
                  <a16:creationId xmlns:a16="http://schemas.microsoft.com/office/drawing/2014/main" id="{C7E9547B-09D6-9DF3-49AF-D624C2F99A40}"/>
                </a:ext>
              </a:extLst>
            </p:cNvPr>
            <p:cNvSpPr txBox="1">
              <a:spLocks noChangeArrowheads="1"/>
            </p:cNvSpPr>
            <p:nvPr/>
          </p:nvSpPr>
          <p:spPr bwMode="auto">
            <a:xfrm>
              <a:off x="-25600452" y="-1113935"/>
              <a:ext cx="2824152" cy="760295"/>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考察と今後</a:t>
              </a:r>
            </a:p>
          </p:txBody>
        </p:sp>
      </p:grpSp>
      <p:sp>
        <p:nvSpPr>
          <p:cNvPr id="13" name="テキスト ボックス 27">
            <a:extLst>
              <a:ext uri="{FF2B5EF4-FFF2-40B4-BE49-F238E27FC236}">
                <a16:creationId xmlns:a16="http://schemas.microsoft.com/office/drawing/2014/main" id="{0991DC5B-4829-6683-E6AA-251574C2D155}"/>
              </a:ext>
            </a:extLst>
          </p:cNvPr>
          <p:cNvSpPr txBox="1">
            <a:spLocks noChangeArrowheads="1"/>
          </p:cNvSpPr>
          <p:nvPr/>
        </p:nvSpPr>
        <p:spPr bwMode="auto">
          <a:xfrm>
            <a:off x="607079" y="13136093"/>
            <a:ext cx="21314071" cy="2791620"/>
          </a:xfrm>
          <a:prstGeom prst="rect">
            <a:avLst/>
          </a:prstGeom>
          <a:noFill/>
          <a:ln w="9525">
            <a:noFill/>
            <a:miter lim="800000"/>
            <a:headEnd/>
            <a:tailEnd/>
          </a:ln>
        </p:spPr>
        <p:txBody>
          <a:bodyPr wrap="square" lIns="82382" tIns="41191" rIns="82382" bIns="41191">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自動ゲイン調整の仕組み　</a:t>
            </a:r>
          </a:p>
          <a:p>
            <a:r>
              <a:rPr lang="ja-JP" altLang="en-US" sz="4400" dirty="0">
                <a:latin typeface="Meiryo UI" panose="020B0604030504040204" pitchFamily="50" charset="-128"/>
                <a:ea typeface="Meiryo UI" panose="020B0604030504040204" pitchFamily="50" charset="-128"/>
              </a:rPr>
              <a:t> </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マイクに入力された音声を</a:t>
            </a:r>
            <a:r>
              <a:rPr lang="en-US" altLang="ja-JP" sz="4400" dirty="0">
                <a:latin typeface="Meiryo UI" panose="020B0604030504040204" pitchFamily="50" charset="-128"/>
                <a:ea typeface="Meiryo UI" panose="020B0604030504040204" pitchFamily="50" charset="-128"/>
              </a:rPr>
              <a:t>Google</a:t>
            </a:r>
            <a:r>
              <a:rPr lang="ja-JP" altLang="en-US" sz="4400" dirty="0">
                <a:latin typeface="Meiryo UI" panose="020B0604030504040204" pitchFamily="50" charset="-128"/>
                <a:ea typeface="Meiryo UI" panose="020B0604030504040204" pitchFamily="50" charset="-128"/>
              </a:rPr>
              <a:t>社の</a:t>
            </a:r>
            <a:r>
              <a:rPr lang="en-US" altLang="ja-JP" sz="4400" dirty="0">
                <a:latin typeface="Meiryo UI" panose="020B0604030504040204" pitchFamily="50" charset="-128"/>
                <a:ea typeface="Meiryo UI" panose="020B0604030504040204" pitchFamily="50" charset="-128"/>
              </a:rPr>
              <a:t>Speech recognition</a:t>
            </a:r>
            <a:r>
              <a:rPr lang="ja-JP" altLang="en-US" sz="4400" dirty="0">
                <a:latin typeface="Meiryo UI" panose="020B0604030504040204" pitchFamily="50" charset="-128"/>
                <a:ea typeface="Meiryo UI" panose="020B0604030504040204" pitchFamily="50" charset="-128"/>
              </a:rPr>
              <a:t>によってテキスト化</a:t>
            </a:r>
          </a:p>
          <a:p>
            <a:r>
              <a:rPr lang="ja-JP" altLang="en-US" sz="4400" dirty="0">
                <a:latin typeface="Meiryo UI" panose="020B0604030504040204" pitchFamily="50" charset="-128"/>
                <a:ea typeface="Meiryo UI" panose="020B0604030504040204" pitchFamily="50" charset="-128"/>
              </a:rPr>
              <a:t> </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 あらかじめ設定された検閲ワードがテキスト中に含まれていないかどうか検索</a:t>
            </a:r>
          </a:p>
          <a:p>
            <a:r>
              <a:rPr lang="ja-JP" altLang="en-US" sz="4400" dirty="0">
                <a:latin typeface="Meiryo UI" panose="020B0604030504040204" pitchFamily="50" charset="-128"/>
                <a:ea typeface="Meiryo UI" panose="020B0604030504040204" pitchFamily="50" charset="-128"/>
              </a:rPr>
              <a:t> </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検閲ワード有無によってゲイン調整を行い</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音声をユーザーにフィードバック</a:t>
            </a:r>
          </a:p>
        </p:txBody>
      </p:sp>
      <p:pic>
        <p:nvPicPr>
          <p:cNvPr id="97" name="図 96" descr="ダイアグラム&#10;&#10;自動的に生成された説明">
            <a:extLst>
              <a:ext uri="{FF2B5EF4-FFF2-40B4-BE49-F238E27FC236}">
                <a16:creationId xmlns:a16="http://schemas.microsoft.com/office/drawing/2014/main" id="{4E78892F-C72A-4F4E-89DF-6B856BE4B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253" y="8709684"/>
            <a:ext cx="12448062" cy="3747272"/>
          </a:xfrm>
          <a:prstGeom prst="rect">
            <a:avLst/>
          </a:prstGeom>
          <a:ln>
            <a:solidFill>
              <a:schemeClr val="tx1"/>
            </a:solidFill>
          </a:ln>
        </p:spPr>
      </p:pic>
      <p:sp>
        <p:nvSpPr>
          <p:cNvPr id="98" name="テキスト ボックス 27">
            <a:extLst>
              <a:ext uri="{FF2B5EF4-FFF2-40B4-BE49-F238E27FC236}">
                <a16:creationId xmlns:a16="http://schemas.microsoft.com/office/drawing/2014/main" id="{CC4E131F-45AA-5C6D-FDDA-D6D111476D58}"/>
              </a:ext>
            </a:extLst>
          </p:cNvPr>
          <p:cNvSpPr txBox="1">
            <a:spLocks noChangeArrowheads="1"/>
          </p:cNvSpPr>
          <p:nvPr/>
        </p:nvSpPr>
        <p:spPr bwMode="auto">
          <a:xfrm>
            <a:off x="6273891" y="12456956"/>
            <a:ext cx="2721886" cy="711282"/>
          </a:xfrm>
          <a:prstGeom prst="rect">
            <a:avLst/>
          </a:prstGeom>
          <a:noFill/>
          <a:ln w="9525">
            <a:noFill/>
            <a:miter lim="800000"/>
            <a:headEnd/>
            <a:tailEnd/>
          </a:ln>
        </p:spPr>
        <p:txBody>
          <a:bodyPr wrap="square" lIns="82382" tIns="41191" rIns="82382" bIns="41191">
            <a:spAutoFit/>
          </a:bodyPr>
          <a:lstStyle/>
          <a:p>
            <a:r>
              <a:rPr lang="ja-JP" altLang="en-US" sz="4000" dirty="0">
                <a:latin typeface="Meiryo UI" panose="020B0604030504040204" pitchFamily="50" charset="-128"/>
                <a:ea typeface="Meiryo UI" panose="020B0604030504040204" pitchFamily="50" charset="-128"/>
              </a:rPr>
              <a:t>装置の構成</a:t>
            </a:r>
          </a:p>
        </p:txBody>
      </p:sp>
      <p:sp>
        <p:nvSpPr>
          <p:cNvPr id="99" name="テキスト ボックス 98">
            <a:extLst>
              <a:ext uri="{FF2B5EF4-FFF2-40B4-BE49-F238E27FC236}">
                <a16:creationId xmlns:a16="http://schemas.microsoft.com/office/drawing/2014/main" id="{B84531C9-C047-84D2-166D-47AAC0B69511}"/>
              </a:ext>
            </a:extLst>
          </p:cNvPr>
          <p:cNvSpPr txBox="1"/>
          <p:nvPr/>
        </p:nvSpPr>
        <p:spPr>
          <a:xfrm>
            <a:off x="13243001" y="8079229"/>
            <a:ext cx="7994496" cy="5509200"/>
          </a:xfrm>
          <a:prstGeom prst="rect">
            <a:avLst/>
          </a:prstGeom>
          <a:noFill/>
        </p:spPr>
        <p:txBody>
          <a:bodyPr wrap="non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本装置の構成</a:t>
            </a:r>
            <a:endParaRPr lang="en-US" altLang="ja-JP" sz="4400" dirty="0">
              <a:latin typeface="Meiryo UI" panose="020B0604030504040204" pitchFamily="50" charset="-128"/>
              <a:ea typeface="Meiryo UI" panose="020B0604030504040204" pitchFamily="50" charset="-128"/>
            </a:endParaRPr>
          </a:p>
          <a:p>
            <a:r>
              <a:rPr lang="en-US" altLang="ja-JP" sz="4400" dirty="0">
                <a:latin typeface="Meiryo UI" panose="020B0604030504040204" pitchFamily="50" charset="-128"/>
                <a:ea typeface="Meiryo UI" panose="020B0604030504040204" pitchFamily="50" charset="-128"/>
              </a:rPr>
              <a:t> - PC,</a:t>
            </a:r>
            <a:r>
              <a:rPr lang="ja-JP" altLang="en-US" sz="4400" dirty="0">
                <a:latin typeface="Meiryo UI" panose="020B0604030504040204" pitchFamily="50" charset="-128"/>
                <a:ea typeface="Meiryo UI" panose="020B0604030504040204" pitchFamily="50" charset="-128"/>
              </a:rPr>
              <a:t>ヘッドフォン</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マイクで構成</a:t>
            </a:r>
          </a:p>
          <a:p>
            <a:r>
              <a:rPr lang="en-US" altLang="ja-JP" sz="4400" dirty="0">
                <a:latin typeface="Meiryo UI" panose="020B0604030504040204" pitchFamily="50" charset="-128"/>
                <a:ea typeface="Meiryo UI" panose="020B0604030504040204" pitchFamily="50" charset="-128"/>
              </a:rPr>
              <a:t> - Python</a:t>
            </a:r>
            <a:r>
              <a:rPr lang="ja-JP" altLang="en-US" sz="4400" dirty="0">
                <a:latin typeface="Meiryo UI" panose="020B0604030504040204" pitchFamily="50" charset="-128"/>
                <a:ea typeface="Meiryo UI" panose="020B0604030504040204" pitchFamily="50" charset="-128"/>
              </a:rPr>
              <a:t>の</a:t>
            </a:r>
            <a:r>
              <a:rPr lang="en-US" altLang="ja-JP" sz="4400" dirty="0" err="1">
                <a:latin typeface="Meiryo UI" panose="020B0604030504040204" pitchFamily="50" charset="-128"/>
                <a:ea typeface="Meiryo UI" panose="020B0604030504040204" pitchFamily="50" charset="-128"/>
              </a:rPr>
              <a:t>Pyaudio</a:t>
            </a:r>
            <a:r>
              <a:rPr lang="ja-JP" altLang="en-US" sz="4400" dirty="0">
                <a:latin typeface="Meiryo UI" panose="020B0604030504040204" pitchFamily="50" charset="-128"/>
                <a:ea typeface="Meiryo UI" panose="020B0604030504040204" pitchFamily="50" charset="-128"/>
              </a:rPr>
              <a:t>ライブラリを</a:t>
            </a:r>
            <a:endParaRPr lang="en-US" altLang="ja-JP" sz="4400" dirty="0">
              <a:latin typeface="Meiryo UI" panose="020B0604030504040204" pitchFamily="50" charset="-128"/>
              <a:ea typeface="Meiryo UI" panose="020B0604030504040204" pitchFamily="50" charset="-128"/>
            </a:endParaRPr>
          </a:p>
          <a:p>
            <a:r>
              <a:rPr lang="ja-JP" altLang="en-US" sz="4400" dirty="0">
                <a:latin typeface="Meiryo UI" panose="020B0604030504040204" pitchFamily="50" charset="-128"/>
                <a:ea typeface="Meiryo UI" panose="020B0604030504040204" pitchFamily="50" charset="-128"/>
              </a:rPr>
              <a:t>   中心に自動ゲイン調整プログラム</a:t>
            </a:r>
            <a:br>
              <a:rPr lang="en-US" altLang="ja-JP" sz="4400" dirty="0">
                <a:latin typeface="Meiryo UI" panose="020B0604030504040204" pitchFamily="50" charset="-128"/>
                <a:ea typeface="Meiryo UI" panose="020B0604030504040204" pitchFamily="50" charset="-128"/>
              </a:rPr>
            </a:b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を記述</a:t>
            </a:r>
          </a:p>
          <a:p>
            <a:r>
              <a:rPr lang="ja-JP" altLang="en-US" sz="4400" dirty="0">
                <a:latin typeface="Meiryo UI" panose="020B0604030504040204" pitchFamily="50" charset="-128"/>
                <a:ea typeface="Meiryo UI" panose="020B0604030504040204" pitchFamily="50" charset="-128"/>
              </a:rPr>
              <a:t> </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ヘッドフォンはノイズキャンセリング</a:t>
            </a:r>
            <a:br>
              <a:rPr lang="en-US" altLang="ja-JP" sz="4400" dirty="0">
                <a:latin typeface="Meiryo UI" panose="020B0604030504040204" pitchFamily="50" charset="-128"/>
                <a:ea typeface="Meiryo UI" panose="020B0604030504040204" pitchFamily="50" charset="-128"/>
              </a:rPr>
            </a:b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機能を持ち</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常に有効とする</a:t>
            </a:r>
            <a:endParaRPr lang="en-US" altLang="ja-JP" sz="4400" dirty="0">
              <a:latin typeface="Meiryo UI" panose="020B0604030504040204" pitchFamily="50" charset="-128"/>
              <a:ea typeface="Meiryo UI" panose="020B0604030504040204" pitchFamily="50" charset="-128"/>
            </a:endParaRPr>
          </a:p>
          <a:p>
            <a:endParaRPr kumimoji="1" lang="ja-JP" altLang="en-US" sz="4400" dirty="0"/>
          </a:p>
        </p:txBody>
      </p:sp>
      <p:sp>
        <p:nvSpPr>
          <p:cNvPr id="100" name="テキスト ボックス 27">
            <a:extLst>
              <a:ext uri="{FF2B5EF4-FFF2-40B4-BE49-F238E27FC236}">
                <a16:creationId xmlns:a16="http://schemas.microsoft.com/office/drawing/2014/main" id="{85B42404-8BC0-BE8D-F4EF-40C295AC43BE}"/>
              </a:ext>
            </a:extLst>
          </p:cNvPr>
          <p:cNvSpPr txBox="1">
            <a:spLocks noChangeArrowheads="1"/>
          </p:cNvSpPr>
          <p:nvPr/>
        </p:nvSpPr>
        <p:spPr bwMode="auto">
          <a:xfrm>
            <a:off x="569556" y="17402531"/>
            <a:ext cx="8512077" cy="1437403"/>
          </a:xfrm>
          <a:prstGeom prst="rect">
            <a:avLst/>
          </a:prstGeom>
          <a:noFill/>
          <a:ln w="9525">
            <a:noFill/>
            <a:miter lim="800000"/>
            <a:headEnd/>
            <a:tailEnd/>
          </a:ln>
        </p:spPr>
        <p:txBody>
          <a:bodyPr wrap="square" lIns="82382" tIns="41191" rIns="82382" bIns="41191" anchor="t">
            <a:spAutoFit/>
          </a:bodyPr>
          <a:lstStyle/>
          <a:p>
            <a:pPr marL="571500" indent="-571500">
              <a:buFontTx/>
              <a:buChar char="-"/>
            </a:pPr>
            <a:r>
              <a:rPr lang="ja-JP" altLang="en-US" sz="4400" dirty="0">
                <a:latin typeface="Meiryo UI"/>
                <a:ea typeface="Meiryo UI"/>
              </a:rPr>
              <a:t>自動ゲイン調整によってユーザーに伝わる音声の変化を確認</a:t>
            </a:r>
            <a:endParaRPr lang="en-US" altLang="ja-JP" sz="4400" dirty="0">
              <a:latin typeface="Meiryo UI"/>
              <a:ea typeface="Meiryo UI"/>
            </a:endParaRPr>
          </a:p>
        </p:txBody>
      </p:sp>
      <p:pic>
        <p:nvPicPr>
          <p:cNvPr id="102" name="図 101" descr="テキスト&#10;&#10;低い精度で自動的に生成された説明">
            <a:extLst>
              <a:ext uri="{FF2B5EF4-FFF2-40B4-BE49-F238E27FC236}">
                <a16:creationId xmlns:a16="http://schemas.microsoft.com/office/drawing/2014/main" id="{951A38FE-A2E5-C4EF-F240-CDE004E5C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373" y="19516546"/>
            <a:ext cx="11123309" cy="2424312"/>
          </a:xfrm>
          <a:prstGeom prst="rect">
            <a:avLst/>
          </a:prstGeom>
          <a:ln>
            <a:solidFill>
              <a:schemeClr val="tx1"/>
            </a:solidFill>
          </a:ln>
        </p:spPr>
      </p:pic>
      <p:pic>
        <p:nvPicPr>
          <p:cNvPr id="104" name="図 103" descr="スクリーンショットの画面&#10;&#10;中程度の精度で自動的に生成された説明">
            <a:extLst>
              <a:ext uri="{FF2B5EF4-FFF2-40B4-BE49-F238E27FC236}">
                <a16:creationId xmlns:a16="http://schemas.microsoft.com/office/drawing/2014/main" id="{0A23EA02-1C01-DDBE-F65A-7B8176A35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199" y="16295210"/>
            <a:ext cx="11173856" cy="2588384"/>
          </a:xfrm>
          <a:prstGeom prst="rect">
            <a:avLst/>
          </a:prstGeom>
          <a:ln>
            <a:solidFill>
              <a:schemeClr val="tx1"/>
            </a:solidFill>
          </a:ln>
        </p:spPr>
      </p:pic>
      <p:sp>
        <p:nvSpPr>
          <p:cNvPr id="105" name="テキスト ボックス 27">
            <a:extLst>
              <a:ext uri="{FF2B5EF4-FFF2-40B4-BE49-F238E27FC236}">
                <a16:creationId xmlns:a16="http://schemas.microsoft.com/office/drawing/2014/main" id="{1975B231-B714-6A22-29C9-2A4E63F6963C}"/>
              </a:ext>
            </a:extLst>
          </p:cNvPr>
          <p:cNvSpPr txBox="1">
            <a:spLocks noChangeArrowheads="1"/>
          </p:cNvSpPr>
          <p:nvPr/>
        </p:nvSpPr>
        <p:spPr bwMode="auto">
          <a:xfrm>
            <a:off x="11473802" y="21904798"/>
            <a:ext cx="8274136" cy="698740"/>
          </a:xfrm>
          <a:prstGeom prst="rect">
            <a:avLst/>
          </a:prstGeom>
          <a:noFill/>
          <a:ln w="9525">
            <a:noFill/>
            <a:miter lim="800000"/>
            <a:headEnd/>
            <a:tailEnd/>
          </a:ln>
        </p:spPr>
        <p:txBody>
          <a:bodyPr wrap="square" lIns="82382" tIns="41191" rIns="82382" bIns="41191">
            <a:spAutoFit/>
          </a:bodyPr>
          <a:lstStyle/>
          <a:p>
            <a:r>
              <a:rPr lang="ja-JP" altLang="en-US" sz="4000" dirty="0">
                <a:latin typeface="Meiryo UI" panose="020B0604030504040204" pitchFamily="50" charset="-128"/>
                <a:ea typeface="Meiryo UI" panose="020B0604030504040204" pitchFamily="50" charset="-128"/>
              </a:rPr>
              <a:t>ヘッドフォンを通して届く音声波形</a:t>
            </a:r>
          </a:p>
        </p:txBody>
      </p:sp>
      <p:sp>
        <p:nvSpPr>
          <p:cNvPr id="107" name="テキスト ボックス 27">
            <a:extLst>
              <a:ext uri="{FF2B5EF4-FFF2-40B4-BE49-F238E27FC236}">
                <a16:creationId xmlns:a16="http://schemas.microsoft.com/office/drawing/2014/main" id="{7C6F4119-8C1B-985B-BB13-101915FE94DD}"/>
              </a:ext>
            </a:extLst>
          </p:cNvPr>
          <p:cNvSpPr txBox="1">
            <a:spLocks noChangeArrowheads="1"/>
          </p:cNvSpPr>
          <p:nvPr/>
        </p:nvSpPr>
        <p:spPr bwMode="auto">
          <a:xfrm>
            <a:off x="12355249" y="18853298"/>
            <a:ext cx="5585586" cy="698740"/>
          </a:xfrm>
          <a:prstGeom prst="rect">
            <a:avLst/>
          </a:prstGeom>
          <a:noFill/>
          <a:ln w="9525">
            <a:noFill/>
            <a:miter lim="800000"/>
            <a:headEnd/>
            <a:tailEnd/>
          </a:ln>
        </p:spPr>
        <p:txBody>
          <a:bodyPr wrap="square" lIns="82382" tIns="41191" rIns="82382" bIns="41191">
            <a:spAutoFit/>
          </a:bodyPr>
          <a:lstStyle/>
          <a:p>
            <a:pPr algn="ctr"/>
            <a:r>
              <a:rPr lang="ja-JP" altLang="en-US" sz="4000" dirty="0">
                <a:latin typeface="Meiryo UI" panose="020B0604030504040204" pitchFamily="50" charset="-128"/>
                <a:ea typeface="Meiryo UI" panose="020B0604030504040204" pitchFamily="50" charset="-128"/>
              </a:rPr>
              <a:t>外環境の音声波形</a:t>
            </a:r>
          </a:p>
        </p:txBody>
      </p:sp>
      <p:sp>
        <p:nvSpPr>
          <p:cNvPr id="108" name="テキスト ボックス 107">
            <a:extLst>
              <a:ext uri="{FF2B5EF4-FFF2-40B4-BE49-F238E27FC236}">
                <a16:creationId xmlns:a16="http://schemas.microsoft.com/office/drawing/2014/main" id="{E18A68F8-FDBB-74BC-B984-A99E800DECBC}"/>
              </a:ext>
            </a:extLst>
          </p:cNvPr>
          <p:cNvSpPr txBox="1"/>
          <p:nvPr/>
        </p:nvSpPr>
        <p:spPr>
          <a:xfrm>
            <a:off x="3165315" y="22496778"/>
            <a:ext cx="15381134" cy="769441"/>
          </a:xfrm>
          <a:prstGeom prst="rect">
            <a:avLst/>
          </a:prstGeom>
          <a:noFill/>
        </p:spPr>
        <p:txBody>
          <a:bodyPr wrap="none" lIns="91440" tIns="45720" rIns="91440" bIns="45720" rtlCol="0" anchor="t">
            <a:spAutoFit/>
          </a:bodyPr>
          <a:lstStyle/>
          <a:p>
            <a:r>
              <a:rPr lang="ja-JP" altLang="en-US" sz="4400" b="1" dirty="0">
                <a:solidFill>
                  <a:schemeClr val="accent1"/>
                </a:solidFill>
                <a:latin typeface="Meiryo UI"/>
                <a:ea typeface="Meiryo UI"/>
              </a:rPr>
              <a:t>発せられたアドバイスや環境音はカットされてユーザーに届いている</a:t>
            </a:r>
            <a:endParaRPr lang="en-US" altLang="ja-JP" sz="4400" b="1" dirty="0">
              <a:solidFill>
                <a:schemeClr val="accent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545BB325-104C-17C7-2DDD-57F50CFBEA62}"/>
              </a:ext>
            </a:extLst>
          </p:cNvPr>
          <p:cNvSpPr txBox="1"/>
          <p:nvPr/>
        </p:nvSpPr>
        <p:spPr>
          <a:xfrm>
            <a:off x="21672785" y="8251610"/>
            <a:ext cx="12285599" cy="4832092"/>
          </a:xfrm>
          <a:prstGeom prst="rect">
            <a:avLst/>
          </a:prstGeom>
          <a:noFill/>
        </p:spPr>
        <p:txBody>
          <a:bodyPr wrap="squar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実験概要</a:t>
            </a:r>
            <a:endParaRPr lang="en-US" altLang="ja-JP" sz="4400" dirty="0">
              <a:latin typeface="Meiryo UI" panose="020B0604030504040204" pitchFamily="50" charset="-128"/>
              <a:ea typeface="Meiryo UI" panose="020B0604030504040204" pitchFamily="50" charset="-128"/>
            </a:endParaRPr>
          </a:p>
          <a:p>
            <a:r>
              <a:rPr lang="en-US" altLang="ja-JP" sz="4400" dirty="0">
                <a:latin typeface="Meiryo UI" panose="020B0604030504040204" pitchFamily="50" charset="-128"/>
                <a:ea typeface="Meiryo UI" panose="020B0604030504040204" pitchFamily="50" charset="-128"/>
              </a:rPr>
              <a:t>- 18</a:t>
            </a:r>
            <a:r>
              <a:rPr lang="ja-JP" altLang="en-US" sz="4400" dirty="0">
                <a:latin typeface="Meiryo UI" panose="020B0604030504040204" pitchFamily="50" charset="-128"/>
                <a:ea typeface="Meiryo UI" panose="020B0604030504040204" pitchFamily="50" charset="-128"/>
              </a:rPr>
              <a:t>歳以上</a:t>
            </a:r>
            <a:r>
              <a:rPr lang="en-US" altLang="ja-JP" sz="4400" dirty="0">
                <a:latin typeface="Meiryo UI" panose="020B0604030504040204" pitchFamily="50" charset="-128"/>
                <a:ea typeface="Meiryo UI" panose="020B0604030504040204" pitchFamily="50" charset="-128"/>
              </a:rPr>
              <a:t>40</a:t>
            </a:r>
            <a:r>
              <a:rPr lang="ja-JP" altLang="en-US" sz="4400" dirty="0">
                <a:latin typeface="Meiryo UI" panose="020B0604030504040204" pitchFamily="50" charset="-128"/>
                <a:ea typeface="Meiryo UI" panose="020B0604030504040204" pitchFamily="50" charset="-128"/>
              </a:rPr>
              <a:t>歳未満の男性</a:t>
            </a:r>
            <a:r>
              <a:rPr lang="en-US" altLang="ja-JP" sz="4400" dirty="0">
                <a:latin typeface="Meiryo UI" panose="020B0604030504040204" pitchFamily="50" charset="-128"/>
                <a:ea typeface="Meiryo UI" panose="020B0604030504040204" pitchFamily="50" charset="-128"/>
              </a:rPr>
              <a:t>:3</a:t>
            </a:r>
            <a:r>
              <a:rPr lang="ja-JP" altLang="en-US" sz="4400" dirty="0">
                <a:latin typeface="Meiryo UI" panose="020B0604030504040204" pitchFamily="50" charset="-128"/>
                <a:ea typeface="Meiryo UI" panose="020B0604030504040204" pitchFamily="50" charset="-128"/>
              </a:rPr>
              <a:t>名</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女性</a:t>
            </a:r>
            <a:r>
              <a:rPr lang="en-US" altLang="ja-JP" sz="4400" dirty="0">
                <a:latin typeface="Meiryo UI" panose="020B0604030504040204" pitchFamily="50" charset="-128"/>
                <a:ea typeface="Meiryo UI" panose="020B0604030504040204" pitchFamily="50" charset="-128"/>
              </a:rPr>
              <a:t>1</a:t>
            </a:r>
            <a:r>
              <a:rPr lang="ja-JP" altLang="en-US" sz="4400" dirty="0">
                <a:latin typeface="Meiryo UI" panose="020B0604030504040204" pitchFamily="50" charset="-128"/>
                <a:ea typeface="Meiryo UI" panose="020B0604030504040204" pitchFamily="50" charset="-128"/>
              </a:rPr>
              <a:t>名に</a:t>
            </a:r>
            <a:br>
              <a:rPr lang="en-US" altLang="ja-JP" sz="4400" dirty="0">
                <a:latin typeface="Meiryo UI" panose="020B0604030504040204" pitchFamily="50" charset="-128"/>
                <a:ea typeface="Meiryo UI" panose="020B0604030504040204" pitchFamily="50" charset="-128"/>
              </a:rPr>
            </a:br>
            <a:r>
              <a:rPr lang="en-US" altLang="ja-JP" sz="4400" dirty="0">
                <a:latin typeface="Meiryo UI" panose="020B0604030504040204" pitchFamily="50" charset="-128"/>
                <a:ea typeface="Meiryo UI" panose="020B0604030504040204" pitchFamily="50" charset="-128"/>
              </a:rPr>
              <a:t>  </a:t>
            </a:r>
            <a:r>
              <a:rPr kumimoji="1" lang="en-US" altLang="ja-JP" sz="4400" dirty="0">
                <a:latin typeface="Meiryo UI" panose="020B0604030504040204" pitchFamily="50" charset="-128"/>
                <a:ea typeface="Meiryo UI" panose="020B0604030504040204" pitchFamily="50" charset="-128"/>
              </a:rPr>
              <a:t>Alternative Uses Test(AUT)[4]</a:t>
            </a:r>
            <a:r>
              <a:rPr kumimoji="1" lang="ja-JP" altLang="en-US" sz="4400" dirty="0">
                <a:latin typeface="Meiryo UI" panose="020B0604030504040204" pitchFamily="50" charset="-128"/>
                <a:ea typeface="Meiryo UI" panose="020B0604030504040204" pitchFamily="50" charset="-128"/>
              </a:rPr>
              <a:t>を実施</a:t>
            </a:r>
            <a:r>
              <a:rPr lang="en-US" altLang="ja-JP" sz="4400" dirty="0">
                <a:latin typeface="Meiryo UI" panose="020B0604030504040204" pitchFamily="50" charset="-128"/>
                <a:ea typeface="Meiryo UI" panose="020B0604030504040204" pitchFamily="50" charset="-128"/>
              </a:rPr>
              <a:t> </a:t>
            </a:r>
          </a:p>
          <a:p>
            <a:r>
              <a:rPr lang="en-US" altLang="ja-JP" sz="4400" dirty="0">
                <a:latin typeface="Meiryo UI" panose="020B0604030504040204" pitchFamily="50" charset="-128"/>
                <a:ea typeface="Meiryo UI" panose="020B0604030504040204" pitchFamily="50" charset="-128"/>
              </a:rPr>
              <a:t>- AUT</a:t>
            </a:r>
            <a:r>
              <a:rPr lang="ja-JP" altLang="en-US" sz="4400" dirty="0">
                <a:latin typeface="Meiryo UI" panose="020B0604030504040204" pitchFamily="50" charset="-128"/>
                <a:ea typeface="Meiryo UI" panose="020B0604030504040204" pitchFamily="50" charset="-128"/>
              </a:rPr>
              <a:t>中の阻害音声として</a:t>
            </a:r>
            <a:r>
              <a:rPr lang="en-US" altLang="ja-JP" sz="4400" dirty="0">
                <a:latin typeface="Meiryo UI" panose="020B0604030504040204" pitchFamily="50" charset="-128"/>
                <a:ea typeface="Meiryo UI" panose="020B0604030504040204" pitchFamily="50" charset="-128"/>
              </a:rPr>
              <a:t>30</a:t>
            </a:r>
            <a:r>
              <a:rPr lang="ja-JP" altLang="en-US" sz="4400" dirty="0">
                <a:latin typeface="Meiryo UI" panose="020B0604030504040204" pitchFamily="50" charset="-128"/>
                <a:ea typeface="Meiryo UI" panose="020B0604030504040204" pitchFamily="50" charset="-128"/>
              </a:rPr>
              <a:t>秒に一度</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実験者から</a:t>
            </a:r>
            <a:br>
              <a:rPr lang="en-US" altLang="ja-JP" sz="4400" dirty="0">
                <a:latin typeface="Meiryo UI" panose="020B0604030504040204" pitchFamily="50" charset="-128"/>
                <a:ea typeface="Meiryo UI" panose="020B0604030504040204" pitchFamily="50" charset="-128"/>
              </a:rPr>
            </a:b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実験協力者にアイデアの出し方のアドバイスを行った</a:t>
            </a:r>
            <a:endParaRPr lang="en-US" altLang="ja-JP" sz="4400" dirty="0">
              <a:latin typeface="Meiryo UI" panose="020B0604030504040204" pitchFamily="50" charset="-128"/>
              <a:ea typeface="Meiryo UI" panose="020B0604030504040204" pitchFamily="50" charset="-128"/>
            </a:endParaRPr>
          </a:p>
          <a:p>
            <a:pPr marL="571500" indent="-571500">
              <a:buFontTx/>
              <a:buChar char="-"/>
            </a:pPr>
            <a:r>
              <a:rPr lang="en-US" altLang="ja-JP" sz="4400" dirty="0">
                <a:latin typeface="Meiryo UI" panose="020B0604030504040204" pitchFamily="50" charset="-128"/>
                <a:ea typeface="Meiryo UI" panose="020B0604030504040204" pitchFamily="50" charset="-128"/>
              </a:rPr>
              <a:t>1</a:t>
            </a:r>
            <a:r>
              <a:rPr lang="ja-JP" altLang="en-US" sz="4400" dirty="0">
                <a:latin typeface="Meiryo UI" panose="020B0604030504040204" pitchFamily="50" charset="-128"/>
                <a:ea typeface="Meiryo UI" panose="020B0604030504040204" pitchFamily="50" charset="-128"/>
              </a:rPr>
              <a:t>テスト</a:t>
            </a:r>
            <a:r>
              <a:rPr lang="en-US" altLang="ja-JP" sz="4400" dirty="0">
                <a:latin typeface="Meiryo UI" panose="020B0604030504040204" pitchFamily="50" charset="-128"/>
                <a:ea typeface="Meiryo UI" panose="020B0604030504040204" pitchFamily="50" charset="-128"/>
              </a:rPr>
              <a:t>3</a:t>
            </a:r>
            <a:r>
              <a:rPr lang="ja-JP" altLang="en-US" sz="4400" dirty="0">
                <a:latin typeface="Meiryo UI" panose="020B0604030504040204" pitchFamily="50" charset="-128"/>
                <a:ea typeface="Meiryo UI" panose="020B0604030504040204" pitchFamily="50" charset="-128"/>
              </a:rPr>
              <a:t>分間で</a:t>
            </a:r>
            <a:r>
              <a:rPr lang="en-US" altLang="ja-JP" sz="4400" dirty="0">
                <a:latin typeface="Meiryo UI" panose="020B0604030504040204" pitchFamily="50" charset="-128"/>
                <a:ea typeface="Meiryo UI" panose="020B0604030504040204" pitchFamily="50" charset="-128"/>
              </a:rPr>
              <a:t>2</a:t>
            </a:r>
            <a:r>
              <a:rPr lang="ja-JP" altLang="en-US" sz="4400" dirty="0">
                <a:latin typeface="Meiryo UI" panose="020B0604030504040204" pitchFamily="50" charset="-128"/>
                <a:ea typeface="Meiryo UI" panose="020B0604030504040204" pitchFamily="50" charset="-128"/>
              </a:rPr>
              <a:t>回のテスト</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お題</a:t>
            </a:r>
            <a:r>
              <a:rPr lang="en-US" altLang="ja-JP" sz="4400" dirty="0">
                <a:latin typeface="Meiryo UI" panose="020B0604030504040204" pitchFamily="50" charset="-128"/>
                <a:ea typeface="Meiryo UI" panose="020B0604030504040204" pitchFamily="50" charset="-128"/>
              </a:rPr>
              <a:t>:1</a:t>
            </a:r>
            <a:r>
              <a:rPr lang="ja-JP" altLang="en-US" sz="4400" dirty="0">
                <a:latin typeface="Meiryo UI" panose="020B0604030504040204" pitchFamily="50" charset="-128"/>
                <a:ea typeface="Meiryo UI" panose="020B0604030504040204" pitchFamily="50" charset="-128"/>
              </a:rPr>
              <a:t>回目ボールペン</a:t>
            </a:r>
            <a:r>
              <a:rPr lang="en-US" altLang="ja-JP" sz="4400" dirty="0">
                <a:latin typeface="Meiryo UI" panose="020B0604030504040204" pitchFamily="50" charset="-128"/>
                <a:ea typeface="Meiryo UI" panose="020B0604030504040204" pitchFamily="50" charset="-128"/>
              </a:rPr>
              <a:t>,2</a:t>
            </a:r>
            <a:r>
              <a:rPr lang="ja-JP" altLang="en-US" sz="4400" dirty="0">
                <a:latin typeface="Meiryo UI" panose="020B0604030504040204" pitchFamily="50" charset="-128"/>
                <a:ea typeface="Meiryo UI" panose="020B0604030504040204" pitchFamily="50" charset="-128"/>
              </a:rPr>
              <a:t>回目靴下</a:t>
            </a:r>
            <a:r>
              <a:rPr lang="en-US" altLang="ja-JP" sz="4400" dirty="0">
                <a:latin typeface="Meiryo UI" panose="020B0604030504040204" pitchFamily="50" charset="-128"/>
                <a:ea typeface="Meiryo UI" panose="020B0604030504040204" pitchFamily="50" charset="-128"/>
              </a:rPr>
              <a:t>)</a:t>
            </a:r>
          </a:p>
        </p:txBody>
      </p:sp>
      <p:sp>
        <p:nvSpPr>
          <p:cNvPr id="9" name="テキスト ボックス 8">
            <a:extLst>
              <a:ext uri="{FF2B5EF4-FFF2-40B4-BE49-F238E27FC236}">
                <a16:creationId xmlns:a16="http://schemas.microsoft.com/office/drawing/2014/main" id="{A0D62B27-9030-150C-6933-33B9E3BA83C8}"/>
              </a:ext>
            </a:extLst>
          </p:cNvPr>
          <p:cNvSpPr txBox="1"/>
          <p:nvPr/>
        </p:nvSpPr>
        <p:spPr>
          <a:xfrm>
            <a:off x="21795380" y="12938101"/>
            <a:ext cx="11924854" cy="2800767"/>
          </a:xfrm>
          <a:prstGeom prst="rect">
            <a:avLst/>
          </a:prstGeom>
          <a:noFill/>
        </p:spPr>
        <p:txBody>
          <a:bodyPr wrap="squar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実験条件</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各条件</a:t>
            </a:r>
            <a:r>
              <a:rPr lang="en-US" altLang="ja-JP" sz="4400" dirty="0">
                <a:latin typeface="Meiryo UI" panose="020B0604030504040204" pitchFamily="50" charset="-128"/>
                <a:ea typeface="Meiryo UI" panose="020B0604030504040204" pitchFamily="50" charset="-128"/>
              </a:rPr>
              <a:t>2</a:t>
            </a:r>
            <a:r>
              <a:rPr lang="ja-JP" altLang="en-US" sz="4400" dirty="0">
                <a:latin typeface="Meiryo UI" panose="020B0604030504040204" pitchFamily="50" charset="-128"/>
                <a:ea typeface="Meiryo UI" panose="020B0604030504040204" pitchFamily="50" charset="-128"/>
              </a:rPr>
              <a:t>名</a:t>
            </a:r>
            <a:r>
              <a:rPr lang="en-US" altLang="ja-JP" sz="4400" dirty="0">
                <a:latin typeface="Meiryo UI" panose="020B0604030504040204" pitchFamily="50" charset="-128"/>
                <a:ea typeface="Meiryo UI" panose="020B0604030504040204" pitchFamily="50" charset="-128"/>
              </a:rPr>
              <a:t>)</a:t>
            </a:r>
          </a:p>
          <a:p>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システム強条件</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実験開始・終了の音声をトリガーと</a:t>
            </a:r>
            <a:br>
              <a:rPr lang="en-US" altLang="ja-JP" sz="4400" dirty="0">
                <a:latin typeface="Meiryo UI" panose="020B0604030504040204" pitchFamily="50" charset="-128"/>
                <a:ea typeface="Meiryo UI" panose="020B0604030504040204" pitchFamily="50" charset="-128"/>
              </a:rPr>
            </a:br>
            <a:r>
              <a:rPr lang="ja-JP" altLang="en-US" sz="4400" dirty="0">
                <a:latin typeface="Meiryo UI" panose="020B0604030504040204" pitchFamily="50" charset="-128"/>
                <a:ea typeface="Meiryo UI" panose="020B0604030504040204" pitchFamily="50" charset="-128"/>
              </a:rPr>
              <a:t>　して</a:t>
            </a:r>
            <a:r>
              <a:rPr lang="en-US" altLang="ja-JP" sz="4400" dirty="0">
                <a:latin typeface="Meiryo UI" panose="020B0604030504040204" pitchFamily="50" charset="-128"/>
                <a:ea typeface="Meiryo UI" panose="020B0604030504040204" pitchFamily="50" charset="-128"/>
              </a:rPr>
              <a:t>AUT</a:t>
            </a:r>
            <a:r>
              <a:rPr lang="ja-JP" altLang="en-US" sz="4400" dirty="0">
                <a:latin typeface="Meiryo UI" panose="020B0604030504040204" pitchFamily="50" charset="-128"/>
                <a:ea typeface="Meiryo UI" panose="020B0604030504040204" pitchFamily="50" charset="-128"/>
              </a:rPr>
              <a:t>中の音声をカット</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ゲインを</a:t>
            </a:r>
            <a:r>
              <a:rPr lang="en-US" altLang="ja-JP" sz="4400" dirty="0">
                <a:latin typeface="Meiryo UI" panose="020B0604030504040204" pitchFamily="50" charset="-128"/>
                <a:ea typeface="Meiryo UI" panose="020B0604030504040204" pitchFamily="50" charset="-128"/>
              </a:rPr>
              <a:t>0</a:t>
            </a:r>
            <a:r>
              <a:rPr lang="ja-JP" altLang="en-US" sz="4400" dirty="0">
                <a:latin typeface="Meiryo UI" panose="020B0604030504040204" pitchFamily="50" charset="-128"/>
                <a:ea typeface="Meiryo UI" panose="020B0604030504040204" pitchFamily="50" charset="-128"/>
              </a:rPr>
              <a:t>％に調整</a:t>
            </a:r>
            <a:r>
              <a:rPr lang="en-US" altLang="ja-JP" sz="4400" dirty="0">
                <a:latin typeface="Meiryo UI" panose="020B0604030504040204" pitchFamily="50" charset="-128"/>
                <a:ea typeface="Meiryo UI" panose="020B0604030504040204" pitchFamily="50" charset="-128"/>
              </a:rPr>
              <a:t>)</a:t>
            </a:r>
          </a:p>
          <a:p>
            <a:r>
              <a:rPr kumimoji="1" lang="en-US" altLang="ja-JP" sz="4400" dirty="0">
                <a:latin typeface="Meiryo UI" panose="020B0604030504040204" pitchFamily="50" charset="-128"/>
                <a:ea typeface="Meiryo UI" panose="020B0604030504040204" pitchFamily="50" charset="-128"/>
              </a:rPr>
              <a:t>-</a:t>
            </a:r>
            <a:r>
              <a:rPr kumimoji="1" lang="ja-JP" altLang="en-US" sz="4400" dirty="0">
                <a:latin typeface="Meiryo UI" panose="020B0604030504040204" pitchFamily="50" charset="-128"/>
                <a:ea typeface="Meiryo UI" panose="020B0604030504040204" pitchFamily="50" charset="-128"/>
              </a:rPr>
              <a:t>システム弱条件</a:t>
            </a:r>
            <a:r>
              <a:rPr kumimoji="1" lang="en-US" altLang="ja-JP" sz="4400" dirty="0">
                <a:latin typeface="Meiryo UI" panose="020B0604030504040204" pitchFamily="50" charset="-128"/>
                <a:ea typeface="Meiryo UI" panose="020B0604030504040204" pitchFamily="50" charset="-128"/>
              </a:rPr>
              <a:t>:AUT</a:t>
            </a:r>
            <a:r>
              <a:rPr kumimoji="1" lang="ja-JP" altLang="en-US" sz="4400" dirty="0">
                <a:latin typeface="Meiryo UI" panose="020B0604030504040204" pitchFamily="50" charset="-128"/>
                <a:ea typeface="Meiryo UI" panose="020B0604030504040204" pitchFamily="50" charset="-128"/>
              </a:rPr>
              <a:t>中のゲイン調整を行わない</a:t>
            </a:r>
            <a:endParaRPr kumimoji="1" lang="ja-JP" altLang="en-US" sz="8000" dirty="0"/>
          </a:p>
        </p:txBody>
      </p:sp>
      <p:sp>
        <p:nvSpPr>
          <p:cNvPr id="10" name="テキスト ボックス 9">
            <a:extLst>
              <a:ext uri="{FF2B5EF4-FFF2-40B4-BE49-F238E27FC236}">
                <a16:creationId xmlns:a16="http://schemas.microsoft.com/office/drawing/2014/main" id="{CD3A425B-443F-BB14-60EE-E8D82DA5C983}"/>
              </a:ext>
            </a:extLst>
          </p:cNvPr>
          <p:cNvSpPr txBox="1"/>
          <p:nvPr/>
        </p:nvSpPr>
        <p:spPr>
          <a:xfrm>
            <a:off x="772051" y="19041320"/>
            <a:ext cx="7452681" cy="4124206"/>
          </a:xfrm>
          <a:prstGeom prst="rect">
            <a:avLst/>
          </a:prstGeom>
          <a:noFill/>
        </p:spPr>
        <p:txBody>
          <a:bodyPr wrap="none" rtlCol="0">
            <a:spAutoFit/>
          </a:bodyPr>
          <a:lstStyle/>
          <a:p>
            <a:r>
              <a:rPr lang="en-US" altLang="ja-JP" sz="4400" dirty="0">
                <a:latin typeface="Meiryo UI"/>
                <a:ea typeface="Meiryo UI"/>
              </a:rPr>
              <a:t>- </a:t>
            </a:r>
            <a:r>
              <a:rPr lang="ja-JP" altLang="en-US" sz="4400" dirty="0">
                <a:latin typeface="Meiryo UI"/>
                <a:ea typeface="Meiryo UI"/>
              </a:rPr>
              <a:t>キ</a:t>
            </a:r>
            <a:r>
              <a:rPr lang="en-US" altLang="ja-JP" sz="4400" dirty="0">
                <a:latin typeface="Meiryo UI"/>
                <a:ea typeface="Meiryo UI"/>
              </a:rPr>
              <a:t>ー</a:t>
            </a:r>
            <a:r>
              <a:rPr lang="en-US" altLang="ja-JP" sz="4400" dirty="0" err="1">
                <a:latin typeface="Meiryo UI"/>
                <a:ea typeface="Meiryo UI"/>
              </a:rPr>
              <a:t>ワード</a:t>
            </a:r>
            <a:r>
              <a:rPr lang="en-US" altLang="ja-JP" sz="4400" dirty="0">
                <a:latin typeface="Meiryo UI"/>
                <a:ea typeface="Meiryo UI"/>
              </a:rPr>
              <a:t>:"</a:t>
            </a:r>
            <a:r>
              <a:rPr lang="ja-JP" altLang="en-US" sz="4400" dirty="0">
                <a:latin typeface="Meiryo UI"/>
                <a:ea typeface="Meiryo UI"/>
              </a:rPr>
              <a:t>はじめてください"で</a:t>
            </a:r>
            <a:endParaRPr lang="en-US" altLang="ja-JP" sz="4400" dirty="0">
              <a:latin typeface="Meiryo UI"/>
              <a:ea typeface="Meiryo UI"/>
            </a:endParaRPr>
          </a:p>
          <a:p>
            <a:r>
              <a:rPr lang="ja-JP" altLang="en-US" sz="4400" dirty="0">
                <a:latin typeface="Meiryo UI"/>
                <a:ea typeface="Meiryo UI"/>
              </a:rPr>
              <a:t>  ゲイン</a:t>
            </a:r>
            <a:r>
              <a:rPr lang="en-US" altLang="ja-JP" sz="4400" dirty="0">
                <a:latin typeface="Meiryo UI"/>
                <a:ea typeface="Meiryo UI"/>
              </a:rPr>
              <a:t>0</a:t>
            </a:r>
            <a:r>
              <a:rPr lang="ja-JP" altLang="en-US" sz="4400" dirty="0">
                <a:latin typeface="Meiryo UI"/>
                <a:ea typeface="Meiryo UI"/>
              </a:rPr>
              <a:t>％に自動設定</a:t>
            </a:r>
            <a:endParaRPr lang="en-US" altLang="ja-JP" sz="4400" dirty="0">
              <a:latin typeface="Meiryo UI"/>
              <a:ea typeface="Meiryo UI"/>
            </a:endParaRPr>
          </a:p>
          <a:p>
            <a:r>
              <a:rPr lang="en-US" altLang="ja-JP" sz="4400" dirty="0">
                <a:latin typeface="Meiryo UI"/>
                <a:ea typeface="Meiryo UI"/>
              </a:rPr>
              <a:t>- </a:t>
            </a:r>
            <a:r>
              <a:rPr lang="en-US" altLang="ja-JP" sz="4400" dirty="0" err="1">
                <a:latin typeface="Meiryo UI"/>
                <a:ea typeface="Meiryo UI"/>
              </a:rPr>
              <a:t>キーワード</a:t>
            </a:r>
            <a:r>
              <a:rPr lang="en-US" altLang="ja-JP" sz="4400" dirty="0">
                <a:latin typeface="Meiryo UI"/>
                <a:ea typeface="Meiryo UI"/>
              </a:rPr>
              <a:t>:“</a:t>
            </a:r>
            <a:r>
              <a:rPr lang="ja-JP" altLang="en-US" sz="4400" dirty="0">
                <a:latin typeface="Meiryo UI"/>
                <a:ea typeface="Meiryo UI"/>
              </a:rPr>
              <a:t>終わってください”で</a:t>
            </a:r>
            <a:br>
              <a:rPr lang="ja-JP" altLang="en-US" sz="4400" dirty="0">
                <a:latin typeface="Meiryo UI"/>
                <a:ea typeface="Meiryo UI"/>
              </a:rPr>
            </a:br>
            <a:r>
              <a:rPr lang="ja-JP" altLang="en-US" sz="4400" dirty="0">
                <a:latin typeface="Meiryo UI"/>
                <a:ea typeface="Meiryo UI"/>
              </a:rPr>
              <a:t>  ゲイン</a:t>
            </a:r>
            <a:r>
              <a:rPr lang="en-US" altLang="ja-JP" sz="4400" dirty="0">
                <a:latin typeface="Meiryo UI"/>
                <a:ea typeface="Meiryo UI"/>
              </a:rPr>
              <a:t>100</a:t>
            </a:r>
            <a:r>
              <a:rPr lang="ja-JP" altLang="en-US" sz="4400" dirty="0">
                <a:latin typeface="Meiryo UI"/>
                <a:ea typeface="Meiryo UI"/>
              </a:rPr>
              <a:t>％に自動設定</a:t>
            </a:r>
          </a:p>
          <a:p>
            <a:endParaRPr kumimoji="1" lang="ja-JP" altLang="en-US" dirty="0"/>
          </a:p>
        </p:txBody>
      </p:sp>
      <p:pic>
        <p:nvPicPr>
          <p:cNvPr id="52" name="図 51" descr="テーブル&#10;&#10;自動的に生成された説明">
            <a:extLst>
              <a:ext uri="{FF2B5EF4-FFF2-40B4-BE49-F238E27FC236}">
                <a16:creationId xmlns:a16="http://schemas.microsoft.com/office/drawing/2014/main" id="{F6DD6D93-846D-EC3B-3DE7-81DBECB3EA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03338" y="7376000"/>
            <a:ext cx="7865171" cy="5032987"/>
          </a:xfrm>
          <a:prstGeom prst="rect">
            <a:avLst/>
          </a:prstGeom>
        </p:spPr>
      </p:pic>
      <p:pic>
        <p:nvPicPr>
          <p:cNvPr id="94" name="図 93" descr="テーブル&#10;&#10;自動的に生成された説明">
            <a:extLst>
              <a:ext uri="{FF2B5EF4-FFF2-40B4-BE49-F238E27FC236}">
                <a16:creationId xmlns:a16="http://schemas.microsoft.com/office/drawing/2014/main" id="{FE45A17B-2333-62C9-F85B-669444E72C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4404" y="12495692"/>
            <a:ext cx="7865169" cy="5032987"/>
          </a:xfrm>
          <a:prstGeom prst="rect">
            <a:avLst/>
          </a:prstGeom>
        </p:spPr>
      </p:pic>
      <p:sp>
        <p:nvSpPr>
          <p:cNvPr id="95" name="テキスト ボックス 94">
            <a:extLst>
              <a:ext uri="{FF2B5EF4-FFF2-40B4-BE49-F238E27FC236}">
                <a16:creationId xmlns:a16="http://schemas.microsoft.com/office/drawing/2014/main" id="{79DC597C-89DF-CDB3-F351-27CA1EBC62E3}"/>
              </a:ext>
            </a:extLst>
          </p:cNvPr>
          <p:cNvSpPr txBox="1"/>
          <p:nvPr/>
        </p:nvSpPr>
        <p:spPr>
          <a:xfrm>
            <a:off x="21937850" y="16281643"/>
            <a:ext cx="12151083" cy="1446550"/>
          </a:xfrm>
          <a:prstGeom prst="rect">
            <a:avLst/>
          </a:prstGeom>
          <a:noFill/>
        </p:spPr>
        <p:txBody>
          <a:bodyPr wrap="none" rtlCol="0">
            <a:spAutoFit/>
          </a:bodyPr>
          <a:lstStyle/>
          <a:p>
            <a:r>
              <a:rPr lang="en-US" altLang="ja-JP" sz="4400" b="1" dirty="0">
                <a:solidFill>
                  <a:schemeClr val="accent1"/>
                </a:solidFill>
                <a:latin typeface="Meiryo UI" panose="020B0604030504040204" pitchFamily="50" charset="-128"/>
                <a:ea typeface="Meiryo UI" panose="020B0604030504040204" pitchFamily="50" charset="-128"/>
              </a:rPr>
              <a:t> </a:t>
            </a:r>
            <a:r>
              <a:rPr lang="ja-JP" altLang="en-US" sz="4400" b="1" dirty="0">
                <a:solidFill>
                  <a:schemeClr val="accent1"/>
                </a:solidFill>
                <a:latin typeface="Meiryo UI" panose="020B0604030504040204" pitchFamily="50" charset="-128"/>
                <a:ea typeface="Meiryo UI" panose="020B0604030504040204" pitchFamily="50" charset="-128"/>
              </a:rPr>
              <a:t>両課題ともシステム強条件で流暢性が高くなる傾向</a:t>
            </a:r>
            <a:endParaRPr lang="en-US" altLang="ja-JP" sz="4400" b="1" dirty="0">
              <a:solidFill>
                <a:schemeClr val="accent1"/>
              </a:solidFill>
              <a:latin typeface="Meiryo UI" panose="020B0604030504040204" pitchFamily="50" charset="-128"/>
              <a:ea typeface="Meiryo UI" panose="020B0604030504040204" pitchFamily="50" charset="-128"/>
            </a:endParaRPr>
          </a:p>
          <a:p>
            <a:r>
              <a:rPr lang="ja-JP" altLang="en-US" sz="4400" b="1" dirty="0">
                <a:solidFill>
                  <a:schemeClr val="accent1"/>
                </a:solidFill>
                <a:latin typeface="Meiryo UI" panose="020B0604030504040204" pitchFamily="50" charset="-128"/>
                <a:ea typeface="Meiryo UI" panose="020B0604030504040204" pitchFamily="50" charset="-128"/>
              </a:rPr>
              <a:t> 靴下課題では独創性</a:t>
            </a:r>
            <a:r>
              <a:rPr lang="en-US" altLang="ja-JP" sz="4400" b="1" dirty="0">
                <a:solidFill>
                  <a:schemeClr val="accent1"/>
                </a:solidFill>
                <a:latin typeface="Meiryo UI" panose="020B0604030504040204" pitchFamily="50" charset="-128"/>
                <a:ea typeface="Meiryo UI" panose="020B0604030504040204" pitchFamily="50" charset="-128"/>
              </a:rPr>
              <a:t>/</a:t>
            </a:r>
            <a:r>
              <a:rPr lang="ja-JP" altLang="en-US" sz="4400" b="1" dirty="0">
                <a:solidFill>
                  <a:schemeClr val="accent1"/>
                </a:solidFill>
                <a:latin typeface="Meiryo UI" panose="020B0604030504040204" pitchFamily="50" charset="-128"/>
                <a:ea typeface="Meiryo UI" panose="020B0604030504040204" pitchFamily="50" charset="-128"/>
              </a:rPr>
              <a:t>流暢性も高くなっている</a:t>
            </a:r>
            <a:endParaRPr kumimoji="1" lang="ja-JP" altLang="en-US" sz="8000" b="1" dirty="0">
              <a:solidFill>
                <a:schemeClr val="accent1"/>
              </a:solidFill>
            </a:endParaRPr>
          </a:p>
        </p:txBody>
      </p:sp>
      <p:sp>
        <p:nvSpPr>
          <p:cNvPr id="96" name="テキスト ボックス 95">
            <a:extLst>
              <a:ext uri="{FF2B5EF4-FFF2-40B4-BE49-F238E27FC236}">
                <a16:creationId xmlns:a16="http://schemas.microsoft.com/office/drawing/2014/main" id="{A13270CA-B8CF-ACE7-AFF1-9BAE9654E2F2}"/>
              </a:ext>
            </a:extLst>
          </p:cNvPr>
          <p:cNvSpPr txBox="1"/>
          <p:nvPr/>
        </p:nvSpPr>
        <p:spPr>
          <a:xfrm>
            <a:off x="21809229" y="15690323"/>
            <a:ext cx="3508561" cy="707886"/>
          </a:xfrm>
          <a:prstGeom prst="rect">
            <a:avLst/>
          </a:prstGeom>
          <a:noFill/>
        </p:spPr>
        <p:txBody>
          <a:bodyPr wrap="square" rtlCol="0">
            <a:spAutoFit/>
          </a:bodyPr>
          <a:lstStyle/>
          <a:p>
            <a:pPr marL="571500" indent="-571500">
              <a:buFont typeface="Wingdings" panose="05000000000000000000" pitchFamily="2" charset="2"/>
              <a:buChar char="l"/>
            </a:pPr>
            <a:r>
              <a:rPr lang="ja-JP" altLang="en-US" sz="4000" dirty="0">
                <a:latin typeface="Meiryo UI" panose="020B0604030504040204" pitchFamily="50" charset="-128"/>
                <a:ea typeface="Meiryo UI" panose="020B0604030504040204" pitchFamily="50" charset="-128"/>
              </a:rPr>
              <a:t>実験結果</a:t>
            </a:r>
            <a:endParaRPr lang="en-US" altLang="ja-JP" sz="4000" dirty="0">
              <a:latin typeface="Meiryo UI" panose="020B0604030504040204" pitchFamily="50" charset="-128"/>
              <a:ea typeface="Meiryo UI" panose="020B0604030504040204" pitchFamily="50" charset="-128"/>
            </a:endParaRPr>
          </a:p>
        </p:txBody>
      </p:sp>
      <p:pic>
        <p:nvPicPr>
          <p:cNvPr id="103" name="図 102">
            <a:extLst>
              <a:ext uri="{FF2B5EF4-FFF2-40B4-BE49-F238E27FC236}">
                <a16:creationId xmlns:a16="http://schemas.microsoft.com/office/drawing/2014/main" id="{34C05F38-31BA-718E-7887-B822E80AC9D7}"/>
              </a:ext>
            </a:extLst>
          </p:cNvPr>
          <p:cNvPicPr>
            <a:picLocks noChangeAspect="1"/>
          </p:cNvPicPr>
          <p:nvPr/>
        </p:nvPicPr>
        <p:blipFill>
          <a:blip r:embed="rId7"/>
          <a:stretch>
            <a:fillRect/>
          </a:stretch>
        </p:blipFill>
        <p:spPr>
          <a:xfrm>
            <a:off x="21761212" y="19120210"/>
            <a:ext cx="3948679" cy="2231683"/>
          </a:xfrm>
          <a:prstGeom prst="rect">
            <a:avLst/>
          </a:prstGeom>
        </p:spPr>
      </p:pic>
      <p:sp>
        <p:nvSpPr>
          <p:cNvPr id="106" name="テキスト ボックス 105">
            <a:extLst>
              <a:ext uri="{FF2B5EF4-FFF2-40B4-BE49-F238E27FC236}">
                <a16:creationId xmlns:a16="http://schemas.microsoft.com/office/drawing/2014/main" id="{CDA00C49-81F6-7638-0221-5B79E2F7621C}"/>
              </a:ext>
            </a:extLst>
          </p:cNvPr>
          <p:cNvSpPr txBox="1"/>
          <p:nvPr/>
        </p:nvSpPr>
        <p:spPr>
          <a:xfrm>
            <a:off x="25938386" y="19040878"/>
            <a:ext cx="7737812" cy="4154984"/>
          </a:xfrm>
          <a:prstGeom prst="rect">
            <a:avLst/>
          </a:prstGeom>
          <a:noFill/>
        </p:spPr>
        <p:txBody>
          <a:bodyPr wrap="squar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実験概要</a:t>
            </a:r>
          </a:p>
          <a:p>
            <a:pPr marL="571500" indent="-571500">
              <a:buFontTx/>
              <a:buChar char="-"/>
            </a:pPr>
            <a:r>
              <a:rPr lang="en-US" altLang="ja-JP" sz="4400" dirty="0">
                <a:latin typeface="Meiryo UI" panose="020B0604030504040204" pitchFamily="50" charset="-128"/>
                <a:ea typeface="Meiryo UI" panose="020B0604030504040204" pitchFamily="50" charset="-128"/>
              </a:rPr>
              <a:t>18</a:t>
            </a:r>
            <a:r>
              <a:rPr lang="ja-JP" altLang="en-US" sz="4400" dirty="0">
                <a:latin typeface="Meiryo UI" panose="020B0604030504040204" pitchFamily="50" charset="-128"/>
                <a:ea typeface="Meiryo UI" panose="020B0604030504040204" pitchFamily="50" charset="-128"/>
              </a:rPr>
              <a:t>歳以上</a:t>
            </a:r>
            <a:r>
              <a:rPr lang="en-US" altLang="ja-JP" sz="4400" dirty="0">
                <a:latin typeface="Meiryo UI" panose="020B0604030504040204" pitchFamily="50" charset="-128"/>
                <a:ea typeface="Meiryo UI" panose="020B0604030504040204" pitchFamily="50" charset="-128"/>
              </a:rPr>
              <a:t>40</a:t>
            </a:r>
            <a:r>
              <a:rPr lang="ja-JP" altLang="en-US" sz="4400" dirty="0">
                <a:latin typeface="Meiryo UI" panose="020B0604030504040204" pitchFamily="50" charset="-128"/>
                <a:ea typeface="Meiryo UI" panose="020B0604030504040204" pitchFamily="50" charset="-128"/>
              </a:rPr>
              <a:t>歳未満の男性</a:t>
            </a:r>
            <a:r>
              <a:rPr lang="en-US" altLang="ja-JP" sz="4400" dirty="0">
                <a:latin typeface="Meiryo UI" panose="020B0604030504040204" pitchFamily="50" charset="-128"/>
                <a:ea typeface="Meiryo UI" panose="020B0604030504040204" pitchFamily="50" charset="-128"/>
              </a:rPr>
              <a:t>:</a:t>
            </a:r>
            <a:br>
              <a:rPr lang="en-US" altLang="ja-JP" sz="4400" dirty="0">
                <a:latin typeface="Meiryo UI" panose="020B0604030504040204" pitchFamily="50" charset="-128"/>
                <a:ea typeface="Meiryo UI" panose="020B0604030504040204" pitchFamily="50" charset="-128"/>
              </a:rPr>
            </a:br>
            <a:r>
              <a:rPr lang="en-US" altLang="ja-JP" sz="4400" dirty="0">
                <a:latin typeface="Meiryo UI" panose="020B0604030504040204" pitchFamily="50" charset="-128"/>
                <a:ea typeface="Meiryo UI" panose="020B0604030504040204" pitchFamily="50" charset="-128"/>
              </a:rPr>
              <a:t>8</a:t>
            </a:r>
            <a:r>
              <a:rPr lang="ja-JP" altLang="en-US" sz="4400" dirty="0">
                <a:latin typeface="Meiryo UI" panose="020B0604030504040204" pitchFamily="50" charset="-128"/>
                <a:ea typeface="Meiryo UI" panose="020B0604030504040204" pitchFamily="50" charset="-128"/>
              </a:rPr>
              <a:t>名</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女性</a:t>
            </a:r>
            <a:r>
              <a:rPr lang="en-US" altLang="ja-JP" sz="4400" dirty="0">
                <a:latin typeface="Meiryo UI" panose="020B0604030504040204" pitchFamily="50" charset="-128"/>
                <a:ea typeface="Meiryo UI" panose="020B0604030504040204" pitchFamily="50" charset="-128"/>
              </a:rPr>
              <a:t>2</a:t>
            </a:r>
            <a:r>
              <a:rPr lang="ja-JP" altLang="en-US" sz="4400" dirty="0">
                <a:latin typeface="Meiryo UI" panose="020B0604030504040204" pitchFamily="50" charset="-128"/>
                <a:ea typeface="Meiryo UI" panose="020B0604030504040204" pitchFamily="50" charset="-128"/>
              </a:rPr>
              <a:t>名</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各条件</a:t>
            </a:r>
            <a:r>
              <a:rPr lang="en-US" altLang="ja-JP" sz="4400" dirty="0">
                <a:latin typeface="Meiryo UI" panose="020B0604030504040204" pitchFamily="50" charset="-128"/>
                <a:ea typeface="Meiryo UI" panose="020B0604030504040204" pitchFamily="50" charset="-128"/>
              </a:rPr>
              <a:t>5</a:t>
            </a:r>
            <a:r>
              <a:rPr lang="ja-JP" altLang="en-US" sz="4400" dirty="0">
                <a:latin typeface="Meiryo UI" panose="020B0604030504040204" pitchFamily="50" charset="-128"/>
                <a:ea typeface="Meiryo UI" panose="020B0604030504040204" pitchFamily="50" charset="-128"/>
              </a:rPr>
              <a:t>名</a:t>
            </a:r>
            <a:r>
              <a:rPr lang="en-US" altLang="ja-JP" sz="4400" dirty="0">
                <a:latin typeface="Meiryo UI" panose="020B0604030504040204" pitchFamily="50" charset="-128"/>
                <a:ea typeface="Meiryo UI" panose="020B0604030504040204" pitchFamily="50" charset="-128"/>
              </a:rPr>
              <a:t>)</a:t>
            </a:r>
          </a:p>
          <a:p>
            <a:pPr marL="571500" indent="-571500">
              <a:buFontTx/>
              <a:buChar char="-"/>
            </a:pPr>
            <a:r>
              <a:rPr kumimoji="1" lang="en-US" altLang="ja-JP" sz="4400" dirty="0">
                <a:latin typeface="Meiryo UI" panose="020B0604030504040204" pitchFamily="50" charset="-128"/>
                <a:ea typeface="Meiryo UI" panose="020B0604030504040204" pitchFamily="50" charset="-128"/>
              </a:rPr>
              <a:t>AUT</a:t>
            </a:r>
            <a:r>
              <a:rPr kumimoji="1" lang="ja-JP" altLang="en-US" sz="4400" dirty="0">
                <a:latin typeface="Meiryo UI" panose="020B0604030504040204" pitchFamily="50" charset="-128"/>
                <a:ea typeface="Meiryo UI" panose="020B0604030504040204" pitchFamily="50" charset="-128"/>
              </a:rPr>
              <a:t>中の頭・胴部・腕部の活動量を</a:t>
            </a:r>
            <a:r>
              <a:rPr lang="ja-JP" altLang="en-US" sz="4400" dirty="0">
                <a:latin typeface="Meiryo UI" panose="020B0604030504040204" pitchFamily="50" charset="-128"/>
                <a:ea typeface="Meiryo UI" panose="020B0604030504040204" pitchFamily="50" charset="-128"/>
              </a:rPr>
              <a:t>動画から</a:t>
            </a:r>
            <a:r>
              <a:rPr lang="en-US" altLang="ja-JP" sz="4400" dirty="0">
                <a:latin typeface="Meiryo UI" panose="020B0604030504040204" pitchFamily="50" charset="-128"/>
                <a:ea typeface="Meiryo UI" panose="020B0604030504040204" pitchFamily="50" charset="-128"/>
              </a:rPr>
              <a:t>MEA</a:t>
            </a:r>
            <a:r>
              <a:rPr lang="ja-JP" altLang="en-US" sz="4400" dirty="0">
                <a:latin typeface="Meiryo UI" panose="020B0604030504040204" pitchFamily="50" charset="-128"/>
                <a:ea typeface="Meiryo UI" panose="020B0604030504040204" pitchFamily="50" charset="-128"/>
              </a:rPr>
              <a:t>を用いて数値化</a:t>
            </a:r>
            <a:endParaRPr lang="en-US" altLang="ja-JP" sz="4400" dirty="0">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DE2AFAB3-1996-AD6E-7140-603861037F74}"/>
              </a:ext>
            </a:extLst>
          </p:cNvPr>
          <p:cNvSpPr txBox="1"/>
          <p:nvPr/>
        </p:nvSpPr>
        <p:spPr>
          <a:xfrm>
            <a:off x="33676197" y="18017485"/>
            <a:ext cx="8496833" cy="4154984"/>
          </a:xfrm>
          <a:prstGeom prst="rect">
            <a:avLst/>
          </a:prstGeom>
          <a:noFill/>
        </p:spPr>
        <p:txBody>
          <a:bodyPr wrap="squar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分析手法</a:t>
            </a:r>
            <a:endParaRPr lang="en-US" altLang="ja-JP" sz="4400" dirty="0">
              <a:latin typeface="Meiryo UI" panose="020B0604030504040204" pitchFamily="50" charset="-128"/>
              <a:ea typeface="Meiryo UI" panose="020B0604030504040204" pitchFamily="50" charset="-128"/>
            </a:endParaRPr>
          </a:p>
          <a:p>
            <a:r>
              <a:rPr lang="ja-JP" altLang="en-US" sz="4400" dirty="0">
                <a:latin typeface="Meiryo UI" panose="020B0604030504040204" pitchFamily="50" charset="-128"/>
                <a:ea typeface="Meiryo UI" panose="020B0604030504040204" pitchFamily="50" charset="-128"/>
              </a:rPr>
              <a:t>システム強条件・システム弱条件での頭・腕・胴部の活動量の時系列データから標準偏差</a:t>
            </a:r>
            <a:r>
              <a:rPr lang="en-US" altLang="ja-JP" sz="4400" dirty="0">
                <a:latin typeface="Meiryo UI" panose="020B0604030504040204" pitchFamily="50" charset="-128"/>
                <a:ea typeface="Meiryo UI" panose="020B0604030504040204" pitchFamily="50" charset="-128"/>
              </a:rPr>
              <a:t>, </a:t>
            </a:r>
            <a:r>
              <a:rPr lang="ja-JP" altLang="en-US" sz="4400" dirty="0">
                <a:latin typeface="Meiryo UI" panose="020B0604030504040204" pitchFamily="50" charset="-128"/>
                <a:ea typeface="Meiryo UI" panose="020B0604030504040204" pitchFamily="50" charset="-128"/>
              </a:rPr>
              <a:t>平均</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 分散を求めベイズ的分析による対応のない</a:t>
            </a:r>
            <a:r>
              <a:rPr lang="en-US" altLang="ja-JP" sz="4400" dirty="0">
                <a:latin typeface="Meiryo UI" panose="020B0604030504040204" pitchFamily="50" charset="-128"/>
                <a:ea typeface="Meiryo UI" panose="020B0604030504040204" pitchFamily="50" charset="-128"/>
              </a:rPr>
              <a:t>2</a:t>
            </a:r>
            <a:r>
              <a:rPr lang="ja-JP" altLang="en-US" sz="4400" dirty="0">
                <a:latin typeface="Meiryo UI" panose="020B0604030504040204" pitchFamily="50" charset="-128"/>
                <a:ea typeface="Meiryo UI" panose="020B0604030504040204" pitchFamily="50" charset="-128"/>
              </a:rPr>
              <a:t>群の</a:t>
            </a:r>
            <a:r>
              <a:rPr lang="en-US" altLang="ja-JP" sz="4400" dirty="0">
                <a:latin typeface="Meiryo UI" panose="020B0604030504040204" pitchFamily="50" charset="-128"/>
                <a:ea typeface="Meiryo UI" panose="020B0604030504040204" pitchFamily="50" charset="-128"/>
              </a:rPr>
              <a:t>t</a:t>
            </a:r>
            <a:r>
              <a:rPr lang="ja-JP" altLang="en-US" sz="4400" dirty="0">
                <a:latin typeface="Meiryo UI" panose="020B0604030504040204" pitchFamily="50" charset="-128"/>
                <a:ea typeface="Meiryo UI" panose="020B0604030504040204" pitchFamily="50" charset="-128"/>
              </a:rPr>
              <a:t>検定を行った</a:t>
            </a:r>
            <a:endParaRPr lang="en-US" altLang="ja-JP" sz="4400" dirty="0">
              <a:latin typeface="Meiryo UI" panose="020B0604030504040204" pitchFamily="50" charset="-128"/>
              <a:ea typeface="Meiryo UI" panose="020B0604030504040204" pitchFamily="50" charset="-128"/>
            </a:endParaRPr>
          </a:p>
        </p:txBody>
      </p:sp>
      <p:pic>
        <p:nvPicPr>
          <p:cNvPr id="111" name="図 110">
            <a:extLst>
              <a:ext uri="{FF2B5EF4-FFF2-40B4-BE49-F238E27FC236}">
                <a16:creationId xmlns:a16="http://schemas.microsoft.com/office/drawing/2014/main" id="{F1B572C7-2D19-DE4E-94F4-16819D780F2B}"/>
              </a:ext>
            </a:extLst>
          </p:cNvPr>
          <p:cNvPicPr>
            <a:picLocks noChangeAspect="1"/>
          </p:cNvPicPr>
          <p:nvPr/>
        </p:nvPicPr>
        <p:blipFill>
          <a:blip r:embed="rId8"/>
          <a:stretch>
            <a:fillRect/>
          </a:stretch>
        </p:blipFill>
        <p:spPr>
          <a:xfrm>
            <a:off x="21915762" y="21529186"/>
            <a:ext cx="3948679" cy="1715704"/>
          </a:xfrm>
          <a:prstGeom prst="rect">
            <a:avLst/>
          </a:prstGeom>
          <a:ln>
            <a:solidFill>
              <a:schemeClr val="tx1"/>
            </a:solidFill>
          </a:ln>
        </p:spPr>
      </p:pic>
      <p:sp>
        <p:nvSpPr>
          <p:cNvPr id="112" name="矢印: 右カーブ 111">
            <a:extLst>
              <a:ext uri="{FF2B5EF4-FFF2-40B4-BE49-F238E27FC236}">
                <a16:creationId xmlns:a16="http://schemas.microsoft.com/office/drawing/2014/main" id="{05A85759-5A60-8921-3471-379753DB4B43}"/>
              </a:ext>
            </a:extLst>
          </p:cNvPr>
          <p:cNvSpPr/>
          <p:nvPr/>
        </p:nvSpPr>
        <p:spPr>
          <a:xfrm rot="20897121">
            <a:off x="21940195" y="20979695"/>
            <a:ext cx="553545" cy="99147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テキスト ボックス 112">
            <a:extLst>
              <a:ext uri="{FF2B5EF4-FFF2-40B4-BE49-F238E27FC236}">
                <a16:creationId xmlns:a16="http://schemas.microsoft.com/office/drawing/2014/main" id="{8F0D86E1-913C-0174-1153-5FA82E366615}"/>
              </a:ext>
            </a:extLst>
          </p:cNvPr>
          <p:cNvSpPr txBox="1"/>
          <p:nvPr/>
        </p:nvSpPr>
        <p:spPr>
          <a:xfrm>
            <a:off x="33557579" y="21980993"/>
            <a:ext cx="8890897" cy="1446550"/>
          </a:xfrm>
          <a:prstGeom prst="rect">
            <a:avLst/>
          </a:prstGeom>
          <a:noFill/>
        </p:spPr>
        <p:txBody>
          <a:bodyPr wrap="square" rtlCol="0">
            <a:spAutoFit/>
          </a:bodyPr>
          <a:lstStyle/>
          <a:p>
            <a:pPr marL="685800" indent="-685800">
              <a:buFont typeface="Wingdings" panose="05000000000000000000" pitchFamily="2" charset="2"/>
              <a:buChar char="l"/>
            </a:pPr>
            <a:r>
              <a:rPr lang="ja-JP" altLang="en-US" sz="4400" dirty="0">
                <a:latin typeface="Meiryo UI" panose="020B0604030504040204" pitchFamily="50" charset="-128"/>
                <a:ea typeface="Meiryo UI" panose="020B0604030504040204" pitchFamily="50" charset="-128"/>
              </a:rPr>
              <a:t>分析結果</a:t>
            </a:r>
            <a:endParaRPr lang="en-US" altLang="ja-JP" sz="4400" baseline="-25000" dirty="0">
              <a:latin typeface="Meiryo UI" panose="020B0604030504040204" pitchFamily="50" charset="-128"/>
              <a:ea typeface="Meiryo UI" panose="020B0604030504040204" pitchFamily="50" charset="-128"/>
            </a:endParaRPr>
          </a:p>
          <a:p>
            <a:r>
              <a:rPr lang="en-US" altLang="ja-JP" sz="4400" b="1" dirty="0">
                <a:solidFill>
                  <a:schemeClr val="accent1"/>
                </a:solidFill>
                <a:latin typeface="Meiryo UI" panose="020B0604030504040204" pitchFamily="50" charset="-128"/>
                <a:ea typeface="Meiryo UI" panose="020B0604030504040204" pitchFamily="50" charset="-128"/>
              </a:rPr>
              <a:t>BF</a:t>
            </a:r>
            <a:r>
              <a:rPr lang="en-US" altLang="ja-JP" sz="4400" b="1" baseline="-25000" dirty="0">
                <a:solidFill>
                  <a:schemeClr val="accent1"/>
                </a:solidFill>
                <a:latin typeface="Meiryo UI" panose="020B0604030504040204" pitchFamily="50" charset="-128"/>
                <a:ea typeface="Meiryo UI" panose="020B0604030504040204" pitchFamily="50" charset="-128"/>
              </a:rPr>
              <a:t>10</a:t>
            </a:r>
            <a:r>
              <a:rPr lang="en-US" altLang="ja-JP" sz="4400" b="1" dirty="0">
                <a:solidFill>
                  <a:schemeClr val="accent1"/>
                </a:solidFill>
                <a:latin typeface="Meiryo UI" panose="020B0604030504040204" pitchFamily="50" charset="-128"/>
                <a:ea typeface="Meiryo UI" panose="020B0604030504040204" pitchFamily="50" charset="-128"/>
              </a:rPr>
              <a:t>=1.0</a:t>
            </a:r>
            <a:r>
              <a:rPr lang="ja-JP" altLang="en-US" sz="4400" b="1" dirty="0">
                <a:solidFill>
                  <a:schemeClr val="accent1"/>
                </a:solidFill>
                <a:latin typeface="Meiryo UI" panose="020B0604030504040204" pitchFamily="50" charset="-128"/>
                <a:ea typeface="Meiryo UI" panose="020B0604030504040204" pitchFamily="50" charset="-128"/>
              </a:rPr>
              <a:t>前後で支持なし</a:t>
            </a:r>
            <a:endParaRPr lang="en-US" altLang="ja-JP" sz="4400" b="1" baseline="-25000" dirty="0">
              <a:solidFill>
                <a:schemeClr val="accent1"/>
              </a:solidFill>
              <a:latin typeface="Meiryo UI" panose="020B0604030504040204" pitchFamily="50" charset="-128"/>
              <a:ea typeface="Meiryo UI" panose="020B0604030504040204" pitchFamily="50" charset="-128"/>
            </a:endParaRPr>
          </a:p>
        </p:txBody>
      </p:sp>
      <p:pic>
        <p:nvPicPr>
          <p:cNvPr id="117" name="図 116" descr="テキスト が含まれている画像&#10;&#10;自動的に生成された説明">
            <a:extLst>
              <a:ext uri="{FF2B5EF4-FFF2-40B4-BE49-F238E27FC236}">
                <a16:creationId xmlns:a16="http://schemas.microsoft.com/office/drawing/2014/main" id="{F53E3DD4-6550-35CA-6D4D-6316907AB2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95398" y="128377"/>
            <a:ext cx="3205940" cy="1200328"/>
          </a:xfrm>
          <a:prstGeom prst="rect">
            <a:avLst/>
          </a:prstGeom>
        </p:spPr>
      </p:pic>
      <p:sp>
        <p:nvSpPr>
          <p:cNvPr id="7" name="テキスト ボックス 7">
            <a:extLst>
              <a:ext uri="{FF2B5EF4-FFF2-40B4-BE49-F238E27FC236}">
                <a16:creationId xmlns:a16="http://schemas.microsoft.com/office/drawing/2014/main" id="{F2E0E4C6-5BF3-AFD6-6BC6-61A20F7B8B3D}"/>
              </a:ext>
            </a:extLst>
          </p:cNvPr>
          <p:cNvSpPr txBox="1">
            <a:spLocks noChangeArrowheads="1"/>
          </p:cNvSpPr>
          <p:nvPr/>
        </p:nvSpPr>
        <p:spPr bwMode="auto">
          <a:xfrm>
            <a:off x="33911585" y="1502126"/>
            <a:ext cx="8892178" cy="769441"/>
          </a:xfrm>
          <a:prstGeom prst="rect">
            <a:avLst/>
          </a:prstGeom>
          <a:noFill/>
          <a:ln w="9525">
            <a:noFill/>
            <a:miter lim="800000"/>
            <a:headEnd/>
            <a:tailEnd/>
          </a:ln>
        </p:spPr>
        <p:txBody>
          <a:bodyPr wrap="none">
            <a:spAutoFit/>
          </a:bodyPr>
          <a:lstStyle/>
          <a:p>
            <a:pPr algn="ctr"/>
            <a:r>
              <a:rPr lang="en-US" altLang="ja-JP" sz="4400" dirty="0">
                <a:latin typeface="Meiryo UI" panose="020B0604030504040204" pitchFamily="50" charset="-128"/>
                <a:ea typeface="Meiryo UI" panose="020B0604030504040204" pitchFamily="50" charset="-128"/>
              </a:rPr>
              <a:t>E-mail:gakuto0122@gmail.com</a:t>
            </a:r>
            <a:endParaRPr lang="ja-JP" altLang="en-US" sz="4400"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A74A0C4D-D78B-8EDC-E216-BCAC1BA21ACA}"/>
              </a:ext>
            </a:extLst>
          </p:cNvPr>
          <p:cNvSpPr>
            <a:spLocks noChangeArrowheads="1"/>
          </p:cNvSpPr>
          <p:nvPr/>
        </p:nvSpPr>
        <p:spPr bwMode="auto">
          <a:xfrm>
            <a:off x="526158" y="28940645"/>
            <a:ext cx="41800893" cy="1215383"/>
          </a:xfrm>
          <a:prstGeom prst="rect">
            <a:avLst/>
          </a:prstGeom>
          <a:solidFill>
            <a:schemeClr val="bg1"/>
          </a:solidFill>
          <a:ln w="88900" algn="ctr">
            <a:solidFill>
              <a:schemeClr val="accent1"/>
            </a:solidFill>
            <a:miter lim="800000"/>
            <a:headEnd/>
            <a:tailEnd/>
          </a:ln>
        </p:spPr>
        <p:txBody>
          <a:bodyPr lIns="82382" tIns="41191" rIns="82382" bIns="41191" anchor="ctr"/>
          <a:lstStyle/>
          <a:p>
            <a:pPr algn="ctr" defTabSz="2594718" fontAlgn="auto">
              <a:spcBef>
                <a:spcPts val="0"/>
              </a:spcBef>
              <a:spcAft>
                <a:spcPts val="0"/>
              </a:spcAft>
              <a:defRPr/>
            </a:pPr>
            <a:endParaRPr lang="ja-JP" altLang="en-US" sz="5165" dirty="0">
              <a:solidFill>
                <a:schemeClr val="lt1"/>
              </a:solidFill>
              <a:latin typeface="Meiryo UI" panose="020B0604030504040204" pitchFamily="50" charset="-128"/>
              <a:ea typeface="Meiryo UI" panose="020B0604030504040204" pitchFamily="50" charset="-128"/>
            </a:endParaRPr>
          </a:p>
        </p:txBody>
      </p:sp>
      <p:grpSp>
        <p:nvGrpSpPr>
          <p:cNvPr id="14" name="グループ化 13">
            <a:extLst>
              <a:ext uri="{FF2B5EF4-FFF2-40B4-BE49-F238E27FC236}">
                <a16:creationId xmlns:a16="http://schemas.microsoft.com/office/drawing/2014/main" id="{D89318B1-EDCF-CB86-3884-B16A2064FC0C}"/>
              </a:ext>
            </a:extLst>
          </p:cNvPr>
          <p:cNvGrpSpPr/>
          <p:nvPr/>
        </p:nvGrpSpPr>
        <p:grpSpPr>
          <a:xfrm>
            <a:off x="762364" y="29109304"/>
            <a:ext cx="2780987" cy="853725"/>
            <a:chOff x="-25763277" y="-1178787"/>
            <a:chExt cx="3127968" cy="853725"/>
          </a:xfrm>
        </p:grpSpPr>
        <p:sp>
          <p:nvSpPr>
            <p:cNvPr id="19" name="角丸四角形 17">
              <a:extLst>
                <a:ext uri="{FF2B5EF4-FFF2-40B4-BE49-F238E27FC236}">
                  <a16:creationId xmlns:a16="http://schemas.microsoft.com/office/drawing/2014/main" id="{73119CA9-FCC7-9DF1-7CDD-3FC1F124E08D}"/>
                </a:ext>
              </a:extLst>
            </p:cNvPr>
            <p:cNvSpPr/>
            <p:nvPr/>
          </p:nvSpPr>
          <p:spPr bwMode="auto">
            <a:xfrm>
              <a:off x="-25763277" y="-1178787"/>
              <a:ext cx="3127968" cy="853725"/>
            </a:xfrm>
            <a:prstGeom prst="round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594718" fontAlgn="auto">
                <a:spcBef>
                  <a:spcPts val="0"/>
                </a:spcBef>
                <a:spcAft>
                  <a:spcPts val="0"/>
                </a:spcAft>
                <a:defRPr/>
              </a:pPr>
              <a:endParaRPr lang="ja-JP" altLang="en-US" sz="5165" dirty="0">
                <a:latin typeface="Meiryo UI" panose="020B0604030504040204" pitchFamily="50" charset="-128"/>
                <a:ea typeface="Meiryo UI" panose="020B0604030504040204" pitchFamily="50" charset="-128"/>
              </a:endParaRPr>
            </a:p>
          </p:txBody>
        </p:sp>
        <p:sp>
          <p:nvSpPr>
            <p:cNvPr id="20" name="テキスト ボックス 51">
              <a:extLst>
                <a:ext uri="{FF2B5EF4-FFF2-40B4-BE49-F238E27FC236}">
                  <a16:creationId xmlns:a16="http://schemas.microsoft.com/office/drawing/2014/main" id="{A7250DF9-2B2F-88F3-7D27-437446B87E97}"/>
                </a:ext>
              </a:extLst>
            </p:cNvPr>
            <p:cNvSpPr txBox="1">
              <a:spLocks noChangeArrowheads="1"/>
            </p:cNvSpPr>
            <p:nvPr/>
          </p:nvSpPr>
          <p:spPr bwMode="auto">
            <a:xfrm>
              <a:off x="-25600452" y="-1113935"/>
              <a:ext cx="2423401" cy="760295"/>
            </a:xfrm>
            <a:prstGeom prst="rect">
              <a:avLst/>
            </a:prstGeom>
            <a:noFill/>
            <a:ln w="9525">
              <a:noFill/>
              <a:miter lim="800000"/>
              <a:headEnd/>
              <a:tailEnd/>
            </a:ln>
          </p:spPr>
          <p:txBody>
            <a:bodyPr wrap="none" lIns="82382" tIns="41191" rIns="82382" bIns="41191">
              <a:spAutoFit/>
            </a:bodyPr>
            <a:lstStyle/>
            <a:p>
              <a:r>
                <a:rPr lang="ja-JP" altLang="en-US" sz="4400" b="1" dirty="0">
                  <a:solidFill>
                    <a:schemeClr val="bg1"/>
                  </a:solidFill>
                  <a:latin typeface="Meiryo UI" panose="020B0604030504040204" pitchFamily="50" charset="-128"/>
                  <a:ea typeface="Meiryo UI" panose="020B0604030504040204" pitchFamily="50" charset="-128"/>
                </a:rPr>
                <a:t>参考文献</a:t>
              </a:r>
            </a:p>
          </p:txBody>
        </p:sp>
      </p:grpSp>
      <p:sp>
        <p:nvSpPr>
          <p:cNvPr id="25" name="テキスト ボックス 24">
            <a:extLst>
              <a:ext uri="{FF2B5EF4-FFF2-40B4-BE49-F238E27FC236}">
                <a16:creationId xmlns:a16="http://schemas.microsoft.com/office/drawing/2014/main" id="{73AF8D91-E1B4-1CE5-A1F3-FCEA9BF5591F}"/>
              </a:ext>
            </a:extLst>
          </p:cNvPr>
          <p:cNvSpPr txBox="1"/>
          <p:nvPr/>
        </p:nvSpPr>
        <p:spPr>
          <a:xfrm>
            <a:off x="3702220" y="29118694"/>
            <a:ext cx="12733271" cy="400110"/>
          </a:xfrm>
          <a:prstGeom prst="rect">
            <a:avLst/>
          </a:prstGeom>
          <a:noFill/>
        </p:spPr>
        <p:txBody>
          <a:bodyPr wrap="square" rtlCol="0">
            <a:spAutoFit/>
          </a:bodyPr>
          <a:lstStyle/>
          <a:p>
            <a:pPr algn="l"/>
            <a:r>
              <a:rPr lang="en-US" altLang="ja-JP" sz="2000" b="0" i="0" u="none" strike="noStrike" baseline="0" dirty="0">
                <a:latin typeface="Meiryo UI" panose="020B0604030504040204" pitchFamily="50" charset="-128"/>
                <a:ea typeface="Meiryo UI" panose="020B0604030504040204" pitchFamily="50" charset="-128"/>
              </a:rPr>
              <a:t>[1] </a:t>
            </a:r>
            <a:r>
              <a:rPr lang="ja-JP" altLang="en-US" sz="2000" b="0" i="0" u="none" strike="noStrike" baseline="0" dirty="0">
                <a:latin typeface="Meiryo UI" panose="020B0604030504040204" pitchFamily="50" charset="-128"/>
                <a:ea typeface="Meiryo UI" panose="020B0604030504040204" pitchFamily="50" charset="-128"/>
              </a:rPr>
              <a:t>西村正治</a:t>
            </a:r>
            <a:r>
              <a:rPr lang="en-US" altLang="ja-JP" sz="2000" b="0" i="0" u="none" strike="noStrike" baseline="0" dirty="0">
                <a:latin typeface="Meiryo UI" panose="020B0604030504040204" pitchFamily="50" charset="-128"/>
                <a:ea typeface="Meiryo UI" panose="020B0604030504040204" pitchFamily="50" charset="-128"/>
              </a:rPr>
              <a:t>, </a:t>
            </a:r>
            <a:r>
              <a:rPr lang="ja-JP" altLang="en-US" sz="2000" b="0" i="0" u="none" strike="noStrike" baseline="0" dirty="0">
                <a:latin typeface="Meiryo UI" panose="020B0604030504040204" pitchFamily="50" charset="-128"/>
                <a:ea typeface="Meiryo UI" panose="020B0604030504040204" pitchFamily="50" charset="-128"/>
              </a:rPr>
              <a:t>アクティブノイズコントロールの現状</a:t>
            </a:r>
            <a:r>
              <a:rPr lang="en-US" altLang="ja-JP" sz="2000" b="0" i="0" u="none" strike="noStrike" baseline="0" dirty="0">
                <a:latin typeface="Meiryo UI" panose="020B0604030504040204" pitchFamily="50" charset="-128"/>
                <a:ea typeface="Meiryo UI" panose="020B0604030504040204" pitchFamily="50" charset="-128"/>
              </a:rPr>
              <a:t>, </a:t>
            </a:r>
            <a:r>
              <a:rPr lang="ja-JP" altLang="en-US" sz="2000" b="0" i="0" u="none" strike="noStrike" baseline="0" dirty="0">
                <a:latin typeface="Meiryo UI" panose="020B0604030504040204" pitchFamily="50" charset="-128"/>
                <a:ea typeface="Meiryo UI" panose="020B0604030504040204" pitchFamily="50" charset="-128"/>
              </a:rPr>
              <a:t>計測と制御</a:t>
            </a:r>
            <a:r>
              <a:rPr lang="en-US" altLang="ja-JP" sz="2000" b="0" i="0" u="none" strike="noStrike" baseline="0" dirty="0">
                <a:latin typeface="Meiryo UI" panose="020B0604030504040204" pitchFamily="50" charset="-128"/>
                <a:ea typeface="Meiryo UI" panose="020B0604030504040204" pitchFamily="50" charset="-128"/>
              </a:rPr>
              <a:t>, 2012, 51 </a:t>
            </a:r>
            <a:r>
              <a:rPr lang="ja-JP" altLang="en-US" sz="2000" b="0" i="0" u="none" strike="noStrike" baseline="0" dirty="0">
                <a:latin typeface="Meiryo UI" panose="020B0604030504040204" pitchFamily="50" charset="-128"/>
                <a:ea typeface="Meiryo UI" panose="020B0604030504040204" pitchFamily="50" charset="-128"/>
              </a:rPr>
              <a:t>巻</a:t>
            </a:r>
            <a:r>
              <a:rPr lang="en-US" altLang="ja-JP" sz="2000" b="0" i="0" u="none" strike="noStrike" baseline="0" dirty="0">
                <a:latin typeface="Meiryo UI" panose="020B0604030504040204" pitchFamily="50" charset="-128"/>
                <a:ea typeface="Meiryo UI" panose="020B0604030504040204" pitchFamily="50" charset="-128"/>
              </a:rPr>
              <a:t>, 12 </a:t>
            </a:r>
            <a:r>
              <a:rPr lang="ja-JP" altLang="en-US" sz="2000" b="0" i="0" u="none" strike="noStrike" baseline="0" dirty="0">
                <a:latin typeface="Meiryo UI" panose="020B0604030504040204" pitchFamily="50" charset="-128"/>
                <a:ea typeface="Meiryo UI" panose="020B0604030504040204" pitchFamily="50" charset="-128"/>
              </a:rPr>
              <a:t>号</a:t>
            </a:r>
            <a:r>
              <a:rPr lang="en-US" altLang="ja-JP" sz="2000" b="0" i="0" u="none" strike="noStrike" baseline="0" dirty="0">
                <a:latin typeface="Meiryo UI" panose="020B0604030504040204" pitchFamily="50" charset="-128"/>
                <a:ea typeface="Meiryo UI" panose="020B0604030504040204" pitchFamily="50" charset="-128"/>
              </a:rPr>
              <a:t>, p. 1105-1109</a:t>
            </a:r>
            <a:endParaRPr kumimoji="1" lang="ja-JP" altLang="en-US" sz="88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0ED27A84-4C15-5C61-A30D-989C09D9BE2D}"/>
              </a:ext>
            </a:extLst>
          </p:cNvPr>
          <p:cNvSpPr txBox="1"/>
          <p:nvPr/>
        </p:nvSpPr>
        <p:spPr>
          <a:xfrm>
            <a:off x="3702220" y="29507400"/>
            <a:ext cx="12733271" cy="400110"/>
          </a:xfrm>
          <a:prstGeom prst="rect">
            <a:avLst/>
          </a:prstGeom>
          <a:noFill/>
        </p:spPr>
        <p:txBody>
          <a:bodyPr wrap="square" rtlCol="0">
            <a:spAutoFit/>
          </a:bodyPr>
          <a:lstStyle/>
          <a:p>
            <a:pPr algn="l"/>
            <a:r>
              <a:rPr lang="en-US" altLang="ja-JP" sz="2000" b="0" i="0" u="none" strike="noStrike" baseline="0" dirty="0">
                <a:latin typeface="Meiryo UI" panose="020B0604030504040204" pitchFamily="50" charset="-128"/>
                <a:ea typeface="Meiryo UI" panose="020B0604030504040204" pitchFamily="50" charset="-128"/>
              </a:rPr>
              <a:t>[2] </a:t>
            </a:r>
            <a:r>
              <a:rPr lang="ja-JP" altLang="en-US" sz="2000" b="0" i="0" u="none" strike="noStrike" baseline="0" dirty="0">
                <a:latin typeface="Meiryo UI" panose="020B0604030504040204" pitchFamily="50" charset="-128"/>
                <a:ea typeface="Meiryo UI" panose="020B0604030504040204" pitchFamily="50" charset="-128"/>
              </a:rPr>
              <a:t>細井裕司</a:t>
            </a:r>
            <a:r>
              <a:rPr lang="en-US" altLang="ja-JP" sz="2000" b="0" i="0" u="none" strike="noStrike" baseline="0" dirty="0">
                <a:latin typeface="Meiryo UI" panose="020B0604030504040204" pitchFamily="50" charset="-128"/>
                <a:ea typeface="Meiryo UI" panose="020B0604030504040204" pitchFamily="50" charset="-128"/>
              </a:rPr>
              <a:t>, </a:t>
            </a:r>
            <a:r>
              <a:rPr lang="ja-JP" altLang="en-US" sz="2000" b="0" i="0" u="none" strike="noStrike" baseline="0" dirty="0">
                <a:latin typeface="Meiryo UI" panose="020B0604030504040204" pitchFamily="50" charset="-128"/>
                <a:ea typeface="Meiryo UI" panose="020B0604030504040204" pitchFamily="50" charset="-128"/>
              </a:rPr>
              <a:t>補聴器この</a:t>
            </a:r>
            <a:r>
              <a:rPr lang="en-US" altLang="ja-JP" sz="2000" b="0" i="0" u="none" strike="noStrike" baseline="0" dirty="0">
                <a:latin typeface="Meiryo UI" panose="020B0604030504040204" pitchFamily="50" charset="-128"/>
                <a:ea typeface="Meiryo UI" panose="020B0604030504040204" pitchFamily="50" charset="-128"/>
              </a:rPr>
              <a:t>20 </a:t>
            </a:r>
            <a:r>
              <a:rPr lang="ja-JP" altLang="en-US" sz="2000" b="0" i="0" u="none" strike="noStrike" baseline="0" dirty="0">
                <a:latin typeface="Meiryo UI" panose="020B0604030504040204" pitchFamily="50" charset="-128"/>
                <a:ea typeface="Meiryo UI" panose="020B0604030504040204" pitchFamily="50" charset="-128"/>
              </a:rPr>
              <a:t>年間の進歩</a:t>
            </a:r>
            <a:r>
              <a:rPr lang="en-US" altLang="ja-JP" sz="2000" b="0" i="0" u="none" strike="noStrike" baseline="0" dirty="0">
                <a:latin typeface="Meiryo UI" panose="020B0604030504040204" pitchFamily="50" charset="-128"/>
                <a:ea typeface="Meiryo UI" panose="020B0604030504040204" pitchFamily="50" charset="-128"/>
              </a:rPr>
              <a:t>, </a:t>
            </a:r>
            <a:r>
              <a:rPr lang="ja-JP" altLang="en-US" sz="2000" b="0" i="0" u="none" strike="noStrike" baseline="0" dirty="0">
                <a:latin typeface="Meiryo UI" panose="020B0604030504040204" pitchFamily="50" charset="-128"/>
                <a:ea typeface="Meiryo UI" panose="020B0604030504040204" pitchFamily="50" charset="-128"/>
              </a:rPr>
              <a:t>日本耳鼻咽喉</a:t>
            </a:r>
            <a:r>
              <a:rPr lang="zh-CN" altLang="en-US" sz="2000" b="0" i="0" u="none" strike="noStrike" baseline="0" dirty="0">
                <a:latin typeface="Meiryo UI" panose="020B0604030504040204" pitchFamily="50" charset="-128"/>
                <a:ea typeface="Meiryo UI" panose="020B0604030504040204" pitchFamily="50" charset="-128"/>
              </a:rPr>
              <a:t>科学会会報</a:t>
            </a:r>
            <a:r>
              <a:rPr lang="en-US" altLang="zh-CN" sz="2000" b="0" i="0" u="none" strike="noStrike" baseline="0" dirty="0">
                <a:latin typeface="Meiryo UI" panose="020B0604030504040204" pitchFamily="50" charset="-128"/>
                <a:ea typeface="Meiryo UI" panose="020B0604030504040204" pitchFamily="50" charset="-128"/>
              </a:rPr>
              <a:t>, 2011, 114 </a:t>
            </a:r>
            <a:r>
              <a:rPr lang="zh-CN" altLang="en-US" sz="2000" b="0" i="0" u="none" strike="noStrike" baseline="0" dirty="0">
                <a:latin typeface="Meiryo UI" panose="020B0604030504040204" pitchFamily="50" charset="-128"/>
                <a:ea typeface="Meiryo UI" panose="020B0604030504040204" pitchFamily="50" charset="-128"/>
              </a:rPr>
              <a:t>巻</a:t>
            </a:r>
            <a:r>
              <a:rPr lang="en-US" altLang="zh-CN" sz="2000" b="0" i="0" u="none" strike="noStrike" baseline="0" dirty="0">
                <a:latin typeface="Meiryo UI" panose="020B0604030504040204" pitchFamily="50" charset="-128"/>
                <a:ea typeface="Meiryo UI" panose="020B0604030504040204" pitchFamily="50" charset="-128"/>
              </a:rPr>
              <a:t>, 12 </a:t>
            </a:r>
            <a:r>
              <a:rPr lang="zh-CN" altLang="en-US" sz="2000" b="0" i="0" u="none" strike="noStrike" baseline="0" dirty="0">
                <a:latin typeface="Meiryo UI" panose="020B0604030504040204" pitchFamily="50" charset="-128"/>
                <a:ea typeface="Meiryo UI" panose="020B0604030504040204" pitchFamily="50" charset="-128"/>
              </a:rPr>
              <a:t>号</a:t>
            </a:r>
            <a:r>
              <a:rPr lang="en-US" altLang="zh-CN" sz="2000" b="0" i="0" u="none" strike="noStrike" baseline="0" dirty="0">
                <a:latin typeface="Meiryo UI" panose="020B0604030504040204" pitchFamily="50" charset="-128"/>
                <a:ea typeface="Meiryo UI" panose="020B0604030504040204" pitchFamily="50" charset="-128"/>
              </a:rPr>
              <a:t>, p. 905-911</a:t>
            </a:r>
            <a:endParaRPr kumimoji="1" lang="ja-JP" altLang="en-US" sz="20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70E3860B-EA64-877F-952A-5D9CEF0710DE}"/>
              </a:ext>
            </a:extLst>
          </p:cNvPr>
          <p:cNvSpPr txBox="1"/>
          <p:nvPr/>
        </p:nvSpPr>
        <p:spPr>
          <a:xfrm>
            <a:off x="15428744" y="29091794"/>
            <a:ext cx="12733271" cy="707886"/>
          </a:xfrm>
          <a:prstGeom prst="rect">
            <a:avLst/>
          </a:prstGeom>
          <a:noFill/>
        </p:spPr>
        <p:txBody>
          <a:bodyPr wrap="square" rtlCol="0">
            <a:spAutoFit/>
          </a:bodyPr>
          <a:lstStyle/>
          <a:p>
            <a:pPr algn="l"/>
            <a:r>
              <a:rPr lang="en-US" altLang="ja-JP" sz="2000" b="0" i="0" u="none" strike="noStrike" baseline="0" dirty="0">
                <a:latin typeface="Meiryo UI" panose="020B0604030504040204" pitchFamily="50" charset="-128"/>
                <a:ea typeface="Meiryo UI" panose="020B0604030504040204" pitchFamily="50" charset="-128"/>
              </a:rPr>
              <a:t>[3] </a:t>
            </a:r>
            <a:r>
              <a:rPr lang="en-US" altLang="ja-JP" sz="2000" i="0" dirty="0">
                <a:solidFill>
                  <a:srgbClr val="333333"/>
                </a:solidFill>
                <a:effectLst/>
                <a:latin typeface="Meiryo UI" panose="020B0604030504040204" pitchFamily="50" charset="-128"/>
                <a:ea typeface="Meiryo UI" panose="020B0604030504040204" pitchFamily="50" charset="-128"/>
              </a:rPr>
              <a:t>Ramseyer, F. T. (2020). Motion Energy Analysis (MEA). A primer on the assessment of motion from video. </a:t>
            </a:r>
            <a:r>
              <a:rPr lang="en-US" altLang="ja-JP" sz="2000" i="1" dirty="0">
                <a:solidFill>
                  <a:srgbClr val="333333"/>
                </a:solidFill>
                <a:effectLst/>
                <a:latin typeface="Meiryo UI" panose="020B0604030504040204" pitchFamily="50" charset="-128"/>
                <a:ea typeface="Meiryo UI" panose="020B0604030504040204" pitchFamily="50" charset="-128"/>
              </a:rPr>
              <a:t>Journal of Counseling Psychology</a:t>
            </a:r>
            <a:r>
              <a:rPr lang="en-US" altLang="ja-JP" sz="2000" i="0" dirty="0">
                <a:solidFill>
                  <a:srgbClr val="333333"/>
                </a:solidFill>
                <a:effectLst/>
                <a:latin typeface="Meiryo UI" panose="020B0604030504040204" pitchFamily="50" charset="-128"/>
                <a:ea typeface="Meiryo UI" panose="020B0604030504040204" pitchFamily="50" charset="-128"/>
              </a:rPr>
              <a:t>, </a:t>
            </a:r>
            <a:r>
              <a:rPr lang="en-US" altLang="ja-JP" sz="2000" i="1" dirty="0">
                <a:solidFill>
                  <a:srgbClr val="333333"/>
                </a:solidFill>
                <a:effectLst/>
                <a:latin typeface="Meiryo UI" panose="020B0604030504040204" pitchFamily="50" charset="-128"/>
                <a:ea typeface="Meiryo UI" panose="020B0604030504040204" pitchFamily="50" charset="-128"/>
              </a:rPr>
              <a:t>67</a:t>
            </a:r>
            <a:r>
              <a:rPr lang="en-US" altLang="ja-JP" sz="2000" i="0" dirty="0">
                <a:solidFill>
                  <a:srgbClr val="333333"/>
                </a:solidFill>
                <a:effectLst/>
                <a:latin typeface="Meiryo UI" panose="020B0604030504040204" pitchFamily="50" charset="-128"/>
                <a:ea typeface="Meiryo UI" panose="020B0604030504040204" pitchFamily="50" charset="-128"/>
              </a:rPr>
              <a:t>(4). 536-549. doi:10.1037/cou0000407</a:t>
            </a:r>
            <a:endParaRPr kumimoji="1" lang="ja-JP" altLang="en-US" sz="20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DB81F172-4AB8-363E-3BB9-6C48AD837F86}"/>
              </a:ext>
            </a:extLst>
          </p:cNvPr>
          <p:cNvSpPr txBox="1"/>
          <p:nvPr/>
        </p:nvSpPr>
        <p:spPr>
          <a:xfrm>
            <a:off x="28013391" y="29066366"/>
            <a:ext cx="12733271" cy="400110"/>
          </a:xfrm>
          <a:prstGeom prst="rect">
            <a:avLst/>
          </a:prstGeom>
          <a:noFill/>
        </p:spPr>
        <p:txBody>
          <a:bodyPr wrap="square" rtlCol="0">
            <a:spAutoFit/>
          </a:bodyPr>
          <a:lstStyle/>
          <a:p>
            <a:pPr algn="l"/>
            <a:r>
              <a:rPr lang="en-US" altLang="ja-JP" sz="2000" b="0" i="0" u="none" strike="noStrike" baseline="0" dirty="0">
                <a:latin typeface="Meiryo UI" panose="020B0604030504040204" pitchFamily="50" charset="-128"/>
                <a:ea typeface="Meiryo UI" panose="020B0604030504040204" pitchFamily="50" charset="-128"/>
              </a:rPr>
              <a:t>[4] Guilford, J. </a:t>
            </a:r>
            <a:r>
              <a:rPr lang="en-US" altLang="ja-JP" sz="2000" b="0" i="0" u="none" strike="noStrike" baseline="0" dirty="0" err="1">
                <a:latin typeface="Meiryo UI" panose="020B0604030504040204" pitchFamily="50" charset="-128"/>
                <a:ea typeface="Meiryo UI" panose="020B0604030504040204" pitchFamily="50" charset="-128"/>
              </a:rPr>
              <a:t>P.,“The</a:t>
            </a:r>
            <a:r>
              <a:rPr lang="en-US" altLang="ja-JP" sz="2000" b="0" i="0" u="none" strike="noStrike" baseline="0" dirty="0">
                <a:latin typeface="Meiryo UI" panose="020B0604030504040204" pitchFamily="50" charset="-128"/>
                <a:ea typeface="Meiryo UI" panose="020B0604030504040204" pitchFamily="50" charset="-128"/>
              </a:rPr>
              <a:t> nature of human </a:t>
            </a:r>
            <a:r>
              <a:rPr lang="en-US" altLang="ja-JP" sz="2000" b="0" i="0" u="none" strike="noStrike" baseline="0" dirty="0" err="1">
                <a:latin typeface="Meiryo UI" panose="020B0604030504040204" pitchFamily="50" charset="-128"/>
                <a:ea typeface="Meiryo UI" panose="020B0604030504040204" pitchFamily="50" charset="-128"/>
              </a:rPr>
              <a:t>intelligence”,New</a:t>
            </a:r>
            <a:r>
              <a:rPr lang="en-US" altLang="ja-JP" sz="2000" b="0" i="0" u="none" strike="noStrike" baseline="0" dirty="0">
                <a:latin typeface="Meiryo UI" panose="020B0604030504040204" pitchFamily="50" charset="-128"/>
                <a:ea typeface="Meiryo UI" panose="020B0604030504040204" pitchFamily="50" charset="-128"/>
              </a:rPr>
              <a:t> York, NY: McGraw-Hill, 1967</a:t>
            </a:r>
            <a:endParaRPr kumimoji="1" lang="ja-JP" altLang="en-US" sz="20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9AAF9AE6-E009-A88F-DA20-F4BB9C19CBC7}"/>
              </a:ext>
            </a:extLst>
          </p:cNvPr>
          <p:cNvSpPr txBox="1"/>
          <p:nvPr/>
        </p:nvSpPr>
        <p:spPr>
          <a:xfrm>
            <a:off x="27995397" y="29424839"/>
            <a:ext cx="14207194" cy="707886"/>
          </a:xfrm>
          <a:prstGeom prst="rect">
            <a:avLst/>
          </a:prstGeom>
          <a:noFill/>
        </p:spPr>
        <p:txBody>
          <a:bodyPr wrap="square" rtlCol="0">
            <a:spAutoFit/>
          </a:bodyPr>
          <a:lstStyle/>
          <a:p>
            <a:pPr algn="l"/>
            <a:r>
              <a:rPr lang="en-US" altLang="ja-JP" sz="2000" b="0" i="0" u="none" strike="noStrike" baseline="0" dirty="0">
                <a:latin typeface="Meiryo UI" panose="020B0604030504040204" pitchFamily="50" charset="-128"/>
                <a:ea typeface="Meiryo UI" panose="020B0604030504040204" pitchFamily="50" charset="-128"/>
              </a:rPr>
              <a:t>[5] N. Moray, “Attention in dichotic listening: Affective cues and the influence of instructions,” </a:t>
            </a:r>
            <a:r>
              <a:rPr lang="en-US" altLang="ja-JP" sz="2000" b="0" i="1" u="none" strike="noStrike" baseline="0" dirty="0">
                <a:latin typeface="Meiryo UI" panose="020B0604030504040204" pitchFamily="50" charset="-128"/>
                <a:ea typeface="Meiryo UI" panose="020B0604030504040204" pitchFamily="50" charset="-128"/>
              </a:rPr>
              <a:t>Q. J. </a:t>
            </a:r>
            <a:r>
              <a:rPr lang="pl-PL" altLang="ja-JP" sz="2000" b="0" i="1" u="none" strike="noStrike" baseline="0" dirty="0">
                <a:latin typeface="Meiryo UI" panose="020B0604030504040204" pitchFamily="50" charset="-128"/>
                <a:ea typeface="Meiryo UI" panose="020B0604030504040204" pitchFamily="50" charset="-128"/>
              </a:rPr>
              <a:t>Exp. Psychol.</a:t>
            </a:r>
            <a:r>
              <a:rPr lang="pl-PL" altLang="ja-JP" sz="2000" b="0" i="0" u="none" strike="noStrike" baseline="0" dirty="0">
                <a:latin typeface="Meiryo UI" panose="020B0604030504040204" pitchFamily="50" charset="-128"/>
                <a:ea typeface="Meiryo UI" panose="020B0604030504040204" pitchFamily="50" charset="-128"/>
              </a:rPr>
              <a:t>, 11, 56–60 (1959).</a:t>
            </a:r>
            <a:endParaRPr kumimoji="1" lang="ja-JP" altLang="en-US" sz="2800" dirty="0">
              <a:latin typeface="Meiryo UI" panose="020B0604030504040204" pitchFamily="50" charset="-128"/>
              <a:ea typeface="Meiryo UI" panose="020B0604030504040204"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1075</Words>
  <Application>Microsoft Office PowerPoint</Application>
  <PresentationFormat>ユーザー設定</PresentationFormat>
  <Paragraphs>55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Arial</vt:lpstr>
      <vt:lpstr>Calibri</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NM</dc:creator>
  <cp:lastModifiedBy>佐々部 岳人</cp:lastModifiedBy>
  <cp:revision>91</cp:revision>
  <cp:lastPrinted>2022-12-11T15:02:57Z</cp:lastPrinted>
  <dcterms:created xsi:type="dcterms:W3CDTF">2014-01-28T07:16:22Z</dcterms:created>
  <dcterms:modified xsi:type="dcterms:W3CDTF">2022-12-11T15:37:33Z</dcterms:modified>
</cp:coreProperties>
</file>