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8260fa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78260fa2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8260fa2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8260fa2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183826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183826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b7cdad02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b7cdad02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b183826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b183826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e110f7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e110f7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61cdf1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61cdf1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600"/>
              <a:buNone/>
              <a:defRPr sz="3600">
                <a:solidFill>
                  <a:schemeClr val="dk1"/>
                </a:solidFill>
              </a:defRPr>
            </a:lvl1pPr>
            <a:lvl2pPr lvl="1" rtl="0" algn="ctr">
              <a:lnSpc>
                <a:spcPct val="100000"/>
              </a:lnSpc>
              <a:spcBef>
                <a:spcPts val="0"/>
              </a:spcBef>
              <a:spcAft>
                <a:spcPts val="0"/>
              </a:spcAft>
              <a:buClr>
                <a:schemeClr val="dk1"/>
              </a:buClr>
              <a:buSzPts val="3600"/>
              <a:buNone/>
              <a:defRPr sz="3600">
                <a:solidFill>
                  <a:schemeClr val="dk1"/>
                </a:solidFill>
              </a:defRPr>
            </a:lvl2pPr>
            <a:lvl3pPr lvl="2" rtl="0" algn="ctr">
              <a:lnSpc>
                <a:spcPct val="100000"/>
              </a:lnSpc>
              <a:spcBef>
                <a:spcPts val="0"/>
              </a:spcBef>
              <a:spcAft>
                <a:spcPts val="0"/>
              </a:spcAft>
              <a:buClr>
                <a:schemeClr val="dk1"/>
              </a:buClr>
              <a:buSzPts val="3600"/>
              <a:buNone/>
              <a:defRPr sz="3600">
                <a:solidFill>
                  <a:schemeClr val="dk1"/>
                </a:solidFill>
              </a:defRPr>
            </a:lvl3pPr>
            <a:lvl4pPr lvl="3" rtl="0" algn="ctr">
              <a:lnSpc>
                <a:spcPct val="100000"/>
              </a:lnSpc>
              <a:spcBef>
                <a:spcPts val="0"/>
              </a:spcBef>
              <a:spcAft>
                <a:spcPts val="0"/>
              </a:spcAft>
              <a:buClr>
                <a:schemeClr val="dk1"/>
              </a:buClr>
              <a:buSzPts val="3600"/>
              <a:buNone/>
              <a:defRPr sz="3600">
                <a:solidFill>
                  <a:schemeClr val="dk1"/>
                </a:solidFill>
              </a:defRPr>
            </a:lvl4pPr>
            <a:lvl5pPr lvl="4" rtl="0" algn="ctr">
              <a:lnSpc>
                <a:spcPct val="100000"/>
              </a:lnSpc>
              <a:spcBef>
                <a:spcPts val="0"/>
              </a:spcBef>
              <a:spcAft>
                <a:spcPts val="0"/>
              </a:spcAft>
              <a:buClr>
                <a:schemeClr val="dk1"/>
              </a:buClr>
              <a:buSzPts val="3600"/>
              <a:buNone/>
              <a:defRPr sz="3600">
                <a:solidFill>
                  <a:schemeClr val="dk1"/>
                </a:solidFill>
              </a:defRPr>
            </a:lvl5pPr>
            <a:lvl6pPr lvl="5" rtl="0" algn="ctr">
              <a:lnSpc>
                <a:spcPct val="100000"/>
              </a:lnSpc>
              <a:spcBef>
                <a:spcPts val="0"/>
              </a:spcBef>
              <a:spcAft>
                <a:spcPts val="0"/>
              </a:spcAft>
              <a:buClr>
                <a:schemeClr val="dk1"/>
              </a:buClr>
              <a:buSzPts val="3600"/>
              <a:buNone/>
              <a:defRPr sz="3600">
                <a:solidFill>
                  <a:schemeClr val="dk1"/>
                </a:solidFill>
              </a:defRPr>
            </a:lvl6pPr>
            <a:lvl7pPr lvl="6" rtl="0" algn="ctr">
              <a:lnSpc>
                <a:spcPct val="100000"/>
              </a:lnSpc>
              <a:spcBef>
                <a:spcPts val="0"/>
              </a:spcBef>
              <a:spcAft>
                <a:spcPts val="0"/>
              </a:spcAft>
              <a:buClr>
                <a:schemeClr val="dk1"/>
              </a:buClr>
              <a:buSzPts val="3600"/>
              <a:buNone/>
              <a:defRPr sz="3600">
                <a:solidFill>
                  <a:schemeClr val="dk1"/>
                </a:solidFill>
              </a:defRPr>
            </a:lvl7pPr>
            <a:lvl8pPr lvl="7" rtl="0" algn="ctr">
              <a:lnSpc>
                <a:spcPct val="100000"/>
              </a:lnSpc>
              <a:spcBef>
                <a:spcPts val="0"/>
              </a:spcBef>
              <a:spcAft>
                <a:spcPts val="0"/>
              </a:spcAft>
              <a:buClr>
                <a:schemeClr val="dk1"/>
              </a:buClr>
              <a:buSzPts val="3600"/>
              <a:buNone/>
              <a:defRPr sz="3600">
                <a:solidFill>
                  <a:schemeClr val="dk1"/>
                </a:solidFill>
              </a:defRPr>
            </a:lvl8pPr>
            <a:lvl9pPr lvl="8" rtl="0" algn="ctr">
              <a:lnSpc>
                <a:spcPct val="100000"/>
              </a:lnSpc>
              <a:spcBef>
                <a:spcPts val="0"/>
              </a:spcBef>
              <a:spcAft>
                <a:spcPts val="0"/>
              </a:spcAft>
              <a:buClr>
                <a:schemeClr val="dk1"/>
              </a:buClr>
              <a:buSzPts val="3600"/>
              <a:buNone/>
              <a:defRPr sz="3600">
                <a:solidFill>
                  <a:schemeClr val="dk1"/>
                </a:solidFill>
              </a:defRPr>
            </a:lvl9pPr>
          </a:lstStyle>
          <a:p/>
        </p:txBody>
      </p:sp>
      <p:sp>
        <p:nvSpPr>
          <p:cNvPr id="65" name="Google Shape;65;p15"/>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68" name="Shape 68"/>
        <p:cNvGrpSpPr/>
        <p:nvPr/>
      </p:nvGrpSpPr>
      <p:grpSpPr>
        <a:xfrm>
          <a:off x="0" y="0"/>
          <a:ext cx="0" cy="0"/>
          <a:chOff x="0" y="0"/>
          <a:chExt cx="0" cy="0"/>
        </a:xfrm>
      </p:grpSpPr>
      <p:cxnSp>
        <p:nvCxnSpPr>
          <p:cNvPr id="69" name="Google Shape;69;p1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16"/>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7"/>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4" name="Google Shape;74;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5" name="Shape 75"/>
        <p:cNvGrpSpPr/>
        <p:nvPr/>
      </p:nvGrpSpPr>
      <p:grpSpPr>
        <a:xfrm>
          <a:off x="0" y="0"/>
          <a:ext cx="0" cy="0"/>
          <a:chOff x="0" y="0"/>
          <a:chExt cx="0" cy="0"/>
        </a:xfrm>
      </p:grpSpPr>
      <p:cxnSp>
        <p:nvCxnSpPr>
          <p:cNvPr id="76" name="Google Shape;76;p18"/>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77" name="Google Shape;77;p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78" name="Google Shape;78;p18"/>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800"/>
              <a:buNone/>
              <a:defRPr sz="4800">
                <a:solidFill>
                  <a:schemeClr val="lt1"/>
                </a:solidFill>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sp>
        <p:nvSpPr>
          <p:cNvPr id="79" name="Google Shape;79;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cxnSp>
        <p:nvCxnSpPr>
          <p:cNvPr id="81" name="Google Shape;81;p1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2" name="Google Shape;82;p1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3" name="Google Shape;8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4" name="Google Shape;84;p1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5" name="Google Shape;85;p19"/>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cxnSp>
        <p:nvCxnSpPr>
          <p:cNvPr id="88" name="Google Shape;88;p2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9" name="Google Shape;89;p2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0" name="Google Shape;90;p2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2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2" name="Google Shape;92;p20"/>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3" name="Google Shape;93;p2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4" name="Google Shape;94;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cxnSp>
        <p:nvCxnSpPr>
          <p:cNvPr id="96" name="Google Shape;96;p2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7" name="Google Shape;97;p21"/>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21"/>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9" name="Google Shape;99;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ja">
                <a:solidFill>
                  <a:srgbClr val="000000"/>
                </a:solidFill>
              </a:rPr>
              <a:t>AOEar ４Q構想</a:t>
            </a:r>
            <a:endParaRPr>
              <a:solidFill>
                <a:srgbClr val="000000"/>
              </a:solidFill>
            </a:endParaRPr>
          </a:p>
        </p:txBody>
      </p:sp>
      <p:sp>
        <p:nvSpPr>
          <p:cNvPr id="118" name="Google Shape;118;p2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ja" sz="2400">
                <a:solidFill>
                  <a:srgbClr val="000000"/>
                </a:solidFill>
              </a:rPr>
              <a:t>2022/12/19  SSB</a:t>
            </a:r>
            <a:endParaRPr sz="2400">
              <a:solidFill>
                <a:srgbClr val="000000"/>
              </a:solidFill>
            </a:endParaRPr>
          </a:p>
        </p:txBody>
      </p:sp>
      <p:sp>
        <p:nvSpPr>
          <p:cNvPr id="119" name="Google Shape;119;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耳能力拡張テーマでSI2022に参加してきた</a:t>
            </a:r>
            <a:endParaRPr>
              <a:solidFill>
                <a:srgbClr val="0097A7"/>
              </a:solidFill>
            </a:endParaRPr>
          </a:p>
        </p:txBody>
      </p:sp>
      <p:sp>
        <p:nvSpPr>
          <p:cNvPr id="125" name="Google Shape;125;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26" name="Google Shape;126;p26"/>
          <p:cNvSpPr txBox="1"/>
          <p:nvPr/>
        </p:nvSpPr>
        <p:spPr>
          <a:xfrm>
            <a:off x="66175" y="1281050"/>
            <a:ext cx="9144000" cy="340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2"/>
                </a:solidFill>
              </a:rPr>
              <a:t>SI2022とは</a:t>
            </a:r>
            <a:endParaRPr b="1" sz="1700">
              <a:solidFill>
                <a:schemeClr val="dk2"/>
              </a:solidFill>
            </a:endParaRPr>
          </a:p>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計測自動制御学会システムインテグレーション部門講演会</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通称システムインテグレーション学会</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ロボットを中心に，AI，VR・AR，福祉やスポーツ支援のシステムなど</a:t>
            </a:r>
            <a:br>
              <a:rPr b="1" lang="ja" sz="1700">
                <a:solidFill>
                  <a:schemeClr val="dk2"/>
                </a:solidFill>
              </a:rPr>
            </a:br>
            <a:r>
              <a:rPr b="1" lang="ja" sz="1700">
                <a:solidFill>
                  <a:schemeClr val="dk2"/>
                </a:solidFill>
              </a:rPr>
              <a:t>62ものセッション</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査読なし</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12/14~16まで幕張メッセ国際展示場で開催</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身体拡張テーマでやったAugmented＆Optimized Earをポスターセッションで応募</a:t>
            </a:r>
            <a:endParaRPr b="1" sz="1700">
              <a:solidFill>
                <a:schemeClr val="dk2"/>
              </a:solidFill>
            </a:endParaRPr>
          </a:p>
          <a:p>
            <a:pPr indent="-355600" lvl="0" marL="457200" rtl="0" algn="l">
              <a:lnSpc>
                <a:spcPct val="115000"/>
              </a:lnSpc>
              <a:spcBef>
                <a:spcPts val="0"/>
              </a:spcBef>
              <a:spcAft>
                <a:spcPts val="0"/>
              </a:spcAft>
              <a:buClr>
                <a:srgbClr val="0097A7"/>
              </a:buClr>
              <a:buSzPts val="2000"/>
              <a:buChar char="❏"/>
            </a:pPr>
            <a:r>
              <a:rPr b="1" lang="ja" sz="2000">
                <a:solidFill>
                  <a:srgbClr val="0097A7"/>
                </a:solidFill>
              </a:rPr>
              <a:t>タイトルは</a:t>
            </a:r>
            <a:br>
              <a:rPr b="1" lang="ja" sz="2000">
                <a:solidFill>
                  <a:srgbClr val="0097A7"/>
                </a:solidFill>
              </a:rPr>
            </a:br>
            <a:r>
              <a:rPr b="1" lang="ja" sz="2000">
                <a:solidFill>
                  <a:srgbClr val="0097A7"/>
                </a:solidFill>
              </a:rPr>
              <a:t>「音声中に出現する特定キーワードの自動ゲイン調整を行う装置の開発」</a:t>
            </a:r>
            <a:endParaRPr b="1" sz="2000">
              <a:solidFill>
                <a:srgbClr val="0097A7"/>
              </a:solidFill>
            </a:endParaRPr>
          </a:p>
        </p:txBody>
      </p:sp>
      <p:pic>
        <p:nvPicPr>
          <p:cNvPr id="127" name="Google Shape;127;p26"/>
          <p:cNvPicPr preferRelativeResize="0"/>
          <p:nvPr/>
        </p:nvPicPr>
        <p:blipFill>
          <a:blip r:embed="rId3">
            <a:alphaModFix/>
          </a:blip>
          <a:stretch>
            <a:fillRect/>
          </a:stretch>
        </p:blipFill>
        <p:spPr>
          <a:xfrm>
            <a:off x="6491345" y="1363245"/>
            <a:ext cx="2240675" cy="90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2181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学会で得られた意見</a:t>
            </a:r>
            <a:endParaRPr>
              <a:solidFill>
                <a:srgbClr val="0097A7"/>
              </a:solidFill>
            </a:endParaRPr>
          </a:p>
        </p:txBody>
      </p:sp>
      <p:sp>
        <p:nvSpPr>
          <p:cNvPr id="133" name="Google Shape;133;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34" name="Google Shape;134;p27"/>
          <p:cNvSpPr txBox="1"/>
          <p:nvPr/>
        </p:nvSpPr>
        <p:spPr>
          <a:xfrm>
            <a:off x="252000" y="1051175"/>
            <a:ext cx="88920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ja">
                <a:solidFill>
                  <a:schemeClr val="dk2"/>
                </a:solidFill>
              </a:rPr>
              <a:t>- 有効性を見るのは難しそう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まずは，作ったシステムに対して，「今は聞こえる」「今は聞こえない」等の素朴な実験を行ったほうがよいのではないか？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機械学習等を使って，個々人の指向にあわせていけたらいいよね</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作ったシステムと，検証実験が違和感なくつながるといい（あえて創造性とかやる必要あった？</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全方向の音からある方向を減衰したりしたらよさそう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日常生活を考えると，例えばサングラスをかけっぱなしにしていて取るのを忘れている．みたいなことがある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この装置もおなじように，取り忘れてたら車の音がカットされて交通事故にあうみたいなことがありえる．こんな状況にいるからこういう音をカットしようみたいなことを最適化できるといい．</a:t>
            </a:r>
            <a:endParaRPr b="1">
              <a:solidFill>
                <a:schemeClr val="dk2"/>
              </a:solidFill>
            </a:endParaRPr>
          </a:p>
          <a:p>
            <a:pPr indent="0" lvl="0" marL="0" rtl="0" algn="l">
              <a:lnSpc>
                <a:spcPct val="100000"/>
              </a:lnSpc>
              <a:spcBef>
                <a:spcPts val="1200"/>
              </a:spcBef>
              <a:spcAft>
                <a:spcPts val="1200"/>
              </a:spcAft>
              <a:buNone/>
            </a:pPr>
            <a:r>
              <a:rPr b="1" lang="ja">
                <a:solidFill>
                  <a:srgbClr val="0097A7"/>
                </a:solidFill>
              </a:rPr>
              <a:t>いろんな大学の先生や学生から様々なアドバイスをいただけた．いろんな人に興味をもってもらえ，結構面白いことやってるんじゃね？と自信になった</a:t>
            </a:r>
            <a:endParaRPr b="1">
              <a:solidFill>
                <a:srgbClr val="0097A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11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ja" sz="1900">
                <a:solidFill>
                  <a:schemeClr val="accent5"/>
                </a:solidFill>
              </a:rPr>
              <a:t>聞きたくないものを聞かない耳・聞きたいものを聞く耳</a:t>
            </a:r>
            <a:endParaRPr b="1" sz="1900">
              <a:solidFill>
                <a:schemeClr val="accent5"/>
              </a:solidFill>
            </a:endParaRPr>
          </a:p>
          <a:p>
            <a:pPr indent="0" lvl="0" marL="0" rtl="0" algn="l">
              <a:spcBef>
                <a:spcPts val="0"/>
              </a:spcBef>
              <a:spcAft>
                <a:spcPts val="0"/>
              </a:spcAft>
              <a:buClr>
                <a:schemeClr val="dk1"/>
              </a:buClr>
              <a:buSzPts val="990"/>
              <a:buFont typeface="Arial"/>
              <a:buNone/>
            </a:pPr>
            <a:r>
              <a:rPr b="1" lang="ja" sz="1900">
                <a:solidFill>
                  <a:schemeClr val="accent5"/>
                </a:solidFill>
              </a:rPr>
              <a:t>～</a:t>
            </a:r>
            <a:r>
              <a:rPr b="1" lang="ja" sz="1900">
                <a:solidFill>
                  <a:schemeClr val="accent5"/>
                </a:solidFill>
              </a:rPr>
              <a:t>現在の</a:t>
            </a:r>
            <a:r>
              <a:rPr b="1" lang="ja" sz="1900">
                <a:solidFill>
                  <a:schemeClr val="accent5"/>
                </a:solidFill>
              </a:rPr>
              <a:t>システム概要～</a:t>
            </a:r>
            <a:endParaRPr b="1" sz="1900">
              <a:solidFill>
                <a:schemeClr val="accent5"/>
              </a:solidFill>
            </a:endParaRPr>
          </a:p>
        </p:txBody>
      </p:sp>
      <p:sp>
        <p:nvSpPr>
          <p:cNvPr id="140" name="Google Shape;140;p28"/>
          <p:cNvSpPr txBox="1"/>
          <p:nvPr/>
        </p:nvSpPr>
        <p:spPr>
          <a:xfrm>
            <a:off x="255625" y="902238"/>
            <a:ext cx="8888400" cy="86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600">
                <a:solidFill>
                  <a:schemeClr val="accent5"/>
                </a:solidFill>
              </a:rPr>
              <a:t>やりたいこと</a:t>
            </a:r>
            <a:endParaRPr b="1" sz="1600">
              <a:solidFill>
                <a:schemeClr val="accent5"/>
              </a:solidFill>
            </a:endParaRPr>
          </a:p>
          <a:p>
            <a:pPr indent="-330200" lvl="0" marL="457200" rtl="0" algn="l">
              <a:lnSpc>
                <a:spcPct val="115000"/>
              </a:lnSpc>
              <a:spcBef>
                <a:spcPts val="1200"/>
              </a:spcBef>
              <a:spcAft>
                <a:spcPts val="0"/>
              </a:spcAft>
              <a:buSzPts val="1600"/>
              <a:buChar char="●"/>
            </a:pPr>
            <a:r>
              <a:rPr lang="ja" sz="1600"/>
              <a:t>会話の中で特定の言葉が聞こえたら、声が大きくなったり小さくなったりする</a:t>
            </a:r>
            <a:endParaRPr sz="1600"/>
          </a:p>
        </p:txBody>
      </p:sp>
      <p:pic>
        <p:nvPicPr>
          <p:cNvPr id="141" name="Google Shape;141;p28"/>
          <p:cNvPicPr preferRelativeResize="0"/>
          <p:nvPr/>
        </p:nvPicPr>
        <p:blipFill>
          <a:blip r:embed="rId3">
            <a:alphaModFix/>
          </a:blip>
          <a:stretch>
            <a:fillRect/>
          </a:stretch>
        </p:blipFill>
        <p:spPr>
          <a:xfrm>
            <a:off x="7090000" y="2283363"/>
            <a:ext cx="986500" cy="986500"/>
          </a:xfrm>
          <a:prstGeom prst="rect">
            <a:avLst/>
          </a:prstGeom>
          <a:noFill/>
          <a:ln>
            <a:noFill/>
          </a:ln>
        </p:spPr>
      </p:pic>
      <p:pic>
        <p:nvPicPr>
          <p:cNvPr id="142" name="Google Shape;142;p28"/>
          <p:cNvPicPr preferRelativeResize="0"/>
          <p:nvPr/>
        </p:nvPicPr>
        <p:blipFill>
          <a:blip r:embed="rId4">
            <a:alphaModFix/>
          </a:blip>
          <a:stretch>
            <a:fillRect/>
          </a:stretch>
        </p:blipFill>
        <p:spPr>
          <a:xfrm>
            <a:off x="369175" y="3753025"/>
            <a:ext cx="768175" cy="948375"/>
          </a:xfrm>
          <a:prstGeom prst="rect">
            <a:avLst/>
          </a:prstGeom>
          <a:noFill/>
          <a:ln>
            <a:noFill/>
          </a:ln>
        </p:spPr>
      </p:pic>
      <p:cxnSp>
        <p:nvCxnSpPr>
          <p:cNvPr id="143" name="Google Shape;143;p28"/>
          <p:cNvCxnSpPr>
            <a:stCxn id="142" idx="3"/>
          </p:cNvCxnSpPr>
          <p:nvPr/>
        </p:nvCxnSpPr>
        <p:spPr>
          <a:xfrm>
            <a:off x="1137350" y="4227213"/>
            <a:ext cx="15771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8"/>
          <p:cNvSpPr txBox="1"/>
          <p:nvPr/>
        </p:nvSpPr>
        <p:spPr>
          <a:xfrm>
            <a:off x="1407713" y="3891475"/>
            <a:ext cx="11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pic>
        <p:nvPicPr>
          <p:cNvPr id="145" name="Google Shape;145;p28"/>
          <p:cNvPicPr preferRelativeResize="0"/>
          <p:nvPr/>
        </p:nvPicPr>
        <p:blipFill>
          <a:blip r:embed="rId5">
            <a:alphaModFix/>
          </a:blip>
          <a:stretch>
            <a:fillRect/>
          </a:stretch>
        </p:blipFill>
        <p:spPr>
          <a:xfrm>
            <a:off x="369163" y="2715375"/>
            <a:ext cx="941975" cy="852500"/>
          </a:xfrm>
          <a:prstGeom prst="rect">
            <a:avLst/>
          </a:prstGeom>
          <a:noFill/>
          <a:ln>
            <a:noFill/>
          </a:ln>
        </p:spPr>
      </p:pic>
      <p:sp>
        <p:nvSpPr>
          <p:cNvPr id="146" name="Google Shape;146;p28"/>
          <p:cNvSpPr/>
          <p:nvPr/>
        </p:nvSpPr>
        <p:spPr>
          <a:xfrm>
            <a:off x="2715613" y="3202724"/>
            <a:ext cx="869100" cy="123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Pyaudio</a:t>
            </a:r>
            <a:endParaRPr/>
          </a:p>
        </p:txBody>
      </p:sp>
      <p:sp>
        <p:nvSpPr>
          <p:cNvPr id="147" name="Google Shape;147;p28"/>
          <p:cNvSpPr/>
          <p:nvPr/>
        </p:nvSpPr>
        <p:spPr>
          <a:xfrm>
            <a:off x="4375825" y="3954825"/>
            <a:ext cx="12435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Speech Recognitionによる音声のテキスト化</a:t>
            </a:r>
            <a:endParaRPr sz="1000"/>
          </a:p>
        </p:txBody>
      </p:sp>
      <p:cxnSp>
        <p:nvCxnSpPr>
          <p:cNvPr id="148" name="Google Shape;148;p28"/>
          <p:cNvCxnSpPr>
            <a:endCxn id="147" idx="1"/>
          </p:cNvCxnSpPr>
          <p:nvPr/>
        </p:nvCxnSpPr>
        <p:spPr>
          <a:xfrm>
            <a:off x="3584725" y="4227225"/>
            <a:ext cx="7911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8"/>
          <p:cNvSpPr txBox="1"/>
          <p:nvPr/>
        </p:nvSpPr>
        <p:spPr>
          <a:xfrm>
            <a:off x="3509263" y="3954825"/>
            <a:ext cx="94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音声データ</a:t>
            </a:r>
            <a:endParaRPr sz="1000"/>
          </a:p>
        </p:txBody>
      </p:sp>
      <p:sp>
        <p:nvSpPr>
          <p:cNvPr id="150" name="Google Shape;150;p28"/>
          <p:cNvSpPr/>
          <p:nvPr/>
        </p:nvSpPr>
        <p:spPr>
          <a:xfrm>
            <a:off x="6676525" y="3954813"/>
            <a:ext cx="10992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検閲ワード検索</a:t>
            </a:r>
            <a:endParaRPr sz="900"/>
          </a:p>
        </p:txBody>
      </p:sp>
      <p:cxnSp>
        <p:nvCxnSpPr>
          <p:cNvPr id="151" name="Google Shape;151;p28"/>
          <p:cNvCxnSpPr>
            <a:stCxn id="147" idx="3"/>
            <a:endCxn id="150" idx="1"/>
          </p:cNvCxnSpPr>
          <p:nvPr/>
        </p:nvCxnSpPr>
        <p:spPr>
          <a:xfrm>
            <a:off x="5619325" y="4227225"/>
            <a:ext cx="10572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8"/>
          <p:cNvSpPr/>
          <p:nvPr/>
        </p:nvSpPr>
        <p:spPr>
          <a:xfrm>
            <a:off x="4035400" y="2470625"/>
            <a:ext cx="1577100" cy="6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Pycawでスピーカー音量を調整</a:t>
            </a:r>
            <a:endParaRPr sz="1200"/>
          </a:p>
        </p:txBody>
      </p:sp>
      <p:cxnSp>
        <p:nvCxnSpPr>
          <p:cNvPr id="153" name="Google Shape;153;p28"/>
          <p:cNvCxnSpPr>
            <a:stCxn id="146" idx="0"/>
            <a:endCxn id="152" idx="1"/>
          </p:cNvCxnSpPr>
          <p:nvPr/>
        </p:nvCxnSpPr>
        <p:spPr>
          <a:xfrm rot="-5400000">
            <a:off x="3379813" y="2547074"/>
            <a:ext cx="426000" cy="885300"/>
          </a:xfrm>
          <a:prstGeom prst="bentConnector2">
            <a:avLst/>
          </a:prstGeom>
          <a:noFill/>
          <a:ln cap="flat" cmpd="sng" w="9525">
            <a:solidFill>
              <a:schemeClr val="dk2"/>
            </a:solidFill>
            <a:prstDash val="solid"/>
            <a:round/>
            <a:headEnd len="med" w="med" type="none"/>
            <a:tailEnd len="med" w="med" type="triangle"/>
          </a:ln>
        </p:spPr>
      </p:cxnSp>
      <p:sp>
        <p:nvSpPr>
          <p:cNvPr id="154" name="Google Shape;154;p28"/>
          <p:cNvSpPr txBox="1"/>
          <p:nvPr/>
        </p:nvSpPr>
        <p:spPr>
          <a:xfrm>
            <a:off x="2849950" y="2440950"/>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sp>
        <p:nvSpPr>
          <p:cNvPr id="155" name="Google Shape;155;p28"/>
          <p:cNvSpPr txBox="1"/>
          <p:nvPr/>
        </p:nvSpPr>
        <p:spPr>
          <a:xfrm>
            <a:off x="5670477" y="3970275"/>
            <a:ext cx="109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会話毎のテキスト</a:t>
            </a:r>
            <a:endParaRPr sz="800"/>
          </a:p>
        </p:txBody>
      </p:sp>
      <p:cxnSp>
        <p:nvCxnSpPr>
          <p:cNvPr id="156" name="Google Shape;156;p28"/>
          <p:cNvCxnSpPr>
            <a:stCxn id="150" idx="0"/>
            <a:endCxn id="152" idx="2"/>
          </p:cNvCxnSpPr>
          <p:nvPr/>
        </p:nvCxnSpPr>
        <p:spPr>
          <a:xfrm flipH="1" rot="5400000">
            <a:off x="5589025" y="2317713"/>
            <a:ext cx="872100" cy="2402100"/>
          </a:xfrm>
          <a:prstGeom prst="bentConnector3">
            <a:avLst>
              <a:gd fmla="val 50005" name="adj1"/>
            </a:avLst>
          </a:prstGeom>
          <a:noFill/>
          <a:ln cap="flat" cmpd="sng" w="9525">
            <a:solidFill>
              <a:schemeClr val="dk2"/>
            </a:solidFill>
            <a:prstDash val="solid"/>
            <a:round/>
            <a:headEnd len="med" w="med" type="none"/>
            <a:tailEnd len="med" w="med" type="triangle"/>
          </a:ln>
        </p:spPr>
      </p:cxnSp>
      <p:sp>
        <p:nvSpPr>
          <p:cNvPr id="157" name="Google Shape;157;p28"/>
          <p:cNvSpPr txBox="1"/>
          <p:nvPr/>
        </p:nvSpPr>
        <p:spPr>
          <a:xfrm>
            <a:off x="5424475" y="3260075"/>
            <a:ext cx="120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検閲ワードの検索結果</a:t>
            </a:r>
            <a:endParaRPr sz="800"/>
          </a:p>
        </p:txBody>
      </p:sp>
      <p:cxnSp>
        <p:nvCxnSpPr>
          <p:cNvPr id="158" name="Google Shape;158;p28"/>
          <p:cNvCxnSpPr>
            <a:stCxn id="152" idx="3"/>
            <a:endCxn id="141" idx="1"/>
          </p:cNvCxnSpPr>
          <p:nvPr/>
        </p:nvCxnSpPr>
        <p:spPr>
          <a:xfrm>
            <a:off x="5612500" y="2776625"/>
            <a:ext cx="14775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8"/>
          <p:cNvSpPr txBox="1"/>
          <p:nvPr/>
        </p:nvSpPr>
        <p:spPr>
          <a:xfrm>
            <a:off x="5801650" y="2469625"/>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検閲された音</a:t>
            </a:r>
            <a:endParaRPr sz="1000"/>
          </a:p>
        </p:txBody>
      </p:sp>
      <p:sp>
        <p:nvSpPr>
          <p:cNvPr id="160" name="Google Shape;160;p28"/>
          <p:cNvSpPr txBox="1"/>
          <p:nvPr/>
        </p:nvSpPr>
        <p:spPr>
          <a:xfrm>
            <a:off x="4632600" y="45332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SpeechRecognition:Googleが提供しているSSTライブラリ(Speech to text)</a:t>
            </a:r>
            <a:endParaRPr sz="800"/>
          </a:p>
        </p:txBody>
      </p:sp>
      <p:sp>
        <p:nvSpPr>
          <p:cNvPr id="161" name="Google Shape;161;p28"/>
          <p:cNvSpPr txBox="1"/>
          <p:nvPr/>
        </p:nvSpPr>
        <p:spPr>
          <a:xfrm>
            <a:off x="3677775" y="19829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Pycaw:Windowsのアプリ毎にボリューム設定できるPythonライブラリ</a:t>
            </a:r>
            <a:endParaRPr sz="800"/>
          </a:p>
        </p:txBody>
      </p:sp>
      <p:sp>
        <p:nvSpPr>
          <p:cNvPr id="162" name="Google Shape;162;p28"/>
          <p:cNvSpPr txBox="1"/>
          <p:nvPr/>
        </p:nvSpPr>
        <p:spPr>
          <a:xfrm>
            <a:off x="2172925" y="4535525"/>
            <a:ext cx="19545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PyAudio:音声をCHUNKに切り分けて加工できるPythonライブラリ</a:t>
            </a:r>
            <a:endParaRPr sz="800"/>
          </a:p>
        </p:txBody>
      </p:sp>
      <p:sp>
        <p:nvSpPr>
          <p:cNvPr id="163" name="Google Shape;163;p28"/>
          <p:cNvSpPr txBox="1"/>
          <p:nvPr/>
        </p:nvSpPr>
        <p:spPr>
          <a:xfrm>
            <a:off x="311700" y="1682813"/>
            <a:ext cx="136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accent5"/>
                </a:solidFill>
              </a:rPr>
              <a:t>システム図</a:t>
            </a:r>
            <a:endParaRPr b="1" sz="1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次のシステム妄想</a:t>
            </a:r>
            <a:endParaRPr>
              <a:solidFill>
                <a:srgbClr val="0097A7"/>
              </a:solidFill>
            </a:endParaRPr>
          </a:p>
        </p:txBody>
      </p:sp>
      <p:sp>
        <p:nvSpPr>
          <p:cNvPr id="169" name="Google Shape;16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70" name="Google Shape;170;p29"/>
          <p:cNvSpPr txBox="1"/>
          <p:nvPr/>
        </p:nvSpPr>
        <p:spPr>
          <a:xfrm>
            <a:off x="66175" y="1281050"/>
            <a:ext cx="91440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rgbClr val="0000FF"/>
              </a:buClr>
              <a:buSzPts val="1700"/>
              <a:buChar char="❏"/>
            </a:pPr>
            <a:r>
              <a:rPr b="1" lang="ja" sz="1700">
                <a:solidFill>
                  <a:srgbClr val="0000FF"/>
                </a:solidFill>
              </a:rPr>
              <a:t>選択的に音をシャットアウトしたり，方向的に音を強調したりしたい</a:t>
            </a:r>
            <a:endParaRPr b="1" sz="1700">
              <a:solidFill>
                <a:srgbClr val="0000FF"/>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学会で今はこの人の声に集中したいなと思ったら装置をちょっといじるとそっちの音が優先的に聞こえる(他の音はカットする)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横のヘッドフォンの人の音うるせーなと思ったらその音が消える</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音の強調を自動化したい</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自分が聞きたいと思う情報に勝手に耳が調整される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自分が聞きたくないなと思う情報は聞こえないように耳が調整される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安全に関わるような音はカットしない(車の音とか)</a:t>
            </a:r>
            <a:endParaRPr b="1" sz="1700">
              <a:solidFill>
                <a:schemeClr val="dk2"/>
              </a:solidFill>
            </a:endParaRPr>
          </a:p>
        </p:txBody>
      </p:sp>
      <p:sp>
        <p:nvSpPr>
          <p:cNvPr id="171" name="Google Shape;171;p29"/>
          <p:cNvSpPr txBox="1"/>
          <p:nvPr/>
        </p:nvSpPr>
        <p:spPr>
          <a:xfrm>
            <a:off x="1676300" y="4227250"/>
            <a:ext cx="5458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ja" sz="2000">
                <a:solidFill>
                  <a:schemeClr val="dk2"/>
                </a:solidFill>
              </a:rPr>
              <a:t>4Qでは上を重点課題として開発を進める</a:t>
            </a:r>
            <a:endParaRPr b="1"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４Qで作るもの(Step1)</a:t>
            </a:r>
            <a:endParaRPr>
              <a:solidFill>
                <a:srgbClr val="0097A7"/>
              </a:solidFill>
            </a:endParaRPr>
          </a:p>
        </p:txBody>
      </p:sp>
      <p:sp>
        <p:nvSpPr>
          <p:cNvPr id="177" name="Google Shape;177;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78" name="Google Shape;178;p30"/>
          <p:cNvSpPr txBox="1"/>
          <p:nvPr/>
        </p:nvSpPr>
        <p:spPr>
          <a:xfrm>
            <a:off x="66175" y="1281050"/>
            <a:ext cx="91440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b="1" lang="ja" sz="1700"/>
              <a:t>複数のマイクから得た音を合成してユーザーにフィードバック</a:t>
            </a:r>
            <a:endParaRPr b="1" sz="1700"/>
          </a:p>
          <a:p>
            <a:pPr indent="-336550" lvl="0" marL="457200" rtl="0" algn="l">
              <a:lnSpc>
                <a:spcPct val="115000"/>
              </a:lnSpc>
              <a:spcBef>
                <a:spcPts val="0"/>
              </a:spcBef>
              <a:spcAft>
                <a:spcPts val="0"/>
              </a:spcAft>
              <a:buSzPts val="1700"/>
              <a:buChar char="❏"/>
            </a:pPr>
            <a:r>
              <a:rPr b="1" lang="ja" sz="1700"/>
              <a:t>ユーザーは何かしらの操作をすることである方向に耳能力を集中させられる</a:t>
            </a:r>
            <a:endParaRPr b="1" sz="1700"/>
          </a:p>
        </p:txBody>
      </p:sp>
      <p:sp>
        <p:nvSpPr>
          <p:cNvPr id="179" name="Google Shape;179;p30"/>
          <p:cNvSpPr txBox="1"/>
          <p:nvPr/>
        </p:nvSpPr>
        <p:spPr>
          <a:xfrm>
            <a:off x="1676300" y="4227250"/>
            <a:ext cx="5458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ja" sz="2000">
                <a:solidFill>
                  <a:schemeClr val="dk2"/>
                </a:solidFill>
              </a:rPr>
              <a:t>4Qでは上を重点課題として開発を進める</a:t>
            </a:r>
            <a:endParaRPr b="1" sz="2000">
              <a:solidFill>
                <a:schemeClr val="dk2"/>
              </a:solidFill>
            </a:endParaRPr>
          </a:p>
        </p:txBody>
      </p:sp>
      <p:sp>
        <p:nvSpPr>
          <p:cNvPr id="180" name="Google Shape;180;p30"/>
          <p:cNvSpPr txBox="1"/>
          <p:nvPr>
            <p:ph type="title"/>
          </p:nvPr>
        </p:nvSpPr>
        <p:spPr>
          <a:xfrm>
            <a:off x="303300" y="217670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４Qで作るもの(Step2)</a:t>
            </a:r>
            <a:endParaRPr>
              <a:solidFill>
                <a:srgbClr val="0097A7"/>
              </a:solidFill>
            </a:endParaRPr>
          </a:p>
        </p:txBody>
      </p:sp>
      <p:sp>
        <p:nvSpPr>
          <p:cNvPr id="181" name="Google Shape;181;p30"/>
          <p:cNvSpPr txBox="1"/>
          <p:nvPr/>
        </p:nvSpPr>
        <p:spPr>
          <a:xfrm>
            <a:off x="66175" y="3092625"/>
            <a:ext cx="91440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b="1" lang="ja" sz="1700"/>
              <a:t>Step1の作成物に加えて検閲ワードによる自動耳能力集中</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Todo</a:t>
            </a:r>
            <a:endParaRPr>
              <a:solidFill>
                <a:srgbClr val="0097A7"/>
              </a:solidFill>
            </a:endParaRPr>
          </a:p>
        </p:txBody>
      </p:sp>
      <p:sp>
        <p:nvSpPr>
          <p:cNvPr id="187" name="Google Shape;187;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88" name="Google Shape;188;p31"/>
          <p:cNvSpPr txBox="1"/>
          <p:nvPr/>
        </p:nvSpPr>
        <p:spPr>
          <a:xfrm>
            <a:off x="66175" y="1281050"/>
            <a:ext cx="91440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まずは手段によらないシステム図に落とす</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音源分離やビームフォーミングの要素技術について，本を使って実装しながら学ぶ</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ラズパイ＋Respeakerで実装</a:t>
            </a:r>
            <a:endParaRPr b="1" sz="1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