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61" r:id="rId4"/>
    <p:sldId id="258" r:id="rId5"/>
    <p:sldId id="259" r:id="rId6"/>
    <p:sldId id="260" r:id="rId7"/>
    <p:sldId id="262" r:id="rId8"/>
  </p:sldIdLst>
  <p:sldSz cx="14630400" cy="8229600"/>
  <p:notesSz cx="8229600" cy="14630400"/>
  <p:embeddedFontLst>
    <p:embeddedFont>
      <p:font typeface="Inter" panose="02000503000000020004" pitchFamily="2" charset="0"/>
      <p:regular r:id="rId10"/>
      <p:bold r:id="rId11"/>
      <p:italic r:id="rId12"/>
      <p:boldItalic r:id="rId13"/>
    </p:embeddedFont>
    <p:embeddedFont>
      <p:font typeface="Petrona" pitchFamily="2"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384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12100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8" name="Text 3"/>
          <p:cNvSpPr/>
          <p:nvPr/>
        </p:nvSpPr>
        <p:spPr>
          <a:xfrm>
            <a:off x="6756440" y="5785366"/>
            <a:ext cx="2473523"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10" name="Picture 9" descr="A cartoon duck running with a pink beak&#10;&#10;Description automatically generated">
            <a:extLst>
              <a:ext uri="{FF2B5EF4-FFF2-40B4-BE49-F238E27FC236}">
                <a16:creationId xmlns:a16="http://schemas.microsoft.com/office/drawing/2014/main" id="{A091DB97-F05B-7E3D-B52B-C107F4B82986}"/>
              </a:ext>
            </a:extLst>
          </p:cNvPr>
          <p:cNvPicPr>
            <a:picLocks noChangeAspect="1"/>
          </p:cNvPicPr>
          <p:nvPr/>
        </p:nvPicPr>
        <p:blipFill>
          <a:blip r:embed="rId3"/>
          <a:stretch>
            <a:fillRect/>
          </a:stretch>
        </p:blipFill>
        <p:spPr>
          <a:xfrm>
            <a:off x="0" y="0"/>
            <a:ext cx="14630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33280" y="999666"/>
            <a:ext cx="5586889" cy="698302"/>
          </a:xfrm>
          <a:prstGeom prst="rect">
            <a:avLst/>
          </a:prstGeom>
          <a:noFill/>
          <a:ln/>
        </p:spPr>
        <p:txBody>
          <a:bodyPr wrap="none" lIns="0" tIns="0" rIns="0" bIns="0" rtlCol="0" anchor="t"/>
          <a:lstStyle/>
          <a:p>
            <a:pPr marL="0" indent="0">
              <a:lnSpc>
                <a:spcPts val="5450"/>
              </a:lnSpc>
              <a:buNone/>
            </a:pPr>
            <a:r>
              <a:rPr lang="en-US" sz="4350" b="1" kern="0" spc="-88" dirty="0">
                <a:solidFill>
                  <a:srgbClr val="FF8AAF"/>
                </a:solidFill>
                <a:latin typeface="Petrona" pitchFamily="34" charset="0"/>
                <a:ea typeface="Petrona" pitchFamily="34" charset="-122"/>
                <a:cs typeface="Petrona" pitchFamily="34" charset="-120"/>
              </a:rPr>
              <a:t>What is Pulumi?</a:t>
            </a:r>
            <a:endParaRPr lang="en-US" sz="4350" dirty="0"/>
          </a:p>
        </p:txBody>
      </p:sp>
      <p:sp>
        <p:nvSpPr>
          <p:cNvPr id="4" name="Text 1"/>
          <p:cNvSpPr/>
          <p:nvPr/>
        </p:nvSpPr>
        <p:spPr>
          <a:xfrm>
            <a:off x="733280" y="1825603"/>
            <a:ext cx="7654290" cy="681038"/>
          </a:xfrm>
          <a:prstGeom prst="rect">
            <a:avLst/>
          </a:prstGeom>
          <a:noFill/>
          <a:ln/>
        </p:spPr>
        <p:txBody>
          <a:bodyPr wrap="square" lIns="0" tIns="0" rIns="0" bIns="0" rtlCol="0" anchor="t"/>
          <a:lstStyle/>
          <a:p>
            <a:pPr marL="0" indent="0">
              <a:lnSpc>
                <a:spcPts val="2650"/>
              </a:lnSpc>
              <a:buNone/>
            </a:pPr>
            <a:r>
              <a:rPr lang="en-US" sz="1650" kern="0" spc="-34" dirty="0">
                <a:solidFill>
                  <a:srgbClr val="E0D6DE"/>
                </a:solidFill>
                <a:latin typeface="Inter" pitchFamily="34" charset="0"/>
                <a:ea typeface="Inter" pitchFamily="34" charset="-122"/>
                <a:cs typeface="Inter" pitchFamily="34" charset="-120"/>
              </a:rPr>
              <a:t>Pulumi is an open-source platform that enables developers to define, deploy, and manage cloud infrastructure using familiar programming languages.</a:t>
            </a:r>
            <a:endParaRPr lang="en-US" sz="1650" dirty="0"/>
          </a:p>
        </p:txBody>
      </p:sp>
      <p:sp>
        <p:nvSpPr>
          <p:cNvPr id="5" name="Shape 2"/>
          <p:cNvSpPr/>
          <p:nvPr/>
        </p:nvSpPr>
        <p:spPr>
          <a:xfrm>
            <a:off x="733280" y="2856191"/>
            <a:ext cx="3720822" cy="2628662"/>
          </a:xfrm>
          <a:prstGeom prst="roundRect">
            <a:avLst>
              <a:gd name="adj" fmla="val 3401"/>
            </a:avLst>
          </a:prstGeom>
          <a:solidFill>
            <a:srgbClr val="2F1D63"/>
          </a:solidFill>
          <a:ln w="7620">
            <a:solidFill>
              <a:srgbClr val="48367C"/>
            </a:solidFill>
            <a:prstDash val="solid"/>
          </a:ln>
        </p:spPr>
        <p:txBody>
          <a:bodyPr/>
          <a:lstStyle/>
          <a:p>
            <a:endParaRPr lang="en-US"/>
          </a:p>
        </p:txBody>
      </p:sp>
      <p:sp>
        <p:nvSpPr>
          <p:cNvPr id="6" name="Text 3"/>
          <p:cNvSpPr/>
          <p:nvPr/>
        </p:nvSpPr>
        <p:spPr>
          <a:xfrm>
            <a:off x="847810" y="3039568"/>
            <a:ext cx="3280053" cy="698183"/>
          </a:xfrm>
          <a:prstGeom prst="rect">
            <a:avLst/>
          </a:prstGeom>
          <a:noFill/>
          <a:ln/>
        </p:spPr>
        <p:txBody>
          <a:bodyPr wrap="square" lIns="0" tIns="0" rIns="0" bIns="0" rtlCol="0" anchor="t"/>
          <a:lstStyle/>
          <a:p>
            <a:pPr marL="0" indent="0">
              <a:lnSpc>
                <a:spcPts val="2700"/>
              </a:lnSpc>
              <a:buNone/>
            </a:pPr>
            <a:r>
              <a:rPr lang="en-US" sz="2150" b="1" kern="0" spc="-44" dirty="0">
                <a:solidFill>
                  <a:srgbClr val="E0D6DE"/>
                </a:solidFill>
                <a:latin typeface="Petrona" pitchFamily="34" charset="0"/>
                <a:ea typeface="Petrona" pitchFamily="34" charset="-122"/>
                <a:cs typeface="Petrona" pitchFamily="34" charset="-120"/>
              </a:rPr>
              <a:t>Infrastructure as Code (IaC)</a:t>
            </a:r>
            <a:endParaRPr lang="en-US" sz="2150" dirty="0"/>
          </a:p>
        </p:txBody>
      </p:sp>
      <p:sp>
        <p:nvSpPr>
          <p:cNvPr id="7" name="Text 4"/>
          <p:cNvSpPr/>
          <p:nvPr/>
        </p:nvSpPr>
        <p:spPr>
          <a:xfrm>
            <a:off x="875086" y="3810812"/>
            <a:ext cx="3280053" cy="1362075"/>
          </a:xfrm>
          <a:prstGeom prst="rect">
            <a:avLst/>
          </a:prstGeom>
          <a:noFill/>
          <a:ln/>
        </p:spPr>
        <p:txBody>
          <a:bodyPr wrap="square" lIns="0" tIns="0" rIns="0" bIns="0" rtlCol="0" anchor="t"/>
          <a:lstStyle/>
          <a:p>
            <a:pPr marL="0" indent="0">
              <a:lnSpc>
                <a:spcPts val="2650"/>
              </a:lnSpc>
              <a:buNone/>
            </a:pPr>
            <a:r>
              <a:rPr lang="en-US" sz="1650" kern="0" spc="-34" dirty="0">
                <a:solidFill>
                  <a:srgbClr val="E0D6DE"/>
                </a:solidFill>
                <a:latin typeface="Inter" pitchFamily="34" charset="0"/>
                <a:ea typeface="Inter" pitchFamily="34" charset="-122"/>
                <a:cs typeface="Inter" pitchFamily="34" charset="-120"/>
              </a:rPr>
              <a:t>Pulumi uses code to define and manage cloud resources, making infrastructure more consistent, repeatable, and versionable.</a:t>
            </a:r>
            <a:endParaRPr lang="en-US" sz="1650" dirty="0"/>
          </a:p>
        </p:txBody>
      </p:sp>
      <p:sp>
        <p:nvSpPr>
          <p:cNvPr id="8" name="Shape 5"/>
          <p:cNvSpPr/>
          <p:nvPr/>
        </p:nvSpPr>
        <p:spPr>
          <a:xfrm>
            <a:off x="4724621" y="2863810"/>
            <a:ext cx="3720822" cy="2628662"/>
          </a:xfrm>
          <a:prstGeom prst="roundRect">
            <a:avLst>
              <a:gd name="adj" fmla="val 3401"/>
            </a:avLst>
          </a:prstGeom>
          <a:solidFill>
            <a:srgbClr val="2F1D63"/>
          </a:solidFill>
          <a:ln w="7620">
            <a:solidFill>
              <a:srgbClr val="48367C"/>
            </a:solidFill>
            <a:prstDash val="solid"/>
          </a:ln>
        </p:spPr>
        <p:txBody>
          <a:bodyPr/>
          <a:lstStyle/>
          <a:p>
            <a:endParaRPr lang="en-US"/>
          </a:p>
        </p:txBody>
      </p:sp>
      <p:sp>
        <p:nvSpPr>
          <p:cNvPr id="9" name="Text 6"/>
          <p:cNvSpPr/>
          <p:nvPr/>
        </p:nvSpPr>
        <p:spPr>
          <a:xfrm>
            <a:off x="4923447" y="3094777"/>
            <a:ext cx="2793444" cy="349091"/>
          </a:xfrm>
          <a:prstGeom prst="rect">
            <a:avLst/>
          </a:prstGeom>
          <a:noFill/>
          <a:ln/>
        </p:spPr>
        <p:txBody>
          <a:bodyPr wrap="none" lIns="0" tIns="0" rIns="0" bIns="0" rtlCol="0" anchor="t"/>
          <a:lstStyle/>
          <a:p>
            <a:pPr marL="0" indent="0">
              <a:lnSpc>
                <a:spcPts val="2700"/>
              </a:lnSpc>
              <a:buNone/>
            </a:pPr>
            <a:r>
              <a:rPr lang="en-US" sz="2150" b="1" kern="0" spc="-44" dirty="0">
                <a:solidFill>
                  <a:srgbClr val="E0D6DE"/>
                </a:solidFill>
                <a:latin typeface="Petrona" pitchFamily="34" charset="0"/>
                <a:ea typeface="Petrona" pitchFamily="34" charset="-122"/>
                <a:cs typeface="Petrona" pitchFamily="34" charset="-120"/>
              </a:rPr>
              <a:t>Multi-cloud Support</a:t>
            </a:r>
            <a:endParaRPr lang="en-US" sz="2150" dirty="0"/>
          </a:p>
        </p:txBody>
      </p:sp>
      <p:sp>
        <p:nvSpPr>
          <p:cNvPr id="10" name="Text 7"/>
          <p:cNvSpPr/>
          <p:nvPr/>
        </p:nvSpPr>
        <p:spPr>
          <a:xfrm>
            <a:off x="4945005" y="3571503"/>
            <a:ext cx="3280053" cy="1021556"/>
          </a:xfrm>
          <a:prstGeom prst="rect">
            <a:avLst/>
          </a:prstGeom>
          <a:noFill/>
          <a:ln/>
        </p:spPr>
        <p:txBody>
          <a:bodyPr wrap="square" lIns="0" tIns="0" rIns="0" bIns="0" rtlCol="0" anchor="t"/>
          <a:lstStyle/>
          <a:p>
            <a:pPr marL="0" indent="0">
              <a:lnSpc>
                <a:spcPts val="2650"/>
              </a:lnSpc>
              <a:buNone/>
            </a:pPr>
            <a:r>
              <a:rPr lang="en-US" sz="1650" kern="0" spc="-34" dirty="0">
                <a:solidFill>
                  <a:srgbClr val="E0D6DE"/>
                </a:solidFill>
                <a:latin typeface="Inter" pitchFamily="34" charset="0"/>
                <a:ea typeface="Inter" pitchFamily="34" charset="-122"/>
                <a:cs typeface="Inter" pitchFamily="34" charset="-120"/>
              </a:rPr>
              <a:t>Pulumi works with multiple cloud providers, including AWS, Azure, and Google Cloud.</a:t>
            </a:r>
            <a:endParaRPr lang="en-US" sz="1650" dirty="0"/>
          </a:p>
        </p:txBody>
      </p:sp>
      <p:sp>
        <p:nvSpPr>
          <p:cNvPr id="11" name="Shape 8"/>
          <p:cNvSpPr/>
          <p:nvPr/>
        </p:nvSpPr>
        <p:spPr>
          <a:xfrm>
            <a:off x="733280" y="5705237"/>
            <a:ext cx="7816455" cy="1598533"/>
          </a:xfrm>
          <a:prstGeom prst="roundRect">
            <a:avLst>
              <a:gd name="adj" fmla="val 5592"/>
            </a:avLst>
          </a:prstGeom>
          <a:solidFill>
            <a:srgbClr val="2F1D63"/>
          </a:solidFill>
          <a:ln w="7620">
            <a:solidFill>
              <a:srgbClr val="48367C"/>
            </a:solidFill>
            <a:prstDash val="solid"/>
          </a:ln>
        </p:spPr>
        <p:txBody>
          <a:bodyPr/>
          <a:lstStyle/>
          <a:p>
            <a:endParaRPr lang="en-US"/>
          </a:p>
        </p:txBody>
      </p:sp>
      <p:sp>
        <p:nvSpPr>
          <p:cNvPr id="12" name="Text 9"/>
          <p:cNvSpPr/>
          <p:nvPr/>
        </p:nvSpPr>
        <p:spPr>
          <a:xfrm>
            <a:off x="886038" y="5890988"/>
            <a:ext cx="3755469" cy="349091"/>
          </a:xfrm>
          <a:prstGeom prst="rect">
            <a:avLst/>
          </a:prstGeom>
          <a:noFill/>
          <a:ln/>
        </p:spPr>
        <p:txBody>
          <a:bodyPr wrap="none" lIns="0" tIns="0" rIns="0" bIns="0" rtlCol="0" anchor="t"/>
          <a:lstStyle/>
          <a:p>
            <a:pPr marL="0" indent="0">
              <a:lnSpc>
                <a:spcPts val="2700"/>
              </a:lnSpc>
              <a:buNone/>
            </a:pPr>
            <a:r>
              <a:rPr lang="en-US" sz="2150" b="1" kern="0" spc="-44" dirty="0">
                <a:solidFill>
                  <a:srgbClr val="E0D6DE"/>
                </a:solidFill>
                <a:latin typeface="Petrona" pitchFamily="34" charset="0"/>
                <a:ea typeface="Petrona" pitchFamily="34" charset="-122"/>
                <a:cs typeface="Petrona" pitchFamily="34" charset="-120"/>
              </a:rPr>
              <a:t>Developer-friendly Experience</a:t>
            </a:r>
            <a:endParaRPr lang="en-US" sz="2150" dirty="0"/>
          </a:p>
        </p:txBody>
      </p:sp>
      <p:sp>
        <p:nvSpPr>
          <p:cNvPr id="13" name="Text 10"/>
          <p:cNvSpPr/>
          <p:nvPr/>
        </p:nvSpPr>
        <p:spPr>
          <a:xfrm>
            <a:off x="886038" y="6301945"/>
            <a:ext cx="7213521" cy="681038"/>
          </a:xfrm>
          <a:prstGeom prst="rect">
            <a:avLst/>
          </a:prstGeom>
          <a:noFill/>
          <a:ln/>
        </p:spPr>
        <p:txBody>
          <a:bodyPr wrap="square" lIns="0" tIns="0" rIns="0" bIns="0" rtlCol="0" anchor="t"/>
          <a:lstStyle/>
          <a:p>
            <a:pPr marL="0" indent="0">
              <a:lnSpc>
                <a:spcPts val="2650"/>
              </a:lnSpc>
              <a:buNone/>
            </a:pPr>
            <a:r>
              <a:rPr lang="en-US" sz="1650" kern="0" spc="-34" dirty="0">
                <a:solidFill>
                  <a:srgbClr val="E0D6DE"/>
                </a:solidFill>
                <a:latin typeface="Inter" pitchFamily="34" charset="0"/>
                <a:ea typeface="Inter" pitchFamily="34" charset="-122"/>
                <a:cs typeface="Inter" pitchFamily="34" charset="-120"/>
              </a:rPr>
              <a:t>Pulumi's programming model allows developers to leverage existing coding skills to manage cloud infrastructure.</a:t>
            </a:r>
            <a:endParaRPr lang="en-US" sz="1650" dirty="0"/>
          </a:p>
        </p:txBody>
      </p:sp>
      <p:pic>
        <p:nvPicPr>
          <p:cNvPr id="15" name="Picture 14">
            <a:extLst>
              <a:ext uri="{FF2B5EF4-FFF2-40B4-BE49-F238E27FC236}">
                <a16:creationId xmlns:a16="http://schemas.microsoft.com/office/drawing/2014/main" id="{324A95F2-8892-31B3-F775-7CF3F527E48B}"/>
              </a:ext>
            </a:extLst>
          </p:cNvPr>
          <p:cNvPicPr>
            <a:picLocks noChangeAspect="1"/>
          </p:cNvPicPr>
          <p:nvPr/>
        </p:nvPicPr>
        <p:blipFill>
          <a:blip r:embed="rId3"/>
          <a:stretch>
            <a:fillRect/>
          </a:stretch>
        </p:blipFill>
        <p:spPr>
          <a:xfrm>
            <a:off x="12583616" y="7673435"/>
            <a:ext cx="1942612" cy="4748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54894" y="563523"/>
            <a:ext cx="7556421" cy="1488519"/>
          </a:xfrm>
          <a:prstGeom prst="rect">
            <a:avLst/>
          </a:prstGeom>
          <a:noFill/>
          <a:ln/>
        </p:spPr>
        <p:txBody>
          <a:bodyPr wrap="square" lIns="0" tIns="0" rIns="0" bIns="0" rtlCol="0" anchor="t"/>
          <a:lstStyle/>
          <a:p>
            <a:pPr marL="0" indent="0">
              <a:lnSpc>
                <a:spcPts val="5850"/>
              </a:lnSpc>
              <a:buNone/>
            </a:pPr>
            <a:r>
              <a:rPr lang="en-US" sz="4650" b="1" kern="0" spc="-94" dirty="0">
                <a:solidFill>
                  <a:srgbClr val="FF8AAF"/>
                </a:solidFill>
                <a:latin typeface="Petrona" pitchFamily="34" charset="0"/>
                <a:ea typeface="Petrona" pitchFamily="34" charset="-122"/>
                <a:cs typeface="Petrona" pitchFamily="34" charset="-120"/>
              </a:rPr>
              <a:t>Pulumi's multi-language support</a:t>
            </a:r>
            <a:endParaRPr lang="en-US" sz="4650" dirty="0"/>
          </a:p>
        </p:txBody>
      </p:sp>
      <p:sp>
        <p:nvSpPr>
          <p:cNvPr id="4" name="Text 1"/>
          <p:cNvSpPr/>
          <p:nvPr/>
        </p:nvSpPr>
        <p:spPr>
          <a:xfrm>
            <a:off x="654894" y="2180869"/>
            <a:ext cx="7556421" cy="72580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Pulumi supports a variety of programming languages, allowing developers to choose the best tool for their needs and preferences.</a:t>
            </a:r>
            <a:endParaRPr lang="en-US" sz="1750" dirty="0"/>
          </a:p>
        </p:txBody>
      </p:sp>
      <p:sp>
        <p:nvSpPr>
          <p:cNvPr id="5" name="Shape 2"/>
          <p:cNvSpPr/>
          <p:nvPr/>
        </p:nvSpPr>
        <p:spPr>
          <a:xfrm>
            <a:off x="654894" y="3058003"/>
            <a:ext cx="4634737" cy="1315879"/>
          </a:xfrm>
          <a:prstGeom prst="roundRect">
            <a:avLst>
              <a:gd name="adj" fmla="val 7240"/>
            </a:avLst>
          </a:prstGeom>
          <a:noFill/>
          <a:ln w="7620">
            <a:solidFill>
              <a:srgbClr val="FFFFFF">
                <a:alpha val="24000"/>
              </a:srgbClr>
            </a:solidFill>
            <a:prstDash val="solid"/>
          </a:ln>
        </p:spPr>
        <p:txBody>
          <a:bodyPr/>
          <a:lstStyle/>
          <a:p>
            <a:endParaRPr lang="en-US"/>
          </a:p>
        </p:txBody>
      </p:sp>
      <p:sp>
        <p:nvSpPr>
          <p:cNvPr id="6" name="Shape 3"/>
          <p:cNvSpPr/>
          <p:nvPr/>
        </p:nvSpPr>
        <p:spPr>
          <a:xfrm>
            <a:off x="654895" y="3058003"/>
            <a:ext cx="4634736" cy="650319"/>
          </a:xfrm>
          <a:prstGeom prst="rect">
            <a:avLst/>
          </a:prstGeom>
          <a:solidFill>
            <a:srgbClr val="FFFFFF">
              <a:alpha val="4000"/>
            </a:srgbClr>
          </a:solidFill>
          <a:ln/>
        </p:spPr>
        <p:txBody>
          <a:bodyPr/>
          <a:lstStyle/>
          <a:p>
            <a:endParaRPr lang="en-US" dirty="0"/>
          </a:p>
        </p:txBody>
      </p:sp>
      <p:sp>
        <p:nvSpPr>
          <p:cNvPr id="7" name="Text 4"/>
          <p:cNvSpPr/>
          <p:nvPr/>
        </p:nvSpPr>
        <p:spPr>
          <a:xfrm>
            <a:off x="801410" y="3210523"/>
            <a:ext cx="1427798"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Python</a:t>
            </a:r>
            <a:endParaRPr lang="en-US" sz="1750" dirty="0"/>
          </a:p>
        </p:txBody>
      </p:sp>
      <p:sp>
        <p:nvSpPr>
          <p:cNvPr id="9" name="Text 6"/>
          <p:cNvSpPr/>
          <p:nvPr/>
        </p:nvSpPr>
        <p:spPr>
          <a:xfrm>
            <a:off x="2229208" y="3178232"/>
            <a:ext cx="1423987"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Go</a:t>
            </a:r>
            <a:endParaRPr lang="en-US" sz="1750" dirty="0"/>
          </a:p>
        </p:txBody>
      </p:sp>
      <p:sp>
        <p:nvSpPr>
          <p:cNvPr id="11" name="Shape 8"/>
          <p:cNvSpPr/>
          <p:nvPr/>
        </p:nvSpPr>
        <p:spPr>
          <a:xfrm>
            <a:off x="801410" y="5519618"/>
            <a:ext cx="5680413" cy="650319"/>
          </a:xfrm>
          <a:prstGeom prst="rect">
            <a:avLst/>
          </a:prstGeom>
          <a:solidFill>
            <a:srgbClr val="000000">
              <a:alpha val="4000"/>
            </a:srgbClr>
          </a:solidFill>
          <a:ln/>
        </p:spPr>
        <p:txBody>
          <a:bodyPr/>
          <a:lstStyle/>
          <a:p>
            <a:endParaRPr lang="en-US"/>
          </a:p>
        </p:txBody>
      </p:sp>
      <p:sp>
        <p:nvSpPr>
          <p:cNvPr id="12" name="Text 9"/>
          <p:cNvSpPr/>
          <p:nvPr/>
        </p:nvSpPr>
        <p:spPr>
          <a:xfrm>
            <a:off x="801410" y="3783390"/>
            <a:ext cx="1427798"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TypeScript</a:t>
            </a:r>
            <a:endParaRPr lang="en-US" sz="1750" dirty="0"/>
          </a:p>
        </p:txBody>
      </p:sp>
      <p:sp>
        <p:nvSpPr>
          <p:cNvPr id="13" name="Text 10"/>
          <p:cNvSpPr/>
          <p:nvPr/>
        </p:nvSpPr>
        <p:spPr>
          <a:xfrm>
            <a:off x="2229208" y="3792295"/>
            <a:ext cx="1423987"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C#</a:t>
            </a:r>
            <a:endParaRPr lang="en-US" sz="1750" dirty="0"/>
          </a:p>
        </p:txBody>
      </p:sp>
      <p:sp>
        <p:nvSpPr>
          <p:cNvPr id="14" name="Text 11"/>
          <p:cNvSpPr/>
          <p:nvPr/>
        </p:nvSpPr>
        <p:spPr>
          <a:xfrm>
            <a:off x="4429293" y="3197778"/>
            <a:ext cx="1423987"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Java</a:t>
            </a:r>
            <a:endParaRPr lang="en-US" sz="1750" dirty="0"/>
          </a:p>
        </p:txBody>
      </p:sp>
      <p:sp>
        <p:nvSpPr>
          <p:cNvPr id="15" name="Text 12"/>
          <p:cNvSpPr/>
          <p:nvPr/>
        </p:nvSpPr>
        <p:spPr>
          <a:xfrm>
            <a:off x="3005306" y="3187137"/>
            <a:ext cx="1427798"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YAML</a:t>
            </a:r>
            <a:endParaRPr lang="en-US" sz="1750" dirty="0"/>
          </a:p>
        </p:txBody>
      </p:sp>
      <p:pic>
        <p:nvPicPr>
          <p:cNvPr id="19" name="Picture 18">
            <a:extLst>
              <a:ext uri="{FF2B5EF4-FFF2-40B4-BE49-F238E27FC236}">
                <a16:creationId xmlns:a16="http://schemas.microsoft.com/office/drawing/2014/main" id="{87231D8B-399A-2443-64E7-FF15A8403EE8}"/>
              </a:ext>
            </a:extLst>
          </p:cNvPr>
          <p:cNvPicPr>
            <a:picLocks noChangeAspect="1"/>
          </p:cNvPicPr>
          <p:nvPr/>
        </p:nvPicPr>
        <p:blipFill>
          <a:blip r:embed="rId3"/>
          <a:stretch>
            <a:fillRect/>
          </a:stretch>
        </p:blipFill>
        <p:spPr>
          <a:xfrm>
            <a:off x="12535822" y="7755038"/>
            <a:ext cx="1962095" cy="474562"/>
          </a:xfrm>
          <a:prstGeom prst="rect">
            <a:avLst/>
          </a:prstGeom>
        </p:spPr>
      </p:pic>
      <p:sp>
        <p:nvSpPr>
          <p:cNvPr id="22" name="Text 11">
            <a:extLst>
              <a:ext uri="{FF2B5EF4-FFF2-40B4-BE49-F238E27FC236}">
                <a16:creationId xmlns:a16="http://schemas.microsoft.com/office/drawing/2014/main" id="{AFF7A2D6-2069-CC73-54A2-1BD439AA4E68}"/>
              </a:ext>
            </a:extLst>
          </p:cNvPr>
          <p:cNvSpPr/>
          <p:nvPr/>
        </p:nvSpPr>
        <p:spPr>
          <a:xfrm>
            <a:off x="3005306" y="3827019"/>
            <a:ext cx="1423987" cy="362903"/>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JavaScript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972979" y="407909"/>
            <a:ext cx="5835015" cy="674846"/>
          </a:xfrm>
          <a:prstGeom prst="rect">
            <a:avLst/>
          </a:prstGeom>
          <a:noFill/>
          <a:ln/>
        </p:spPr>
        <p:txBody>
          <a:bodyPr wrap="none" lIns="0" tIns="0" rIns="0" bIns="0" rtlCol="0" anchor="t"/>
          <a:lstStyle/>
          <a:p>
            <a:pPr marL="0" indent="0">
              <a:lnSpc>
                <a:spcPts val="5300"/>
              </a:lnSpc>
              <a:buNone/>
            </a:pPr>
            <a:r>
              <a:rPr lang="en-US" sz="4250" b="1" kern="0" spc="-85" dirty="0">
                <a:solidFill>
                  <a:srgbClr val="FF8AAF"/>
                </a:solidFill>
                <a:latin typeface="Petrona" pitchFamily="34" charset="0"/>
                <a:ea typeface="Petrona" pitchFamily="34" charset="-122"/>
                <a:cs typeface="Petrona" pitchFamily="34" charset="-120"/>
              </a:rPr>
              <a:t>Why Pulumi?</a:t>
            </a:r>
            <a:endParaRPr lang="en-US" sz="4250" dirty="0"/>
          </a:p>
        </p:txBody>
      </p:sp>
      <p:sp>
        <p:nvSpPr>
          <p:cNvPr id="4" name="Text 1"/>
          <p:cNvSpPr/>
          <p:nvPr/>
        </p:nvSpPr>
        <p:spPr>
          <a:xfrm>
            <a:off x="1039654" y="1179565"/>
            <a:ext cx="7704296" cy="658178"/>
          </a:xfrm>
          <a:prstGeom prst="rect">
            <a:avLst/>
          </a:prstGeom>
          <a:noFill/>
          <a:ln/>
        </p:spPr>
        <p:txBody>
          <a:bodyPr wrap="square" lIns="0" tIns="0" rIns="0" bIns="0" rtlCol="0" anchor="t"/>
          <a:lstStyle/>
          <a:p>
            <a:pPr marL="0" indent="0">
              <a:lnSpc>
                <a:spcPts val="2550"/>
              </a:lnSpc>
              <a:buNone/>
            </a:pPr>
            <a:r>
              <a:rPr lang="en-US" sz="1600" kern="0" spc="-32" dirty="0">
                <a:solidFill>
                  <a:srgbClr val="E0D6DE"/>
                </a:solidFill>
                <a:latin typeface="Inter" pitchFamily="34" charset="0"/>
                <a:ea typeface="Inter" pitchFamily="34" charset="-122"/>
                <a:cs typeface="Inter" pitchFamily="34" charset="-120"/>
              </a:rPr>
              <a:t>Pulumi offers numerous benefits for cloud infrastructure management especially when considering flexibility, programming languages, and development practices.</a:t>
            </a:r>
            <a:endParaRPr lang="en-US" sz="1600" dirty="0"/>
          </a:p>
        </p:txBody>
      </p:sp>
      <p:sp>
        <p:nvSpPr>
          <p:cNvPr id="8" name="Text 5"/>
          <p:cNvSpPr/>
          <p:nvPr/>
        </p:nvSpPr>
        <p:spPr>
          <a:xfrm>
            <a:off x="1039654" y="2781143"/>
            <a:ext cx="9247346" cy="1714410"/>
          </a:xfrm>
          <a:prstGeom prst="rect">
            <a:avLst/>
          </a:prstGeom>
          <a:noFill/>
          <a:ln/>
        </p:spPr>
        <p:txBody>
          <a:bodyPr wrap="square" lIns="0" tIns="0" rIns="0" bIns="0" rtlCol="0" anchor="t"/>
          <a:lstStyle/>
          <a:p>
            <a:pPr>
              <a:lnSpc>
                <a:spcPts val="2550"/>
              </a:lnSpc>
            </a:pPr>
            <a:r>
              <a:rPr lang="en-US" sz="1600" kern="0" spc="-32" dirty="0">
                <a:solidFill>
                  <a:srgbClr val="E0D6DE"/>
                </a:solidFill>
                <a:latin typeface="Inter" pitchFamily="34" charset="0"/>
                <a:ea typeface="Inter" pitchFamily="34" charset="-122"/>
                <a:cs typeface="Inter" pitchFamily="34" charset="-120"/>
              </a:rPr>
              <a:t>This can be appealing if your team is already familiar with these languages, as it allows you to use familiar concepts such as loops, functions, and classes in your IaC code and since you’re using general-purpose languages, conditional logic, loops, and complex computations can be handled natively without any additional syntax or workarounds.</a:t>
            </a:r>
            <a:endParaRPr lang="en-US" sz="1600" dirty="0"/>
          </a:p>
          <a:p>
            <a:pPr marL="0" indent="0">
              <a:lnSpc>
                <a:spcPts val="2550"/>
              </a:lnSpc>
              <a:buNone/>
            </a:pPr>
            <a:endParaRPr lang="en-US" sz="1600" dirty="0"/>
          </a:p>
        </p:txBody>
      </p:sp>
      <p:sp>
        <p:nvSpPr>
          <p:cNvPr id="16" name="Text 13"/>
          <p:cNvSpPr/>
          <p:nvPr/>
        </p:nvSpPr>
        <p:spPr>
          <a:xfrm>
            <a:off x="1039654" y="5347351"/>
            <a:ext cx="9247346" cy="987266"/>
          </a:xfrm>
          <a:prstGeom prst="rect">
            <a:avLst/>
          </a:prstGeom>
          <a:noFill/>
          <a:ln/>
        </p:spPr>
        <p:txBody>
          <a:bodyPr wrap="square" lIns="0" tIns="0" rIns="0" bIns="0" rtlCol="0" anchor="t"/>
          <a:lstStyle/>
          <a:p>
            <a:pPr marL="0" indent="0">
              <a:lnSpc>
                <a:spcPts val="2550"/>
              </a:lnSpc>
              <a:buNone/>
            </a:pPr>
            <a:r>
              <a:rPr lang="en-US" sz="1600" kern="0" spc="-32" dirty="0">
                <a:solidFill>
                  <a:srgbClr val="E0D6DE"/>
                </a:solidFill>
                <a:latin typeface="Inter" pitchFamily="34" charset="0"/>
                <a:ea typeface="Inter" pitchFamily="34" charset="-122"/>
                <a:cs typeface="Inter" pitchFamily="34" charset="-120"/>
              </a:rPr>
              <a:t>Integrates seamlessly into existing development ecosystems. You can use libraries, package managers (like npm, pip, NuGet), and testing frameworks that you already use for application development. This provides more powerful tooling and a consistent experience for both app and infrastructure developers.</a:t>
            </a:r>
            <a:endParaRPr lang="en-US" sz="1600" dirty="0"/>
          </a:p>
        </p:txBody>
      </p:sp>
      <p:pic>
        <p:nvPicPr>
          <p:cNvPr id="22" name="Picture 21">
            <a:extLst>
              <a:ext uri="{FF2B5EF4-FFF2-40B4-BE49-F238E27FC236}">
                <a16:creationId xmlns:a16="http://schemas.microsoft.com/office/drawing/2014/main" id="{FEC90510-FBB6-A1F0-82E6-98CFAF066448}"/>
              </a:ext>
            </a:extLst>
          </p:cNvPr>
          <p:cNvPicPr>
            <a:picLocks noChangeAspect="1"/>
          </p:cNvPicPr>
          <p:nvPr/>
        </p:nvPicPr>
        <p:blipFill>
          <a:blip r:embed="rId3"/>
          <a:stretch>
            <a:fillRect/>
          </a:stretch>
        </p:blipFill>
        <p:spPr>
          <a:xfrm>
            <a:off x="12318155" y="7621904"/>
            <a:ext cx="2207470" cy="514122"/>
          </a:xfrm>
          <a:prstGeom prst="rect">
            <a:avLst/>
          </a:prstGeom>
        </p:spPr>
      </p:pic>
      <p:sp>
        <p:nvSpPr>
          <p:cNvPr id="24" name="TextBox 23">
            <a:extLst>
              <a:ext uri="{FF2B5EF4-FFF2-40B4-BE49-F238E27FC236}">
                <a16:creationId xmlns:a16="http://schemas.microsoft.com/office/drawing/2014/main" id="{6AB302DC-C910-3D18-9704-3D5750ECD723}"/>
              </a:ext>
            </a:extLst>
          </p:cNvPr>
          <p:cNvSpPr txBox="1"/>
          <p:nvPr/>
        </p:nvSpPr>
        <p:spPr>
          <a:xfrm>
            <a:off x="972979" y="2215546"/>
            <a:ext cx="7315200" cy="458011"/>
          </a:xfrm>
          <a:prstGeom prst="rect">
            <a:avLst/>
          </a:prstGeom>
          <a:noFill/>
        </p:spPr>
        <p:txBody>
          <a:bodyPr wrap="square">
            <a:spAutoFit/>
          </a:bodyPr>
          <a:lstStyle/>
          <a:p>
            <a:pPr marL="0" indent="0">
              <a:lnSpc>
                <a:spcPts val="2900"/>
              </a:lnSpc>
              <a:buNone/>
            </a:pPr>
            <a:r>
              <a:rPr lang="en-US" sz="2400" b="1" kern="0" spc="-47" dirty="0">
                <a:solidFill>
                  <a:srgbClr val="FF8AAF"/>
                </a:solidFill>
                <a:latin typeface="Petrona" pitchFamily="34" charset="0"/>
              </a:rPr>
              <a:t>Programming Language Flexibility</a:t>
            </a:r>
            <a:endParaRPr lang="en-US" sz="2400" dirty="0"/>
          </a:p>
        </p:txBody>
      </p:sp>
      <p:sp>
        <p:nvSpPr>
          <p:cNvPr id="25" name="TextBox 24">
            <a:extLst>
              <a:ext uri="{FF2B5EF4-FFF2-40B4-BE49-F238E27FC236}">
                <a16:creationId xmlns:a16="http://schemas.microsoft.com/office/drawing/2014/main" id="{9CA558CD-8E07-1E30-9BE9-63736AED503D}"/>
              </a:ext>
            </a:extLst>
          </p:cNvPr>
          <p:cNvSpPr txBox="1"/>
          <p:nvPr/>
        </p:nvSpPr>
        <p:spPr>
          <a:xfrm>
            <a:off x="972978" y="4788124"/>
            <a:ext cx="8171021" cy="458011"/>
          </a:xfrm>
          <a:prstGeom prst="rect">
            <a:avLst/>
          </a:prstGeom>
          <a:noFill/>
        </p:spPr>
        <p:txBody>
          <a:bodyPr wrap="square">
            <a:spAutoFit/>
          </a:bodyPr>
          <a:lstStyle/>
          <a:p>
            <a:pPr marL="0" indent="0">
              <a:lnSpc>
                <a:spcPts val="2900"/>
              </a:lnSpc>
              <a:buNone/>
            </a:pPr>
            <a:r>
              <a:rPr lang="en-US" sz="2400" b="1" kern="0" spc="-47" dirty="0">
                <a:solidFill>
                  <a:srgbClr val="FF8AAF"/>
                </a:solidFill>
                <a:latin typeface="Petrona" pitchFamily="34" charset="0"/>
              </a:rPr>
              <a:t>Stronger Integration with Existing Development Practices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65190" y="470178"/>
            <a:ext cx="7824192" cy="744260"/>
          </a:xfrm>
          <a:prstGeom prst="rect">
            <a:avLst/>
          </a:prstGeom>
          <a:noFill/>
          <a:ln/>
        </p:spPr>
        <p:txBody>
          <a:bodyPr wrap="none" lIns="0" tIns="0" rIns="0" bIns="0" rtlCol="0" anchor="t"/>
          <a:lstStyle/>
          <a:p>
            <a:pPr marL="0" indent="0">
              <a:lnSpc>
                <a:spcPts val="5850"/>
              </a:lnSpc>
              <a:buNone/>
            </a:pPr>
            <a:r>
              <a:rPr lang="en-US" sz="4650" b="1" kern="0" spc="-94" dirty="0">
                <a:solidFill>
                  <a:srgbClr val="FF8AAF"/>
                </a:solidFill>
                <a:latin typeface="Petrona" pitchFamily="34" charset="0"/>
                <a:ea typeface="Petrona" pitchFamily="34" charset="-122"/>
                <a:cs typeface="Petrona" pitchFamily="34" charset="-120"/>
              </a:rPr>
              <a:t>Pulumi's programming model</a:t>
            </a:r>
            <a:endParaRPr lang="en-US" sz="4650" dirty="0"/>
          </a:p>
        </p:txBody>
      </p:sp>
      <p:sp>
        <p:nvSpPr>
          <p:cNvPr id="4" name="Text 2"/>
          <p:cNvSpPr/>
          <p:nvPr/>
        </p:nvSpPr>
        <p:spPr>
          <a:xfrm>
            <a:off x="575668" y="1747242"/>
            <a:ext cx="2977039" cy="372070"/>
          </a:xfrm>
          <a:prstGeom prst="rect">
            <a:avLst/>
          </a:prstGeom>
          <a:noFill/>
          <a:ln/>
        </p:spPr>
        <p:txBody>
          <a:bodyPr wrap="none" lIns="0" tIns="0" rIns="0" bIns="0" rtlCol="0" anchor="t"/>
          <a:lstStyle/>
          <a:p>
            <a:pPr marL="0" indent="0">
              <a:lnSpc>
                <a:spcPts val="2900"/>
              </a:lnSpc>
              <a:buNone/>
            </a:pPr>
            <a:r>
              <a:rPr lang="en-US" sz="2300" b="1" kern="0" spc="-47" dirty="0">
                <a:solidFill>
                  <a:srgbClr val="FF8AAF"/>
                </a:solidFill>
                <a:latin typeface="Petrona" pitchFamily="34" charset="0"/>
                <a:ea typeface="Petrona" pitchFamily="34" charset="-122"/>
                <a:cs typeface="Petrona" pitchFamily="34" charset="-120"/>
              </a:rPr>
              <a:t>Declarative Syntax</a:t>
            </a:r>
            <a:endParaRPr lang="en-US" sz="2300" dirty="0"/>
          </a:p>
        </p:txBody>
      </p:sp>
      <p:sp>
        <p:nvSpPr>
          <p:cNvPr id="5" name="Text 3"/>
          <p:cNvSpPr/>
          <p:nvPr/>
        </p:nvSpPr>
        <p:spPr>
          <a:xfrm>
            <a:off x="565190" y="2280642"/>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Pulumi uses a declarative syntax, where developers define the desired state of the infrastructure, rather than specifying the steps to achieve it.</a:t>
            </a:r>
            <a:endParaRPr lang="en-US" sz="1750" dirty="0"/>
          </a:p>
        </p:txBody>
      </p:sp>
      <p:sp>
        <p:nvSpPr>
          <p:cNvPr id="6" name="Text 4"/>
          <p:cNvSpPr/>
          <p:nvPr/>
        </p:nvSpPr>
        <p:spPr>
          <a:xfrm>
            <a:off x="5332928" y="1747242"/>
            <a:ext cx="3413641" cy="372070"/>
          </a:xfrm>
          <a:prstGeom prst="rect">
            <a:avLst/>
          </a:prstGeom>
          <a:noFill/>
          <a:ln/>
        </p:spPr>
        <p:txBody>
          <a:bodyPr wrap="none" lIns="0" tIns="0" rIns="0" bIns="0" rtlCol="0" anchor="t"/>
          <a:lstStyle/>
          <a:p>
            <a:pPr marL="0" indent="0">
              <a:lnSpc>
                <a:spcPts val="2900"/>
              </a:lnSpc>
              <a:buNone/>
            </a:pPr>
            <a:r>
              <a:rPr lang="en-US" sz="2300" b="1" kern="0" spc="-47" dirty="0">
                <a:solidFill>
                  <a:srgbClr val="FF8AAF"/>
                </a:solidFill>
                <a:latin typeface="Petrona" pitchFamily="34" charset="0"/>
                <a:ea typeface="Petrona" pitchFamily="34" charset="-122"/>
                <a:cs typeface="Petrona" pitchFamily="34" charset="-120"/>
              </a:rPr>
              <a:t>Object-oriented Approach</a:t>
            </a:r>
            <a:endParaRPr lang="en-US" sz="2300" dirty="0"/>
          </a:p>
        </p:txBody>
      </p:sp>
      <p:sp>
        <p:nvSpPr>
          <p:cNvPr id="7" name="Text 5"/>
          <p:cNvSpPr/>
          <p:nvPr/>
        </p:nvSpPr>
        <p:spPr>
          <a:xfrm>
            <a:off x="5326142" y="2294333"/>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Pulumi represents cloud resources as objects, providing a natural and intuitive way to interact with infrastructure.</a:t>
            </a:r>
            <a:endParaRPr lang="en-US" sz="1750" dirty="0"/>
          </a:p>
        </p:txBody>
      </p:sp>
      <p:sp>
        <p:nvSpPr>
          <p:cNvPr id="8" name="Text 6"/>
          <p:cNvSpPr/>
          <p:nvPr/>
        </p:nvSpPr>
        <p:spPr>
          <a:xfrm>
            <a:off x="575668" y="4735592"/>
            <a:ext cx="3014305" cy="372070"/>
          </a:xfrm>
          <a:prstGeom prst="rect">
            <a:avLst/>
          </a:prstGeom>
          <a:noFill/>
          <a:ln/>
        </p:spPr>
        <p:txBody>
          <a:bodyPr wrap="none" lIns="0" tIns="0" rIns="0" bIns="0" rtlCol="0" anchor="t"/>
          <a:lstStyle/>
          <a:p>
            <a:pPr marL="0" indent="0">
              <a:lnSpc>
                <a:spcPts val="2900"/>
              </a:lnSpc>
              <a:buNone/>
            </a:pPr>
            <a:r>
              <a:rPr lang="en-US" sz="2300" b="1" kern="0" spc="-47" dirty="0">
                <a:solidFill>
                  <a:srgbClr val="FF8AAF"/>
                </a:solidFill>
                <a:latin typeface="Petrona" pitchFamily="34" charset="0"/>
                <a:ea typeface="Petrona" pitchFamily="34" charset="-122"/>
                <a:cs typeface="Petrona" pitchFamily="34" charset="-120"/>
              </a:rPr>
              <a:t>Resource providers</a:t>
            </a:r>
            <a:endParaRPr lang="en-US" sz="2300" dirty="0"/>
          </a:p>
        </p:txBody>
      </p:sp>
      <p:sp>
        <p:nvSpPr>
          <p:cNvPr id="9" name="Text 7"/>
          <p:cNvSpPr/>
          <p:nvPr/>
        </p:nvSpPr>
        <p:spPr>
          <a:xfrm>
            <a:off x="565190" y="5213628"/>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Pulumi's ecosystem offers a wide range of packages and providers, extending its functionality to support various cloud services.</a:t>
            </a:r>
            <a:endParaRPr lang="en-US" sz="1750" dirty="0"/>
          </a:p>
        </p:txBody>
      </p:sp>
      <p:pic>
        <p:nvPicPr>
          <p:cNvPr id="12" name="Picture 11">
            <a:extLst>
              <a:ext uri="{FF2B5EF4-FFF2-40B4-BE49-F238E27FC236}">
                <a16:creationId xmlns:a16="http://schemas.microsoft.com/office/drawing/2014/main" id="{5808D0D5-CE9E-8FCD-56FD-81395D90C01E}"/>
              </a:ext>
            </a:extLst>
          </p:cNvPr>
          <p:cNvPicPr>
            <a:picLocks noChangeAspect="1"/>
          </p:cNvPicPr>
          <p:nvPr/>
        </p:nvPicPr>
        <p:blipFill>
          <a:blip r:embed="rId3"/>
          <a:stretch>
            <a:fillRect/>
          </a:stretch>
        </p:blipFill>
        <p:spPr>
          <a:xfrm>
            <a:off x="12318155" y="7621904"/>
            <a:ext cx="2207470" cy="5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0798" y="627578"/>
            <a:ext cx="7802404" cy="1257776"/>
          </a:xfrm>
          <a:prstGeom prst="rect">
            <a:avLst/>
          </a:prstGeom>
          <a:noFill/>
          <a:ln/>
        </p:spPr>
        <p:txBody>
          <a:bodyPr wrap="square" lIns="0" tIns="0" rIns="0" bIns="0" rtlCol="0" anchor="t"/>
          <a:lstStyle/>
          <a:p>
            <a:pPr marL="0" indent="0">
              <a:lnSpc>
                <a:spcPts val="4950"/>
              </a:lnSpc>
              <a:buNone/>
            </a:pPr>
            <a:r>
              <a:rPr lang="en-US" sz="3950" b="1" kern="0" spc="-79" dirty="0">
                <a:solidFill>
                  <a:srgbClr val="FF8AAF"/>
                </a:solidFill>
                <a:latin typeface="Petrona" pitchFamily="34" charset="0"/>
                <a:ea typeface="Petrona" pitchFamily="34" charset="-122"/>
                <a:cs typeface="Petrona" pitchFamily="34" charset="-120"/>
              </a:rPr>
              <a:t>Provisioning cloud infrastructure with Pulumi</a:t>
            </a:r>
            <a:endParaRPr lang="en-US" sz="3950" dirty="0"/>
          </a:p>
        </p:txBody>
      </p:sp>
      <p:sp>
        <p:nvSpPr>
          <p:cNvPr id="4" name="Text 1"/>
          <p:cNvSpPr/>
          <p:nvPr/>
        </p:nvSpPr>
        <p:spPr>
          <a:xfrm>
            <a:off x="670798" y="2172772"/>
            <a:ext cx="7802404" cy="613410"/>
          </a:xfrm>
          <a:prstGeom prst="rect">
            <a:avLst/>
          </a:prstGeom>
          <a:noFill/>
          <a:ln/>
        </p:spPr>
        <p:txBody>
          <a:bodyPr wrap="square" lIns="0" tIns="0" rIns="0" bIns="0" rtlCol="0" anchor="t"/>
          <a:lstStyle/>
          <a:p>
            <a:pPr marL="0" indent="0">
              <a:lnSpc>
                <a:spcPts val="2400"/>
              </a:lnSpc>
              <a:buNone/>
            </a:pPr>
            <a:r>
              <a:rPr lang="en-US" sz="1500" kern="0" spc="-30" dirty="0">
                <a:solidFill>
                  <a:srgbClr val="E0D6DE"/>
                </a:solidFill>
                <a:latin typeface="Inter" pitchFamily="34" charset="0"/>
                <a:ea typeface="Inter" pitchFamily="34" charset="-122"/>
                <a:cs typeface="Inter" pitchFamily="34" charset="-120"/>
              </a:rPr>
              <a:t>Pulumi enables developers to provision cloud infrastructure using code, automating the creation, configuration, and management of resources.</a:t>
            </a:r>
            <a:endParaRPr lang="en-US" sz="1500" dirty="0"/>
          </a:p>
        </p:txBody>
      </p:sp>
      <p:pic>
        <p:nvPicPr>
          <p:cNvPr id="5" name="Image 1" descr="preencoded.png"/>
          <p:cNvPicPr>
            <a:picLocks noChangeAspect="1"/>
          </p:cNvPicPr>
          <p:nvPr/>
        </p:nvPicPr>
        <p:blipFill>
          <a:blip r:embed="rId4"/>
          <a:stretch>
            <a:fillRect/>
          </a:stretch>
        </p:blipFill>
        <p:spPr>
          <a:xfrm>
            <a:off x="670798" y="3001804"/>
            <a:ext cx="958334" cy="1533406"/>
          </a:xfrm>
          <a:prstGeom prst="rect">
            <a:avLst/>
          </a:prstGeom>
        </p:spPr>
      </p:pic>
      <p:sp>
        <p:nvSpPr>
          <p:cNvPr id="6" name="Text 2"/>
          <p:cNvSpPr/>
          <p:nvPr/>
        </p:nvSpPr>
        <p:spPr>
          <a:xfrm>
            <a:off x="1916549" y="3193375"/>
            <a:ext cx="2779157" cy="314444"/>
          </a:xfrm>
          <a:prstGeom prst="rect">
            <a:avLst/>
          </a:prstGeom>
          <a:noFill/>
          <a:ln/>
        </p:spPr>
        <p:txBody>
          <a:bodyPr wrap="none" lIns="0" tIns="0" rIns="0" bIns="0" rtlCol="0" anchor="t"/>
          <a:lstStyle/>
          <a:p>
            <a:pPr marL="0" indent="0" algn="l">
              <a:lnSpc>
                <a:spcPts val="2450"/>
              </a:lnSpc>
              <a:buNone/>
            </a:pPr>
            <a:r>
              <a:rPr lang="en-US" sz="1950" b="1" kern="0" spc="-40" dirty="0">
                <a:solidFill>
                  <a:srgbClr val="E0D6DE"/>
                </a:solidFill>
                <a:latin typeface="Petrona" pitchFamily="34" charset="0"/>
                <a:ea typeface="Petrona" pitchFamily="34" charset="-122"/>
                <a:cs typeface="Petrona" pitchFamily="34" charset="-120"/>
              </a:rPr>
              <a:t>Infrastructure Definition</a:t>
            </a:r>
            <a:endParaRPr lang="en-US" sz="1950" dirty="0"/>
          </a:p>
        </p:txBody>
      </p:sp>
      <p:sp>
        <p:nvSpPr>
          <p:cNvPr id="7" name="Text 3"/>
          <p:cNvSpPr/>
          <p:nvPr/>
        </p:nvSpPr>
        <p:spPr>
          <a:xfrm>
            <a:off x="1916549" y="3622715"/>
            <a:ext cx="6556653" cy="613410"/>
          </a:xfrm>
          <a:prstGeom prst="rect">
            <a:avLst/>
          </a:prstGeom>
          <a:noFill/>
          <a:ln/>
        </p:spPr>
        <p:txBody>
          <a:bodyPr wrap="square" lIns="0" tIns="0" rIns="0" bIns="0" rtlCol="0" anchor="t"/>
          <a:lstStyle/>
          <a:p>
            <a:pPr marL="0" indent="0" algn="l">
              <a:lnSpc>
                <a:spcPts val="2400"/>
              </a:lnSpc>
              <a:buNone/>
            </a:pPr>
            <a:r>
              <a:rPr lang="en-US" sz="1500" kern="0" spc="-30" dirty="0">
                <a:solidFill>
                  <a:srgbClr val="E0D6DE"/>
                </a:solidFill>
                <a:latin typeface="Inter" pitchFamily="34" charset="0"/>
                <a:ea typeface="Inter" pitchFamily="34" charset="-122"/>
                <a:cs typeface="Inter" pitchFamily="34" charset="-120"/>
              </a:rPr>
              <a:t>Developers define infrastructure components using Pulumi's programming model, specifying resources like servers, networks, and databases.</a:t>
            </a:r>
            <a:endParaRPr lang="en-US" sz="1500" dirty="0"/>
          </a:p>
        </p:txBody>
      </p:sp>
      <p:pic>
        <p:nvPicPr>
          <p:cNvPr id="8" name="Image 2" descr="preencoded.png"/>
          <p:cNvPicPr>
            <a:picLocks noChangeAspect="1"/>
          </p:cNvPicPr>
          <p:nvPr/>
        </p:nvPicPr>
        <p:blipFill>
          <a:blip r:embed="rId5"/>
          <a:stretch>
            <a:fillRect/>
          </a:stretch>
        </p:blipFill>
        <p:spPr>
          <a:xfrm>
            <a:off x="670798" y="4535210"/>
            <a:ext cx="958334" cy="1533406"/>
          </a:xfrm>
          <a:prstGeom prst="rect">
            <a:avLst/>
          </a:prstGeom>
        </p:spPr>
      </p:pic>
      <p:sp>
        <p:nvSpPr>
          <p:cNvPr id="9" name="Text 4"/>
          <p:cNvSpPr/>
          <p:nvPr/>
        </p:nvSpPr>
        <p:spPr>
          <a:xfrm>
            <a:off x="1916549" y="4726781"/>
            <a:ext cx="2515672" cy="314444"/>
          </a:xfrm>
          <a:prstGeom prst="rect">
            <a:avLst/>
          </a:prstGeom>
          <a:noFill/>
          <a:ln/>
        </p:spPr>
        <p:txBody>
          <a:bodyPr wrap="none" lIns="0" tIns="0" rIns="0" bIns="0" rtlCol="0" anchor="t"/>
          <a:lstStyle/>
          <a:p>
            <a:pPr marL="0" indent="0" algn="l">
              <a:lnSpc>
                <a:spcPts val="2450"/>
              </a:lnSpc>
              <a:buNone/>
            </a:pPr>
            <a:r>
              <a:rPr lang="en-US" sz="1950" b="1" kern="0" spc="-40" dirty="0">
                <a:solidFill>
                  <a:srgbClr val="E0D6DE"/>
                </a:solidFill>
                <a:latin typeface="Petrona" pitchFamily="34" charset="0"/>
                <a:ea typeface="Petrona" pitchFamily="34" charset="-122"/>
                <a:cs typeface="Petrona" pitchFamily="34" charset="-120"/>
              </a:rPr>
              <a:t>Deployment</a:t>
            </a:r>
            <a:endParaRPr lang="en-US" sz="1950" dirty="0"/>
          </a:p>
        </p:txBody>
      </p:sp>
      <p:sp>
        <p:nvSpPr>
          <p:cNvPr id="10" name="Text 5"/>
          <p:cNvSpPr/>
          <p:nvPr/>
        </p:nvSpPr>
        <p:spPr>
          <a:xfrm>
            <a:off x="1916549" y="5156121"/>
            <a:ext cx="6556653" cy="613410"/>
          </a:xfrm>
          <a:prstGeom prst="rect">
            <a:avLst/>
          </a:prstGeom>
          <a:noFill/>
          <a:ln/>
        </p:spPr>
        <p:txBody>
          <a:bodyPr wrap="square" lIns="0" tIns="0" rIns="0" bIns="0" rtlCol="0" anchor="t"/>
          <a:lstStyle/>
          <a:p>
            <a:pPr marL="0" indent="0" algn="l">
              <a:lnSpc>
                <a:spcPts val="2400"/>
              </a:lnSpc>
              <a:buNone/>
            </a:pPr>
            <a:r>
              <a:rPr lang="en-US" sz="1500" kern="0" spc="-30" dirty="0">
                <a:solidFill>
                  <a:srgbClr val="E0D6DE"/>
                </a:solidFill>
                <a:latin typeface="Inter" pitchFamily="34" charset="0"/>
                <a:ea typeface="Inter" pitchFamily="34" charset="-122"/>
                <a:cs typeface="Inter" pitchFamily="34" charset="-120"/>
              </a:rPr>
              <a:t>Pulumi compiles the infrastructure definition into a deployment plan, which it then executes to create and configure resources.</a:t>
            </a:r>
            <a:endParaRPr lang="en-US" sz="1500" dirty="0"/>
          </a:p>
        </p:txBody>
      </p:sp>
      <p:pic>
        <p:nvPicPr>
          <p:cNvPr id="11" name="Image 3" descr="preencoded.png"/>
          <p:cNvPicPr>
            <a:picLocks noChangeAspect="1"/>
          </p:cNvPicPr>
          <p:nvPr/>
        </p:nvPicPr>
        <p:blipFill>
          <a:blip r:embed="rId6"/>
          <a:stretch>
            <a:fillRect/>
          </a:stretch>
        </p:blipFill>
        <p:spPr>
          <a:xfrm>
            <a:off x="670798" y="6068616"/>
            <a:ext cx="958334" cy="1533406"/>
          </a:xfrm>
          <a:prstGeom prst="rect">
            <a:avLst/>
          </a:prstGeom>
        </p:spPr>
      </p:pic>
      <p:sp>
        <p:nvSpPr>
          <p:cNvPr id="12" name="Text 6"/>
          <p:cNvSpPr/>
          <p:nvPr/>
        </p:nvSpPr>
        <p:spPr>
          <a:xfrm>
            <a:off x="1916549" y="6260187"/>
            <a:ext cx="2515672" cy="314444"/>
          </a:xfrm>
          <a:prstGeom prst="rect">
            <a:avLst/>
          </a:prstGeom>
          <a:noFill/>
          <a:ln/>
        </p:spPr>
        <p:txBody>
          <a:bodyPr wrap="none" lIns="0" tIns="0" rIns="0" bIns="0" rtlCol="0" anchor="t"/>
          <a:lstStyle/>
          <a:p>
            <a:pPr marL="0" indent="0" algn="l">
              <a:lnSpc>
                <a:spcPts val="2450"/>
              </a:lnSpc>
              <a:buNone/>
            </a:pPr>
            <a:r>
              <a:rPr lang="en-US" sz="1950" b="1" kern="0" spc="-40" dirty="0">
                <a:solidFill>
                  <a:srgbClr val="E0D6DE"/>
                </a:solidFill>
                <a:latin typeface="Petrona" pitchFamily="34" charset="0"/>
                <a:ea typeface="Petrona" pitchFamily="34" charset="-122"/>
                <a:cs typeface="Petrona" pitchFamily="34" charset="-120"/>
              </a:rPr>
              <a:t>Management</a:t>
            </a:r>
            <a:endParaRPr lang="en-US" sz="1950" dirty="0"/>
          </a:p>
        </p:txBody>
      </p:sp>
      <p:sp>
        <p:nvSpPr>
          <p:cNvPr id="13" name="Text 7"/>
          <p:cNvSpPr/>
          <p:nvPr/>
        </p:nvSpPr>
        <p:spPr>
          <a:xfrm>
            <a:off x="1916549" y="6689527"/>
            <a:ext cx="6556653" cy="613410"/>
          </a:xfrm>
          <a:prstGeom prst="rect">
            <a:avLst/>
          </a:prstGeom>
          <a:noFill/>
          <a:ln/>
        </p:spPr>
        <p:txBody>
          <a:bodyPr wrap="square" lIns="0" tIns="0" rIns="0" bIns="0" rtlCol="0" anchor="t"/>
          <a:lstStyle/>
          <a:p>
            <a:pPr marL="0" indent="0" algn="l">
              <a:lnSpc>
                <a:spcPts val="2400"/>
              </a:lnSpc>
              <a:buNone/>
            </a:pPr>
            <a:r>
              <a:rPr lang="en-US" sz="1500" kern="0" spc="-30" dirty="0">
                <a:solidFill>
                  <a:srgbClr val="E0D6DE"/>
                </a:solidFill>
                <a:latin typeface="Inter" pitchFamily="34" charset="0"/>
                <a:ea typeface="Inter" pitchFamily="34" charset="-122"/>
                <a:cs typeface="Inter" pitchFamily="34" charset="-120"/>
              </a:rPr>
              <a:t>Pulumi tracks the state of the infrastructure, enabling updates and modifications while ensuring consistency.</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8" name="Text 3"/>
          <p:cNvSpPr/>
          <p:nvPr/>
        </p:nvSpPr>
        <p:spPr>
          <a:xfrm>
            <a:off x="6756440" y="5785366"/>
            <a:ext cx="2473523"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3" name="Picture 2" descr="A purple background with white text&#10;&#10;Description automatically generated">
            <a:extLst>
              <a:ext uri="{FF2B5EF4-FFF2-40B4-BE49-F238E27FC236}">
                <a16:creationId xmlns:a16="http://schemas.microsoft.com/office/drawing/2014/main" id="{EA4C7A45-5EDF-F12D-5109-60655304912C}"/>
              </a:ext>
            </a:extLst>
          </p:cNvPr>
          <p:cNvPicPr>
            <a:picLocks noChangeAspect="1"/>
          </p:cNvPicPr>
          <p:nvPr/>
        </p:nvPicPr>
        <p:blipFill>
          <a:blip r:embed="rId3"/>
          <a:stretch>
            <a:fillRect/>
          </a:stretch>
        </p:blipFill>
        <p:spPr>
          <a:xfrm>
            <a:off x="0" y="0"/>
            <a:ext cx="14630400" cy="8229600"/>
          </a:xfrm>
          <a:prstGeom prst="rect">
            <a:avLst/>
          </a:prstGeom>
        </p:spPr>
      </p:pic>
    </p:spTree>
    <p:extLst>
      <p:ext uri="{BB962C8B-B14F-4D97-AF65-F5344CB8AC3E}">
        <p14:creationId xmlns:p14="http://schemas.microsoft.com/office/powerpoint/2010/main" val="249578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TotalTime>
  <Words>424</Words>
  <Application>Microsoft Office PowerPoint</Application>
  <PresentationFormat>Custom</PresentationFormat>
  <Paragraphs>45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Inter</vt:lpstr>
      <vt:lpstr>Petrona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Kelvin Galabuzi</cp:lastModifiedBy>
  <cp:revision>17</cp:revision>
  <dcterms:created xsi:type="dcterms:W3CDTF">2024-09-13T19:45:52Z</dcterms:created>
  <dcterms:modified xsi:type="dcterms:W3CDTF">2024-09-13T21:43:22Z</dcterms:modified>
</cp:coreProperties>
</file>