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70" d="100"/>
          <a:sy n="70" d="100"/>
        </p:scale>
        <p:origin x="3240" y="90"/>
      </p:cViewPr>
      <p:guideLst>
        <p:guide orient="horz" pos="3120"/>
        <p:guide pos="21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860171-F020-49FB-A464-B81E499A937F}" type="datetimeFigureOut">
              <a:rPr lang="en-GB" smtClean="0"/>
              <a:t>07/12/2024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099C27-C805-4013-A4E7-E7E377F9A618}" type="slidenum">
              <a:rPr lang="en-GB" smtClean="0"/>
              <a:t>‹#›</a:t>
            </a:fld>
            <a:endParaRPr lang="en-GB"/>
          </a:p>
        </p:txBody>
      </p:sp>
    </p:spTree>
    <p:extLst>
      <p:ext uri="{BB962C8B-B14F-4D97-AF65-F5344CB8AC3E}">
        <p14:creationId xmlns:p14="http://schemas.microsoft.com/office/powerpoint/2010/main" val="3695619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60171-F020-49FB-A464-B81E499A937F}" type="datetimeFigureOut">
              <a:rPr lang="en-GB" smtClean="0"/>
              <a:t>07/12/2024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099C27-C805-4013-A4E7-E7E377F9A618}" type="slidenum">
              <a:rPr lang="en-GB" smtClean="0"/>
              <a:t>‹#›</a:t>
            </a:fld>
            <a:endParaRPr lang="en-GB"/>
          </a:p>
        </p:txBody>
      </p:sp>
    </p:spTree>
    <p:extLst>
      <p:ext uri="{BB962C8B-B14F-4D97-AF65-F5344CB8AC3E}">
        <p14:creationId xmlns:p14="http://schemas.microsoft.com/office/powerpoint/2010/main" val="289097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60171-F020-49FB-A464-B81E499A937F}" type="datetimeFigureOut">
              <a:rPr lang="en-GB" smtClean="0"/>
              <a:t>07/12/2024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099C27-C805-4013-A4E7-E7E377F9A618}" type="slidenum">
              <a:rPr lang="en-GB" smtClean="0"/>
              <a:t>‹#›</a:t>
            </a:fld>
            <a:endParaRPr lang="en-GB"/>
          </a:p>
        </p:txBody>
      </p:sp>
    </p:spTree>
    <p:extLst>
      <p:ext uri="{BB962C8B-B14F-4D97-AF65-F5344CB8AC3E}">
        <p14:creationId xmlns:p14="http://schemas.microsoft.com/office/powerpoint/2010/main" val="1380745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60171-F020-49FB-A464-B81E499A937F}" type="datetimeFigureOut">
              <a:rPr lang="en-GB" smtClean="0"/>
              <a:t>07/12/2024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099C27-C805-4013-A4E7-E7E377F9A618}" type="slidenum">
              <a:rPr lang="en-GB" smtClean="0"/>
              <a:t>‹#›</a:t>
            </a:fld>
            <a:endParaRPr lang="en-GB"/>
          </a:p>
        </p:txBody>
      </p:sp>
    </p:spTree>
    <p:extLst>
      <p:ext uri="{BB962C8B-B14F-4D97-AF65-F5344CB8AC3E}">
        <p14:creationId xmlns:p14="http://schemas.microsoft.com/office/powerpoint/2010/main" val="3034225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860171-F020-49FB-A464-B81E499A937F}" type="datetimeFigureOut">
              <a:rPr lang="en-GB" smtClean="0"/>
              <a:t>07/12/2024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099C27-C805-4013-A4E7-E7E377F9A618}" type="slidenum">
              <a:rPr lang="en-GB" smtClean="0"/>
              <a:t>‹#›</a:t>
            </a:fld>
            <a:endParaRPr lang="en-GB"/>
          </a:p>
        </p:txBody>
      </p:sp>
    </p:spTree>
    <p:extLst>
      <p:ext uri="{BB962C8B-B14F-4D97-AF65-F5344CB8AC3E}">
        <p14:creationId xmlns:p14="http://schemas.microsoft.com/office/powerpoint/2010/main" val="2848161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860171-F020-49FB-A464-B81E499A937F}" type="datetimeFigureOut">
              <a:rPr lang="en-GB" smtClean="0"/>
              <a:t>07/12/2024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099C27-C805-4013-A4E7-E7E377F9A618}" type="slidenum">
              <a:rPr lang="en-GB" smtClean="0"/>
              <a:t>‹#›</a:t>
            </a:fld>
            <a:endParaRPr lang="en-GB"/>
          </a:p>
        </p:txBody>
      </p:sp>
    </p:spTree>
    <p:extLst>
      <p:ext uri="{BB962C8B-B14F-4D97-AF65-F5344CB8AC3E}">
        <p14:creationId xmlns:p14="http://schemas.microsoft.com/office/powerpoint/2010/main" val="354400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860171-F020-49FB-A464-B81E499A937F}" type="datetimeFigureOut">
              <a:rPr lang="en-GB" smtClean="0"/>
              <a:t>07/12/2024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7099C27-C805-4013-A4E7-E7E377F9A618}" type="slidenum">
              <a:rPr lang="en-GB" smtClean="0"/>
              <a:t>‹#›</a:t>
            </a:fld>
            <a:endParaRPr lang="en-GB"/>
          </a:p>
        </p:txBody>
      </p:sp>
    </p:spTree>
    <p:extLst>
      <p:ext uri="{BB962C8B-B14F-4D97-AF65-F5344CB8AC3E}">
        <p14:creationId xmlns:p14="http://schemas.microsoft.com/office/powerpoint/2010/main" val="4034240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860171-F020-49FB-A464-B81E499A937F}" type="datetimeFigureOut">
              <a:rPr lang="en-GB" smtClean="0"/>
              <a:t>07/12/2024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7099C27-C805-4013-A4E7-E7E377F9A618}" type="slidenum">
              <a:rPr lang="en-GB" smtClean="0"/>
              <a:t>‹#›</a:t>
            </a:fld>
            <a:endParaRPr lang="en-GB"/>
          </a:p>
        </p:txBody>
      </p:sp>
    </p:spTree>
    <p:extLst>
      <p:ext uri="{BB962C8B-B14F-4D97-AF65-F5344CB8AC3E}">
        <p14:creationId xmlns:p14="http://schemas.microsoft.com/office/powerpoint/2010/main" val="168224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860171-F020-49FB-A464-B81E499A937F}" type="datetimeFigureOut">
              <a:rPr lang="en-GB" smtClean="0"/>
              <a:t>07/12/2024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7099C27-C805-4013-A4E7-E7E377F9A618}" type="slidenum">
              <a:rPr lang="en-GB" smtClean="0"/>
              <a:t>‹#›</a:t>
            </a:fld>
            <a:endParaRPr lang="en-GB"/>
          </a:p>
        </p:txBody>
      </p:sp>
    </p:spTree>
    <p:extLst>
      <p:ext uri="{BB962C8B-B14F-4D97-AF65-F5344CB8AC3E}">
        <p14:creationId xmlns:p14="http://schemas.microsoft.com/office/powerpoint/2010/main" val="185575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9860171-F020-49FB-A464-B81E499A937F}" type="datetimeFigureOut">
              <a:rPr lang="en-GB" smtClean="0"/>
              <a:t>07/12/2024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099C27-C805-4013-A4E7-E7E377F9A618}" type="slidenum">
              <a:rPr lang="en-GB" smtClean="0"/>
              <a:t>‹#›</a:t>
            </a:fld>
            <a:endParaRPr lang="en-GB"/>
          </a:p>
        </p:txBody>
      </p:sp>
    </p:spTree>
    <p:extLst>
      <p:ext uri="{BB962C8B-B14F-4D97-AF65-F5344CB8AC3E}">
        <p14:creationId xmlns:p14="http://schemas.microsoft.com/office/powerpoint/2010/main" val="1517690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9860171-F020-49FB-A464-B81E499A937F}" type="datetimeFigureOut">
              <a:rPr lang="en-GB" smtClean="0"/>
              <a:t>07/12/2024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099C27-C805-4013-A4E7-E7E377F9A618}" type="slidenum">
              <a:rPr lang="en-GB" smtClean="0"/>
              <a:t>‹#›</a:t>
            </a:fld>
            <a:endParaRPr lang="en-GB"/>
          </a:p>
        </p:txBody>
      </p:sp>
    </p:spTree>
    <p:extLst>
      <p:ext uri="{BB962C8B-B14F-4D97-AF65-F5344CB8AC3E}">
        <p14:creationId xmlns:p14="http://schemas.microsoft.com/office/powerpoint/2010/main" val="3187558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82000"/>
                  </a:schemeClr>
                </a:solidFill>
              </a:defRPr>
            </a:lvl1pPr>
          </a:lstStyle>
          <a:p>
            <a:fld id="{D9860171-F020-49FB-A464-B81E499A937F}" type="datetimeFigureOut">
              <a:rPr lang="en-GB" smtClean="0"/>
              <a:t>07/12/2024</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82000"/>
                  </a:schemeClr>
                </a:solidFill>
              </a:defRPr>
            </a:lvl1pPr>
          </a:lstStyle>
          <a:p>
            <a:fld id="{07099C27-C805-4013-A4E7-E7E377F9A618}" type="slidenum">
              <a:rPr lang="en-GB" smtClean="0"/>
              <a:t>‹#›</a:t>
            </a:fld>
            <a:endParaRPr lang="en-GB"/>
          </a:p>
        </p:txBody>
      </p:sp>
    </p:spTree>
    <p:extLst>
      <p:ext uri="{BB962C8B-B14F-4D97-AF65-F5344CB8AC3E}">
        <p14:creationId xmlns:p14="http://schemas.microsoft.com/office/powerpoint/2010/main" val="416645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898A04-716E-FB86-2756-D6C9C2206EC1}"/>
              </a:ext>
            </a:extLst>
          </p:cNvPr>
          <p:cNvSpPr txBox="1"/>
          <p:nvPr/>
        </p:nvSpPr>
        <p:spPr>
          <a:xfrm>
            <a:off x="36513" y="-7301"/>
            <a:ext cx="6858000" cy="584775"/>
          </a:xfrm>
          <a:prstGeom prst="rect">
            <a:avLst/>
          </a:prstGeom>
          <a:noFill/>
        </p:spPr>
        <p:txBody>
          <a:bodyPr wrap="square" rtlCol="0">
            <a:spAutoFit/>
          </a:bodyPr>
          <a:lstStyle/>
          <a:p>
            <a:pPr algn="ctr"/>
            <a:r>
              <a:rPr lang="en-GB" sz="2400" b="1" u="sng" dirty="0"/>
              <a:t>Car Driving Brief: 2024-2025</a:t>
            </a:r>
          </a:p>
          <a:p>
            <a:pPr algn="ctr"/>
            <a:r>
              <a:rPr lang="en-GB" sz="800" b="1" dirty="0"/>
              <a:t>Compiled by Jasper Waghorn</a:t>
            </a:r>
            <a:endParaRPr lang="en-GB" sz="700" b="1" dirty="0"/>
          </a:p>
        </p:txBody>
      </p:sp>
      <p:sp>
        <p:nvSpPr>
          <p:cNvPr id="5" name="TextBox 4">
            <a:extLst>
              <a:ext uri="{FF2B5EF4-FFF2-40B4-BE49-F238E27FC236}">
                <a16:creationId xmlns:a16="http://schemas.microsoft.com/office/drawing/2014/main" id="{B5E928E4-8898-695C-8AB9-F9A582818011}"/>
              </a:ext>
            </a:extLst>
          </p:cNvPr>
          <p:cNvSpPr txBox="1"/>
          <p:nvPr/>
        </p:nvSpPr>
        <p:spPr>
          <a:xfrm>
            <a:off x="0" y="577474"/>
            <a:ext cx="6858000" cy="523220"/>
          </a:xfrm>
          <a:prstGeom prst="rect">
            <a:avLst/>
          </a:prstGeom>
          <a:noFill/>
        </p:spPr>
        <p:txBody>
          <a:bodyPr wrap="square" rtlCol="0">
            <a:spAutoFit/>
          </a:bodyPr>
          <a:lstStyle/>
          <a:p>
            <a:r>
              <a:rPr lang="en-GB" sz="1400" dirty="0"/>
              <a:t>To be read to </a:t>
            </a:r>
            <a:r>
              <a:rPr lang="en-GB" sz="1400" b="1" dirty="0"/>
              <a:t>every person </a:t>
            </a:r>
            <a:r>
              <a:rPr lang="en-GB" sz="1400" dirty="0"/>
              <a:t>wishing to drive the car </a:t>
            </a:r>
            <a:r>
              <a:rPr lang="en-GB" sz="1400" b="1" dirty="0"/>
              <a:t>every time </a:t>
            </a:r>
            <a:r>
              <a:rPr lang="en-GB" sz="1400" dirty="0"/>
              <a:t>they drive, to teach them and to remind of how the car works and rules.</a:t>
            </a:r>
            <a:endParaRPr lang="en-GB" sz="1400" b="1" dirty="0"/>
          </a:p>
        </p:txBody>
      </p:sp>
      <p:pic>
        <p:nvPicPr>
          <p:cNvPr id="12" name="Picture 11">
            <a:extLst>
              <a:ext uri="{FF2B5EF4-FFF2-40B4-BE49-F238E27FC236}">
                <a16:creationId xmlns:a16="http://schemas.microsoft.com/office/drawing/2014/main" id="{CFFF661F-4A30-CD56-750B-E1F9A73C4874}"/>
              </a:ext>
            </a:extLst>
          </p:cNvPr>
          <p:cNvPicPr>
            <a:picLocks noChangeAspect="1"/>
          </p:cNvPicPr>
          <p:nvPr/>
        </p:nvPicPr>
        <p:blipFill>
          <a:blip r:embed="rId2"/>
          <a:stretch>
            <a:fillRect/>
          </a:stretch>
        </p:blipFill>
        <p:spPr>
          <a:xfrm>
            <a:off x="5525025" y="8609380"/>
            <a:ext cx="1332975" cy="1296622"/>
          </a:xfrm>
          <a:prstGeom prst="rect">
            <a:avLst/>
          </a:prstGeom>
        </p:spPr>
      </p:pic>
      <p:sp>
        <p:nvSpPr>
          <p:cNvPr id="13" name="TextBox 12">
            <a:extLst>
              <a:ext uri="{FF2B5EF4-FFF2-40B4-BE49-F238E27FC236}">
                <a16:creationId xmlns:a16="http://schemas.microsoft.com/office/drawing/2014/main" id="{5B2CEB64-E26D-7F54-E6F9-33A46428ABBF}"/>
              </a:ext>
            </a:extLst>
          </p:cNvPr>
          <p:cNvSpPr txBox="1"/>
          <p:nvPr/>
        </p:nvSpPr>
        <p:spPr>
          <a:xfrm>
            <a:off x="5525025" y="8332381"/>
            <a:ext cx="2152518" cy="276999"/>
          </a:xfrm>
          <a:prstGeom prst="rect">
            <a:avLst/>
          </a:prstGeom>
          <a:noFill/>
        </p:spPr>
        <p:txBody>
          <a:bodyPr wrap="square" rtlCol="0">
            <a:spAutoFit/>
          </a:bodyPr>
          <a:lstStyle/>
          <a:p>
            <a:r>
              <a:rPr lang="en-GB" sz="1200" b="1" dirty="0"/>
              <a:t>Risk Assessment</a:t>
            </a:r>
          </a:p>
        </p:txBody>
      </p:sp>
      <p:cxnSp>
        <p:nvCxnSpPr>
          <p:cNvPr id="15" name="Straight Connector 14">
            <a:extLst>
              <a:ext uri="{FF2B5EF4-FFF2-40B4-BE49-F238E27FC236}">
                <a16:creationId xmlns:a16="http://schemas.microsoft.com/office/drawing/2014/main" id="{301F61EF-2B31-7295-8022-C55BAC09E4E5}"/>
              </a:ext>
            </a:extLst>
          </p:cNvPr>
          <p:cNvCxnSpPr/>
          <p:nvPr/>
        </p:nvCxnSpPr>
        <p:spPr>
          <a:xfrm>
            <a:off x="5525025" y="9906000"/>
            <a:ext cx="0" cy="0"/>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descr="A logo with colorful lines and text&#10;&#10;Description automatically generated">
            <a:extLst>
              <a:ext uri="{FF2B5EF4-FFF2-40B4-BE49-F238E27FC236}">
                <a16:creationId xmlns:a16="http://schemas.microsoft.com/office/drawing/2014/main" id="{6BAB3EBD-2A17-D7BD-EC19-48AB6223DD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814179"/>
            <a:ext cx="1091821" cy="1091821"/>
          </a:xfrm>
          <a:prstGeom prst="rect">
            <a:avLst/>
          </a:prstGeom>
        </p:spPr>
      </p:pic>
      <p:sp>
        <p:nvSpPr>
          <p:cNvPr id="2" name="TextBox 1">
            <a:extLst>
              <a:ext uri="{FF2B5EF4-FFF2-40B4-BE49-F238E27FC236}">
                <a16:creationId xmlns:a16="http://schemas.microsoft.com/office/drawing/2014/main" id="{EF213F52-E320-4E2A-0633-F0021AC6C293}"/>
              </a:ext>
            </a:extLst>
          </p:cNvPr>
          <p:cNvSpPr txBox="1"/>
          <p:nvPr/>
        </p:nvSpPr>
        <p:spPr>
          <a:xfrm>
            <a:off x="36513" y="1296620"/>
            <a:ext cx="6632812" cy="7632859"/>
          </a:xfrm>
          <a:prstGeom prst="rect">
            <a:avLst/>
          </a:prstGeom>
          <a:noFill/>
        </p:spPr>
        <p:txBody>
          <a:bodyPr wrap="square" rtlCol="0">
            <a:spAutoFit/>
          </a:bodyPr>
          <a:lstStyle/>
          <a:p>
            <a:r>
              <a:rPr lang="en-GB" dirty="0"/>
              <a:t>Firstly, </a:t>
            </a:r>
            <a:r>
              <a:rPr lang="en-GB" b="1" dirty="0"/>
              <a:t>everyone</a:t>
            </a:r>
            <a:r>
              <a:rPr lang="en-GB" dirty="0"/>
              <a:t> is to be shown as a group how to attach the seatbelt, how to put on the helmet probably, importance of a race suit and gloves, how the braking works, use of the throttle and how to control the speed, how to turn the car on and off, and how to exit the car safely. The briefing is </a:t>
            </a:r>
            <a:r>
              <a:rPr lang="en-GB" b="1" dirty="0"/>
              <a:t>made to be adapted</a:t>
            </a:r>
            <a:r>
              <a:rPr lang="en-GB" dirty="0"/>
              <a:t> each time bases on experience and the context of the driving session.</a:t>
            </a:r>
          </a:p>
          <a:p>
            <a:endParaRPr lang="en-GB" dirty="0"/>
          </a:p>
          <a:p>
            <a:r>
              <a:rPr lang="en-GB" b="1" dirty="0"/>
              <a:t>For everyone, each time they drive</a:t>
            </a:r>
            <a:r>
              <a:rPr lang="en-GB" dirty="0"/>
              <a:t>:</a:t>
            </a:r>
          </a:p>
          <a:p>
            <a:endParaRPr lang="en-GB" dirty="0"/>
          </a:p>
          <a:p>
            <a:pPr marL="342900" indent="-342900">
              <a:buFont typeface="+mj-lt"/>
              <a:buAutoNum type="arabicPeriod"/>
            </a:pPr>
            <a:r>
              <a:rPr lang="en-GB" dirty="0"/>
              <a:t>Make sure they know how the seatbelt works and that it is tight and clipped in probably, also check their helmet, gloves and race suit.</a:t>
            </a:r>
          </a:p>
          <a:p>
            <a:pPr marL="342900" indent="-342900">
              <a:buFont typeface="+mj-lt"/>
              <a:buAutoNum type="arabicPeriod"/>
            </a:pPr>
            <a:r>
              <a:rPr lang="en-GB" dirty="0"/>
              <a:t>Remind them the importance of speed management and not to brake whilst using the throttle.</a:t>
            </a:r>
          </a:p>
          <a:p>
            <a:pPr marL="342900" indent="-342900">
              <a:buFont typeface="+mj-lt"/>
              <a:buAutoNum type="arabicPeriod"/>
            </a:pPr>
            <a:r>
              <a:rPr lang="en-GB" dirty="0"/>
              <a:t>Ensure they know the course, where not to go, to slow down around corners and go dead slow near people and when next to people; switch of the engine and get pushed.</a:t>
            </a:r>
          </a:p>
          <a:p>
            <a:pPr marL="342900" indent="-342900">
              <a:buFont typeface="+mj-lt"/>
              <a:buAutoNum type="arabicPeriod"/>
            </a:pPr>
            <a:r>
              <a:rPr lang="en-GB" dirty="0"/>
              <a:t>Show them again how the brakes work and that if they panic just let go of the throttle and press the brakes hard.</a:t>
            </a:r>
          </a:p>
          <a:p>
            <a:pPr marL="342900" indent="-342900">
              <a:buFont typeface="+mj-lt"/>
              <a:buAutoNum type="arabicPeriod"/>
            </a:pPr>
            <a:r>
              <a:rPr lang="en-GB" dirty="0"/>
              <a:t>Ask them if the have any questions and if they understand the instructions and rules.</a:t>
            </a:r>
          </a:p>
          <a:p>
            <a:pPr marL="342900" indent="-342900">
              <a:buFont typeface="+mj-lt"/>
              <a:buAutoNum type="arabicPeriod"/>
            </a:pPr>
            <a:endParaRPr lang="en-GB" dirty="0"/>
          </a:p>
          <a:p>
            <a:r>
              <a:rPr lang="en-GB" sz="2000" b="1" dirty="0">
                <a:solidFill>
                  <a:srgbClr val="FF0000"/>
                </a:solidFill>
              </a:rPr>
              <a:t>IF SOMEONE DOES NOT FOLLOW THE RULES, THEY ARE NOT PERMITTED TO DRIVE.</a:t>
            </a:r>
          </a:p>
          <a:p>
            <a:endParaRPr lang="en-GB" dirty="0"/>
          </a:p>
          <a:p>
            <a:pPr marL="342900" indent="-342900">
              <a:buFont typeface="+mj-lt"/>
              <a:buAutoNum type="arabicPeriod"/>
            </a:pPr>
            <a:endParaRPr lang="en-GB" dirty="0"/>
          </a:p>
          <a:p>
            <a:pPr marL="342900" indent="-342900">
              <a:buFont typeface="+mj-lt"/>
              <a:buAutoNum type="arabicPeriod"/>
            </a:pPr>
            <a:endParaRPr lang="en-GB" dirty="0"/>
          </a:p>
        </p:txBody>
      </p:sp>
    </p:spTree>
    <p:extLst>
      <p:ext uri="{BB962C8B-B14F-4D97-AF65-F5344CB8AC3E}">
        <p14:creationId xmlns:p14="http://schemas.microsoft.com/office/powerpoint/2010/main" val="1149888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4BE3C-7B25-6FF5-DFAF-EF268442E72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EC85CAF-A941-B854-3157-F2D3A7511051}"/>
              </a:ext>
            </a:extLst>
          </p:cNvPr>
          <p:cNvSpPr txBox="1"/>
          <p:nvPr/>
        </p:nvSpPr>
        <p:spPr>
          <a:xfrm>
            <a:off x="0" y="0"/>
            <a:ext cx="6858000" cy="461665"/>
          </a:xfrm>
          <a:prstGeom prst="rect">
            <a:avLst/>
          </a:prstGeom>
          <a:noFill/>
        </p:spPr>
        <p:txBody>
          <a:bodyPr wrap="square" rtlCol="0">
            <a:spAutoFit/>
          </a:bodyPr>
          <a:lstStyle/>
          <a:p>
            <a:pPr algn="ctr"/>
            <a:r>
              <a:rPr lang="en-GB" sz="2400" b="1" u="sng" dirty="0"/>
              <a:t>Course of action: 2024-2025</a:t>
            </a:r>
          </a:p>
        </p:txBody>
      </p:sp>
      <p:sp>
        <p:nvSpPr>
          <p:cNvPr id="5" name="TextBox 4">
            <a:extLst>
              <a:ext uri="{FF2B5EF4-FFF2-40B4-BE49-F238E27FC236}">
                <a16:creationId xmlns:a16="http://schemas.microsoft.com/office/drawing/2014/main" id="{567AC7B7-B1EE-ECC4-8C02-5BB46818B07E}"/>
              </a:ext>
            </a:extLst>
          </p:cNvPr>
          <p:cNvSpPr txBox="1"/>
          <p:nvPr/>
        </p:nvSpPr>
        <p:spPr>
          <a:xfrm>
            <a:off x="0" y="461665"/>
            <a:ext cx="6858000" cy="523220"/>
          </a:xfrm>
          <a:prstGeom prst="rect">
            <a:avLst/>
          </a:prstGeom>
          <a:noFill/>
        </p:spPr>
        <p:txBody>
          <a:bodyPr wrap="square" rtlCol="0">
            <a:spAutoFit/>
          </a:bodyPr>
          <a:lstStyle/>
          <a:p>
            <a:r>
              <a:rPr lang="en-GB" sz="1400" dirty="0"/>
              <a:t>Make sure anyone leading a driving session or providing a briefing understands the risks and what to do in case an accident occurs.</a:t>
            </a:r>
            <a:endParaRPr lang="en-GB" sz="1400" b="1" dirty="0"/>
          </a:p>
        </p:txBody>
      </p:sp>
      <p:pic>
        <p:nvPicPr>
          <p:cNvPr id="12" name="Picture 11">
            <a:extLst>
              <a:ext uri="{FF2B5EF4-FFF2-40B4-BE49-F238E27FC236}">
                <a16:creationId xmlns:a16="http://schemas.microsoft.com/office/drawing/2014/main" id="{7802B822-C607-6035-98F7-CD0E2F40D270}"/>
              </a:ext>
            </a:extLst>
          </p:cNvPr>
          <p:cNvPicPr>
            <a:picLocks noChangeAspect="1"/>
          </p:cNvPicPr>
          <p:nvPr/>
        </p:nvPicPr>
        <p:blipFill>
          <a:blip r:embed="rId2"/>
          <a:stretch>
            <a:fillRect/>
          </a:stretch>
        </p:blipFill>
        <p:spPr>
          <a:xfrm>
            <a:off x="5525025" y="8609380"/>
            <a:ext cx="1332975" cy="1296622"/>
          </a:xfrm>
          <a:prstGeom prst="rect">
            <a:avLst/>
          </a:prstGeom>
        </p:spPr>
      </p:pic>
      <p:sp>
        <p:nvSpPr>
          <p:cNvPr id="13" name="TextBox 12">
            <a:extLst>
              <a:ext uri="{FF2B5EF4-FFF2-40B4-BE49-F238E27FC236}">
                <a16:creationId xmlns:a16="http://schemas.microsoft.com/office/drawing/2014/main" id="{2B043012-D3C7-627A-35D7-98B8C3B25400}"/>
              </a:ext>
            </a:extLst>
          </p:cNvPr>
          <p:cNvSpPr txBox="1"/>
          <p:nvPr/>
        </p:nvSpPr>
        <p:spPr>
          <a:xfrm>
            <a:off x="5525025" y="8332381"/>
            <a:ext cx="2152518" cy="276999"/>
          </a:xfrm>
          <a:prstGeom prst="rect">
            <a:avLst/>
          </a:prstGeom>
          <a:noFill/>
        </p:spPr>
        <p:txBody>
          <a:bodyPr wrap="square" rtlCol="0">
            <a:spAutoFit/>
          </a:bodyPr>
          <a:lstStyle/>
          <a:p>
            <a:r>
              <a:rPr lang="en-GB" sz="1200" b="1" dirty="0"/>
              <a:t>Risk Assessment</a:t>
            </a:r>
          </a:p>
        </p:txBody>
      </p:sp>
      <p:cxnSp>
        <p:nvCxnSpPr>
          <p:cNvPr id="15" name="Straight Connector 14">
            <a:extLst>
              <a:ext uri="{FF2B5EF4-FFF2-40B4-BE49-F238E27FC236}">
                <a16:creationId xmlns:a16="http://schemas.microsoft.com/office/drawing/2014/main" id="{6C784B9F-84A7-32D3-F7DE-5ED927FA3E96}"/>
              </a:ext>
            </a:extLst>
          </p:cNvPr>
          <p:cNvCxnSpPr/>
          <p:nvPr/>
        </p:nvCxnSpPr>
        <p:spPr>
          <a:xfrm>
            <a:off x="5525025" y="9906000"/>
            <a:ext cx="0"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84FB4F50-9BF5-EAA5-6C88-4EF6897F9F12}"/>
              </a:ext>
            </a:extLst>
          </p:cNvPr>
          <p:cNvSpPr txBox="1"/>
          <p:nvPr/>
        </p:nvSpPr>
        <p:spPr>
          <a:xfrm>
            <a:off x="109182" y="1091821"/>
            <a:ext cx="6632812" cy="923330"/>
          </a:xfrm>
          <a:prstGeom prst="rect">
            <a:avLst/>
          </a:prstGeom>
          <a:noFill/>
        </p:spPr>
        <p:txBody>
          <a:bodyPr wrap="square" rtlCol="0">
            <a:spAutoFit/>
          </a:bodyPr>
          <a:lstStyle/>
          <a:p>
            <a:r>
              <a:rPr lang="en-GB" b="1" dirty="0"/>
              <a:t>If someone does not understand:</a:t>
            </a:r>
          </a:p>
          <a:p>
            <a:pPr marL="342900" indent="-342900">
              <a:buFont typeface="+mj-lt"/>
              <a:buAutoNum type="arabicPeriod"/>
            </a:pPr>
            <a:endParaRPr lang="en-GB" b="1" dirty="0"/>
          </a:p>
          <a:p>
            <a:pPr marL="342900" indent="-342900">
              <a:buFont typeface="+mj-lt"/>
              <a:buAutoNum type="arabicPeriod"/>
            </a:pPr>
            <a:endParaRPr lang="en-GB" b="1" dirty="0"/>
          </a:p>
        </p:txBody>
      </p:sp>
      <p:sp>
        <p:nvSpPr>
          <p:cNvPr id="2" name="Rectangle 1">
            <a:extLst>
              <a:ext uri="{FF2B5EF4-FFF2-40B4-BE49-F238E27FC236}">
                <a16:creationId xmlns:a16="http://schemas.microsoft.com/office/drawing/2014/main" id="{7DF589E1-E49B-2FFF-73CE-D133D11474C8}"/>
              </a:ext>
            </a:extLst>
          </p:cNvPr>
          <p:cNvSpPr/>
          <p:nvPr/>
        </p:nvSpPr>
        <p:spPr>
          <a:xfrm>
            <a:off x="2432713" y="1603359"/>
            <a:ext cx="1985749" cy="823583"/>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Find out why they do not understand.</a:t>
            </a:r>
          </a:p>
        </p:txBody>
      </p:sp>
      <p:sp>
        <p:nvSpPr>
          <p:cNvPr id="6" name="Rectangle 5">
            <a:extLst>
              <a:ext uri="{FF2B5EF4-FFF2-40B4-BE49-F238E27FC236}">
                <a16:creationId xmlns:a16="http://schemas.microsoft.com/office/drawing/2014/main" id="{BB94118E-718A-25DE-F083-B17E76B5BC5F}"/>
              </a:ext>
            </a:extLst>
          </p:cNvPr>
          <p:cNvSpPr/>
          <p:nvPr/>
        </p:nvSpPr>
        <p:spPr>
          <a:xfrm>
            <a:off x="592539" y="3030365"/>
            <a:ext cx="2205252" cy="823583"/>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Give the briefing to the whole group again with someone else explaining.</a:t>
            </a:r>
          </a:p>
        </p:txBody>
      </p:sp>
      <p:cxnSp>
        <p:nvCxnSpPr>
          <p:cNvPr id="8" name="Straight Arrow Connector 7">
            <a:extLst>
              <a:ext uri="{FF2B5EF4-FFF2-40B4-BE49-F238E27FC236}">
                <a16:creationId xmlns:a16="http://schemas.microsoft.com/office/drawing/2014/main" id="{555AE4AC-071F-6870-A48B-8B8664FB142D}"/>
              </a:ext>
            </a:extLst>
          </p:cNvPr>
          <p:cNvCxnSpPr/>
          <p:nvPr/>
        </p:nvCxnSpPr>
        <p:spPr>
          <a:xfrm flipH="1">
            <a:off x="1528549" y="2197290"/>
            <a:ext cx="736979" cy="68238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0B569AB3-DC1E-F740-2F42-26E97F7B7927}"/>
              </a:ext>
            </a:extLst>
          </p:cNvPr>
          <p:cNvSpPr txBox="1"/>
          <p:nvPr/>
        </p:nvSpPr>
        <p:spPr>
          <a:xfrm>
            <a:off x="441846" y="2095354"/>
            <a:ext cx="1658203" cy="523220"/>
          </a:xfrm>
          <a:prstGeom prst="rect">
            <a:avLst/>
          </a:prstGeom>
          <a:noFill/>
        </p:spPr>
        <p:txBody>
          <a:bodyPr wrap="square" rtlCol="0">
            <a:spAutoFit/>
          </a:bodyPr>
          <a:lstStyle/>
          <a:p>
            <a:pPr algn="ctr"/>
            <a:r>
              <a:rPr lang="en-GB" sz="1400" dirty="0"/>
              <a:t>Instructions were not clear</a:t>
            </a:r>
          </a:p>
        </p:txBody>
      </p:sp>
      <p:sp>
        <p:nvSpPr>
          <p:cNvPr id="10" name="Rectangle 9">
            <a:extLst>
              <a:ext uri="{FF2B5EF4-FFF2-40B4-BE49-F238E27FC236}">
                <a16:creationId xmlns:a16="http://schemas.microsoft.com/office/drawing/2014/main" id="{A15F9C18-A3DA-9013-DDB2-BF115E9A7B69}"/>
              </a:ext>
            </a:extLst>
          </p:cNvPr>
          <p:cNvSpPr/>
          <p:nvPr/>
        </p:nvSpPr>
        <p:spPr>
          <a:xfrm>
            <a:off x="4560330" y="2980491"/>
            <a:ext cx="2082422" cy="923330"/>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Explain again individually; making clear the dangers and give them a strike.</a:t>
            </a:r>
          </a:p>
        </p:txBody>
      </p:sp>
      <p:cxnSp>
        <p:nvCxnSpPr>
          <p:cNvPr id="11" name="Straight Arrow Connector 10">
            <a:extLst>
              <a:ext uri="{FF2B5EF4-FFF2-40B4-BE49-F238E27FC236}">
                <a16:creationId xmlns:a16="http://schemas.microsoft.com/office/drawing/2014/main" id="{EE9F95F2-3612-833D-66EB-4F401ED3013B}"/>
              </a:ext>
            </a:extLst>
          </p:cNvPr>
          <p:cNvCxnSpPr>
            <a:cxnSpLocks/>
          </p:cNvCxnSpPr>
          <p:nvPr/>
        </p:nvCxnSpPr>
        <p:spPr>
          <a:xfrm>
            <a:off x="4592474" y="2122087"/>
            <a:ext cx="827350" cy="75759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77B4219F-6718-313E-0F1B-6D4A851071CC}"/>
              </a:ext>
            </a:extLst>
          </p:cNvPr>
          <p:cNvSpPr txBox="1"/>
          <p:nvPr/>
        </p:nvSpPr>
        <p:spPr>
          <a:xfrm>
            <a:off x="4695923" y="2190043"/>
            <a:ext cx="1658203" cy="307777"/>
          </a:xfrm>
          <a:prstGeom prst="rect">
            <a:avLst/>
          </a:prstGeom>
          <a:noFill/>
        </p:spPr>
        <p:txBody>
          <a:bodyPr wrap="square" rtlCol="0">
            <a:spAutoFit/>
          </a:bodyPr>
          <a:lstStyle/>
          <a:p>
            <a:pPr algn="ctr"/>
            <a:r>
              <a:rPr lang="en-GB" sz="1400" dirty="0"/>
              <a:t>Not listening</a:t>
            </a:r>
          </a:p>
        </p:txBody>
      </p:sp>
      <p:sp>
        <p:nvSpPr>
          <p:cNvPr id="18" name="Rectangle 17">
            <a:extLst>
              <a:ext uri="{FF2B5EF4-FFF2-40B4-BE49-F238E27FC236}">
                <a16:creationId xmlns:a16="http://schemas.microsoft.com/office/drawing/2014/main" id="{82D701DB-0DBF-7F9E-F137-5E794D1D0C3C}"/>
              </a:ext>
            </a:extLst>
          </p:cNvPr>
          <p:cNvSpPr/>
          <p:nvPr/>
        </p:nvSpPr>
        <p:spPr>
          <a:xfrm>
            <a:off x="2265528" y="4664972"/>
            <a:ext cx="2082422" cy="923330"/>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Let them drive but keep an eye on them and put further restrictions in place if needed.</a:t>
            </a:r>
          </a:p>
        </p:txBody>
      </p:sp>
      <p:sp>
        <p:nvSpPr>
          <p:cNvPr id="19" name="Rectangle 18">
            <a:extLst>
              <a:ext uri="{FF2B5EF4-FFF2-40B4-BE49-F238E27FC236}">
                <a16:creationId xmlns:a16="http://schemas.microsoft.com/office/drawing/2014/main" id="{D91CAE4E-024D-09C8-856B-0340F1339D67}"/>
              </a:ext>
            </a:extLst>
          </p:cNvPr>
          <p:cNvSpPr/>
          <p:nvPr/>
        </p:nvSpPr>
        <p:spPr>
          <a:xfrm>
            <a:off x="4560330" y="4754954"/>
            <a:ext cx="2082414" cy="1155325"/>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Explain again individually; making clear the dangers and give them a strike. Do not let them drive.</a:t>
            </a:r>
          </a:p>
        </p:txBody>
      </p:sp>
      <p:pic>
        <p:nvPicPr>
          <p:cNvPr id="20" name="Picture 19" descr="A logo with colorful lines and text&#10;&#10;Description automatically generated">
            <a:extLst>
              <a:ext uri="{FF2B5EF4-FFF2-40B4-BE49-F238E27FC236}">
                <a16:creationId xmlns:a16="http://schemas.microsoft.com/office/drawing/2014/main" id="{32CC020B-0906-6C5B-84DE-1AB913F22D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814179"/>
            <a:ext cx="1091821" cy="1091821"/>
          </a:xfrm>
          <a:prstGeom prst="rect">
            <a:avLst/>
          </a:prstGeom>
        </p:spPr>
      </p:pic>
      <p:cxnSp>
        <p:nvCxnSpPr>
          <p:cNvPr id="21" name="Straight Arrow Connector 20">
            <a:extLst>
              <a:ext uri="{FF2B5EF4-FFF2-40B4-BE49-F238E27FC236}">
                <a16:creationId xmlns:a16="http://schemas.microsoft.com/office/drawing/2014/main" id="{BCE6D5F5-5854-FD0F-4831-FC2613029D92}"/>
              </a:ext>
            </a:extLst>
          </p:cNvPr>
          <p:cNvCxnSpPr>
            <a:cxnSpLocks/>
          </p:cNvCxnSpPr>
          <p:nvPr/>
        </p:nvCxnSpPr>
        <p:spPr>
          <a:xfrm>
            <a:off x="5601541" y="4022146"/>
            <a:ext cx="0" cy="68995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F3C898E0-DAC3-3A2C-AD05-0D3563FC2754}"/>
              </a:ext>
            </a:extLst>
          </p:cNvPr>
          <p:cNvCxnSpPr>
            <a:cxnSpLocks/>
          </p:cNvCxnSpPr>
          <p:nvPr/>
        </p:nvCxnSpPr>
        <p:spPr>
          <a:xfrm flipH="1">
            <a:off x="3739487" y="3241484"/>
            <a:ext cx="518614" cy="124813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A7C0ECE6-997A-B8C3-E089-82362BD78CE1}"/>
              </a:ext>
            </a:extLst>
          </p:cNvPr>
          <p:cNvSpPr txBox="1"/>
          <p:nvPr/>
        </p:nvSpPr>
        <p:spPr>
          <a:xfrm>
            <a:off x="5362410" y="4021610"/>
            <a:ext cx="1658203" cy="523220"/>
          </a:xfrm>
          <a:prstGeom prst="rect">
            <a:avLst/>
          </a:prstGeom>
          <a:noFill/>
        </p:spPr>
        <p:txBody>
          <a:bodyPr wrap="square" rtlCol="0">
            <a:spAutoFit/>
          </a:bodyPr>
          <a:lstStyle/>
          <a:p>
            <a:pPr algn="ctr"/>
            <a:r>
              <a:rPr lang="en-GB" sz="1400" dirty="0"/>
              <a:t>Repeated behaviour</a:t>
            </a:r>
          </a:p>
        </p:txBody>
      </p:sp>
      <p:sp>
        <p:nvSpPr>
          <p:cNvPr id="28" name="TextBox 27">
            <a:extLst>
              <a:ext uri="{FF2B5EF4-FFF2-40B4-BE49-F238E27FC236}">
                <a16:creationId xmlns:a16="http://schemas.microsoft.com/office/drawing/2014/main" id="{4F434BAA-4369-3826-7A54-E07FA4A9E03B}"/>
              </a:ext>
            </a:extLst>
          </p:cNvPr>
          <p:cNvSpPr txBox="1"/>
          <p:nvPr/>
        </p:nvSpPr>
        <p:spPr>
          <a:xfrm>
            <a:off x="2393748" y="3852883"/>
            <a:ext cx="1658203" cy="461665"/>
          </a:xfrm>
          <a:prstGeom prst="rect">
            <a:avLst/>
          </a:prstGeom>
          <a:noFill/>
        </p:spPr>
        <p:txBody>
          <a:bodyPr wrap="square" rtlCol="0">
            <a:spAutoFit/>
          </a:bodyPr>
          <a:lstStyle/>
          <a:p>
            <a:pPr algn="ctr"/>
            <a:r>
              <a:rPr lang="en-GB" sz="1200" dirty="0"/>
              <a:t>Understand and are sensible now</a:t>
            </a:r>
          </a:p>
        </p:txBody>
      </p:sp>
      <p:sp>
        <p:nvSpPr>
          <p:cNvPr id="32" name="Rectangle 31">
            <a:extLst>
              <a:ext uri="{FF2B5EF4-FFF2-40B4-BE49-F238E27FC236}">
                <a16:creationId xmlns:a16="http://schemas.microsoft.com/office/drawing/2014/main" id="{605D7C07-A1C4-4187-B25D-9BEFE1E55408}"/>
              </a:ext>
            </a:extLst>
          </p:cNvPr>
          <p:cNvSpPr/>
          <p:nvPr/>
        </p:nvSpPr>
        <p:spPr>
          <a:xfrm>
            <a:off x="76916" y="5128722"/>
            <a:ext cx="2082422" cy="1381259"/>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Assess why the group isn’t understanding and put measures in place. Do not let the group drive until something has changed.</a:t>
            </a:r>
          </a:p>
        </p:txBody>
      </p:sp>
      <p:cxnSp>
        <p:nvCxnSpPr>
          <p:cNvPr id="34" name="Straight Arrow Connector 33">
            <a:extLst>
              <a:ext uri="{FF2B5EF4-FFF2-40B4-BE49-F238E27FC236}">
                <a16:creationId xmlns:a16="http://schemas.microsoft.com/office/drawing/2014/main" id="{E686F20A-01B7-855D-DEEF-C715B20F0ACA}"/>
              </a:ext>
            </a:extLst>
          </p:cNvPr>
          <p:cNvCxnSpPr>
            <a:cxnSpLocks/>
          </p:cNvCxnSpPr>
          <p:nvPr/>
        </p:nvCxnSpPr>
        <p:spPr>
          <a:xfrm flipH="1">
            <a:off x="441425" y="4004635"/>
            <a:ext cx="364300" cy="107045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7FC157C7-67EB-3BB2-DEFA-E2AC62433CB0}"/>
              </a:ext>
            </a:extLst>
          </p:cNvPr>
          <p:cNvCxnSpPr>
            <a:cxnSpLocks/>
          </p:cNvCxnSpPr>
          <p:nvPr/>
        </p:nvCxnSpPr>
        <p:spPr>
          <a:xfrm>
            <a:off x="2297671" y="4021610"/>
            <a:ext cx="622950" cy="567719"/>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C6A2CA75-1E1B-B13F-D5D9-1918B73B5DE6}"/>
              </a:ext>
            </a:extLst>
          </p:cNvPr>
          <p:cNvSpPr txBox="1"/>
          <p:nvPr/>
        </p:nvSpPr>
        <p:spPr>
          <a:xfrm>
            <a:off x="533278" y="4589329"/>
            <a:ext cx="1658203" cy="523220"/>
          </a:xfrm>
          <a:prstGeom prst="rect">
            <a:avLst/>
          </a:prstGeom>
          <a:noFill/>
        </p:spPr>
        <p:txBody>
          <a:bodyPr wrap="square" rtlCol="0">
            <a:spAutoFit/>
          </a:bodyPr>
          <a:lstStyle/>
          <a:p>
            <a:pPr algn="ctr"/>
            <a:r>
              <a:rPr lang="en-GB" sz="1400" dirty="0"/>
              <a:t>The group does not understand</a:t>
            </a:r>
          </a:p>
        </p:txBody>
      </p:sp>
      <p:sp>
        <p:nvSpPr>
          <p:cNvPr id="43" name="TextBox 42">
            <a:extLst>
              <a:ext uri="{FF2B5EF4-FFF2-40B4-BE49-F238E27FC236}">
                <a16:creationId xmlns:a16="http://schemas.microsoft.com/office/drawing/2014/main" id="{3484512F-F33C-7809-0521-FCBE8D2A6F91}"/>
              </a:ext>
            </a:extLst>
          </p:cNvPr>
          <p:cNvSpPr txBox="1"/>
          <p:nvPr/>
        </p:nvSpPr>
        <p:spPr>
          <a:xfrm>
            <a:off x="1184957" y="6770104"/>
            <a:ext cx="4413628" cy="2831544"/>
          </a:xfrm>
          <a:prstGeom prst="rect">
            <a:avLst/>
          </a:prstGeom>
          <a:noFill/>
        </p:spPr>
        <p:txBody>
          <a:bodyPr wrap="square" rtlCol="0">
            <a:spAutoFit/>
          </a:bodyPr>
          <a:lstStyle/>
          <a:p>
            <a:r>
              <a:rPr lang="en-GB" b="1" dirty="0"/>
              <a:t>Strike system:</a:t>
            </a:r>
          </a:p>
          <a:p>
            <a:pPr marL="285750" indent="-285750">
              <a:buFont typeface="Arial" panose="020B0604020202020204" pitchFamily="34" charset="0"/>
              <a:buChar char="•"/>
            </a:pPr>
            <a:r>
              <a:rPr lang="en-GB" sz="1600" dirty="0"/>
              <a:t>Students have a maximum of three strikes and on the third, will not be permitted to drive the car for the rest of the academic year.</a:t>
            </a:r>
          </a:p>
          <a:p>
            <a:pPr marL="285750" indent="-285750">
              <a:buFont typeface="Arial" panose="020B0604020202020204" pitchFamily="34" charset="0"/>
              <a:buChar char="•"/>
            </a:pPr>
            <a:r>
              <a:rPr lang="en-GB" sz="1600" dirty="0"/>
              <a:t>Strikes may be given for dangerous driving, not listening to safety information and anything deemed necessary.</a:t>
            </a:r>
          </a:p>
          <a:p>
            <a:pPr marL="285750" indent="-285750">
              <a:buFont typeface="Arial" panose="020B0604020202020204" pitchFamily="34" charset="0"/>
              <a:buChar char="•"/>
            </a:pPr>
            <a:r>
              <a:rPr lang="en-GB" sz="1600" dirty="0"/>
              <a:t>Sometimes a student may be given all three strikes at once and have driving privileges taken away from one incident.</a:t>
            </a:r>
          </a:p>
        </p:txBody>
      </p:sp>
    </p:spTree>
    <p:extLst>
      <p:ext uri="{BB962C8B-B14F-4D97-AF65-F5344CB8AC3E}">
        <p14:creationId xmlns:p14="http://schemas.microsoft.com/office/powerpoint/2010/main" val="3188679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EDA7E-E27E-FED8-EEE0-A66E1633A2C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44296F1-E92E-1B2E-B917-34954BF53618}"/>
              </a:ext>
            </a:extLst>
          </p:cNvPr>
          <p:cNvSpPr txBox="1"/>
          <p:nvPr/>
        </p:nvSpPr>
        <p:spPr>
          <a:xfrm>
            <a:off x="0" y="0"/>
            <a:ext cx="6858000" cy="461665"/>
          </a:xfrm>
          <a:prstGeom prst="rect">
            <a:avLst/>
          </a:prstGeom>
          <a:noFill/>
        </p:spPr>
        <p:txBody>
          <a:bodyPr wrap="square" rtlCol="0">
            <a:spAutoFit/>
          </a:bodyPr>
          <a:lstStyle/>
          <a:p>
            <a:pPr algn="ctr"/>
            <a:r>
              <a:rPr lang="en-GB" sz="2400" b="1" u="sng" dirty="0"/>
              <a:t>Course of action: 2024-2025</a:t>
            </a:r>
          </a:p>
        </p:txBody>
      </p:sp>
      <p:sp>
        <p:nvSpPr>
          <p:cNvPr id="5" name="TextBox 4">
            <a:extLst>
              <a:ext uri="{FF2B5EF4-FFF2-40B4-BE49-F238E27FC236}">
                <a16:creationId xmlns:a16="http://schemas.microsoft.com/office/drawing/2014/main" id="{7578B6E1-A222-5690-97CC-FDB0CFF9CE57}"/>
              </a:ext>
            </a:extLst>
          </p:cNvPr>
          <p:cNvSpPr txBox="1"/>
          <p:nvPr/>
        </p:nvSpPr>
        <p:spPr>
          <a:xfrm>
            <a:off x="0" y="461665"/>
            <a:ext cx="6858000" cy="523220"/>
          </a:xfrm>
          <a:prstGeom prst="rect">
            <a:avLst/>
          </a:prstGeom>
          <a:noFill/>
        </p:spPr>
        <p:txBody>
          <a:bodyPr wrap="square" rtlCol="0">
            <a:spAutoFit/>
          </a:bodyPr>
          <a:lstStyle/>
          <a:p>
            <a:r>
              <a:rPr lang="en-GB" sz="1400" dirty="0"/>
              <a:t>Make sure anyone leading a driving session or providing a briefing understands the risks and what to do in case an accident occurs.</a:t>
            </a:r>
            <a:endParaRPr lang="en-GB" sz="1400" b="1" dirty="0"/>
          </a:p>
        </p:txBody>
      </p:sp>
      <p:pic>
        <p:nvPicPr>
          <p:cNvPr id="12" name="Picture 11">
            <a:extLst>
              <a:ext uri="{FF2B5EF4-FFF2-40B4-BE49-F238E27FC236}">
                <a16:creationId xmlns:a16="http://schemas.microsoft.com/office/drawing/2014/main" id="{E3099384-6D79-DC2C-D37A-0CE8C56FD0DD}"/>
              </a:ext>
            </a:extLst>
          </p:cNvPr>
          <p:cNvPicPr>
            <a:picLocks noChangeAspect="1"/>
          </p:cNvPicPr>
          <p:nvPr/>
        </p:nvPicPr>
        <p:blipFill>
          <a:blip r:embed="rId2"/>
          <a:stretch>
            <a:fillRect/>
          </a:stretch>
        </p:blipFill>
        <p:spPr>
          <a:xfrm>
            <a:off x="5525025" y="8609380"/>
            <a:ext cx="1332975" cy="1296622"/>
          </a:xfrm>
          <a:prstGeom prst="rect">
            <a:avLst/>
          </a:prstGeom>
        </p:spPr>
      </p:pic>
      <p:sp>
        <p:nvSpPr>
          <p:cNvPr id="13" name="TextBox 12">
            <a:extLst>
              <a:ext uri="{FF2B5EF4-FFF2-40B4-BE49-F238E27FC236}">
                <a16:creationId xmlns:a16="http://schemas.microsoft.com/office/drawing/2014/main" id="{356CD9C0-08A2-87EA-8DDA-174779C3F115}"/>
              </a:ext>
            </a:extLst>
          </p:cNvPr>
          <p:cNvSpPr txBox="1"/>
          <p:nvPr/>
        </p:nvSpPr>
        <p:spPr>
          <a:xfrm>
            <a:off x="5525025" y="8332381"/>
            <a:ext cx="2152518" cy="276999"/>
          </a:xfrm>
          <a:prstGeom prst="rect">
            <a:avLst/>
          </a:prstGeom>
          <a:noFill/>
        </p:spPr>
        <p:txBody>
          <a:bodyPr wrap="square" rtlCol="0">
            <a:spAutoFit/>
          </a:bodyPr>
          <a:lstStyle/>
          <a:p>
            <a:r>
              <a:rPr lang="en-GB" sz="1200" b="1" dirty="0"/>
              <a:t>Risk Assessment</a:t>
            </a:r>
          </a:p>
        </p:txBody>
      </p:sp>
      <p:cxnSp>
        <p:nvCxnSpPr>
          <p:cNvPr id="15" name="Straight Connector 14">
            <a:extLst>
              <a:ext uri="{FF2B5EF4-FFF2-40B4-BE49-F238E27FC236}">
                <a16:creationId xmlns:a16="http://schemas.microsoft.com/office/drawing/2014/main" id="{50001D23-AC9A-DCA4-D71F-9A1641AEBB4E}"/>
              </a:ext>
            </a:extLst>
          </p:cNvPr>
          <p:cNvCxnSpPr/>
          <p:nvPr/>
        </p:nvCxnSpPr>
        <p:spPr>
          <a:xfrm>
            <a:off x="5525025" y="9906000"/>
            <a:ext cx="0"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3355E1EC-2BF5-A1CE-9C2F-C20647E3812F}"/>
              </a:ext>
            </a:extLst>
          </p:cNvPr>
          <p:cNvSpPr txBox="1"/>
          <p:nvPr/>
        </p:nvSpPr>
        <p:spPr>
          <a:xfrm>
            <a:off x="109182" y="1091821"/>
            <a:ext cx="6632812" cy="7294305"/>
          </a:xfrm>
          <a:prstGeom prst="rect">
            <a:avLst/>
          </a:prstGeom>
          <a:noFill/>
        </p:spPr>
        <p:txBody>
          <a:bodyPr wrap="square" rtlCol="0">
            <a:spAutoFit/>
          </a:bodyPr>
          <a:lstStyle/>
          <a:p>
            <a:r>
              <a:rPr lang="en-GB" b="1" dirty="0"/>
              <a:t>If an accident occurs:</a:t>
            </a:r>
          </a:p>
          <a:p>
            <a:pPr marL="285750" indent="-285750">
              <a:buFont typeface="Arial" panose="020B0604020202020204" pitchFamily="34" charset="0"/>
              <a:buChar char="•"/>
            </a:pPr>
            <a:r>
              <a:rPr lang="en-GB" dirty="0"/>
              <a:t>Delegate someone to clear the area and move students to a space distance out of sight of the accident.</a:t>
            </a:r>
          </a:p>
          <a:p>
            <a:pPr marL="285750" indent="-285750">
              <a:buFont typeface="Arial" panose="020B0604020202020204" pitchFamily="34" charset="0"/>
              <a:buChar char="•"/>
            </a:pPr>
            <a:r>
              <a:rPr lang="en-GB" dirty="0"/>
              <a:t>Have a member of staff assess the accident, injuries, damage and the severity.</a:t>
            </a:r>
          </a:p>
          <a:p>
            <a:pPr marL="285750" indent="-285750">
              <a:buFont typeface="Arial" panose="020B0604020202020204" pitchFamily="34" charset="0"/>
              <a:buChar char="•"/>
            </a:pPr>
            <a:r>
              <a:rPr lang="en-GB" dirty="0"/>
              <a:t>Make sure the causalities are responsive, isolate the batteries and attempt to remove the causality from the car, unless a spine or neck injury is suspected.</a:t>
            </a:r>
          </a:p>
          <a:p>
            <a:pPr marL="285750" indent="-285750">
              <a:buFont typeface="Arial" panose="020B0604020202020204" pitchFamily="34" charset="0"/>
              <a:buChar char="•"/>
            </a:pPr>
            <a:r>
              <a:rPr lang="en-GB" dirty="0"/>
              <a:t>It is key you keep the causalities calm and responsive. Get someone to inform another member of staff, to get assistance.</a:t>
            </a:r>
          </a:p>
          <a:p>
            <a:pPr marL="285750" indent="-285750">
              <a:buFont typeface="Arial" panose="020B0604020202020204" pitchFamily="34" charset="0"/>
              <a:buChar char="•"/>
            </a:pPr>
            <a:r>
              <a:rPr lang="en-GB" dirty="0"/>
              <a:t>If needed provide first aid or contact emergency services if severe. Always treat for shock.</a:t>
            </a:r>
          </a:p>
          <a:p>
            <a:pPr marL="285750" indent="-285750">
              <a:buFont typeface="Arial" panose="020B0604020202020204" pitchFamily="34" charset="0"/>
              <a:buChar char="•"/>
            </a:pPr>
            <a:r>
              <a:rPr lang="en-GB" dirty="0"/>
              <a:t>Once everyone is safe make sure all equipment is kept at the scene and ensure nothing is altered. This is for the cause to be identified and investigated.</a:t>
            </a:r>
          </a:p>
          <a:p>
            <a:pPr marL="285750" indent="-285750">
              <a:buFont typeface="Arial" panose="020B0604020202020204" pitchFamily="34" charset="0"/>
              <a:buChar char="•"/>
            </a:pPr>
            <a:r>
              <a:rPr lang="en-GB" dirty="0"/>
              <a:t>Make sure any accident no matter how small is recorded.</a:t>
            </a:r>
          </a:p>
          <a:p>
            <a:pPr marL="285750" indent="-285750">
              <a:buFont typeface="Arial" panose="020B0604020202020204" pitchFamily="34" charset="0"/>
              <a:buChar char="•"/>
            </a:pPr>
            <a:endParaRPr lang="en-GB" dirty="0"/>
          </a:p>
          <a:p>
            <a:r>
              <a:rPr lang="en-GB" b="1" dirty="0"/>
              <a:t>What may happen in an accident:</a:t>
            </a:r>
            <a:endParaRPr lang="en-GB" dirty="0"/>
          </a:p>
          <a:p>
            <a:pPr marL="285750" indent="-285750">
              <a:buFont typeface="Arial" panose="020B0604020202020204" pitchFamily="34" charset="0"/>
              <a:buChar char="•"/>
            </a:pPr>
            <a:r>
              <a:rPr lang="en-GB" dirty="0"/>
              <a:t> Whiplash, bruised rib, spine injury, blunt trauma and head injury should be suspected.</a:t>
            </a:r>
          </a:p>
          <a:p>
            <a:pPr marL="285750" indent="-285750">
              <a:buFont typeface="Arial" panose="020B0604020202020204" pitchFamily="34" charset="0"/>
              <a:buChar char="•"/>
            </a:pPr>
            <a:r>
              <a:rPr lang="en-GB" dirty="0"/>
              <a:t>Batteries may fly out their area with the ‘</a:t>
            </a:r>
            <a:r>
              <a:rPr lang="en-GB" i="1" dirty="0"/>
              <a:t>R clip</a:t>
            </a:r>
            <a:r>
              <a:rPr lang="en-GB" dirty="0"/>
              <a:t>’ snapping.</a:t>
            </a:r>
          </a:p>
          <a:p>
            <a:pPr marL="285750" indent="-285750">
              <a:buFont typeface="Arial" panose="020B0604020202020204" pitchFamily="34" charset="0"/>
              <a:buChar char="•"/>
            </a:pPr>
            <a:r>
              <a:rPr lang="en-GB" dirty="0"/>
              <a:t>Causalities may be in shock from incident.</a:t>
            </a:r>
          </a:p>
          <a:p>
            <a:pPr marL="285750" indent="-285750">
              <a:buFont typeface="Arial" panose="020B0604020202020204" pitchFamily="34" charset="0"/>
              <a:buChar char="•"/>
            </a:pPr>
            <a:r>
              <a:rPr lang="en-GB" dirty="0"/>
              <a:t>Nose may crumple and deform.</a:t>
            </a:r>
          </a:p>
          <a:p>
            <a:pPr marL="285750" indent="-285750">
              <a:buFont typeface="Arial" panose="020B0604020202020204" pitchFamily="34" charset="0"/>
              <a:buChar char="•"/>
            </a:pPr>
            <a:r>
              <a:rPr lang="en-GB" dirty="0"/>
              <a:t>People in the pit lane may be hit.</a:t>
            </a:r>
          </a:p>
          <a:p>
            <a:pPr marL="342900" indent="-342900">
              <a:buFont typeface="+mj-lt"/>
              <a:buAutoNum type="arabicPeriod"/>
            </a:pPr>
            <a:endParaRPr lang="en-GB" b="1" dirty="0"/>
          </a:p>
          <a:p>
            <a:pPr marL="342900" indent="-342900">
              <a:buFont typeface="+mj-lt"/>
              <a:buAutoNum type="arabicPeriod"/>
            </a:pPr>
            <a:endParaRPr lang="en-GB" b="1" dirty="0"/>
          </a:p>
        </p:txBody>
      </p:sp>
      <p:pic>
        <p:nvPicPr>
          <p:cNvPr id="20" name="Picture 19" descr="A logo with colorful lines and text&#10;&#10;Description automatically generated">
            <a:extLst>
              <a:ext uri="{FF2B5EF4-FFF2-40B4-BE49-F238E27FC236}">
                <a16:creationId xmlns:a16="http://schemas.microsoft.com/office/drawing/2014/main" id="{26705A84-80E8-358B-62D9-7AED054375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814179"/>
            <a:ext cx="1091821" cy="1091821"/>
          </a:xfrm>
          <a:prstGeom prst="rect">
            <a:avLst/>
          </a:prstGeom>
        </p:spPr>
      </p:pic>
    </p:spTree>
    <p:extLst>
      <p:ext uri="{BB962C8B-B14F-4D97-AF65-F5344CB8AC3E}">
        <p14:creationId xmlns:p14="http://schemas.microsoft.com/office/powerpoint/2010/main" val="36435883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139</TotalTime>
  <Words>735</Words>
  <Application>Microsoft Office PowerPoint</Application>
  <PresentationFormat>A4 Paper (210x297 mm)</PresentationFormat>
  <Paragraphs>53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JWaghorn20</dc:creator>
  <cp:lastModifiedBy>JWaghorn20</cp:lastModifiedBy>
  <cp:revision>3</cp:revision>
  <dcterms:created xsi:type="dcterms:W3CDTF">2024-12-06T21:32:36Z</dcterms:created>
  <dcterms:modified xsi:type="dcterms:W3CDTF">2024-12-07T16:19:54Z</dcterms:modified>
</cp:coreProperties>
</file>