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82153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2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1pPr>
    <a:lvl2pPr marL="0" marR="0" indent="228600" algn="ctr" defTabSz="82153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2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2pPr>
    <a:lvl3pPr marL="0" marR="0" indent="457200" algn="ctr" defTabSz="82153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2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3pPr>
    <a:lvl4pPr marL="0" marR="0" indent="685800" algn="ctr" defTabSz="82153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2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4pPr>
    <a:lvl5pPr marL="0" marR="0" indent="914400" algn="ctr" defTabSz="82153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2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5pPr>
    <a:lvl6pPr marL="0" marR="0" indent="1143000" algn="ctr" defTabSz="82153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2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6pPr>
    <a:lvl7pPr marL="0" marR="0" indent="1371600" algn="ctr" defTabSz="82153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2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7pPr>
    <a:lvl8pPr marL="0" marR="0" indent="1600200" algn="ctr" defTabSz="82153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2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8pPr>
    <a:lvl9pPr marL="0" marR="0" indent="1828800" algn="ctr" defTabSz="82153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2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60" d="100"/>
          <a:sy n="60" d="100"/>
        </p:scale>
        <p:origin x="800" y="208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F59404-BE05-5FED-A808-18D224FD90B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E83746-18E5-FE87-8E04-CB3304BE50F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59743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53674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25987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B278BC-A895-7207-1C27-09BF53D2B8B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6982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31527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199155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299A99-1886-1FFE-7D7E-A9BE74DFEE9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75253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79653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997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BF1FE8-8671-B3D4-C6A5-5ABF948B6F2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62692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39389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74269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012745-A366-3DD6-45AC-2872F30487D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55273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26536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4420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4FF394-EEBC-8C4C-8621-A740575219EA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21547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211747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90870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28AC1E-7A62-B6F8-E68C-BB67F5CE216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&amp; Subtitle">
    <p:bg>
      <p:bgPr shadeToTitle="0">
        <a:solidFill>
          <a:srgbClr val="00827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 bwMode="auto">
          <a:xfrm>
            <a:off x="4833936" y="2303858"/>
            <a:ext cx="14716125" cy="464343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Lato Regular"/>
                <a:ea typeface="Lato Regular"/>
                <a:cs typeface="Lato Regular"/>
              </a:defRPr>
            </a:lvl1pPr>
          </a:lstStyle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 bwMode="auto">
          <a:xfrm>
            <a:off x="4833936" y="7090170"/>
            <a:ext cx="14716125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>
                <a:solidFill>
                  <a:srgbClr val="FFFFFF"/>
                </a:solidFill>
                <a:latin typeface="Lato Regular"/>
                <a:ea typeface="Lato Regular"/>
                <a:cs typeface="Lato Regular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200">
                <a:solidFill>
                  <a:srgbClr val="FFFFFF"/>
                </a:solidFill>
                <a:latin typeface="Lato Regular"/>
                <a:ea typeface="Lato Regular"/>
                <a:cs typeface="Lato Regular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200">
                <a:solidFill>
                  <a:srgbClr val="FFFFFF"/>
                </a:solidFill>
                <a:latin typeface="Lato Regular"/>
                <a:ea typeface="Lato Regular"/>
                <a:cs typeface="Lato Regular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200">
                <a:solidFill>
                  <a:srgbClr val="FFFFFF"/>
                </a:solidFill>
                <a:latin typeface="Lato Regular"/>
                <a:ea typeface="Lato Regular"/>
                <a:cs typeface="Lato Regular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200">
                <a:latin typeface="Lato Regular"/>
                <a:ea typeface="Lato Regular"/>
                <a:cs typeface="Lato Regular"/>
              </a:defRPr>
            </a:lvl5pPr>
          </a:lstStyle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pic>
        <p:nvPicPr>
          <p:cNvPr id="13" name="Moorcrofts_C-W-DTurquoise.png" descr="Moorcrofts_C-W-DTurquoise.png"/>
          <p:cNvPicPr>
            <a:picLocks noChangeAspect="1"/>
          </p:cNvPicPr>
          <p:nvPr/>
        </p:nvPicPr>
        <p:blipFill>
          <a:blip r:embed="rId2"/>
          <a:srcRect l="0" t="25294" r="0" b="25293"/>
          <a:stretch/>
        </p:blipFill>
        <p:spPr bwMode="auto">
          <a:xfrm>
            <a:off x="209724" y="1428336"/>
            <a:ext cx="5598813" cy="92215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Title &amp; 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Title, Bullets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>
            <a:spLocks noGrp="1"/>
          </p:cNvSpPr>
          <p:nvPr>
            <p:ph type="pic" sz="half" idx="21"/>
          </p:nvPr>
        </p:nvSpPr>
        <p:spPr bwMode="auto">
          <a:xfrm>
            <a:off x="8794252" y="3637357"/>
            <a:ext cx="13260586" cy="88403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7" name="Title Text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quarter" idx="1"/>
          </p:nvPr>
        </p:nvSpPr>
        <p:spPr bwMode="auto">
          <a:xfrm>
            <a:off x="4387452" y="3643311"/>
            <a:ext cx="7500937" cy="8840391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1954102" y="13073061"/>
            <a:ext cx="466268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 bwMode="auto">
          <a:xfrm>
            <a:off x="4387452" y="1785936"/>
            <a:ext cx="15609093" cy="10144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Photo - 3 U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>
            <a:spLocks noGrp="1"/>
          </p:cNvSpPr>
          <p:nvPr>
            <p:ph type="pic" sz="quarter" idx="21"/>
          </p:nvPr>
        </p:nvSpPr>
        <p:spPr bwMode="auto">
          <a:xfrm>
            <a:off x="12442030" y="7072311"/>
            <a:ext cx="8514488" cy="567928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2"/>
          </p:nvPr>
        </p:nvSpPr>
        <p:spPr bwMode="auto">
          <a:xfrm>
            <a:off x="12191999" y="1250155"/>
            <a:ext cx="8251031" cy="5500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idx="23"/>
          </p:nvPr>
        </p:nvSpPr>
        <p:spPr bwMode="auto">
          <a:xfrm>
            <a:off x="-291703" y="1250155"/>
            <a:ext cx="16850319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>
            <a:spLocks noGrp="1"/>
          </p:cNvSpPr>
          <p:nvPr>
            <p:ph type="body" sz="quarter" idx="21"/>
          </p:nvPr>
        </p:nvSpPr>
        <p:spPr bwMode="auto">
          <a:xfrm>
            <a:off x="4833936" y="8947545"/>
            <a:ext cx="14716125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pPr>
              <a:defRPr/>
            </a:pPr>
            <a:r>
              <a:rPr/>
              <a:t>–Johnny Appleseed</a:t>
            </a:r>
            <a:endParaRPr/>
          </a:p>
        </p:txBody>
      </p:sp>
      <p:sp>
        <p:nvSpPr>
          <p:cNvPr id="95" name="“Type a quote here.”"/>
          <p:cNvSpPr txBox="1">
            <a:spLocks noGrp="1"/>
          </p:cNvSpPr>
          <p:nvPr>
            <p:ph type="body" sz="quarter" idx="22"/>
          </p:nvPr>
        </p:nvSpPr>
        <p:spPr bwMode="auto">
          <a:xfrm>
            <a:off x="4833936" y="5997574"/>
            <a:ext cx="14716125" cy="863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4600"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/>
              <a:t>“Type a quote here.” </a:t>
            </a:r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>
            <a:spLocks noGrp="1"/>
          </p:cNvSpPr>
          <p:nvPr>
            <p:ph type="pic" idx="21"/>
          </p:nvPr>
        </p:nvSpPr>
        <p:spPr bwMode="auto">
          <a:xfrm>
            <a:off x="1712268" y="0"/>
            <a:ext cx="20959462" cy="139838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 bwMode="auto">
          <a:xfrm>
            <a:off x="4387452" y="357186"/>
            <a:ext cx="15609093" cy="3036094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 bwMode="auto">
          <a:xfrm>
            <a:off x="4387452" y="3643311"/>
            <a:ext cx="15609093" cy="8840391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1954102" y="13073061"/>
            <a:ext cx="466268" cy="477670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0" marR="0" indent="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1pPr>
      <a:lvl2pPr marL="0" marR="0" indent="2286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2pPr>
      <a:lvl3pPr marL="0" marR="0" indent="4572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3pPr>
      <a:lvl4pPr marL="0" marR="0" indent="6858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4pPr>
      <a:lvl5pPr marL="0" marR="0" indent="9144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5pPr>
      <a:lvl6pPr marL="0" marR="0" indent="11430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6pPr>
      <a:lvl7pPr marL="0" marR="0" indent="13716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7pPr>
      <a:lvl8pPr marL="0" marR="0" indent="16002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8pPr>
      <a:lvl9pPr marL="0" marR="0" indent="18288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9pPr>
    </p:titleStyle>
    <p:bodyStyle>
      <a:lvl1pPr marL="397039" marR="0" indent="-397039" algn="l" defTabSz="821531">
        <a:lnSpc>
          <a:spcPct val="100000"/>
        </a:lnSpc>
        <a:spcBef>
          <a:spcPts val="5900"/>
        </a:spcBef>
        <a:spcAft>
          <a:spcPts val="0"/>
        </a:spcAft>
        <a:buClr>
          <a:srgbClr val="352C33"/>
        </a:buClr>
        <a:buSzPct val="75000"/>
        <a:buFontTx/>
        <a:buChar char="•"/>
        <a:defRPr sz="4400" b="0" i="0" u="none" strike="noStrike" cap="none" spc="0">
          <a:solidFill>
            <a:srgbClr val="000000"/>
          </a:solidFill>
          <a:latin typeface="Helvetica Neue"/>
          <a:ea typeface="Helvetica Neue"/>
          <a:cs typeface="Helvetica Neue"/>
        </a:defRPr>
      </a:lvl1pPr>
      <a:lvl2pPr marL="1055687" marR="0" indent="-611187" algn="l" defTabSz="821531">
        <a:lnSpc>
          <a:spcPct val="100000"/>
        </a:lnSpc>
        <a:spcBef>
          <a:spcPts val="5900"/>
        </a:spcBef>
        <a:spcAft>
          <a:spcPts val="0"/>
        </a:spcAft>
        <a:buClr>
          <a:srgbClr val="352C33"/>
        </a:buClr>
        <a:buSzPct val="145000"/>
        <a:buFontTx/>
        <a:buChar char="•"/>
        <a:defRPr sz="4400" b="0" i="0" u="none" strike="noStrike" cap="none" spc="0">
          <a:solidFill>
            <a:srgbClr val="000000"/>
          </a:solidFill>
          <a:latin typeface="Helvetica Neue"/>
          <a:ea typeface="Helvetica Neue"/>
          <a:cs typeface="Helvetica Neue"/>
        </a:defRPr>
      </a:lvl2pPr>
      <a:lvl3pPr marL="1500187" marR="0" indent="-611187" algn="l" defTabSz="821531">
        <a:lnSpc>
          <a:spcPct val="100000"/>
        </a:lnSpc>
        <a:spcBef>
          <a:spcPts val="5900"/>
        </a:spcBef>
        <a:spcAft>
          <a:spcPts val="0"/>
        </a:spcAft>
        <a:buClr>
          <a:srgbClr val="352C33"/>
        </a:buClr>
        <a:buSzPct val="145000"/>
        <a:buFontTx/>
        <a:buChar char="•"/>
        <a:defRPr sz="4400" b="0" i="0" u="none" strike="noStrike" cap="none" spc="0">
          <a:solidFill>
            <a:srgbClr val="000000"/>
          </a:solidFill>
          <a:latin typeface="Helvetica Neue"/>
          <a:ea typeface="Helvetica Neue"/>
          <a:cs typeface="Helvetica Neue"/>
        </a:defRPr>
      </a:lvl3pPr>
      <a:lvl4pPr marL="1944687" marR="0" indent="-611187" algn="l" defTabSz="821531">
        <a:lnSpc>
          <a:spcPct val="100000"/>
        </a:lnSpc>
        <a:spcBef>
          <a:spcPts val="5900"/>
        </a:spcBef>
        <a:spcAft>
          <a:spcPts val="0"/>
        </a:spcAft>
        <a:buClr>
          <a:srgbClr val="352C33"/>
        </a:buClr>
        <a:buSzPct val="145000"/>
        <a:buFontTx/>
        <a:buChar char="•"/>
        <a:defRPr sz="4400" b="0" i="0" u="none" strike="noStrike" cap="none" spc="0">
          <a:solidFill>
            <a:srgbClr val="000000"/>
          </a:solidFill>
          <a:latin typeface="Helvetica Neue"/>
          <a:ea typeface="Helvetica Neue"/>
          <a:cs typeface="Helvetica Neue"/>
        </a:defRPr>
      </a:lvl4pPr>
      <a:lvl5pPr marL="2389187" marR="0" indent="-611187" algn="l" defTabSz="821531">
        <a:lnSpc>
          <a:spcPct val="100000"/>
        </a:lnSpc>
        <a:spcBef>
          <a:spcPts val="5900"/>
        </a:spcBef>
        <a:spcAft>
          <a:spcPts val="0"/>
        </a:spcAft>
        <a:buClr>
          <a:srgbClr val="352C33"/>
        </a:buClr>
        <a:buSzPct val="145000"/>
        <a:buFontTx/>
        <a:buChar char="•"/>
        <a:defRPr sz="4400" b="0" i="0" u="none" strike="noStrike" cap="none" spc="0">
          <a:solidFill>
            <a:srgbClr val="000000"/>
          </a:solidFill>
          <a:latin typeface="Helvetica Neue"/>
          <a:ea typeface="Helvetica Neue"/>
          <a:cs typeface="Helvetica Neue"/>
        </a:defRPr>
      </a:lvl5pPr>
      <a:lvl6pPr marL="2833687" marR="0" indent="-611187" algn="l" defTabSz="821531">
        <a:lnSpc>
          <a:spcPct val="100000"/>
        </a:lnSpc>
        <a:spcBef>
          <a:spcPts val="5900"/>
        </a:spcBef>
        <a:spcAft>
          <a:spcPts val="0"/>
        </a:spcAft>
        <a:buClr>
          <a:srgbClr val="352C33"/>
        </a:buClr>
        <a:buSzPct val="145000"/>
        <a:buFontTx/>
        <a:buChar char="•"/>
        <a:defRPr sz="4400" b="0" i="0" u="none" strike="noStrike" cap="none" spc="0">
          <a:solidFill>
            <a:srgbClr val="000000"/>
          </a:solidFill>
          <a:latin typeface="Helvetica Neue"/>
          <a:ea typeface="Helvetica Neue"/>
          <a:cs typeface="Helvetica Neue"/>
        </a:defRPr>
      </a:lvl6pPr>
      <a:lvl7pPr marL="3278187" marR="0" indent="-611187" algn="l" defTabSz="821531">
        <a:lnSpc>
          <a:spcPct val="100000"/>
        </a:lnSpc>
        <a:spcBef>
          <a:spcPts val="5900"/>
        </a:spcBef>
        <a:spcAft>
          <a:spcPts val="0"/>
        </a:spcAft>
        <a:buClr>
          <a:srgbClr val="352C33"/>
        </a:buClr>
        <a:buSzPct val="145000"/>
        <a:buFontTx/>
        <a:buChar char="•"/>
        <a:defRPr sz="4400" b="0" i="0" u="none" strike="noStrike" cap="none" spc="0">
          <a:solidFill>
            <a:srgbClr val="000000"/>
          </a:solidFill>
          <a:latin typeface="Helvetica Neue"/>
          <a:ea typeface="Helvetica Neue"/>
          <a:cs typeface="Helvetica Neue"/>
        </a:defRPr>
      </a:lvl7pPr>
      <a:lvl8pPr marL="3722687" marR="0" indent="-611187" algn="l" defTabSz="821531">
        <a:lnSpc>
          <a:spcPct val="100000"/>
        </a:lnSpc>
        <a:spcBef>
          <a:spcPts val="5900"/>
        </a:spcBef>
        <a:spcAft>
          <a:spcPts val="0"/>
        </a:spcAft>
        <a:buClr>
          <a:srgbClr val="352C33"/>
        </a:buClr>
        <a:buSzPct val="145000"/>
        <a:buFontTx/>
        <a:buChar char="•"/>
        <a:defRPr sz="4400" b="0" i="0" u="none" strike="noStrike" cap="none" spc="0">
          <a:solidFill>
            <a:srgbClr val="000000"/>
          </a:solidFill>
          <a:latin typeface="Helvetica Neue"/>
          <a:ea typeface="Helvetica Neue"/>
          <a:cs typeface="Helvetica Neue"/>
        </a:defRPr>
      </a:lvl8pPr>
      <a:lvl9pPr marL="4167187" marR="0" indent="-611187" algn="l" defTabSz="821531">
        <a:lnSpc>
          <a:spcPct val="100000"/>
        </a:lnSpc>
        <a:spcBef>
          <a:spcPts val="5900"/>
        </a:spcBef>
        <a:spcAft>
          <a:spcPts val="0"/>
        </a:spcAft>
        <a:buClr>
          <a:srgbClr val="352C33"/>
        </a:buClr>
        <a:buSzPct val="145000"/>
        <a:buFontTx/>
        <a:buChar char="•"/>
        <a:defRPr sz="4400" b="0" i="0" u="none" strike="noStrike" cap="none" spc="0">
          <a:solidFill>
            <a:srgbClr val="000000"/>
          </a:solidFill>
          <a:latin typeface="Helvetica Neue"/>
          <a:ea typeface="Helvetica Neue"/>
          <a:cs typeface="Helvetica Neue"/>
        </a:defRPr>
      </a:lvl9pPr>
    </p:bodyStyle>
    <p:otherStyle>
      <a:lvl1pPr marL="0" marR="0" indent="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2286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4572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6858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9144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11430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13716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16002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1828800" algn="ctr" defTabSz="82153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827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What is Open [Source] Hardware?"/>
          <p:cNvSpPr txBox="1"/>
          <p:nvPr/>
        </p:nvSpPr>
        <p:spPr bwMode="auto">
          <a:xfrm flipH="0" flipV="0">
            <a:off x="5107761" y="992347"/>
            <a:ext cx="12533040" cy="12593309"/>
          </a:xfrm>
          <a:prstGeom prst="rect">
            <a:avLst/>
          </a:prstGeom>
          <a:ln w="12700">
            <a:miter lim="400000"/>
          </a:ln>
        </p:spPr>
        <p:txBody>
          <a:bodyPr vertOverflow="overflow" horzOverflow="overflow" vert="horz" wrap="square" lIns="71436" tIns="71436" rIns="71436" bIns="71436" numCol="1" spcCol="0" rtlCol="0" fromWordArt="0" anchor="b" anchorCtr="0" forceAA="0" upright="0" compatLnSpc="0">
            <a:normAutofit/>
          </a:bodyPr>
          <a:lstStyle>
            <a:lvl1pPr marL="0" marR="0" indent="0" algn="ctr" defTabSz="57507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marR="0" indent="228600" algn="ctr" defTabSz="8215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indent="457200" algn="ctr" defTabSz="8215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indent="685800" algn="ctr" defTabSz="8215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indent="914400" algn="ctr" defTabSz="8215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indent="1143000" algn="ctr" defTabSz="8215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indent="1371600" algn="ctr" defTabSz="8215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indent="1600200" algn="ctr" defTabSz="8215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indent="1828800" algn="ctr" defTabSz="8215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endParaRPr lang="en-GB" sz="8000"/>
          </a:p>
          <a:p>
            <a:pPr>
              <a:defRPr/>
            </a:pPr>
            <a:r>
              <a:rPr lang="en-GB" sz="8000"/>
              <a:t>FOSSCourse</a:t>
            </a:r>
            <a:endParaRPr/>
          </a:p>
          <a:p>
            <a:pPr>
              <a:defRPr/>
            </a:pPr>
            <a:endParaRPr lang="en-GB" sz="8000"/>
          </a:p>
          <a:p>
            <a:pPr>
              <a:defRPr/>
            </a:pPr>
            <a:r>
              <a:rPr lang="en-GB" sz="8000"/>
              <a:t>Alex Murphy</a:t>
            </a:r>
            <a:endParaRPr/>
          </a:p>
          <a:p>
            <a:pPr>
              <a:defRPr/>
            </a:pPr>
            <a:r>
              <a:rPr lang="en-GB" sz="8000"/>
              <a:t>Session 7 - Tooling </a:t>
            </a:r>
            <a:endParaRPr lang="en-GB" sz="8000"/>
          </a:p>
          <a:p>
            <a:pPr>
              <a:defRPr/>
            </a:pPr>
            <a:endParaRPr lang="en-GB" sz="8000"/>
          </a:p>
          <a:p>
            <a:pPr>
              <a:defRPr/>
            </a:pPr>
            <a:r>
              <a:rPr lang="en-GB" sz="2400"/>
              <a:t>(Patents, standards, trademarks with Andrew later)</a:t>
            </a:r>
            <a:endParaRPr/>
          </a:p>
          <a:p>
            <a:pPr>
              <a:defRPr/>
            </a:pPr>
            <a:endParaRPr lang="en-GB" sz="8000"/>
          </a:p>
          <a:p>
            <a:pPr>
              <a:defRPr/>
            </a:pPr>
            <a:r>
              <a:rPr lang="en-GB" sz="5400"/>
              <a:t>2 November 2023</a:t>
            </a:r>
            <a:endParaRPr/>
          </a:p>
          <a:p>
            <a:pPr>
              <a:defRPr/>
            </a:pPr>
            <a:endParaRPr lang="en-GB" sz="5400"/>
          </a:p>
          <a:p>
            <a:pPr>
              <a:defRPr/>
            </a:pPr>
            <a:endParaRPr lang="en-GB"/>
          </a:p>
        </p:txBody>
      </p:sp>
      <p:pic>
        <p:nvPicPr>
          <p:cNvPr id="20179127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5411" y="2928935"/>
            <a:ext cx="3481403" cy="614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827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4078926" name="Title Text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OpenChain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100063017" name="Body Level One…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71436" tIns="71436" rIns="71436" bIns="71436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Important background info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OpenChain section 2.1</a:t>
            </a:r>
            <a:endParaRPr>
              <a:solidFill>
                <a:schemeClr val="bg1"/>
              </a:solidFill>
            </a:endParaRPr>
          </a:p>
          <a:p>
            <a:pPr marL="0" indent="0">
              <a:buClr>
                <a:srgbClr val="352C33"/>
              </a:buClr>
              <a:buSzPct val="75000"/>
              <a:buFontTx/>
              <a:buNone/>
              <a:defRPr/>
            </a:pPr>
            <a:r>
              <a:rPr lang="en-US" sz="4400" b="0" i="1" u="none" strike="noStrike" cap="none" spc="0">
                <a:ln>
                  <a:noFill/>
                </a:ln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2.1 - Compliance artifacts</a:t>
            </a:r>
            <a:endParaRPr sz="4400" b="0" i="1" u="none" strike="noStrike" cap="none" spc="0">
              <a:ln>
                <a:noFill/>
              </a:ln>
              <a:solidFill>
                <a:schemeClr val="bg1"/>
              </a:solidFill>
              <a:latin typeface="Helvetica Neue"/>
              <a:cs typeface="Helvetica Neue"/>
            </a:endParaRPr>
          </a:p>
          <a:p>
            <a:pPr marL="844549" lvl="2" indent="0">
              <a:lnSpc>
                <a:spcPct val="100000"/>
              </a:lnSpc>
              <a:spcBef>
                <a:spcPts val="0"/>
              </a:spcBef>
              <a:buClr>
                <a:srgbClr val="352C33"/>
              </a:buClr>
              <a:buSzPct val="145000"/>
              <a:buFontTx/>
              <a:buNone/>
              <a:defRPr/>
            </a:pPr>
            <a:r>
              <a:rPr lang="en-US" sz="4400" b="0" i="1" u="none" strike="noStrike" cap="none" spc="0">
                <a:ln>
                  <a:noFill/>
                </a:ln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A collection of artifacts that represent the output of a compliance program and accompany the </a:t>
            </a:r>
            <a:r>
              <a:rPr lang="en-US" sz="4400" b="0" i="1" u="none" strike="noStrike" cap="none" spc="0">
                <a:ln>
                  <a:noFill/>
                </a:ln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supplied software.</a:t>
            </a:r>
            <a:endParaRPr sz="4400" b="0" i="1" u="none" strike="noStrike" cap="none" spc="0">
              <a:ln>
                <a:noFill/>
              </a:ln>
              <a:solidFill>
                <a:schemeClr val="bg1"/>
              </a:solidFill>
              <a:latin typeface="Helvetica Neue"/>
              <a:cs typeface="Helvetica Neue"/>
            </a:endParaRPr>
          </a:p>
          <a:p>
            <a:pPr marL="844549" lvl="2" indent="0">
              <a:lnSpc>
                <a:spcPct val="100000"/>
              </a:lnSpc>
              <a:spcBef>
                <a:spcPts val="0"/>
              </a:spcBef>
              <a:buClr>
                <a:srgbClr val="352C33"/>
              </a:buClr>
              <a:buSzPct val="145000"/>
              <a:buFontTx/>
              <a:buNone/>
              <a:defRPr/>
            </a:pPr>
            <a:endParaRPr sz="4400" b="0" i="1" u="none" strike="noStrike" cap="none" spc="0">
              <a:ln>
                <a:noFill/>
              </a:ln>
              <a:solidFill>
                <a:schemeClr val="bg1"/>
              </a:solidFill>
              <a:latin typeface="Helvetica Neue"/>
              <a:cs typeface="Helvetica Neue"/>
            </a:endParaRPr>
          </a:p>
          <a:p>
            <a:pPr marL="844549" lvl="2" indent="0">
              <a:lnSpc>
                <a:spcPct val="100000"/>
              </a:lnSpc>
              <a:spcBef>
                <a:spcPts val="0"/>
              </a:spcBef>
              <a:buClr>
                <a:srgbClr val="352C33"/>
              </a:buClr>
              <a:buSzPct val="145000"/>
              <a:buFontTx/>
              <a:buNone/>
              <a:defRPr/>
            </a:pPr>
            <a:r>
              <a:rPr lang="en-US" sz="4400" b="0" i="1" u="none" strike="noStrike" cap="none" spc="0">
                <a:ln>
                  <a:noFill/>
                </a:ln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Note: The collection may include (but is not limited to) one or more of the following: attribution </a:t>
            </a:r>
            <a:r>
              <a:rPr lang="en-US" sz="4400" b="0" i="1" u="none" strike="noStrike" cap="none" spc="0">
                <a:ln>
                  <a:noFill/>
                </a:ln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notices, source code, build and install scripts, copy of licenses, copyright notices, modification </a:t>
            </a:r>
            <a:r>
              <a:rPr lang="en-US" sz="4400" b="0" i="1" u="none" strike="noStrike" cap="none" spc="0">
                <a:ln>
                  <a:noFill/>
                </a:ln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notifications, written offers, open source component bill of materials, and SPDX documents.</a:t>
            </a:r>
            <a:endParaRPr lang="en-US" sz="4400" b="0" i="1" u="none" strike="noStrike" cap="none" spc="0">
              <a:ln>
                <a:noFill/>
              </a:ln>
              <a:solidFill>
                <a:schemeClr val="bg1"/>
              </a:solidFill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827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090153" name="Title Text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Tools?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469998489" name="Body Level One…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OpenChain is non-prescriptive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Identify what your needs are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Select tooling to meet those needs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“Off the shelf” projects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Your own custom scripts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827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468703" name="Title Text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Scancode toolkit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771887187" name="Body Level One…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“off the shelf”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does one thing very well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scans code!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for...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copyright terminology, phrases, etc.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827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7192634" name="Title Text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624276073" name="Body Level One…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Programming language in its own right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Similar to Python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Many alternatives (bash, python, etc.)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827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567895" name="Title Text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Demo outline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53956707" name="Body Level One…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Demo corresponds to a typical compliance analysis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Identify data + metadata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Run SCA - and review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Generate collated artefacts from results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827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906981" name="Title Text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Demo codebase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696497314" name="Body Level One…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(identify source)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OpenBLAS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BSD-3-Clause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Single library – no dependencies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Make the assumption that it’s for desktop use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827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5108322" name="Title Text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Demo limitations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19109913" name="Body Level One…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Reviewing a single library is easy!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OpenBLAS has some concerns (in notes for this talk)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Disregard most legal considerations (e.g., jurisdiction)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Note: this is not a full analysis!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Lato Bold"/>
        <a:ea typeface="Lato Bold"/>
        <a:cs typeface="Lato Bold"/>
      </a:minorFont>
    </a:fontScheme>
    <a:fmtScheme name="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1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">
      <a:majorFont>
        <a:latin typeface="Helvetica Neue Medium"/>
        <a:ea typeface="Helvetica Neue Medium"/>
        <a:cs typeface="Helvetica Neue Medium"/>
      </a:majorFont>
      <a:minorFont>
        <a:latin typeface="Lato Bold"/>
        <a:ea typeface="Lato Bold"/>
        <a:cs typeface="Lato Bold"/>
      </a:minorFont>
    </a:fontScheme>
    <a:fmtScheme name="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1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ONLYOFFICE/7.5.0.127</Application>
  <DocSecurity>0</DocSecurity>
  <PresentationFormat>Custom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dc:identifier/>
  <dc:language/>
  <cp:lastModifiedBy/>
  <cp:revision>30</cp:revision>
  <dcterms:modified xsi:type="dcterms:W3CDTF">2023-11-02T11:04:37Z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0x010100E48DA01D36999A41B20BC37C67308F5D</vt:lpwstr>
  </property>
</Properties>
</file>