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85" r:id="rId2"/>
    <p:sldMasterId id="2147483661" r:id="rId3"/>
  </p:sldMasterIdLst>
  <p:notesMasterIdLst>
    <p:notesMasterId r:id="rId25"/>
  </p:notesMasterIdLst>
  <p:handoutMasterIdLst>
    <p:handoutMasterId r:id="rId26"/>
  </p:handoutMasterIdLst>
  <p:sldIdLst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7" r:id="rId20"/>
    <p:sldId id="338" r:id="rId21"/>
    <p:sldId id="339" r:id="rId22"/>
    <p:sldId id="340" r:id="rId23"/>
    <p:sldId id="341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1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  <a:srgbClr val="DD6A23"/>
    <a:srgbClr val="E61AA2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94" autoAdjust="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371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004" y="-11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defTabSz="95091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44000"/>
            <a:ext cx="31892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/>
            </a:lvl1pPr>
          </a:lstStyle>
          <a:p>
            <a:pPr>
              <a:defRPr/>
            </a:pPr>
            <a:fld id="{AFC0E66D-F2C2-46DC-A6A1-21B35933D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0356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89280A0-D67D-4D09-B5DC-A914C9EB5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091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2371" indent="-297066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88263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63568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38873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14178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89483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64788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40094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172A5F9-EAF6-4256-B115-D7EE515455F2}" type="slidenum">
              <a:rPr lang="en-US" sz="1200" smtClean="0"/>
              <a:pPr eaLnBrk="1" hangingPunct="1"/>
              <a:t>3</a:t>
            </a:fld>
            <a:endParaRPr lang="en-US" sz="1200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2371" indent="-297066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88263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63568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38873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14178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89483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64788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40094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5FB656-FB3C-46C1-B515-4829C5D578FB}" type="slidenum">
              <a:rPr lang="en-US" sz="1200" smtClean="0"/>
              <a:pPr eaLnBrk="1" hangingPunct="1"/>
              <a:t>4</a:t>
            </a:fld>
            <a:endParaRPr lang="en-US" sz="1200" dirty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2371" indent="-297066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88263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63568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38873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14178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89483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64788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40094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8F88DD-D167-490A-8E8C-DBFF5C502FA6}" type="slidenum">
              <a:rPr lang="en-US" sz="1200" smtClean="0"/>
              <a:pPr eaLnBrk="1" hangingPunct="1"/>
              <a:t>7</a:t>
            </a:fld>
            <a:endParaRPr lang="en-US" sz="1200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Status</a:t>
            </a:r>
          </a:p>
          <a:p>
            <a:pPr eaLnBrk="1" hangingPunct="1"/>
            <a:r>
              <a:rPr lang="en-US" smtClean="0"/>
              <a:t>-type: running, ready, blocked</a:t>
            </a:r>
          </a:p>
          <a:p>
            <a:pPr eaLnBrk="1" hangingPunct="1"/>
            <a:r>
              <a:rPr lang="en-US" smtClean="0"/>
              <a:t>-ready-list/waiting list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1pPr>
            <a:lvl2pPr marL="772371" indent="-297066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2pPr>
            <a:lvl3pPr marL="1188263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3pPr>
            <a:lvl4pPr marL="1663568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4pPr>
            <a:lvl5pPr marL="2138873" indent="-237653" defTabSz="967114" eaLnBrk="0" hangingPunct="0">
              <a:defRPr sz="2500">
                <a:solidFill>
                  <a:schemeClr val="tx1"/>
                </a:solidFill>
                <a:latin typeface="Times New Roman" pitchFamily="18" charset="0"/>
              </a:defRPr>
            </a:lvl5pPr>
            <a:lvl6pPr marL="2614178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6pPr>
            <a:lvl7pPr marL="3089483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7pPr>
            <a:lvl8pPr marL="3564788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8pPr>
            <a:lvl9pPr marL="4040094" indent="-237653" defTabSz="96711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DC72A7-4AA9-48AD-A694-C919AC87A013}" type="slidenum">
              <a:rPr lang="en-US" sz="1200" smtClean="0"/>
              <a:pPr eaLnBrk="1" hangingPunct="1"/>
              <a:t>9</a:t>
            </a:fld>
            <a:endParaRPr lang="en-US" sz="1200" dirty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mtClean="0"/>
              <a:t>Link to the process tree: Parent/Parent’s Children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1571B-8BC0-4F19-852A-C20BDE083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0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EA54-0CFE-49E2-B5D9-C65E80B7E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285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85A09-8345-4F7E-B0CB-EFCC25FC9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11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9283D-B6E3-47F3-9DD4-7615357FD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14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9C25-82AE-4821-96E0-F86B2983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786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3B48E-31FF-4A72-B684-8DBC5C69E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705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A34A0-94FB-4C49-B90A-6229EBFF3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433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9D98-B411-44BE-A67F-28D0BA8E8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808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9A8B-0753-44C9-87BC-A7F53384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4853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02227-7380-4EFB-967E-C2A518EE5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393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05EE-84A4-46BF-9F52-74BA1BD22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358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9020-8185-497F-B890-55BFCF186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6671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5415-1418-4FE8-9292-91E1CC8C0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461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F7037-22A5-415B-9AA7-48A6CB6FB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377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31AE8-663B-4C7C-9198-171ADBE3CD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3924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A4AFE-BAA8-414E-ABA9-B1EA3A3DF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3127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6ABB7-68D5-4DE2-A1FF-216DFE117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7485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4FF4C-F288-49E6-B6BA-4C5747555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9424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E6897-5220-46BD-AA21-08244B3E0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47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8C65C-F6AA-4570-9664-97A35503B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265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1CE4D-809C-40E1-B687-A9AEF621D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7003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90C75-1B14-4D11-ABBA-F8FF3BF11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094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17EF0-1F4A-4880-8E25-93F92EBC6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660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6EF91-7059-4A35-BA21-A8DF50BE0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3439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B9EE-16BE-4CD7-8B29-42AC924AD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45740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4B59D-6361-4E2A-8B72-67611EB07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0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7CED4-237A-4CBA-A652-D2DF9C360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76783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82DC8-2EDB-4912-8B28-7646C474C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310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712B9-077B-47E5-96FD-3AAE54B0A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232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22F6-8EB6-435A-9AA8-CEF78E16E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83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369B-6E12-4C4F-8E7E-DFB1A0C469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70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0AC8B-4D25-4B95-9606-3064E5255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315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C0BA3-57C6-4ED0-8C41-9B79E180A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40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DD487-487A-45FF-A9DB-E65A0027C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1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1FB594C0-B367-47A0-A50F-0A654AD11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4C8491-CCD8-4E06-9D65-728AAC943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Operating Systems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Fall,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758FC5-EB5F-4110-9271-04049FAB30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371600"/>
          </a:xfrm>
        </p:spPr>
        <p:txBody>
          <a:bodyPr/>
          <a:lstStyle/>
          <a:p>
            <a:pPr eaLnBrk="1" hangingPunct="1"/>
            <a:r>
              <a:rPr lang="en-US" smtClean="0"/>
              <a:t>Project: Processes and Resource Management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Textbook: pages 482-491</a:t>
            </a:r>
          </a:p>
          <a:p>
            <a:pPr eaLnBrk="1" hangingPunct="1"/>
            <a:r>
              <a:rPr lang="en-US" dirty="0" smtClean="0"/>
              <a:t>Lubomir Bic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Destroy a process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Destroy (</a:t>
            </a:r>
            <a:r>
              <a:rPr lang="en-US" sz="2400" dirty="0" err="1" smtClean="0">
                <a:latin typeface="Courier New" pitchFamily="49" charset="0"/>
              </a:rPr>
              <a:t>pid</a:t>
            </a:r>
            <a:r>
              <a:rPr lang="en-US" sz="2400" dirty="0" smtClean="0">
                <a:latin typeface="Courier New" pitchFamily="49" charset="0"/>
              </a:rPr>
              <a:t>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get pointer p to PCB using </a:t>
            </a:r>
            <a:r>
              <a:rPr lang="en-US" sz="2400" dirty="0" err="1" smtClean="0">
                <a:latin typeface="Courier New" pitchFamily="49" charset="0"/>
              </a:rPr>
              <a:t>pid</a:t>
            </a:r>
            <a:endParaRPr lang="en-US" sz="24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Kill_Tree</a:t>
            </a:r>
            <a:r>
              <a:rPr lang="en-US" sz="2400" dirty="0" smtClean="0">
                <a:latin typeface="Courier New" pitchFamily="49" charset="0"/>
              </a:rPr>
              <a:t>(p)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Scheduler() }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Kill_Tree</a:t>
            </a:r>
            <a:r>
              <a:rPr lang="en-US" sz="2400" dirty="0" smtClean="0">
                <a:latin typeface="Courier New" pitchFamily="49" charset="0"/>
              </a:rPr>
              <a:t>(p)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for all child processes q </a:t>
            </a:r>
            <a:r>
              <a:rPr lang="en-US" sz="2400" dirty="0" err="1" smtClean="0">
                <a:latin typeface="Courier New" pitchFamily="49" charset="0"/>
              </a:rPr>
              <a:t>Kill_Tree</a:t>
            </a:r>
            <a:r>
              <a:rPr lang="en-US" sz="2400" dirty="0" smtClean="0">
                <a:latin typeface="Courier New" pitchFamily="49" charset="0"/>
              </a:rPr>
              <a:t>(q)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free resources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delete PCB and update all pointers }</a:t>
            </a:r>
            <a:endParaRPr lang="en-US" sz="2400" dirty="0" smtClean="0"/>
          </a:p>
          <a:p>
            <a:pPr eaLnBrk="1" hangingPunct="1">
              <a:lnSpc>
                <a:spcPct val="110000"/>
              </a:lnSpc>
              <a:spcBef>
                <a:spcPts val="1800"/>
              </a:spcBef>
            </a:pPr>
            <a:r>
              <a:rPr lang="en-US" sz="2400" dirty="0" smtClean="0"/>
              <a:t>Process can be destroyed by any of its ancestors or by itself (exit)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Representation of Resources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is a fixed set of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Resource Control Block (RCB)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/>
              <a:t>RID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/>
              <a:t>Status</a:t>
            </a:r>
            <a:r>
              <a:rPr lang="en-US" sz="2400" dirty="0" smtClean="0"/>
              <a:t>: counter for number of free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/>
              <a:t>Waiting_List</a:t>
            </a:r>
            <a:r>
              <a:rPr lang="en-US" sz="2400" dirty="0" smtClean="0"/>
              <a:t>: list of blocked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Request resource (1-unit resources)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Request(rid)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r = </a:t>
            </a:r>
            <a:r>
              <a:rPr lang="en-US" sz="2400" dirty="0" err="1" smtClean="0">
                <a:latin typeface="Courier New" pitchFamily="49" charset="0"/>
              </a:rPr>
              <a:t>Get_RCB</a:t>
            </a:r>
            <a:r>
              <a:rPr lang="en-US" sz="2400" dirty="0" smtClean="0">
                <a:latin typeface="Courier New" pitchFamily="49" charset="0"/>
              </a:rPr>
              <a:t>(rid);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if (r-&gt;Status == 'free')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 r-&gt;Status = 'allocated‘;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 insert(self-&gt;</a:t>
            </a:r>
            <a:r>
              <a:rPr lang="en-US" sz="2400" dirty="0" err="1" smtClean="0">
                <a:latin typeface="Courier New" pitchFamily="49" charset="0"/>
              </a:rPr>
              <a:t>Other_Resources</a:t>
            </a:r>
            <a:r>
              <a:rPr lang="en-US" sz="2400" dirty="0" smtClean="0">
                <a:latin typeface="Courier New" pitchFamily="49" charset="0"/>
              </a:rPr>
              <a:t>, 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} else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self-&gt;</a:t>
            </a:r>
            <a:r>
              <a:rPr lang="en-US" sz="2400" dirty="0" err="1" smtClean="0">
                <a:latin typeface="Courier New" pitchFamily="49" charset="0"/>
              </a:rPr>
              <a:t>Status.Type</a:t>
            </a:r>
            <a:r>
              <a:rPr lang="en-US" sz="2400" dirty="0" smtClean="0">
                <a:latin typeface="Courier New" pitchFamily="49" charset="0"/>
              </a:rPr>
              <a:t> = 'blocked';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self-&gt;</a:t>
            </a:r>
            <a:r>
              <a:rPr lang="en-US" sz="2400" dirty="0" err="1" smtClean="0">
                <a:latin typeface="Courier New" pitchFamily="49" charset="0"/>
              </a:rPr>
              <a:t>Status.List</a:t>
            </a:r>
            <a:r>
              <a:rPr lang="en-US" sz="2400" dirty="0" smtClean="0">
                <a:latin typeface="Courier New" pitchFamily="49" charset="0"/>
              </a:rPr>
              <a:t> = 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remove(RL, self);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insert(r-&gt;</a:t>
            </a:r>
            <a:r>
              <a:rPr lang="en-US" sz="2400" dirty="0" err="1" smtClean="0">
                <a:latin typeface="Courier New" pitchFamily="49" charset="0"/>
              </a:rPr>
              <a:t>Waiting_List</a:t>
            </a:r>
            <a:r>
              <a:rPr lang="en-US" sz="2400" dirty="0" smtClean="0">
                <a:latin typeface="Courier New" pitchFamily="49" charset="0"/>
              </a:rPr>
              <a:t>, self);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Scheduler(); }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sz="2400" dirty="0" smtClean="0"/>
              <a:t>all requests are satisfied in strict FIFO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Release resource (1-unit resources)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Release(rid)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r = </a:t>
            </a:r>
            <a:r>
              <a:rPr lang="en-US" sz="2400" dirty="0" err="1" smtClean="0">
                <a:latin typeface="Courier New" pitchFamily="49" charset="0"/>
              </a:rPr>
              <a:t>Get_RCB</a:t>
            </a:r>
            <a:r>
              <a:rPr lang="en-US" sz="2400" dirty="0" smtClean="0">
                <a:latin typeface="Courier New" pitchFamily="49" charset="0"/>
              </a:rPr>
              <a:t>(rid);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remove(self-&gt;</a:t>
            </a:r>
            <a:r>
              <a:rPr lang="en-US" sz="2400" dirty="0" err="1" smtClean="0">
                <a:latin typeface="Courier New" pitchFamily="49" charset="0"/>
              </a:rPr>
              <a:t>Other_Resources</a:t>
            </a:r>
            <a:r>
              <a:rPr lang="en-US" sz="2400" dirty="0" smtClean="0">
                <a:latin typeface="Courier New" pitchFamily="49" charset="0"/>
              </a:rPr>
              <a:t>, 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if (r-&gt;</a:t>
            </a:r>
            <a:r>
              <a:rPr lang="en-US" sz="2400" dirty="0" err="1" smtClean="0">
                <a:latin typeface="Courier New" pitchFamily="49" charset="0"/>
              </a:rPr>
              <a:t>Waiting_List</a:t>
            </a:r>
            <a:r>
              <a:rPr lang="en-US" sz="2400" dirty="0" smtClean="0">
                <a:latin typeface="Courier New" pitchFamily="49" charset="0"/>
              </a:rPr>
              <a:t> == NIL}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r-&gt;Status = 'free';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} else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remove(r-&gt;</a:t>
            </a:r>
            <a:r>
              <a:rPr lang="en-US" sz="2400" dirty="0" err="1" smtClean="0">
                <a:latin typeface="Courier New" pitchFamily="49" charset="0"/>
              </a:rPr>
              <a:t>Waiting_List</a:t>
            </a:r>
            <a:r>
              <a:rPr lang="en-US" sz="2400" dirty="0" smtClean="0">
                <a:latin typeface="Courier New" pitchFamily="49" charset="0"/>
              </a:rPr>
              <a:t>, q);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q-&gt;</a:t>
            </a:r>
            <a:r>
              <a:rPr lang="en-US" sz="2400" dirty="0" err="1" smtClean="0">
                <a:latin typeface="Courier New" pitchFamily="49" charset="0"/>
              </a:rPr>
              <a:t>Status.Type</a:t>
            </a:r>
            <a:r>
              <a:rPr lang="en-US" sz="2400" dirty="0" smtClean="0">
                <a:latin typeface="Courier New" pitchFamily="49" charset="0"/>
              </a:rPr>
              <a:t> = 'ready';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q-&gt;</a:t>
            </a:r>
            <a:r>
              <a:rPr lang="en-US" sz="2400" dirty="0" err="1" smtClean="0">
                <a:latin typeface="Courier New" pitchFamily="49" charset="0"/>
              </a:rPr>
              <a:t>Status.List</a:t>
            </a:r>
            <a:r>
              <a:rPr lang="en-US" sz="2400" dirty="0" smtClean="0">
                <a:latin typeface="Courier New" pitchFamily="49" charset="0"/>
              </a:rPr>
              <a:t> = RL;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insert(q-&gt;</a:t>
            </a:r>
            <a:r>
              <a:rPr lang="en-US" sz="2400" dirty="0" err="1" smtClean="0">
                <a:latin typeface="Courier New" pitchFamily="49" charset="0"/>
              </a:rPr>
              <a:t>Other_Resources</a:t>
            </a:r>
            <a:r>
              <a:rPr lang="en-US" sz="2400" dirty="0" smtClean="0">
                <a:latin typeface="Courier New" pitchFamily="49" charset="0"/>
              </a:rPr>
              <a:t>, r); 	insert(RL, q);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   Scheduler(); }}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Scheduling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3-level priority scheduler</a:t>
            </a:r>
          </a:p>
          <a:p>
            <a:pPr eaLnBrk="1" hangingPunct="1"/>
            <a:r>
              <a:rPr lang="en-US" sz="2400" dirty="0" smtClean="0"/>
              <a:t>Use preemptive round-robin scheduling within level</a:t>
            </a:r>
          </a:p>
          <a:p>
            <a:pPr eaLnBrk="1" hangingPunct="1"/>
            <a:r>
              <a:rPr lang="en-US" sz="2400" dirty="0" smtClean="0"/>
              <a:t>Time sharing is simulated by function call</a:t>
            </a:r>
          </a:p>
          <a:p>
            <a:pPr eaLnBrk="1" hangingPunct="1"/>
            <a:r>
              <a:rPr lang="en-US" sz="2400" dirty="0" smtClean="0"/>
              <a:t>Init process serves a dual purpose: </a:t>
            </a:r>
          </a:p>
          <a:p>
            <a:pPr lvl="1" eaLnBrk="1" hangingPunct="1"/>
            <a:r>
              <a:rPr lang="en-US" sz="2400" dirty="0" smtClean="0"/>
              <a:t>dummy process: lowest priority/never blocked</a:t>
            </a:r>
          </a:p>
          <a:p>
            <a:pPr lvl="1" eaLnBrk="1" hangingPunct="1"/>
            <a:r>
              <a:rPr lang="en-US" sz="2400" dirty="0" smtClean="0"/>
              <a:t>root of process creation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Scheduler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Called at the end of every kernel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(1) Scheduler() 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(2)   find highest priority process p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(3)   if (self-&gt;priority &lt; p-&gt;priority ||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(4)     self-&gt;</a:t>
            </a:r>
            <a:r>
              <a:rPr lang="en-US" sz="2400" dirty="0" err="1" smtClean="0">
                <a:latin typeface="Courier New" pitchFamily="49" charset="0"/>
              </a:rPr>
              <a:t>Status.Type</a:t>
            </a:r>
            <a:r>
              <a:rPr lang="en-US" sz="2400" dirty="0" smtClean="0">
                <a:latin typeface="Courier New" pitchFamily="49" charset="0"/>
              </a:rPr>
              <a:t> != 'running' ||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(5)     self == NIL)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(5)     preempt(p, self) }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 smtClean="0"/>
              <a:t>Condition (3): called from create or release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Condition (4): called from request or time-out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Condition (5): called from destroy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Preemption: </a:t>
            </a:r>
            <a:endParaRPr lang="en-US" sz="2800" dirty="0" smtClean="0"/>
          </a:p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Change status of p to running (status of self already changed to ready/blocked)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/>
              <a:t>Context switch—output name of running process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Time-out Interrupts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Simulate time-sharing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latin typeface="Courier New" pitchFamily="49" charset="0"/>
              </a:rPr>
              <a:t>Time_out</a:t>
            </a:r>
            <a:r>
              <a:rPr lang="en-US" sz="2400" dirty="0" smtClean="0">
                <a:latin typeface="Courier New" pitchFamily="49" charset="0"/>
              </a:rPr>
              <a:t>()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	find running process q;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	remove(RL, q);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 	q-&gt;</a:t>
            </a:r>
            <a:r>
              <a:rPr lang="en-US" sz="2400" dirty="0" err="1" smtClean="0">
                <a:latin typeface="Courier New" pitchFamily="49" charset="0"/>
              </a:rPr>
              <a:t>Status.Type</a:t>
            </a:r>
            <a:r>
              <a:rPr lang="en-US" sz="2400" dirty="0" smtClean="0">
                <a:latin typeface="Courier New" pitchFamily="49" charset="0"/>
              </a:rPr>
              <a:t> = 'ready';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 		insert(RL, q);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Scheduler();}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Presentation/Test Shell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400" dirty="0" smtClean="0"/>
              <a:t>Mandatory Commands</a:t>
            </a:r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 smtClean="0">
                <a:latin typeface="Courier New" pitchFamily="49" charset="0"/>
              </a:rPr>
              <a:t>init</a:t>
            </a:r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 err="1" smtClean="0">
                <a:latin typeface="Courier New" pitchFamily="49" charset="0"/>
              </a:rPr>
              <a:t>cr</a:t>
            </a:r>
            <a:r>
              <a:rPr lang="en-US" sz="2400" dirty="0" smtClean="0">
                <a:latin typeface="Courier New" pitchFamily="49" charset="0"/>
              </a:rPr>
              <a:t> &lt;name&gt; &lt;priority&gt;   </a:t>
            </a:r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 smtClean="0">
                <a:latin typeface="Courier New" pitchFamily="49" charset="0"/>
              </a:rPr>
              <a:t>de &lt;name&gt;</a:t>
            </a:r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 err="1" smtClean="0">
                <a:latin typeface="Courier New" pitchFamily="49" charset="0"/>
              </a:rPr>
              <a:t>req</a:t>
            </a:r>
            <a:r>
              <a:rPr lang="en-US" sz="2400" dirty="0" smtClean="0">
                <a:latin typeface="Courier New" pitchFamily="49" charset="0"/>
              </a:rPr>
              <a:t> &lt;resource name&gt; &lt;# of units&gt;  </a:t>
            </a:r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 err="1" smtClean="0">
                <a:latin typeface="Courier New" pitchFamily="49" charset="0"/>
              </a:rPr>
              <a:t>rel</a:t>
            </a:r>
            <a:r>
              <a:rPr lang="en-US" sz="2400" dirty="0" smtClean="0">
                <a:latin typeface="Courier New" pitchFamily="49" charset="0"/>
              </a:rPr>
              <a:t> &lt;resource name&gt; &lt;# of units&gt;  </a:t>
            </a:r>
          </a:p>
          <a:p>
            <a:pPr lvl="1" eaLnBrk="1" hangingPunct="1">
              <a:lnSpc>
                <a:spcPct val="70000"/>
              </a:lnSpc>
              <a:spcAft>
                <a:spcPts val="600"/>
              </a:spcAft>
            </a:pPr>
            <a:r>
              <a:rPr lang="en-US" sz="2400" dirty="0" smtClean="0">
                <a:latin typeface="Courier New" pitchFamily="49" charset="0"/>
              </a:rPr>
              <a:t>to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Presentation/Test Shell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Optional commands (examples):</a:t>
            </a:r>
          </a:p>
          <a:p>
            <a:pPr lvl="1" eaLnBrk="1" hangingPunct="1"/>
            <a:r>
              <a:rPr lang="en-US" sz="2400" dirty="0" smtClean="0"/>
              <a:t>list all processes and their status</a:t>
            </a:r>
          </a:p>
          <a:p>
            <a:pPr lvl="1" eaLnBrk="1" hangingPunct="1"/>
            <a:r>
              <a:rPr lang="en-US" sz="2400" dirty="0" smtClean="0"/>
              <a:t>list all resources and their status</a:t>
            </a:r>
          </a:p>
          <a:p>
            <a:pPr lvl="1" eaLnBrk="1" hangingPunct="1"/>
            <a:r>
              <a:rPr lang="en-US" sz="2400" dirty="0" smtClean="0"/>
              <a:t>provide information about a given process </a:t>
            </a:r>
          </a:p>
          <a:p>
            <a:pPr lvl="1" eaLnBrk="1" hangingPunct="1"/>
            <a:r>
              <a:rPr lang="en-US" sz="2400" dirty="0" smtClean="0"/>
              <a:t>provide information about a given resource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mtClean="0"/>
              <a:t>Summary of tasks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Design/implement the process and resource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data structures and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Design/implement a driver program (shell)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command language and interpreter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Instantiate the manager to include at start-up: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Ready List with 3 priorities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single process, Init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4 resources labeled: R1, R2, R3, R4 (each </a:t>
            </a:r>
            <a:r>
              <a:rPr lang="en-US" sz="2400" dirty="0" err="1" smtClean="0"/>
              <a:t>Ri</a:t>
            </a:r>
            <a:r>
              <a:rPr lang="en-US" sz="2400" dirty="0" smtClean="0"/>
              <a:t> has </a:t>
            </a:r>
            <a:r>
              <a:rPr lang="en-US" sz="2400" dirty="0" err="1" smtClean="0"/>
              <a:t>i</a:t>
            </a:r>
            <a:r>
              <a:rPr lang="en-US" sz="2400" dirty="0" smtClean="0"/>
              <a:t> units))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Submit your program for testing, submit documentation for evaluation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chemeClr val="accent6"/>
                </a:solidFill>
              </a:rPr>
              <a:t>Operating Systems</a:t>
            </a:r>
            <a:endParaRPr lang="en-US" sz="1400" dirty="0" smtClean="0">
              <a:solidFill>
                <a:schemeClr val="accent6"/>
              </a:solidFill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Design/implement a simplified process and resource manager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Required functionalities: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process: create/destroy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resource: request/release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time-out interrupt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multi-unit resources (5.1. page 490 of textbook)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extensive error checking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dirty="0" smtClean="0"/>
              <a:t>Sample test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410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cr x 2 </a:t>
            </a: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cr y 1 </a:t>
            </a: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cr z 2 </a:t>
            </a: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req </a:t>
            </a:r>
            <a:r>
              <a:rPr lang="pt-BR" sz="2400" dirty="0" smtClean="0">
                <a:solidFill>
                  <a:schemeClr val="tx1"/>
                </a:solidFill>
              </a:rPr>
              <a:t>R1 1 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req </a:t>
            </a:r>
            <a:r>
              <a:rPr lang="pt-BR" sz="2400" dirty="0" smtClean="0">
                <a:solidFill>
                  <a:schemeClr val="tx1"/>
                </a:solidFill>
              </a:rPr>
              <a:t>R1 1 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de z </a:t>
            </a: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rel </a:t>
            </a:r>
            <a:r>
              <a:rPr lang="pt-BR" sz="2400" dirty="0" smtClean="0">
                <a:solidFill>
                  <a:schemeClr val="tx1"/>
                </a:solidFill>
              </a:rPr>
              <a:t>R1 1 </a:t>
            </a:r>
            <a:endParaRPr lang="pt-BR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de x </a:t>
            </a:r>
          </a:p>
          <a:p>
            <a:pPr>
              <a:buNone/>
            </a:pPr>
            <a:endParaRPr lang="pt-BR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pt-BR" sz="24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init x x x x z z x z x x init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dirty="0" smtClean="0"/>
              <a:t>Sample test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60960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 x 1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 p 1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 q 1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 r 1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 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 1 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 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 3 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 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 3 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 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R3 1 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 </a:t>
            </a: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R4 2 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 </a:t>
            </a:r>
            <a:r>
              <a:rPr lang="pt-BR" sz="2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R2 2 </a:t>
            </a:r>
            <a:endParaRPr lang="pt-BR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q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</a:t>
            </a:r>
          </a:p>
          <a:p>
            <a:pPr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init x x x x p p q q r r x p q r x x x p x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  <a:endParaRPr lang="en-US" sz="1400" dirty="0" smtClean="0"/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2514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Problem: we do not have the actual processes or hardware</a:t>
            </a:r>
          </a:p>
          <a:p>
            <a:pPr eaLnBrk="1" hangingPunct="1"/>
            <a:r>
              <a:rPr lang="en-US" sz="2400" dirty="0" smtClean="0"/>
              <a:t>Solution: your terminal (or test files) represent</a:t>
            </a:r>
          </a:p>
          <a:p>
            <a:pPr lvl="1" eaLnBrk="1" hangingPunct="1"/>
            <a:r>
              <a:rPr lang="en-US" sz="2400" dirty="0" smtClean="0"/>
              <a:t>currently running process, and</a:t>
            </a:r>
          </a:p>
          <a:p>
            <a:pPr lvl="1" eaLnBrk="1" hangingPunct="1"/>
            <a:r>
              <a:rPr lang="en-US" sz="2400" dirty="0" smtClean="0"/>
              <a:t>the hardware causing interrupts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Overall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Write presentation/test shell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reads command from terminal or test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invokes kernel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displays reply (on terminal or to output file)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which process is running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 any errors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Overall Organization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43000" y="4114800"/>
            <a:ext cx="6934200" cy="2057400"/>
            <a:chOff x="1341" y="6304"/>
            <a:chExt cx="10230" cy="2323"/>
          </a:xfrm>
        </p:grpSpPr>
        <p:sp>
          <p:nvSpPr>
            <p:cNvPr id="5127" name="Text Box 6"/>
            <p:cNvSpPr txBox="1">
              <a:spLocks noChangeArrowheads="1"/>
            </p:cNvSpPr>
            <p:nvPr/>
          </p:nvSpPr>
          <p:spPr bwMode="auto">
            <a:xfrm>
              <a:off x="1341" y="6844"/>
              <a:ext cx="2620" cy="14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your 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terminal/</a:t>
              </a:r>
            </a:p>
            <a:p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test files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4581" y="6304"/>
              <a:ext cx="3530" cy="23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repeat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  get f, par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  invoke f(par)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  get reply</a:t>
              </a:r>
            </a:p>
            <a:p>
              <a:r>
                <a:rPr lang="en-US" sz="1800" dirty="0">
                  <a:solidFill>
                    <a:srgbClr val="000000"/>
                  </a:solidFill>
                  <a:latin typeface="Courier New" pitchFamily="49" charset="0"/>
                </a:rPr>
                <a:t>  display reply</a:t>
              </a:r>
              <a:endParaRPr lang="en-US" sz="16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5129" name="Text Box 8"/>
            <p:cNvSpPr txBox="1">
              <a:spLocks noChangeArrowheads="1"/>
            </p:cNvSpPr>
            <p:nvPr/>
          </p:nvSpPr>
          <p:spPr bwMode="auto">
            <a:xfrm>
              <a:off x="8901" y="6844"/>
              <a:ext cx="2670" cy="13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Process and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Resource </a:t>
              </a:r>
            </a:p>
            <a:p>
              <a:r>
                <a:rPr lang="en-US" sz="1600">
                  <a:solidFill>
                    <a:srgbClr val="000000"/>
                  </a:solidFill>
                  <a:latin typeface="Courier New" pitchFamily="49" charset="0"/>
                </a:rPr>
                <a:t>Manager</a:t>
              </a:r>
            </a:p>
          </p:txBody>
        </p:sp>
        <p:sp>
          <p:nvSpPr>
            <p:cNvPr id="5130" name="Freeform 9"/>
            <p:cNvSpPr>
              <a:spLocks/>
            </p:cNvSpPr>
            <p:nvPr/>
          </p:nvSpPr>
          <p:spPr bwMode="auto">
            <a:xfrm>
              <a:off x="8230" y="7385"/>
              <a:ext cx="671" cy="1"/>
            </a:xfrm>
            <a:custGeom>
              <a:avLst/>
              <a:gdLst>
                <a:gd name="T0" fmla="*/ 0 w 671"/>
                <a:gd name="T1" fmla="*/ 0 h 1"/>
                <a:gd name="T2" fmla="*/ 671 w 671"/>
                <a:gd name="T3" fmla="*/ 0 h 1"/>
                <a:gd name="T4" fmla="*/ 0 60000 65536"/>
                <a:gd name="T5" fmla="*/ 0 60000 65536"/>
                <a:gd name="T6" fmla="*/ 0 w 671"/>
                <a:gd name="T7" fmla="*/ 0 h 1"/>
                <a:gd name="T8" fmla="*/ 671 w 67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1" h="1">
                  <a:moveTo>
                    <a:pt x="0" y="0"/>
                  </a:moveTo>
                  <a:lnTo>
                    <a:pt x="671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10"/>
            <p:cNvSpPr>
              <a:spLocks/>
            </p:cNvSpPr>
            <p:nvPr/>
          </p:nvSpPr>
          <p:spPr bwMode="auto">
            <a:xfrm>
              <a:off x="8244" y="7742"/>
              <a:ext cx="657" cy="2"/>
            </a:xfrm>
            <a:custGeom>
              <a:avLst/>
              <a:gdLst>
                <a:gd name="T0" fmla="*/ 657 w 657"/>
                <a:gd name="T1" fmla="*/ 2 h 2"/>
                <a:gd name="T2" fmla="*/ 0 w 657"/>
                <a:gd name="T3" fmla="*/ 0 h 2"/>
                <a:gd name="T4" fmla="*/ 0 60000 65536"/>
                <a:gd name="T5" fmla="*/ 0 60000 65536"/>
                <a:gd name="T6" fmla="*/ 0 w 657"/>
                <a:gd name="T7" fmla="*/ 0 h 2"/>
                <a:gd name="T8" fmla="*/ 657 w 65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7" h="2">
                  <a:moveTo>
                    <a:pt x="657" y="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11"/>
            <p:cNvSpPr>
              <a:spLocks/>
            </p:cNvSpPr>
            <p:nvPr/>
          </p:nvSpPr>
          <p:spPr bwMode="auto">
            <a:xfrm>
              <a:off x="3977" y="7025"/>
              <a:ext cx="604" cy="3"/>
            </a:xfrm>
            <a:custGeom>
              <a:avLst/>
              <a:gdLst>
                <a:gd name="T0" fmla="*/ 0 w 604"/>
                <a:gd name="T1" fmla="*/ 3 h 3"/>
                <a:gd name="T2" fmla="*/ 604 w 604"/>
                <a:gd name="T3" fmla="*/ 0 h 3"/>
                <a:gd name="T4" fmla="*/ 0 60000 65536"/>
                <a:gd name="T5" fmla="*/ 0 60000 65536"/>
                <a:gd name="T6" fmla="*/ 0 w 604"/>
                <a:gd name="T7" fmla="*/ 0 h 3"/>
                <a:gd name="T8" fmla="*/ 604 w 604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4" h="3">
                  <a:moveTo>
                    <a:pt x="0" y="3"/>
                  </a:moveTo>
                  <a:lnTo>
                    <a:pt x="60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12"/>
            <p:cNvSpPr>
              <a:spLocks/>
            </p:cNvSpPr>
            <p:nvPr/>
          </p:nvSpPr>
          <p:spPr bwMode="auto">
            <a:xfrm>
              <a:off x="3977" y="8283"/>
              <a:ext cx="607" cy="1"/>
            </a:xfrm>
            <a:custGeom>
              <a:avLst/>
              <a:gdLst>
                <a:gd name="T0" fmla="*/ 607 w 607"/>
                <a:gd name="T1" fmla="*/ 0 h 1"/>
                <a:gd name="T2" fmla="*/ 0 w 607"/>
                <a:gd name="T3" fmla="*/ 0 h 1"/>
                <a:gd name="T4" fmla="*/ 0 60000 65536"/>
                <a:gd name="T5" fmla="*/ 0 60000 65536"/>
                <a:gd name="T6" fmla="*/ 0 w 607"/>
                <a:gd name="T7" fmla="*/ 0 h 1"/>
                <a:gd name="T8" fmla="*/ 607 w 60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7" h="1">
                  <a:moveTo>
                    <a:pt x="607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6148" name="Rectangle 512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Presentation/test shell </a:t>
            </a:r>
          </a:p>
        </p:txBody>
      </p:sp>
      <p:sp>
        <p:nvSpPr>
          <p:cNvPr id="6149" name="Rectangle 512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sz="2800" dirty="0" smtClean="0"/>
              <a:t>Example: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50" name="Rectangle 5124"/>
          <p:cNvSpPr>
            <a:spLocks noChangeArrowheads="1"/>
          </p:cNvSpPr>
          <p:nvPr/>
        </p:nvSpPr>
        <p:spPr bwMode="auto">
          <a:xfrm>
            <a:off x="762000" y="1828800"/>
            <a:ext cx="8077200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latin typeface="Courier" pitchFamily="49" charset="0"/>
              </a:rPr>
              <a:t>*</a:t>
            </a:r>
            <a:r>
              <a:rPr lang="en-US" dirty="0">
                <a:latin typeface="Courier" pitchFamily="49" charset="0"/>
              </a:rPr>
              <a:t>Process Init is running</a:t>
            </a:r>
          </a:p>
          <a:p>
            <a:pPr>
              <a:lnSpc>
                <a:spcPct val="3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. . .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shell&gt; </a:t>
            </a:r>
            <a:r>
              <a:rPr lang="en-US" dirty="0" err="1">
                <a:latin typeface="Courier" pitchFamily="49" charset="0"/>
              </a:rPr>
              <a:t>cr</a:t>
            </a:r>
            <a:r>
              <a:rPr lang="en-US" dirty="0">
                <a:latin typeface="Courier" pitchFamily="49" charset="0"/>
              </a:rPr>
              <a:t> A 1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*Process A is running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shell&gt; </a:t>
            </a:r>
            <a:r>
              <a:rPr lang="en-US" dirty="0" err="1">
                <a:latin typeface="Courier" pitchFamily="49" charset="0"/>
              </a:rPr>
              <a:t>cr</a:t>
            </a:r>
            <a:r>
              <a:rPr lang="en-US" dirty="0">
                <a:latin typeface="Courier" pitchFamily="49" charset="0"/>
              </a:rPr>
              <a:t> B 2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*Process B is running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shell&gt; </a:t>
            </a:r>
            <a:r>
              <a:rPr lang="en-US" dirty="0" err="1">
                <a:latin typeface="Courier" pitchFamily="49" charset="0"/>
              </a:rPr>
              <a:t>cr</a:t>
            </a:r>
            <a:r>
              <a:rPr lang="en-US" dirty="0">
                <a:latin typeface="Courier" pitchFamily="49" charset="0"/>
              </a:rPr>
              <a:t> C 1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*Process B is running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shell&gt; </a:t>
            </a:r>
            <a:r>
              <a:rPr lang="en-US" dirty="0" err="1">
                <a:latin typeface="Courier" pitchFamily="49" charset="0"/>
              </a:rPr>
              <a:t>req</a:t>
            </a:r>
            <a:r>
              <a:rPr lang="en-US" dirty="0">
                <a:latin typeface="Courier" pitchFamily="49" charset="0"/>
              </a:rPr>
              <a:t> </a:t>
            </a:r>
            <a:r>
              <a:rPr lang="en-US" dirty="0" smtClean="0">
                <a:latin typeface="Courier" pitchFamily="49" charset="0"/>
              </a:rPr>
              <a:t>R1,1</a:t>
            </a:r>
            <a:endParaRPr lang="en-US" dirty="0">
              <a:latin typeface="Courier" pitchFamily="49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*Process B is blocked; Process A is running</a:t>
            </a:r>
          </a:p>
          <a:p>
            <a:pPr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dirty="0">
                <a:latin typeface="Courier" pitchFamily="49" charset="0"/>
              </a:rPr>
              <a:t>. . 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7172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Process states and operations</a:t>
            </a:r>
          </a:p>
        </p:txBody>
      </p:sp>
      <p:sp>
        <p:nvSpPr>
          <p:cNvPr id="71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Process states: ready, running, blocked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Possible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Create: (none)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ready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Destroy: running/ready/blocked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(none)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Request: running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blocked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Release: blocked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ready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Time_out</a:t>
            </a:r>
            <a:r>
              <a:rPr lang="en-US" sz="2400" dirty="0" smtClean="0"/>
              <a:t>: running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dirty="0" smtClean="0"/>
              <a:t>ready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Scheduler: ready </a:t>
            </a:r>
            <a:r>
              <a:rPr lang="en-US" sz="2400" dirty="0" smtClean="0">
                <a:sym typeface="Symbol" pitchFamily="18" charset="2"/>
              </a:rPr>
              <a:t></a:t>
            </a:r>
            <a:r>
              <a:rPr lang="en-US" sz="2400" dirty="0" smtClean="0"/>
              <a:t> running/running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dirty="0" smtClean="0"/>
              <a:t>ready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PID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CPU state — not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Memory — not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Open_Files</a:t>
            </a:r>
            <a:r>
              <a:rPr lang="en-US" sz="2400" dirty="0" smtClean="0"/>
              <a:t> — not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 smtClean="0"/>
              <a:t>Other_resources</a:t>
            </a:r>
            <a:endParaRPr lang="en-US" sz="24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Status: Type &amp; List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 smtClean="0"/>
              <a:t>Creation_tree</a:t>
            </a:r>
            <a:r>
              <a:rPr lang="en-US" sz="2400" b="1" dirty="0" smtClean="0"/>
              <a:t>: Parent/Children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Priority: 0, 1, 2 (Init, User, System)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The Ready List (RL)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sz="2400" b="1" dirty="0" smtClean="0"/>
              <a:t>3-level priority list</a:t>
            </a:r>
          </a:p>
          <a:p>
            <a:pPr marL="457200" lvl="1" indent="0">
              <a:buFontTx/>
              <a:buNone/>
            </a:pPr>
            <a:r>
              <a:rPr lang="en-US" sz="2400" dirty="0" smtClean="0"/>
              <a:t>2 = “system”</a:t>
            </a:r>
          </a:p>
          <a:p>
            <a:pPr marL="457200" lvl="1" indent="0">
              <a:buFontTx/>
              <a:buNone/>
            </a:pPr>
            <a:r>
              <a:rPr lang="en-US" sz="2400" dirty="0" smtClean="0"/>
              <a:t>1 = “user”</a:t>
            </a:r>
          </a:p>
          <a:p>
            <a:pPr marL="457200" lvl="1" indent="0">
              <a:buFontTx/>
              <a:buNone/>
            </a:pPr>
            <a:r>
              <a:rPr lang="en-US" sz="2400" dirty="0" smtClean="0"/>
              <a:t>0 = “init”</a:t>
            </a:r>
          </a:p>
          <a:p>
            <a:r>
              <a:rPr lang="en-US" sz="2400" dirty="0" smtClean="0"/>
              <a:t>Priorities don’t change</a:t>
            </a:r>
          </a:p>
          <a:p>
            <a:r>
              <a:rPr lang="en-US" sz="2400" dirty="0" smtClean="0"/>
              <a:t>Every process (PCB) is either on the RL on a blocked list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Operating Systems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Create a process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724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Create(initialization parameters){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create PCB data structure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initialize PCB using parameters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link PCB to creation tree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insert(RL, PCB)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Scheduler() }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/>
              <a:t>Init process is created at start-up &amp; can create first system or user process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sz="2400" dirty="0" smtClean="0"/>
              <a:t>Any new or released process is inserted at the </a:t>
            </a:r>
            <a:r>
              <a:rPr lang="en-US" sz="2400" b="1" dirty="0" smtClean="0"/>
              <a:t>end</a:t>
            </a:r>
            <a:r>
              <a:rPr lang="en-US" sz="2400" dirty="0" smtClean="0"/>
              <a:t> of the queue (RL)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9020-8185-497F-B890-55BFCF1864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 lecture">
  <a:themeElements>
    <a:clrScheme name="OS lectur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S lectur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1" pitchFamily="34" charset="0"/>
          </a:defRPr>
        </a:defPPr>
      </a:lstStyle>
    </a:lnDef>
  </a:objectDefaults>
  <a:extraClrSchemeLst>
    <a:extraClrScheme>
      <a:clrScheme name="OS lectur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 lectur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 lectur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12288</TotalTime>
  <Words>1094</Words>
  <Application>Microsoft Office PowerPoint</Application>
  <PresentationFormat>On-screen Show (4:3)</PresentationFormat>
  <Paragraphs>260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OS lecture</vt:lpstr>
      <vt:lpstr>1_Custom Design</vt:lpstr>
      <vt:lpstr>Custom Design</vt:lpstr>
      <vt:lpstr>Project: Processes and Resource Management</vt:lpstr>
      <vt:lpstr>Assignment</vt:lpstr>
      <vt:lpstr>Overall Organization</vt:lpstr>
      <vt:lpstr>Overall Organization</vt:lpstr>
      <vt:lpstr>Presentation/test shell </vt:lpstr>
      <vt:lpstr>Process states and operations</vt:lpstr>
      <vt:lpstr>Process Control Block (PCB)</vt:lpstr>
      <vt:lpstr>The Ready List (RL)</vt:lpstr>
      <vt:lpstr>Create a process</vt:lpstr>
      <vt:lpstr>Destroy a process</vt:lpstr>
      <vt:lpstr>Representation of Resources</vt:lpstr>
      <vt:lpstr>Request resource (1-unit resources)</vt:lpstr>
      <vt:lpstr>Release resource (1-unit resources)</vt:lpstr>
      <vt:lpstr>Scheduling</vt:lpstr>
      <vt:lpstr>Scheduler</vt:lpstr>
      <vt:lpstr>Time-out Interrupts</vt:lpstr>
      <vt:lpstr>Presentation/Test Shell</vt:lpstr>
      <vt:lpstr>Presentation/Test Shell</vt:lpstr>
      <vt:lpstr>Summary of tasks</vt:lpstr>
      <vt:lpstr>Sample test 1</vt:lpstr>
      <vt:lpstr>Sample test 2</vt:lpstr>
    </vt:vector>
  </TitlesOfParts>
  <Company>University of California, Irvine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Information and Computer Science Dept.</dc:creator>
  <cp:lastModifiedBy>DCSLBIC</cp:lastModifiedBy>
  <cp:revision>187</cp:revision>
  <cp:lastPrinted>2002-01-07T00:12:22Z</cp:lastPrinted>
  <dcterms:created xsi:type="dcterms:W3CDTF">2002-01-03T22:38:15Z</dcterms:created>
  <dcterms:modified xsi:type="dcterms:W3CDTF">2013-09-11T07:39:58Z</dcterms:modified>
</cp:coreProperties>
</file>