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8"/>
    <p:restoredTop sz="94586"/>
  </p:normalViewPr>
  <p:slideViewPr>
    <p:cSldViewPr snapToGrid="0" snapToObjects="1">
      <p:cViewPr>
        <p:scale>
          <a:sx n="188" d="100"/>
          <a:sy n="188" d="100"/>
        </p:scale>
        <p:origin x="-1664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34D50-A58C-504E-AE69-B66288C5CA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3B380-FC8E-8140-BFD7-2A81C28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61327-3235-4895-A13A-D1B2186E887F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584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BAB1-7B6C-7F44-AD31-9EDF5D9FA25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B0F2-8AB5-A640-B152-3BA703E0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35098" y="966843"/>
            <a:ext cx="8712862" cy="4266187"/>
            <a:chOff x="50138" y="1419765"/>
            <a:chExt cx="8712862" cy="4266187"/>
          </a:xfrm>
        </p:grpSpPr>
        <p:sp>
          <p:nvSpPr>
            <p:cNvPr id="100" name="Text Box 82"/>
            <p:cNvSpPr txBox="1">
              <a:spLocks noChangeArrowheads="1"/>
            </p:cNvSpPr>
            <p:nvPr/>
          </p:nvSpPr>
          <p:spPr bwMode="auto">
            <a:xfrm>
              <a:off x="898237" y="2105609"/>
              <a:ext cx="1181474" cy="541872"/>
            </a:xfrm>
            <a:prstGeom prst="rect">
              <a:avLst/>
            </a:prstGeom>
            <a:solidFill>
              <a:srgbClr val="FFFFFF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Engine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Model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sp>
          <p:nvSpPr>
            <p:cNvPr id="101" name="Text Box 84"/>
            <p:cNvSpPr txBox="1">
              <a:spLocks noChangeArrowheads="1"/>
            </p:cNvSpPr>
            <p:nvPr/>
          </p:nvSpPr>
          <p:spPr bwMode="auto">
            <a:xfrm>
              <a:off x="2632443" y="2105609"/>
              <a:ext cx="941028" cy="541872"/>
            </a:xfrm>
            <a:prstGeom prst="rect">
              <a:avLst/>
            </a:prstGeom>
            <a:solidFill>
              <a:srgbClr val="FFFFFF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20000"/>
                </a:lnSpc>
                <a:spcBef>
                  <a:spcPts val="1200"/>
                </a:spcBef>
                <a:spcAft>
                  <a:spcPct val="0"/>
                </a:spcAft>
              </a:pPr>
              <a:r>
                <a:rPr lang="it-IT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Torque Converter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sp>
          <p:nvSpPr>
            <p:cNvPr id="102" name="Text Box 85"/>
            <p:cNvSpPr txBox="1">
              <a:spLocks noChangeArrowheads="1"/>
            </p:cNvSpPr>
            <p:nvPr/>
          </p:nvSpPr>
          <p:spPr bwMode="auto">
            <a:xfrm>
              <a:off x="4138974" y="2106695"/>
              <a:ext cx="1239531" cy="540785"/>
            </a:xfrm>
            <a:prstGeom prst="rect">
              <a:avLst/>
            </a:prstGeom>
            <a:solidFill>
              <a:srgbClr val="FFFFFF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it-IT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Transmission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cxnSp>
          <p:nvCxnSpPr>
            <p:cNvPr id="104" name="AutoShape 90"/>
            <p:cNvCxnSpPr>
              <a:cxnSpLocks noChangeShapeType="1"/>
            </p:cNvCxnSpPr>
            <p:nvPr/>
          </p:nvCxnSpPr>
          <p:spPr bwMode="auto">
            <a:xfrm flipH="1">
              <a:off x="2090570" y="2259190"/>
              <a:ext cx="529926" cy="0"/>
            </a:xfrm>
            <a:prstGeom prst="straightConnector1">
              <a:avLst/>
            </a:prstGeom>
            <a:noFill/>
            <a:ln w="25400" algn="ctr">
              <a:solidFill>
                <a:srgbClr val="99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105" name="Text Box 91"/>
            <p:cNvSpPr txBox="1">
              <a:spLocks noChangeArrowheads="1"/>
            </p:cNvSpPr>
            <p:nvPr/>
          </p:nvSpPr>
          <p:spPr bwMode="auto">
            <a:xfrm>
              <a:off x="2060611" y="1985134"/>
              <a:ext cx="648474" cy="188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200" dirty="0">
                  <a:solidFill>
                    <a:srgbClr val="CC0066"/>
                  </a:solidFill>
                  <a:latin typeface="Calibri" panose="020F0502020204030204" pitchFamily="34" charset="0"/>
                </a:rPr>
                <a:t>T</a:t>
              </a:r>
              <a:r>
                <a:rPr lang="it-IT" sz="1200" baseline="-25000" dirty="0">
                  <a:solidFill>
                    <a:srgbClr val="CC0066"/>
                  </a:solidFill>
                  <a:latin typeface="Calibri" panose="020F0502020204030204" pitchFamily="34" charset="0"/>
                </a:rPr>
                <a:t>pump</a:t>
              </a:r>
              <a:endParaRPr lang="it-IT" sz="1600" dirty="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06" name="AutoShape 101"/>
            <p:cNvCxnSpPr>
              <a:cxnSpLocks noChangeShapeType="1"/>
            </p:cNvCxnSpPr>
            <p:nvPr/>
          </p:nvCxnSpPr>
          <p:spPr bwMode="auto">
            <a:xfrm flipH="1">
              <a:off x="4725621" y="1673415"/>
              <a:ext cx="1086" cy="423507"/>
            </a:xfrm>
            <a:prstGeom prst="straightConnector1">
              <a:avLst/>
            </a:prstGeom>
            <a:noFill/>
            <a:ln w="25400" algn="ctr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107" name="Text Box 102"/>
            <p:cNvSpPr txBox="1">
              <a:spLocks noChangeArrowheads="1"/>
            </p:cNvSpPr>
            <p:nvPr/>
          </p:nvSpPr>
          <p:spPr bwMode="auto">
            <a:xfrm>
              <a:off x="4725620" y="1726625"/>
              <a:ext cx="382242" cy="218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100" dirty="0">
                  <a:solidFill>
                    <a:srgbClr val="00B050"/>
                  </a:solidFill>
                  <a:latin typeface="Calibri" panose="020F0502020204030204" pitchFamily="34" charset="0"/>
                </a:rPr>
                <a:t>Gear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sp>
          <p:nvSpPr>
            <p:cNvPr id="108" name="Text Box 103"/>
            <p:cNvSpPr txBox="1">
              <a:spLocks noChangeArrowheads="1"/>
            </p:cNvSpPr>
            <p:nvPr/>
          </p:nvSpPr>
          <p:spPr bwMode="auto">
            <a:xfrm>
              <a:off x="3189420" y="1700775"/>
              <a:ext cx="673266" cy="1998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100" dirty="0">
                  <a:solidFill>
                    <a:srgbClr val="00B050"/>
                  </a:solidFill>
                  <a:latin typeface="Calibri" panose="020F0502020204030204" pitchFamily="34" charset="0"/>
                </a:rPr>
                <a:t>Lock-Up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sp>
          <p:nvSpPr>
            <p:cNvPr id="109" name="Text Box 104"/>
            <p:cNvSpPr txBox="1">
              <a:spLocks noChangeArrowheads="1"/>
            </p:cNvSpPr>
            <p:nvPr/>
          </p:nvSpPr>
          <p:spPr bwMode="auto">
            <a:xfrm>
              <a:off x="2154177" y="2282388"/>
              <a:ext cx="431371" cy="189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1200" noProof="1">
                  <a:solidFill>
                    <a:srgbClr val="CC0066"/>
                  </a:solidFill>
                  <a:latin typeface="Calibri" panose="020F0502020204030204" pitchFamily="34" charset="0"/>
                </a:rPr>
                <a:t>ω</a:t>
              </a:r>
              <a:r>
                <a:rPr lang="it-IT" sz="1200" baseline="-25000" noProof="1">
                  <a:solidFill>
                    <a:srgbClr val="CC0066"/>
                  </a:solidFill>
                  <a:latin typeface="Calibri" panose="020F0502020204030204" pitchFamily="34" charset="0"/>
                </a:rPr>
                <a:t>pump</a:t>
              </a:r>
              <a:endParaRPr lang="it-IT" sz="1600" dirty="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0" name="Group 106"/>
            <p:cNvGrpSpPr>
              <a:grpSpLocks/>
            </p:cNvGrpSpPr>
            <p:nvPr/>
          </p:nvGrpSpPr>
          <p:grpSpPr bwMode="auto">
            <a:xfrm>
              <a:off x="455184" y="2376002"/>
              <a:ext cx="500607" cy="1789587"/>
              <a:chOff x="105443215" y="107641627"/>
              <a:chExt cx="732693" cy="2615865"/>
            </a:xfrm>
          </p:grpSpPr>
          <p:cxnSp>
            <p:nvCxnSpPr>
              <p:cNvPr id="162" name="AutoShape 107"/>
              <p:cNvCxnSpPr>
                <a:cxnSpLocks noChangeShapeType="1"/>
              </p:cNvCxnSpPr>
              <p:nvPr/>
            </p:nvCxnSpPr>
            <p:spPr bwMode="auto">
              <a:xfrm rot="16200000">
                <a:off x="104451487" y="108633355"/>
                <a:ext cx="2615865" cy="632410"/>
              </a:xfrm>
              <a:prstGeom prst="bentConnector2">
                <a:avLst/>
              </a:prstGeom>
              <a:noFill/>
              <a:ln w="25400">
                <a:solidFill>
                  <a:srgbClr val="FFC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108"/>
              <p:cNvCxnSpPr>
                <a:cxnSpLocks noChangeShapeType="1"/>
              </p:cNvCxnSpPr>
              <p:nvPr/>
            </p:nvCxnSpPr>
            <p:spPr bwMode="auto">
              <a:xfrm>
                <a:off x="105443215" y="110243815"/>
                <a:ext cx="732693" cy="0"/>
              </a:xfrm>
              <a:prstGeom prst="straightConnector1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1" name="AutoShape 109"/>
            <p:cNvCxnSpPr>
              <a:cxnSpLocks noChangeShapeType="1"/>
            </p:cNvCxnSpPr>
            <p:nvPr/>
          </p:nvCxnSpPr>
          <p:spPr bwMode="auto">
            <a:xfrm>
              <a:off x="965563" y="2657253"/>
              <a:ext cx="0" cy="85027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110"/>
            <p:cNvCxnSpPr>
              <a:cxnSpLocks noChangeShapeType="1"/>
            </p:cNvCxnSpPr>
            <p:nvPr/>
          </p:nvCxnSpPr>
          <p:spPr bwMode="auto">
            <a:xfrm>
              <a:off x="1301111" y="2648566"/>
              <a:ext cx="0" cy="8622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113" name="Text Box 112"/>
            <p:cNvSpPr txBox="1">
              <a:spLocks noChangeArrowheads="1"/>
            </p:cNvSpPr>
            <p:nvPr/>
          </p:nvSpPr>
          <p:spPr bwMode="auto">
            <a:xfrm>
              <a:off x="1243235" y="4197100"/>
              <a:ext cx="527689" cy="22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</a:t>
              </a:r>
              <a:r>
                <a:rPr lang="it-IT" sz="1200" baseline="-25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oil out</a:t>
              </a:r>
              <a:endParaRPr lang="it-IT" sz="1600" dirty="0">
                <a:latin typeface="Arial" panose="020B0604020202020204" pitchFamily="34" charset="0"/>
              </a:endParaRPr>
            </a:p>
          </p:txBody>
        </p:sp>
        <p:sp>
          <p:nvSpPr>
            <p:cNvPr id="114" name="Text Box 113"/>
            <p:cNvSpPr txBox="1">
              <a:spLocks noChangeArrowheads="1"/>
            </p:cNvSpPr>
            <p:nvPr/>
          </p:nvSpPr>
          <p:spPr bwMode="auto">
            <a:xfrm>
              <a:off x="50138" y="5078908"/>
              <a:ext cx="848099" cy="210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100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it-IT" sz="110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pump</a:t>
              </a:r>
              <a:r>
                <a:rPr lang="it-IT" sz="11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it-IT" sz="110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map</a:t>
              </a:r>
              <a:r>
                <a:rPr lang="it-IT" sz="1100" dirty="0">
                  <a:solidFill>
                    <a:srgbClr val="000000"/>
                  </a:solidFill>
                  <a:latin typeface="Calibri" panose="020F0502020204030204" pitchFamily="34" charset="0"/>
                </a:rPr>
                <a:t>)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grpSp>
          <p:nvGrpSpPr>
            <p:cNvPr id="115" name="Group 114"/>
            <p:cNvGrpSpPr>
              <a:grpSpLocks/>
            </p:cNvGrpSpPr>
            <p:nvPr/>
          </p:nvGrpSpPr>
          <p:grpSpPr bwMode="auto">
            <a:xfrm>
              <a:off x="1301111" y="2659425"/>
              <a:ext cx="586394" cy="1497476"/>
              <a:chOff x="106680001" y="108055734"/>
              <a:chExt cx="856800" cy="2188081"/>
            </a:xfrm>
          </p:grpSpPr>
          <p:cxnSp>
            <p:nvCxnSpPr>
              <p:cNvPr id="158" name="AutoShape 115"/>
              <p:cNvCxnSpPr>
                <a:cxnSpLocks noChangeShapeType="1"/>
              </p:cNvCxnSpPr>
              <p:nvPr/>
            </p:nvCxnSpPr>
            <p:spPr bwMode="auto">
              <a:xfrm rot="-5400000">
                <a:off x="106787494" y="109505815"/>
                <a:ext cx="1476000" cy="0"/>
              </a:xfrm>
              <a:prstGeom prst="straightConnector1">
                <a:avLst/>
              </a:prstGeom>
              <a:noFill/>
              <a:ln w="25400" algn="ctr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116"/>
              <p:cNvCxnSpPr>
                <a:cxnSpLocks noChangeShapeType="1"/>
              </p:cNvCxnSpPr>
              <p:nvPr/>
            </p:nvCxnSpPr>
            <p:spPr bwMode="auto">
              <a:xfrm>
                <a:off x="106680001" y="110243815"/>
                <a:ext cx="856800" cy="0"/>
              </a:xfrm>
              <a:prstGeom prst="straightConnector1">
                <a:avLst/>
              </a:prstGeom>
              <a:noFill/>
              <a:ln w="25400" algn="ctr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117"/>
              <p:cNvCxnSpPr>
                <a:cxnSpLocks noChangeShapeType="1"/>
              </p:cNvCxnSpPr>
              <p:nvPr/>
            </p:nvCxnSpPr>
            <p:spPr bwMode="auto">
              <a:xfrm>
                <a:off x="107040001" y="108781361"/>
                <a:ext cx="486000" cy="0"/>
              </a:xfrm>
              <a:prstGeom prst="straightConnector1">
                <a:avLst/>
              </a:prstGeom>
              <a:noFill/>
              <a:ln w="25400" algn="ctr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118"/>
              <p:cNvCxnSpPr>
                <a:cxnSpLocks noChangeShapeType="1"/>
              </p:cNvCxnSpPr>
              <p:nvPr/>
            </p:nvCxnSpPr>
            <p:spPr bwMode="auto">
              <a:xfrm rot="-5400000">
                <a:off x="106681198" y="108424733"/>
                <a:ext cx="738000" cy="1"/>
              </a:xfrm>
              <a:prstGeom prst="straightConnector1">
                <a:avLst/>
              </a:prstGeom>
              <a:noFill/>
              <a:ln w="25400" algn="ctr">
                <a:solidFill>
                  <a:srgbClr val="FFC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6" name="Text Box 119"/>
            <p:cNvSpPr txBox="1">
              <a:spLocks noChangeArrowheads="1"/>
            </p:cNvSpPr>
            <p:nvPr/>
          </p:nvSpPr>
          <p:spPr bwMode="auto">
            <a:xfrm>
              <a:off x="1301111" y="3251249"/>
              <a:ext cx="396358" cy="186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100">
                  <a:solidFill>
                    <a:srgbClr val="000000"/>
                  </a:solidFill>
                  <a:latin typeface="Calibri" panose="020F0502020204030204" pitchFamily="34" charset="0"/>
                </a:rPr>
                <a:t>FMEP</a:t>
              </a:r>
              <a:endParaRPr lang="it-IT" sz="1400">
                <a:latin typeface="Arial" panose="020B0604020202020204" pitchFamily="34" charset="0"/>
              </a:endParaRPr>
            </a:p>
          </p:txBody>
        </p:sp>
        <p:cxnSp>
          <p:nvCxnSpPr>
            <p:cNvPr id="117" name="AutoShape 120"/>
            <p:cNvCxnSpPr>
              <a:cxnSpLocks noChangeShapeType="1"/>
            </p:cNvCxnSpPr>
            <p:nvPr/>
          </p:nvCxnSpPr>
          <p:spPr bwMode="auto">
            <a:xfrm rot="5400000" flipH="1" flipV="1">
              <a:off x="1102388" y="4156901"/>
              <a:ext cx="1548514" cy="414819"/>
            </a:xfrm>
            <a:prstGeom prst="bentConnector4">
              <a:avLst>
                <a:gd name="adj1" fmla="val -9394"/>
                <a:gd name="adj2" fmla="val 345856"/>
              </a:avLst>
            </a:prstGeom>
            <a:noFill/>
            <a:ln w="25400">
              <a:solidFill>
                <a:srgbClr val="5B9BD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18" name="AutoShape 121"/>
            <p:cNvCxnSpPr>
              <a:cxnSpLocks noChangeShapeType="1"/>
            </p:cNvCxnSpPr>
            <p:nvPr/>
          </p:nvCxnSpPr>
          <p:spPr bwMode="auto">
            <a:xfrm>
              <a:off x="1301111" y="4052653"/>
              <a:ext cx="0" cy="721047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122"/>
            <p:cNvCxnSpPr>
              <a:cxnSpLocks noChangeShapeType="1"/>
            </p:cNvCxnSpPr>
            <p:nvPr/>
          </p:nvCxnSpPr>
          <p:spPr bwMode="auto">
            <a:xfrm rot="16200000">
              <a:off x="1383640" y="4270922"/>
              <a:ext cx="986010" cy="414819"/>
            </a:xfrm>
            <a:prstGeom prst="bentConnector4">
              <a:avLst>
                <a:gd name="adj1" fmla="val 13759"/>
                <a:gd name="adj2" fmla="val 234444"/>
              </a:avLst>
            </a:prstGeom>
            <a:noFill/>
            <a:ln w="25400">
              <a:solidFill>
                <a:srgbClr val="5B9BD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120" name="Text Box 123"/>
            <p:cNvSpPr txBox="1">
              <a:spLocks noChangeArrowheads="1"/>
            </p:cNvSpPr>
            <p:nvPr/>
          </p:nvSpPr>
          <p:spPr bwMode="auto">
            <a:xfrm>
              <a:off x="885206" y="3522727"/>
              <a:ext cx="1194505" cy="540785"/>
            </a:xfrm>
            <a:prstGeom prst="rect">
              <a:avLst/>
            </a:prstGeom>
            <a:solidFill>
              <a:srgbClr val="FFFFFF"/>
            </a:solidFill>
            <a:ln w="317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it-IT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Engine Thermal Model</a:t>
              </a:r>
              <a:endParaRPr lang="it-IT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21" name="AutoShape 124"/>
            <p:cNvCxnSpPr>
              <a:cxnSpLocks noChangeShapeType="1"/>
            </p:cNvCxnSpPr>
            <p:nvPr/>
          </p:nvCxnSpPr>
          <p:spPr bwMode="auto">
            <a:xfrm>
              <a:off x="135925" y="5061467"/>
              <a:ext cx="714531" cy="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122" name="Text Box 125"/>
            <p:cNvSpPr txBox="1">
              <a:spLocks noChangeArrowheads="1"/>
            </p:cNvSpPr>
            <p:nvPr/>
          </p:nvSpPr>
          <p:spPr bwMode="auto">
            <a:xfrm>
              <a:off x="859144" y="4789989"/>
              <a:ext cx="1631043" cy="540785"/>
            </a:xfrm>
            <a:prstGeom prst="rect">
              <a:avLst/>
            </a:prstGeom>
            <a:solidFill>
              <a:srgbClr val="FFFFFF"/>
            </a:solidFill>
            <a:ln w="31750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400">
                  <a:solidFill>
                    <a:srgbClr val="000000"/>
                  </a:solidFill>
                  <a:latin typeface="Calibri" panose="020F0502020204030204" pitchFamily="34" charset="0"/>
                </a:rPr>
                <a:t>Engine Coolant Circuit Model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1400">
                <a:latin typeface="Arial" panose="020B0604020202020204" pitchFamily="34" charset="0"/>
              </a:endParaRPr>
            </a:p>
          </p:txBody>
        </p:sp>
        <p:sp>
          <p:nvSpPr>
            <p:cNvPr id="123" name="Text Box 126"/>
            <p:cNvSpPr txBox="1">
              <a:spLocks noChangeArrowheads="1"/>
            </p:cNvSpPr>
            <p:nvPr/>
          </p:nvSpPr>
          <p:spPr bwMode="auto">
            <a:xfrm>
              <a:off x="253746" y="4838797"/>
              <a:ext cx="497349" cy="18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100" noProof="1">
                  <a:solidFill>
                    <a:srgbClr val="000000"/>
                  </a:solidFill>
                  <a:latin typeface="Calibri" panose="020F0502020204030204" pitchFamily="34" charset="0"/>
                </a:rPr>
                <a:t>ṁ</a:t>
              </a:r>
              <a:r>
                <a:rPr lang="it-IT" sz="1100" baseline="-25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oil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sp>
          <p:nvSpPr>
            <p:cNvPr id="124" name="Text Box 127"/>
            <p:cNvSpPr txBox="1">
              <a:spLocks noChangeArrowheads="1"/>
            </p:cNvSpPr>
            <p:nvPr/>
          </p:nvSpPr>
          <p:spPr bwMode="auto">
            <a:xfrm>
              <a:off x="397308" y="4158695"/>
              <a:ext cx="667505" cy="22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</a:t>
              </a:r>
              <a:r>
                <a:rPr lang="it-IT" sz="1200" baseline="-25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cool out</a:t>
              </a:r>
              <a:endParaRPr lang="it-IT" sz="1600" dirty="0">
                <a:latin typeface="Arial" panose="020B0604020202020204" pitchFamily="34" charset="0"/>
              </a:endParaRPr>
            </a:p>
          </p:txBody>
        </p:sp>
        <p:sp>
          <p:nvSpPr>
            <p:cNvPr id="126" name="Text Box 129"/>
            <p:cNvSpPr txBox="1">
              <a:spLocks noChangeArrowheads="1"/>
            </p:cNvSpPr>
            <p:nvPr/>
          </p:nvSpPr>
          <p:spPr bwMode="auto">
            <a:xfrm>
              <a:off x="6197497" y="3659552"/>
              <a:ext cx="497349" cy="187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1400">
                <a:latin typeface="Arial" panose="020B0604020202020204" pitchFamily="34" charset="0"/>
              </a:endParaRPr>
            </a:p>
          </p:txBody>
        </p:sp>
        <p:sp>
          <p:nvSpPr>
            <p:cNvPr id="127" name="Text Box 130"/>
            <p:cNvSpPr txBox="1">
              <a:spLocks noChangeArrowheads="1"/>
            </p:cNvSpPr>
            <p:nvPr/>
          </p:nvSpPr>
          <p:spPr bwMode="auto">
            <a:xfrm>
              <a:off x="1962766" y="3313785"/>
              <a:ext cx="936611" cy="22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200" noProof="1">
                  <a:solidFill>
                    <a:srgbClr val="000000"/>
                  </a:solidFill>
                  <a:latin typeface="Calibri" panose="020F0502020204030204" pitchFamily="34" charset="0"/>
                </a:rPr>
                <a:t>ṁ</a:t>
              </a:r>
              <a:r>
                <a:rPr lang="it-IT" sz="1200" baseline="-25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cool</a:t>
              </a:r>
              <a:r>
                <a:rPr lang="it-IT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endParaRPr lang="it-IT" sz="1600" dirty="0">
                <a:latin typeface="Arial" panose="020B0604020202020204" pitchFamily="34" charset="0"/>
              </a:endParaRPr>
            </a:p>
          </p:txBody>
        </p:sp>
        <p:sp>
          <p:nvSpPr>
            <p:cNvPr id="128" name="Text Box 131"/>
            <p:cNvSpPr txBox="1">
              <a:spLocks noChangeArrowheads="1"/>
            </p:cNvSpPr>
            <p:nvPr/>
          </p:nvSpPr>
          <p:spPr bwMode="auto">
            <a:xfrm>
              <a:off x="2075675" y="3544215"/>
              <a:ext cx="687047" cy="22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</a:t>
              </a:r>
              <a:r>
                <a:rPr lang="it-IT" sz="1200" baseline="-25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cool in</a:t>
              </a:r>
              <a:endParaRPr lang="it-IT" sz="1600" dirty="0">
                <a:latin typeface="Arial" panose="020B0604020202020204" pitchFamily="34" charset="0"/>
              </a:endParaRPr>
            </a:p>
          </p:txBody>
        </p:sp>
        <p:sp>
          <p:nvSpPr>
            <p:cNvPr id="129" name="Text Box 132"/>
            <p:cNvSpPr txBox="1">
              <a:spLocks noChangeArrowheads="1"/>
            </p:cNvSpPr>
            <p:nvPr/>
          </p:nvSpPr>
          <p:spPr bwMode="auto">
            <a:xfrm>
              <a:off x="2053327" y="3736240"/>
              <a:ext cx="687047" cy="222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</a:t>
              </a:r>
              <a:r>
                <a:rPr lang="it-IT" sz="1200" baseline="-25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oil in</a:t>
              </a:r>
              <a:endParaRPr lang="it-IT" sz="1600" dirty="0">
                <a:latin typeface="Arial" panose="020B0604020202020204" pitchFamily="34" charset="0"/>
              </a:endParaRPr>
            </a:p>
          </p:txBody>
        </p:sp>
        <p:sp>
          <p:nvSpPr>
            <p:cNvPr id="130" name="Text Box 133"/>
            <p:cNvSpPr txBox="1">
              <a:spLocks noChangeArrowheads="1"/>
            </p:cNvSpPr>
            <p:nvPr/>
          </p:nvSpPr>
          <p:spPr bwMode="auto">
            <a:xfrm>
              <a:off x="1547495" y="2691375"/>
              <a:ext cx="849185" cy="18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1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FMEP = f(T</a:t>
              </a:r>
              <a:r>
                <a:rPr lang="it-IT" sz="1100" b="1" baseline="-25000" dirty="0">
                  <a:solidFill>
                    <a:srgbClr val="FFC000"/>
                  </a:solidFill>
                  <a:latin typeface="Calibri" panose="020F0502020204030204" pitchFamily="34" charset="0"/>
                </a:rPr>
                <a:t>oil</a:t>
              </a:r>
              <a:r>
                <a:rPr lang="it-IT" sz="11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)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cxnSp>
          <p:nvCxnSpPr>
            <p:cNvPr id="131" name="AutoShape 134"/>
            <p:cNvCxnSpPr>
              <a:cxnSpLocks noChangeShapeType="1"/>
            </p:cNvCxnSpPr>
            <p:nvPr/>
          </p:nvCxnSpPr>
          <p:spPr bwMode="auto">
            <a:xfrm>
              <a:off x="957962" y="4052653"/>
              <a:ext cx="0" cy="72104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35"/>
            <p:cNvCxnSpPr>
              <a:cxnSpLocks noChangeShapeType="1"/>
            </p:cNvCxnSpPr>
            <p:nvPr/>
          </p:nvCxnSpPr>
          <p:spPr bwMode="auto">
            <a:xfrm flipH="1" flipV="1">
              <a:off x="2090570" y="3802158"/>
              <a:ext cx="410475" cy="1267262"/>
            </a:xfrm>
            <a:prstGeom prst="bentConnector3">
              <a:avLst>
                <a:gd name="adj1" fmla="val -90106"/>
              </a:avLst>
            </a:prstGeom>
            <a:noFill/>
            <a:ln w="25400">
              <a:solidFill>
                <a:srgbClr val="5B9BD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133" name="Text Box 136"/>
            <p:cNvSpPr txBox="1">
              <a:spLocks noChangeArrowheads="1"/>
            </p:cNvSpPr>
            <p:nvPr/>
          </p:nvSpPr>
          <p:spPr bwMode="auto">
            <a:xfrm>
              <a:off x="859144" y="5330773"/>
              <a:ext cx="1631043" cy="355179"/>
            </a:xfrm>
            <a:prstGeom prst="rect">
              <a:avLst/>
            </a:prstGeom>
            <a:solidFill>
              <a:srgbClr val="FFFFFF"/>
            </a:solidFill>
            <a:ln w="31750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RAD, T-STAT, CFN, TOH, CHC, EOC, 3WV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sp>
          <p:nvSpPr>
            <p:cNvPr id="135" name="Text Box 138"/>
            <p:cNvSpPr txBox="1">
              <a:spLocks noChangeArrowheads="1"/>
            </p:cNvSpPr>
            <p:nvPr/>
          </p:nvSpPr>
          <p:spPr bwMode="auto">
            <a:xfrm>
              <a:off x="4399223" y="2773446"/>
              <a:ext cx="48866" cy="204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1400">
                <a:latin typeface="Arial" panose="020B0604020202020204" pitchFamily="34" charset="0"/>
              </a:endParaRPr>
            </a:p>
          </p:txBody>
        </p:sp>
        <p:cxnSp>
          <p:nvCxnSpPr>
            <p:cNvPr id="136" name="AutoShape 141"/>
            <p:cNvCxnSpPr>
              <a:cxnSpLocks noChangeShapeType="1"/>
            </p:cNvCxnSpPr>
            <p:nvPr/>
          </p:nvCxnSpPr>
          <p:spPr bwMode="auto">
            <a:xfrm>
              <a:off x="3151015" y="1662370"/>
              <a:ext cx="0" cy="446311"/>
            </a:xfrm>
            <a:prstGeom prst="straightConnector1">
              <a:avLst/>
            </a:prstGeom>
            <a:noFill/>
            <a:ln w="25400" algn="ctr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pic>
          <p:nvPicPr>
            <p:cNvPr id="137" name="Picture 14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999" y="3251249"/>
              <a:ext cx="244330" cy="177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Text Box 148"/>
            <p:cNvSpPr txBox="1">
              <a:spLocks noChangeArrowheads="1"/>
            </p:cNvSpPr>
            <p:nvPr/>
          </p:nvSpPr>
          <p:spPr bwMode="auto">
            <a:xfrm>
              <a:off x="2685462" y="5269199"/>
              <a:ext cx="790545" cy="167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11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ω</a:t>
              </a:r>
              <a:r>
                <a:rPr lang="it-IT" sz="1100" baseline="-25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fan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sp>
          <p:nvSpPr>
            <p:cNvPr id="149" name="Text Box 155"/>
            <p:cNvSpPr txBox="1">
              <a:spLocks noChangeArrowheads="1"/>
            </p:cNvSpPr>
            <p:nvPr/>
          </p:nvSpPr>
          <p:spPr bwMode="auto">
            <a:xfrm>
              <a:off x="6457031" y="3582452"/>
              <a:ext cx="46694" cy="629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1400">
                <a:latin typeface="Arial" panose="020B0604020202020204" pitchFamily="34" charset="0"/>
              </a:endParaRPr>
            </a:p>
          </p:txBody>
        </p:sp>
        <p:sp>
          <p:nvSpPr>
            <p:cNvPr id="153" name="Text Box 85"/>
            <p:cNvSpPr txBox="1">
              <a:spLocks noChangeArrowheads="1"/>
            </p:cNvSpPr>
            <p:nvPr/>
          </p:nvSpPr>
          <p:spPr bwMode="auto">
            <a:xfrm>
              <a:off x="6049685" y="2105565"/>
              <a:ext cx="1043563" cy="540785"/>
            </a:xfrm>
            <a:prstGeom prst="rect">
              <a:avLst/>
            </a:prstGeom>
            <a:solidFill>
              <a:srgbClr val="FFFFFF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Vehicle Dynamics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sp>
          <p:nvSpPr>
            <p:cNvPr id="154" name="Text Box 98"/>
            <p:cNvSpPr txBox="1">
              <a:spLocks noChangeArrowheads="1"/>
            </p:cNvSpPr>
            <p:nvPr/>
          </p:nvSpPr>
          <p:spPr bwMode="auto">
            <a:xfrm>
              <a:off x="7049429" y="2147388"/>
              <a:ext cx="497349" cy="186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noProof="1">
                  <a:solidFill>
                    <a:srgbClr val="773E18"/>
                  </a:solidFill>
                  <a:latin typeface="Calibri" panose="020F0502020204030204" pitchFamily="34" charset="0"/>
                </a:rPr>
                <a:t>V</a:t>
              </a:r>
              <a:r>
                <a:rPr lang="it-IT" sz="1100" baseline="-25000" noProof="1">
                  <a:solidFill>
                    <a:srgbClr val="773E18"/>
                  </a:solidFill>
                  <a:latin typeface="Calibri" panose="020F0502020204030204" pitchFamily="34" charset="0"/>
                </a:rPr>
                <a:t>vehicle</a:t>
              </a:r>
              <a:endParaRPr lang="it-IT" sz="1400" dirty="0">
                <a:latin typeface="Arial" panose="020B0604020202020204" pitchFamily="34" charset="0"/>
              </a:endParaRPr>
            </a:p>
          </p:txBody>
        </p:sp>
        <p:cxnSp>
          <p:nvCxnSpPr>
            <p:cNvPr id="155" name="AutoShape 97"/>
            <p:cNvCxnSpPr>
              <a:cxnSpLocks noChangeShapeType="1"/>
            </p:cNvCxnSpPr>
            <p:nvPr/>
          </p:nvCxnSpPr>
          <p:spPr bwMode="auto">
            <a:xfrm flipH="1">
              <a:off x="7110389" y="2379885"/>
              <a:ext cx="457201" cy="0"/>
            </a:xfrm>
            <a:prstGeom prst="straightConnector1">
              <a:avLst/>
            </a:prstGeom>
            <a:noFill/>
            <a:ln w="25400" algn="ctr">
              <a:solidFill>
                <a:srgbClr val="773E1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156" name="Rectangle 155"/>
            <p:cNvSpPr/>
            <p:nvPr/>
          </p:nvSpPr>
          <p:spPr bwMode="auto">
            <a:xfrm>
              <a:off x="152400" y="1419765"/>
              <a:ext cx="8610600" cy="1600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40639" bIns="0" numCol="1" rtlCol="0" anchor="t" anchorCtr="0" compatLnSpc="1">
              <a:prstTxWarp prst="textNoShape">
                <a:avLst/>
              </a:prstTxWarp>
            </a:bodyPr>
            <a:lstStyle/>
            <a:p>
              <a:pPr marL="39688" algn="ctr" fontAlgn="base">
                <a:spcBef>
                  <a:spcPts val="1000"/>
                </a:spcBef>
                <a:spcAft>
                  <a:spcPct val="0"/>
                </a:spcAft>
              </a:pPr>
              <a:endParaRPr lang="en-US" sz="2000" b="1">
                <a:solidFill>
                  <a:schemeClr val="bg1"/>
                </a:solidFill>
                <a:latin typeface="Arial" charset="0"/>
                <a:sym typeface="Arial Bold Italic" charset="0"/>
              </a:endParaRPr>
            </a:p>
          </p:txBody>
        </p:sp>
        <p:cxnSp>
          <p:nvCxnSpPr>
            <p:cNvPr id="157" name="AutoShape 90"/>
            <p:cNvCxnSpPr>
              <a:cxnSpLocks noChangeShapeType="1"/>
            </p:cNvCxnSpPr>
            <p:nvPr/>
          </p:nvCxnSpPr>
          <p:spPr bwMode="auto">
            <a:xfrm flipH="1">
              <a:off x="2075675" y="2537755"/>
              <a:ext cx="529926" cy="0"/>
            </a:xfrm>
            <a:prstGeom prst="straightConnector1">
              <a:avLst/>
            </a:prstGeom>
            <a:noFill/>
            <a:ln w="25400" algn="ctr">
              <a:solidFill>
                <a:srgbClr val="99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</p:grpSp>
      <p:sp>
        <p:nvSpPr>
          <p:cNvPr id="164" name="Rectangle 163"/>
          <p:cNvSpPr/>
          <p:nvPr/>
        </p:nvSpPr>
        <p:spPr bwMode="auto">
          <a:xfrm>
            <a:off x="1661160" y="1160673"/>
            <a:ext cx="7568200" cy="1295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40639" bIns="0" numCol="1" rtlCol="0" anchor="t" anchorCtr="0" compatLnSpc="1">
            <a:prstTxWarp prst="textNoShape">
              <a:avLst/>
            </a:prstTxWarp>
          </a:bodyPr>
          <a:lstStyle/>
          <a:p>
            <a:pPr marL="39688" algn="ctr" fontAlgn="base">
              <a:spcBef>
                <a:spcPts val="1000"/>
              </a:spcBef>
              <a:spcAft>
                <a:spcPct val="0"/>
              </a:spcAft>
            </a:pPr>
            <a:endParaRPr lang="en-US" sz="2000" b="1">
              <a:solidFill>
                <a:schemeClr val="bg1"/>
              </a:solidFill>
              <a:latin typeface="Arial" charset="0"/>
              <a:sym typeface="Arial Bold Italic" charset="0"/>
            </a:endParaRPr>
          </a:p>
        </p:txBody>
      </p:sp>
      <p:sp>
        <p:nvSpPr>
          <p:cNvPr id="165" name="Text Box 103"/>
          <p:cNvSpPr txBox="1">
            <a:spLocks noChangeArrowheads="1"/>
          </p:cNvSpPr>
          <p:nvPr/>
        </p:nvSpPr>
        <p:spPr bwMode="auto">
          <a:xfrm>
            <a:off x="7610779" y="2415841"/>
            <a:ext cx="1461195" cy="8040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</a:rPr>
              <a:t>Powertrain Mechanical Model</a:t>
            </a:r>
            <a:endParaRPr lang="it-IT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1661161" y="2599937"/>
            <a:ext cx="4861560" cy="28390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40639" bIns="0" numCol="1" rtlCol="0" anchor="t" anchorCtr="0" compatLnSpc="1">
            <a:prstTxWarp prst="textNoShape">
              <a:avLst/>
            </a:prstTxWarp>
          </a:bodyPr>
          <a:lstStyle/>
          <a:p>
            <a:pPr marL="39688" algn="ctr" fontAlgn="base">
              <a:spcBef>
                <a:spcPts val="1000"/>
              </a:spcBef>
              <a:spcAft>
                <a:spcPct val="0"/>
              </a:spcAft>
            </a:pPr>
            <a:endParaRPr lang="en-US" sz="2000" b="1">
              <a:solidFill>
                <a:schemeClr val="bg1"/>
              </a:solidFill>
              <a:latin typeface="Arial" charset="0"/>
              <a:sym typeface="Arial Bold Italic" charset="0"/>
            </a:endParaRPr>
          </a:p>
        </p:txBody>
      </p:sp>
      <p:sp>
        <p:nvSpPr>
          <p:cNvPr id="167" name="Text Box 103"/>
          <p:cNvSpPr txBox="1">
            <a:spLocks noChangeArrowheads="1"/>
          </p:cNvSpPr>
          <p:nvPr/>
        </p:nvSpPr>
        <p:spPr bwMode="auto">
          <a:xfrm>
            <a:off x="6621463" y="3547007"/>
            <a:ext cx="1160994" cy="7900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Thermal System Model</a:t>
            </a:r>
            <a:endParaRPr lang="it-IT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9" name="AutoShape 90"/>
          <p:cNvCxnSpPr>
            <a:cxnSpLocks noChangeShapeType="1"/>
          </p:cNvCxnSpPr>
          <p:nvPr/>
        </p:nvCxnSpPr>
        <p:spPr bwMode="auto">
          <a:xfrm flipH="1">
            <a:off x="5174411" y="1806268"/>
            <a:ext cx="529926" cy="0"/>
          </a:xfrm>
          <a:prstGeom prst="straightConnector1">
            <a:avLst/>
          </a:prstGeom>
          <a:noFill/>
          <a:ln w="25400" algn="ctr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170" name="Text Box 91"/>
          <p:cNvSpPr txBox="1">
            <a:spLocks noChangeArrowheads="1"/>
          </p:cNvSpPr>
          <p:nvPr/>
        </p:nvSpPr>
        <p:spPr bwMode="auto">
          <a:xfrm>
            <a:off x="5140155" y="1547164"/>
            <a:ext cx="648474" cy="18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200" dirty="0">
                <a:solidFill>
                  <a:srgbClr val="CC0066"/>
                </a:solidFill>
                <a:latin typeface="Calibri" panose="020F0502020204030204" pitchFamily="34" charset="0"/>
              </a:rPr>
              <a:t>T</a:t>
            </a:r>
            <a:r>
              <a:rPr lang="it-IT" sz="1200" baseline="-25000" dirty="0">
                <a:solidFill>
                  <a:srgbClr val="CC0066"/>
                </a:solidFill>
                <a:latin typeface="Calibri" panose="020F0502020204030204" pitchFamily="34" charset="0"/>
              </a:rPr>
              <a:t>turb</a:t>
            </a:r>
            <a:endParaRPr lang="it-IT" sz="1600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171" name="Text Box 104"/>
          <p:cNvSpPr txBox="1">
            <a:spLocks noChangeArrowheads="1"/>
          </p:cNvSpPr>
          <p:nvPr/>
        </p:nvSpPr>
        <p:spPr bwMode="auto">
          <a:xfrm>
            <a:off x="5234631" y="1836296"/>
            <a:ext cx="431371" cy="18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1200" noProof="1">
                <a:solidFill>
                  <a:srgbClr val="CC0066"/>
                </a:solidFill>
                <a:latin typeface="Calibri" panose="020F0502020204030204" pitchFamily="34" charset="0"/>
              </a:rPr>
              <a:t>ω</a:t>
            </a:r>
            <a:r>
              <a:rPr lang="it-IT" sz="1200" baseline="-25000" noProof="1">
                <a:solidFill>
                  <a:srgbClr val="CC0066"/>
                </a:solidFill>
                <a:latin typeface="Calibri" panose="020F0502020204030204" pitchFamily="34" charset="0"/>
              </a:rPr>
              <a:t>turb</a:t>
            </a:r>
            <a:endParaRPr lang="it-IT" sz="1600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cxnSp>
        <p:nvCxnSpPr>
          <p:cNvPr id="172" name="AutoShape 90"/>
          <p:cNvCxnSpPr>
            <a:cxnSpLocks noChangeShapeType="1"/>
          </p:cNvCxnSpPr>
          <p:nvPr/>
        </p:nvCxnSpPr>
        <p:spPr bwMode="auto">
          <a:xfrm flipH="1">
            <a:off x="5158430" y="2084833"/>
            <a:ext cx="529926" cy="0"/>
          </a:xfrm>
          <a:prstGeom prst="straightConnector1">
            <a:avLst/>
          </a:prstGeom>
          <a:noFill/>
          <a:ln w="25400" algn="ctr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73" name="AutoShape 90"/>
          <p:cNvCxnSpPr>
            <a:cxnSpLocks noChangeShapeType="1"/>
          </p:cNvCxnSpPr>
          <p:nvPr/>
        </p:nvCxnSpPr>
        <p:spPr bwMode="auto">
          <a:xfrm flipH="1">
            <a:off x="6963466" y="1815998"/>
            <a:ext cx="652885" cy="0"/>
          </a:xfrm>
          <a:prstGeom prst="straightConnector1">
            <a:avLst/>
          </a:prstGeom>
          <a:noFill/>
          <a:ln w="25400" algn="ctr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174" name="Text Box 91"/>
          <p:cNvSpPr txBox="1">
            <a:spLocks noChangeArrowheads="1"/>
          </p:cNvSpPr>
          <p:nvPr/>
        </p:nvSpPr>
        <p:spPr bwMode="auto">
          <a:xfrm>
            <a:off x="6945190" y="1547164"/>
            <a:ext cx="648474" cy="18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200" dirty="0">
                <a:solidFill>
                  <a:srgbClr val="CC0066"/>
                </a:solidFill>
                <a:latin typeface="Calibri" panose="020F0502020204030204" pitchFamily="34" charset="0"/>
              </a:rPr>
              <a:t>T</a:t>
            </a:r>
            <a:r>
              <a:rPr lang="it-IT" sz="1200" baseline="-25000" dirty="0">
                <a:solidFill>
                  <a:srgbClr val="CC0066"/>
                </a:solidFill>
                <a:latin typeface="Calibri" panose="020F0502020204030204" pitchFamily="34" charset="0"/>
              </a:rPr>
              <a:t>trans_out</a:t>
            </a:r>
            <a:endParaRPr lang="it-IT" sz="1600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175" name="Text Box 104"/>
          <p:cNvSpPr txBox="1">
            <a:spLocks noChangeArrowheads="1"/>
          </p:cNvSpPr>
          <p:nvPr/>
        </p:nvSpPr>
        <p:spPr bwMode="auto">
          <a:xfrm>
            <a:off x="6963465" y="1823318"/>
            <a:ext cx="652885" cy="18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1200" noProof="1">
                <a:solidFill>
                  <a:srgbClr val="CC0066"/>
                </a:solidFill>
                <a:latin typeface="Calibri" panose="020F0502020204030204" pitchFamily="34" charset="0"/>
              </a:rPr>
              <a:t>ω</a:t>
            </a:r>
            <a:r>
              <a:rPr lang="it-IT" sz="1200" baseline="-25000" noProof="1">
                <a:solidFill>
                  <a:srgbClr val="CC0066"/>
                </a:solidFill>
                <a:latin typeface="Calibri" panose="020F0502020204030204" pitchFamily="34" charset="0"/>
              </a:rPr>
              <a:t>trans_out</a:t>
            </a:r>
            <a:endParaRPr lang="it-IT" sz="1600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cxnSp>
        <p:nvCxnSpPr>
          <p:cNvPr id="176" name="AutoShape 90"/>
          <p:cNvCxnSpPr>
            <a:cxnSpLocks noChangeShapeType="1"/>
          </p:cNvCxnSpPr>
          <p:nvPr/>
        </p:nvCxnSpPr>
        <p:spPr bwMode="auto">
          <a:xfrm flipH="1">
            <a:off x="6963466" y="2084833"/>
            <a:ext cx="652884" cy="0"/>
          </a:xfrm>
          <a:prstGeom prst="straightConnector1">
            <a:avLst/>
          </a:prstGeom>
          <a:noFill/>
          <a:ln w="25400" algn="ctr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86" name="AutoShape 124"/>
          <p:cNvCxnSpPr>
            <a:cxnSpLocks noChangeShapeType="1"/>
            <a:stCxn id="96" idx="1"/>
            <a:endCxn id="133" idx="3"/>
          </p:cNvCxnSpPr>
          <p:nvPr/>
        </p:nvCxnSpPr>
        <p:spPr bwMode="auto">
          <a:xfrm flipH="1" flipV="1">
            <a:off x="4075147" y="5055441"/>
            <a:ext cx="1122745" cy="1494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96" name="Text Box 82"/>
          <p:cNvSpPr txBox="1">
            <a:spLocks noChangeArrowheads="1"/>
          </p:cNvSpPr>
          <p:nvPr/>
        </p:nvSpPr>
        <p:spPr bwMode="auto">
          <a:xfrm>
            <a:off x="5197892" y="4785999"/>
            <a:ext cx="1181474" cy="541872"/>
          </a:xfrm>
          <a:prstGeom prst="rect">
            <a:avLst/>
          </a:prstGeom>
          <a:solidFill>
            <a:srgbClr val="FFFFFF"/>
          </a:solidFill>
          <a:ln w="317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Fan </a:t>
            </a:r>
            <a:r>
              <a:rPr lang="it-IT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it-IT" sz="1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peed</a:t>
            </a:r>
            <a:endParaRPr lang="it-IT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Control</a:t>
            </a:r>
            <a:endParaRPr lang="it-IT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5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Bold Italic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Zanardi</dc:creator>
  <cp:lastModifiedBy>Nicola Zanardi</cp:lastModifiedBy>
  <cp:revision>3</cp:revision>
  <dcterms:created xsi:type="dcterms:W3CDTF">2017-02-28T16:40:27Z</dcterms:created>
  <dcterms:modified xsi:type="dcterms:W3CDTF">2017-02-28T16:54:41Z</dcterms:modified>
</cp:coreProperties>
</file>