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8" r:id="rId5"/>
    <p:sldId id="260" r:id="rId6"/>
    <p:sldId id="257"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8" autoAdjust="0"/>
    <p:restoredTop sz="94660"/>
  </p:normalViewPr>
  <p:slideViewPr>
    <p:cSldViewPr snapToGrid="0">
      <p:cViewPr varScale="1">
        <p:scale>
          <a:sx n="97" d="100"/>
          <a:sy n="97" d="100"/>
        </p:scale>
        <p:origin x="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p:cNvSpPr>
            <a:spLocks noGrp="1"/>
          </p:cNvSpPr>
          <p:nvPr>
            <p:ph type="dt" sz="half" idx="10"/>
          </p:nvPr>
        </p:nvSpPr>
        <p:spPr/>
        <p:txBody>
          <a:bodyPr/>
          <a:lstStyle/>
          <a:p>
            <a:fld id="{EAD7096F-5346-417F-84C9-4C950AC9DF1C}" type="datetimeFigureOut">
              <a:rPr lang="en-US" smtClean="0"/>
              <a:t>5/16/2020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426083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날짜 개체 틀 3"/>
          <p:cNvSpPr>
            <a:spLocks noGrp="1"/>
          </p:cNvSpPr>
          <p:nvPr>
            <p:ph type="dt" sz="half" idx="10"/>
          </p:nvPr>
        </p:nvSpPr>
        <p:spPr/>
        <p:txBody>
          <a:bodyPr/>
          <a:lstStyle/>
          <a:p>
            <a:fld id="{EAD7096F-5346-417F-84C9-4C950AC9DF1C}" type="datetimeFigureOut">
              <a:rPr lang="en-US" smtClean="0"/>
              <a:t>5/16/2020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125242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날짜 개체 틀 3"/>
          <p:cNvSpPr>
            <a:spLocks noGrp="1"/>
          </p:cNvSpPr>
          <p:nvPr>
            <p:ph type="dt" sz="half" idx="10"/>
          </p:nvPr>
        </p:nvSpPr>
        <p:spPr/>
        <p:txBody>
          <a:bodyPr/>
          <a:lstStyle/>
          <a:p>
            <a:fld id="{EAD7096F-5346-417F-84C9-4C950AC9DF1C}" type="datetimeFigureOut">
              <a:rPr lang="en-US" smtClean="0"/>
              <a:t>5/16/2020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209891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en-US"/>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날짜 개체 틀 3"/>
          <p:cNvSpPr>
            <a:spLocks noGrp="1"/>
          </p:cNvSpPr>
          <p:nvPr>
            <p:ph type="dt" sz="half" idx="10"/>
          </p:nvPr>
        </p:nvSpPr>
        <p:spPr/>
        <p:txBody>
          <a:bodyPr/>
          <a:lstStyle/>
          <a:p>
            <a:fld id="{EAD7096F-5346-417F-84C9-4C950AC9DF1C}" type="datetimeFigureOut">
              <a:rPr lang="en-US" smtClean="0"/>
              <a:t>5/16/2020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409356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EAD7096F-5346-417F-84C9-4C950AC9DF1C}" type="datetimeFigureOut">
              <a:rPr lang="en-US" smtClean="0"/>
              <a:t>5/16/2020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221439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날짜 개체 틀 4"/>
          <p:cNvSpPr>
            <a:spLocks noGrp="1"/>
          </p:cNvSpPr>
          <p:nvPr>
            <p:ph type="dt" sz="half" idx="10"/>
          </p:nvPr>
        </p:nvSpPr>
        <p:spPr/>
        <p:txBody>
          <a:bodyPr/>
          <a:lstStyle/>
          <a:p>
            <a:fld id="{EAD7096F-5346-417F-84C9-4C950AC9DF1C}" type="datetimeFigureOut">
              <a:rPr lang="en-US" smtClean="0"/>
              <a:t>5/16/2020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196229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날짜 개체 틀 6"/>
          <p:cNvSpPr>
            <a:spLocks noGrp="1"/>
          </p:cNvSpPr>
          <p:nvPr>
            <p:ph type="dt" sz="half" idx="10"/>
          </p:nvPr>
        </p:nvSpPr>
        <p:spPr/>
        <p:txBody>
          <a:bodyPr/>
          <a:lstStyle/>
          <a:p>
            <a:fld id="{EAD7096F-5346-417F-84C9-4C950AC9DF1C}" type="datetimeFigureOut">
              <a:rPr lang="en-US" smtClean="0"/>
              <a:t>5/16/2020</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80833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en-US"/>
          </a:p>
        </p:txBody>
      </p:sp>
      <p:sp>
        <p:nvSpPr>
          <p:cNvPr id="3" name="날짜 개체 틀 2"/>
          <p:cNvSpPr>
            <a:spLocks noGrp="1"/>
          </p:cNvSpPr>
          <p:nvPr>
            <p:ph type="dt" sz="half" idx="10"/>
          </p:nvPr>
        </p:nvSpPr>
        <p:spPr/>
        <p:txBody>
          <a:bodyPr/>
          <a:lstStyle/>
          <a:p>
            <a:fld id="{EAD7096F-5346-417F-84C9-4C950AC9DF1C}" type="datetimeFigureOut">
              <a:rPr lang="en-US" smtClean="0"/>
              <a:t>5/16/2020</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336529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AD7096F-5346-417F-84C9-4C950AC9DF1C}" type="datetimeFigureOut">
              <a:rPr lang="en-US" smtClean="0"/>
              <a:t>5/16/2020</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247487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EAD7096F-5346-417F-84C9-4C950AC9DF1C}" type="datetimeFigureOut">
              <a:rPr lang="en-US" smtClean="0"/>
              <a:t>5/16/2020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218115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EAD7096F-5346-417F-84C9-4C950AC9DF1C}" type="datetimeFigureOut">
              <a:rPr lang="en-US" smtClean="0"/>
              <a:t>5/16/2020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A82319BE-7E4E-4544-BD25-3E15847E03F7}" type="slidenum">
              <a:rPr lang="en-US" smtClean="0"/>
              <a:t>‹#›</a:t>
            </a:fld>
            <a:endParaRPr lang="en-US"/>
          </a:p>
        </p:txBody>
      </p:sp>
    </p:spTree>
    <p:extLst>
      <p:ext uri="{BB962C8B-B14F-4D97-AF65-F5344CB8AC3E}">
        <p14:creationId xmlns:p14="http://schemas.microsoft.com/office/powerpoint/2010/main" val="373904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7096F-5346-417F-84C9-4C950AC9DF1C}" type="datetimeFigureOut">
              <a:rPr lang="en-US" smtClean="0"/>
              <a:t>5/16/2020</a:t>
            </a:fld>
            <a:endParaRPr 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319BE-7E4E-4544-BD25-3E15847E03F7}" type="slidenum">
              <a:rPr lang="en-US" smtClean="0"/>
              <a:t>‹#›</a:t>
            </a:fld>
            <a:endParaRPr lang="en-US"/>
          </a:p>
        </p:txBody>
      </p:sp>
    </p:spTree>
    <p:extLst>
      <p:ext uri="{BB962C8B-B14F-4D97-AF65-F5344CB8AC3E}">
        <p14:creationId xmlns:p14="http://schemas.microsoft.com/office/powerpoint/2010/main" val="190871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image" Target="../media/image2.jpeg"/><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1.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png"/><Relationship Id="rId9" Type="http://schemas.openxmlformats.org/officeDocument/2006/relationships/oleObject" Target="../embeddings/oleObject4.bin"/><Relationship Id="rId1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image" Target="../media/image2.jpeg"/><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1.xml"/><Relationship Id="rId16"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2.wmf"/><Relationship Id="rId4" Type="http://schemas.openxmlformats.org/officeDocument/2006/relationships/image" Target="../media/image3.png"/><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jpeg"/><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2994927" y="2595940"/>
            <a:ext cx="6051465" cy="1169551"/>
          </a:xfrm>
          <a:prstGeom prst="rect">
            <a:avLst/>
          </a:prstGeom>
        </p:spPr>
        <p:txBody>
          <a:bodyPr wrap="none">
            <a:spAutoFit/>
          </a:bodyPr>
          <a:lstStyle/>
          <a:p>
            <a:r>
              <a:rPr lang="en-US" altLang="ko-KR" sz="7000" dirty="0">
                <a:latin typeface="Arial" panose="020B0604020202020204" pitchFamily="34" charset="0"/>
                <a:cs typeface="Arial" panose="020B0604020202020204" pitchFamily="34" charset="0"/>
              </a:rPr>
              <a:t>Weekly Report</a:t>
            </a:r>
          </a:p>
        </p:txBody>
      </p:sp>
      <p:sp>
        <p:nvSpPr>
          <p:cNvPr id="14" name="TextBox 13"/>
          <p:cNvSpPr txBox="1"/>
          <p:nvPr/>
        </p:nvSpPr>
        <p:spPr>
          <a:xfrm>
            <a:off x="8606443" y="5489171"/>
            <a:ext cx="3585557" cy="707886"/>
          </a:xfrm>
          <a:prstGeom prst="rect">
            <a:avLst/>
          </a:prstGeom>
          <a:noFill/>
        </p:spPr>
        <p:txBody>
          <a:bodyPr wrap="square" rtlCol="0">
            <a:spAutoFit/>
          </a:bodyPr>
          <a:lstStyle/>
          <a:p>
            <a:r>
              <a:rPr lang="en-US" altLang="ko-KR" sz="2000" dirty="0">
                <a:latin typeface="Arial" panose="020B0604020202020204" pitchFamily="34" charset="0"/>
                <a:cs typeface="Arial" panose="020B0604020202020204" pitchFamily="34" charset="0"/>
              </a:rPr>
              <a:t>Date: 2020.05.08</a:t>
            </a:r>
          </a:p>
          <a:p>
            <a:r>
              <a:rPr lang="en-US" altLang="ko-KR" sz="2000" dirty="0">
                <a:latin typeface="Arial" panose="020B0604020202020204" pitchFamily="34" charset="0"/>
                <a:cs typeface="Arial" panose="020B0604020202020204" pitchFamily="34" charset="0"/>
              </a:rPr>
              <a:t>Name: Dimas</a:t>
            </a:r>
          </a:p>
        </p:txBody>
      </p:sp>
      <p:sp>
        <p:nvSpPr>
          <p:cNvPr id="15" name="슬라이드 번호 개체 틀 14"/>
          <p:cNvSpPr>
            <a:spLocks noGrp="1"/>
          </p:cNvSpPr>
          <p:nvPr>
            <p:ph type="sldNum" sz="quarter" idx="12"/>
          </p:nvPr>
        </p:nvSpPr>
        <p:spPr/>
        <p:txBody>
          <a:bodyPr/>
          <a:lstStyle/>
          <a:p>
            <a:fld id="{B911B323-2931-4329-8629-BC6B2516C460}" type="slidenum">
              <a:rPr lang="ko-KR" altLang="en-US" smtClean="0"/>
              <a:t>1</a:t>
            </a:fld>
            <a:endParaRPr lang="ko-KR" altLang="en-US"/>
          </a:p>
        </p:txBody>
      </p:sp>
    </p:spTree>
    <p:extLst>
      <p:ext uri="{BB962C8B-B14F-4D97-AF65-F5344CB8AC3E}">
        <p14:creationId xmlns:p14="http://schemas.microsoft.com/office/powerpoint/2010/main" val="19793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579" y="831273"/>
            <a:ext cx="7135287" cy="2308324"/>
          </a:xfrm>
          <a:prstGeom prst="rect">
            <a:avLst/>
          </a:prstGeom>
          <a:noFill/>
        </p:spPr>
        <p:txBody>
          <a:bodyPr wrap="none" rtlCol="0">
            <a:spAutoFit/>
          </a:bodyPr>
          <a:lstStyle/>
          <a:p>
            <a:pPr marL="285750" indent="-285750">
              <a:buFont typeface="Arial" panose="020B0604020202020204" pitchFamily="34" charset="0"/>
              <a:buChar char="•"/>
            </a:pPr>
            <a:r>
              <a:rPr lang="en-US" altLang="ko-KR" sz="3600" dirty="0">
                <a:latin typeface="Arial" panose="020B0604020202020204" pitchFamily="34" charset="0"/>
                <a:cs typeface="Arial" panose="020B0604020202020204" pitchFamily="34" charset="0"/>
              </a:rPr>
              <a:t>Summary of weekly report </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Electrochemical test (half cell)</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Key findings: Discover zinc metal diameter by experimental </a:t>
            </a:r>
            <a:r>
              <a:rPr lang="en-US" altLang="ko-KR" dirty="0" err="1">
                <a:latin typeface="Arial" panose="020B0604020202020204" pitchFamily="34" charset="0"/>
                <a:cs typeface="Arial" panose="020B0604020202020204" pitchFamily="34" charset="0"/>
              </a:rPr>
              <a:t>anaysis</a:t>
            </a:r>
            <a:r>
              <a:rPr lang="en-US" altLang="ko-KR" dirty="0">
                <a:latin typeface="Arial" panose="020B0604020202020204" pitchFamily="34" charset="0"/>
                <a:cs typeface="Arial" panose="020B0604020202020204" pitchFamily="34" charset="0"/>
              </a:rPr>
              <a:t>.</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Done this week: ECD analysis</a:t>
            </a:r>
            <a:endParaRPr lang="ko-KR" altLang="en-US" dirty="0">
              <a:latin typeface="Arial" panose="020B0604020202020204" pitchFamily="34" charset="0"/>
              <a:cs typeface="Arial" panose="020B0604020202020204" pitchFamily="34" charset="0"/>
            </a:endParaRPr>
          </a:p>
        </p:txBody>
      </p:sp>
      <p:sp>
        <p:nvSpPr>
          <p:cNvPr id="5" name="슬라이드 번호 개체 틀 4"/>
          <p:cNvSpPr>
            <a:spLocks noGrp="1"/>
          </p:cNvSpPr>
          <p:nvPr>
            <p:ph type="sldNum" sz="quarter" idx="12"/>
          </p:nvPr>
        </p:nvSpPr>
        <p:spPr/>
        <p:txBody>
          <a:bodyPr/>
          <a:lstStyle/>
          <a:p>
            <a:fld id="{B911B323-2931-4329-8629-BC6B2516C460}" type="slidenum">
              <a:rPr lang="ko-KR" altLang="en-US" smtClean="0"/>
              <a:t>2</a:t>
            </a:fld>
            <a:endParaRPr lang="ko-KR" altLang="en-US"/>
          </a:p>
        </p:txBody>
      </p:sp>
    </p:spTree>
    <p:extLst>
      <p:ext uri="{BB962C8B-B14F-4D97-AF65-F5344CB8AC3E}">
        <p14:creationId xmlns:p14="http://schemas.microsoft.com/office/powerpoint/2010/main" val="12322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438275" y="2036763"/>
            <a:ext cx="9696450" cy="2387600"/>
          </a:xfrm>
        </p:spPr>
        <p:txBody>
          <a:bodyPr>
            <a:normAutofit fontScale="90000"/>
          </a:bodyPr>
          <a:lstStyle/>
          <a:p>
            <a:r>
              <a:rPr lang="en-US" b="1" dirty="0">
                <a:latin typeface="Calibri" panose="020F0502020204030204" pitchFamily="34" charset="0"/>
              </a:rPr>
              <a:t>Study of Zinc Foil Surface Area </a:t>
            </a:r>
            <a:br>
              <a:rPr lang="en-US" b="1" dirty="0">
                <a:latin typeface="Calibri" panose="020F0502020204030204" pitchFamily="34" charset="0"/>
              </a:rPr>
            </a:br>
            <a:r>
              <a:rPr lang="en-US" b="1" dirty="0">
                <a:latin typeface="Calibri" panose="020F0502020204030204" pitchFamily="34" charset="0"/>
              </a:rPr>
              <a:t>as an Anode for </a:t>
            </a:r>
            <a:br>
              <a:rPr lang="en-US" b="1" dirty="0">
                <a:latin typeface="Calibri" panose="020F0502020204030204" pitchFamily="34" charset="0"/>
              </a:rPr>
            </a:br>
            <a:r>
              <a:rPr lang="en-US" b="1" dirty="0">
                <a:latin typeface="Calibri" panose="020F0502020204030204" pitchFamily="34" charset="0"/>
                <a:cs typeface="Arial" panose="020B0604020202020204" pitchFamily="34" charset="0"/>
              </a:rPr>
              <a:t>Aqueous </a:t>
            </a:r>
            <a:r>
              <a:rPr lang="en-US" b="1" dirty="0">
                <a:latin typeface="Calibri" panose="020F0502020204030204" pitchFamily="34" charset="0"/>
              </a:rPr>
              <a:t>Zinc-ion Battery</a:t>
            </a:r>
            <a:br>
              <a:rPr lang="en-US" b="1" dirty="0">
                <a:latin typeface="Calibri" panose="020F0502020204030204" pitchFamily="34" charset="0"/>
              </a:rPr>
            </a:br>
            <a:r>
              <a:rPr lang="en-US" b="1" dirty="0">
                <a:latin typeface="Calibri" panose="020F0502020204030204" pitchFamily="34" charset="0"/>
              </a:rPr>
              <a:t>(Experiment and ML Approach)</a:t>
            </a:r>
          </a:p>
        </p:txBody>
      </p:sp>
    </p:spTree>
    <p:extLst>
      <p:ext uri="{BB962C8B-B14F-4D97-AF65-F5344CB8AC3E}">
        <p14:creationId xmlns:p14="http://schemas.microsoft.com/office/powerpoint/2010/main" val="101745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2.google.com/images?q=tbn:ANd9GcS5L7QdSEemJiJIqQ8UQxV9IpPWGKIv8v_RBlyk70CeAVz4ca-bOA"/>
          <p:cNvPicPr>
            <a:picLocks noChangeAspect="1" noChangeArrowheads="1"/>
          </p:cNvPicPr>
          <p:nvPr/>
        </p:nvPicPr>
        <p:blipFill>
          <a:blip r:embed="rId3" cstate="print"/>
          <a:srcRect l="6250" t="20200" r="6248" b="9102"/>
          <a:stretch>
            <a:fillRect/>
          </a:stretch>
        </p:blipFill>
        <p:spPr bwMode="auto">
          <a:xfrm>
            <a:off x="10167456" y="6343670"/>
            <a:ext cx="2000250" cy="500062"/>
          </a:xfrm>
          <a:prstGeom prst="rect">
            <a:avLst/>
          </a:prstGeom>
          <a:noFill/>
          <a:ln w="9525">
            <a:noFill/>
            <a:miter lim="800000"/>
            <a:headEnd/>
            <a:tailEnd/>
          </a:ln>
        </p:spPr>
      </p:pic>
      <p:cxnSp>
        <p:nvCxnSpPr>
          <p:cNvPr id="8" name="직선 연결선 6"/>
          <p:cNvCxnSpPr>
            <a:endCxn id="5" idx="1"/>
          </p:cNvCxnSpPr>
          <p:nvPr/>
        </p:nvCxnSpPr>
        <p:spPr>
          <a:xfrm>
            <a:off x="2285984" y="6572274"/>
            <a:ext cx="7881472" cy="21427"/>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pic>
        <p:nvPicPr>
          <p:cNvPr id="9" name="Picture 2" descr="C:\Documents and Settings\Administrator\바탕 화면\Data for PPT\Images\LEMS.png"/>
          <p:cNvPicPr>
            <a:picLocks noChangeAspect="1" noChangeArrowheads="1"/>
          </p:cNvPicPr>
          <p:nvPr/>
        </p:nvPicPr>
        <p:blipFill>
          <a:blip r:embed="rId4" cstate="print"/>
          <a:srcRect/>
          <a:stretch>
            <a:fillRect/>
          </a:stretch>
        </p:blipFill>
        <p:spPr bwMode="auto">
          <a:xfrm>
            <a:off x="0" y="6286520"/>
            <a:ext cx="2333538" cy="571479"/>
          </a:xfrm>
          <a:prstGeom prst="rect">
            <a:avLst/>
          </a:prstGeom>
          <a:noFill/>
        </p:spPr>
      </p:pic>
      <p:sp>
        <p:nvSpPr>
          <p:cNvPr id="11" name="부제목 2"/>
          <p:cNvSpPr txBox="1">
            <a:spLocks/>
          </p:cNvSpPr>
          <p:nvPr/>
        </p:nvSpPr>
        <p:spPr>
          <a:xfrm>
            <a:off x="275121" y="130123"/>
            <a:ext cx="9795311" cy="454151"/>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defRPr/>
            </a:pPr>
            <a:r>
              <a:rPr lang="en-US" sz="3000" b="1" dirty="0">
                <a:latin typeface="Arial" panose="020B0604020202020204" pitchFamily="34" charset="0"/>
                <a:cs typeface="Arial" panose="020B0604020202020204" pitchFamily="34" charset="0"/>
              </a:rPr>
              <a:t>XRD Analysis</a:t>
            </a:r>
            <a:endParaRPr lang="ko-KR" altLang="en-US" sz="3000" b="1" baseline="-25000" dirty="0">
              <a:latin typeface="Arial" panose="020B0604020202020204" pitchFamily="34" charset="0"/>
              <a:cs typeface="Arial" panose="020B0604020202020204" pitchFamily="34" charset="0"/>
            </a:endParaRPr>
          </a:p>
        </p:txBody>
      </p:sp>
      <p:sp>
        <p:nvSpPr>
          <p:cNvPr id="13" name="직사각형 5"/>
          <p:cNvSpPr/>
          <p:nvPr/>
        </p:nvSpPr>
        <p:spPr>
          <a:xfrm>
            <a:off x="0" y="709302"/>
            <a:ext cx="12192000" cy="952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a:p>
        </p:txBody>
      </p:sp>
      <p:graphicFrame>
        <p:nvGraphicFramePr>
          <p:cNvPr id="2" name="개체 1"/>
          <p:cNvGraphicFramePr>
            <a:graphicFrameLocks noChangeAspect="1"/>
          </p:cNvGraphicFramePr>
          <p:nvPr>
            <p:extLst>
              <p:ext uri="{D42A27DB-BD31-4B8C-83A1-F6EECF244321}">
                <p14:modId xmlns:p14="http://schemas.microsoft.com/office/powerpoint/2010/main" val="1277159243"/>
              </p:ext>
            </p:extLst>
          </p:nvPr>
        </p:nvGraphicFramePr>
        <p:xfrm>
          <a:off x="-10629" y="1096729"/>
          <a:ext cx="6388991" cy="4462773"/>
        </p:xfrm>
        <a:graphic>
          <a:graphicData uri="http://schemas.openxmlformats.org/presentationml/2006/ole">
            <mc:AlternateContent xmlns:mc="http://schemas.openxmlformats.org/markup-compatibility/2006">
              <mc:Choice xmlns:v="urn:schemas-microsoft-com:vml" Requires="v">
                <p:oleObj spid="_x0000_s2092" name="Graph" r:id="rId5" imgW="4154760" imgH="2901600" progId="Origin50.Graph">
                  <p:embed/>
                </p:oleObj>
              </mc:Choice>
              <mc:Fallback>
                <p:oleObj name="Graph" r:id="rId5" imgW="4154760" imgH="2901600" progId="Origin50.Graph">
                  <p:embed/>
                  <p:pic>
                    <p:nvPicPr>
                      <p:cNvPr id="0" name=""/>
                      <p:cNvPicPr/>
                      <p:nvPr/>
                    </p:nvPicPr>
                    <p:blipFill>
                      <a:blip r:embed="rId6"/>
                      <a:stretch>
                        <a:fillRect/>
                      </a:stretch>
                    </p:blipFill>
                    <p:spPr>
                      <a:xfrm>
                        <a:off x="-10629" y="1096729"/>
                        <a:ext cx="6388991" cy="4462773"/>
                      </a:xfrm>
                      <a:prstGeom prst="rect">
                        <a:avLst/>
                      </a:prstGeom>
                    </p:spPr>
                  </p:pic>
                </p:oleObj>
              </mc:Fallback>
            </mc:AlternateContent>
          </a:graphicData>
        </a:graphic>
      </p:graphicFrame>
      <p:sp>
        <p:nvSpPr>
          <p:cNvPr id="12" name="TextBox 11"/>
          <p:cNvSpPr txBox="1"/>
          <p:nvPr/>
        </p:nvSpPr>
        <p:spPr>
          <a:xfrm>
            <a:off x="5609383" y="1572732"/>
            <a:ext cx="6354017"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The materials </a:t>
            </a:r>
            <a:r>
              <a:rPr lang="en-US" altLang="ko-KR" dirty="0">
                <a:cs typeface="Times New Roman" panose="02020603050405020304" pitchFamily="18" charset="0"/>
              </a:rPr>
              <a:t>have hexagonal crystal system with space group P63/mmc. So, it is well matched with pristine </a:t>
            </a:r>
            <a:r>
              <a:rPr lang="en-US" altLang="ko-KR" dirty="0">
                <a:cs typeface="Arial" panose="020B0604020202020204" pitchFamily="34" charset="0"/>
              </a:rPr>
              <a:t>zinc </a:t>
            </a:r>
            <a:r>
              <a:rPr lang="en-US" dirty="0"/>
              <a:t>structure.</a:t>
            </a:r>
          </a:p>
          <a:p>
            <a:pPr marL="285750" indent="-285750">
              <a:buFont typeface="Wingdings" panose="05000000000000000000" pitchFamily="2" charset="2"/>
              <a:buChar char="§"/>
            </a:pPr>
            <a:r>
              <a:rPr lang="en-US" dirty="0"/>
              <a:t>Zinc powder commercial is from Sigma-Aldrich, zinc foil is in OCV condition with 16 mm diameter, zinc paste made by Zn powder : KB : TAB = 6 : 3 : 3 mg, and zinc anode 50 cycles run in 2M ZnS</a:t>
            </a:r>
            <a:r>
              <a:rPr lang="en-US" altLang="ko-KR" dirty="0">
                <a:cs typeface="Arial" panose="020B0604020202020204" pitchFamily="34" charset="0"/>
              </a:rPr>
              <a:t>O</a:t>
            </a:r>
            <a:r>
              <a:rPr lang="en-US" altLang="ko-KR" baseline="-25000" dirty="0">
                <a:cs typeface="Arial" panose="020B0604020202020204" pitchFamily="34" charset="0"/>
              </a:rPr>
              <a:t>4</a:t>
            </a:r>
            <a:r>
              <a:rPr lang="en-US" altLang="ko-KR" dirty="0"/>
              <a:t> </a:t>
            </a:r>
            <a:r>
              <a:rPr lang="en-US" dirty="0"/>
              <a:t>electrolyte. </a:t>
            </a:r>
          </a:p>
          <a:p>
            <a:pPr marL="285750" indent="-285750">
              <a:buFont typeface="Wingdings" panose="05000000000000000000" pitchFamily="2" charset="2"/>
              <a:buChar char="§"/>
            </a:pPr>
            <a:r>
              <a:rPr lang="en-US" dirty="0"/>
              <a:t>In zinc paste anode, there are 4 peaks which did not indexed whose come from KB and TAB peaks element.</a:t>
            </a:r>
          </a:p>
          <a:p>
            <a:pPr marL="285750" indent="-285750">
              <a:buFont typeface="Wingdings" panose="05000000000000000000" pitchFamily="2" charset="2"/>
              <a:buChar char="§"/>
            </a:pPr>
            <a:r>
              <a:rPr lang="en-US" dirty="0"/>
              <a:t>And then in zinc anode 50 cycles, the peak in 004 was not existed. It seems the Zn anode structure started changing after long cycling.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55656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2.google.com/images?q=tbn:ANd9GcS5L7QdSEemJiJIqQ8UQxV9IpPWGKIv8v_RBlyk70CeAVz4ca-bOA"/>
          <p:cNvPicPr>
            <a:picLocks noChangeAspect="1" noChangeArrowheads="1"/>
          </p:cNvPicPr>
          <p:nvPr/>
        </p:nvPicPr>
        <p:blipFill>
          <a:blip r:embed="rId3" cstate="print"/>
          <a:srcRect l="6250" t="20200" r="6248" b="9102"/>
          <a:stretch>
            <a:fillRect/>
          </a:stretch>
        </p:blipFill>
        <p:spPr bwMode="auto">
          <a:xfrm>
            <a:off x="10167456" y="6343670"/>
            <a:ext cx="2000250" cy="500062"/>
          </a:xfrm>
          <a:prstGeom prst="rect">
            <a:avLst/>
          </a:prstGeom>
          <a:noFill/>
          <a:ln w="9525">
            <a:noFill/>
            <a:miter lim="800000"/>
            <a:headEnd/>
            <a:tailEnd/>
          </a:ln>
        </p:spPr>
      </p:pic>
      <p:cxnSp>
        <p:nvCxnSpPr>
          <p:cNvPr id="8" name="직선 연결선 6"/>
          <p:cNvCxnSpPr>
            <a:endCxn id="5" idx="1"/>
          </p:cNvCxnSpPr>
          <p:nvPr/>
        </p:nvCxnSpPr>
        <p:spPr>
          <a:xfrm>
            <a:off x="2285984" y="6572274"/>
            <a:ext cx="7881472" cy="21427"/>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pic>
        <p:nvPicPr>
          <p:cNvPr id="9" name="Picture 2" descr="C:\Documents and Settings\Administrator\바탕 화면\Data for PPT\Images\LEMS.png"/>
          <p:cNvPicPr>
            <a:picLocks noChangeAspect="1" noChangeArrowheads="1"/>
          </p:cNvPicPr>
          <p:nvPr/>
        </p:nvPicPr>
        <p:blipFill>
          <a:blip r:embed="rId4" cstate="print"/>
          <a:srcRect/>
          <a:stretch>
            <a:fillRect/>
          </a:stretch>
        </p:blipFill>
        <p:spPr bwMode="auto">
          <a:xfrm>
            <a:off x="0" y="6286520"/>
            <a:ext cx="2333538" cy="571479"/>
          </a:xfrm>
          <a:prstGeom prst="rect">
            <a:avLst/>
          </a:prstGeom>
          <a:noFill/>
        </p:spPr>
      </p:pic>
      <p:sp>
        <p:nvSpPr>
          <p:cNvPr id="11" name="부제목 2"/>
          <p:cNvSpPr txBox="1">
            <a:spLocks/>
          </p:cNvSpPr>
          <p:nvPr/>
        </p:nvSpPr>
        <p:spPr>
          <a:xfrm>
            <a:off x="275121" y="130123"/>
            <a:ext cx="9795311" cy="454151"/>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defRPr/>
            </a:pPr>
            <a:r>
              <a:rPr lang="en-US" sz="3000" b="1" dirty="0">
                <a:latin typeface="Arial" panose="020B0604020202020204" pitchFamily="34" charset="0"/>
                <a:cs typeface="Arial" panose="020B0604020202020204" pitchFamily="34" charset="0"/>
              </a:rPr>
              <a:t>ECD Analysis</a:t>
            </a:r>
            <a:endParaRPr lang="ko-KR" altLang="en-US" sz="3000" b="1" baseline="-25000" dirty="0">
              <a:latin typeface="Arial" panose="020B0604020202020204" pitchFamily="34" charset="0"/>
              <a:cs typeface="Arial" panose="020B0604020202020204" pitchFamily="34" charset="0"/>
            </a:endParaRPr>
          </a:p>
        </p:txBody>
      </p:sp>
      <p:sp>
        <p:nvSpPr>
          <p:cNvPr id="13" name="직사각형 5"/>
          <p:cNvSpPr/>
          <p:nvPr/>
        </p:nvSpPr>
        <p:spPr>
          <a:xfrm>
            <a:off x="0" y="709302"/>
            <a:ext cx="12192000" cy="952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a:p>
        </p:txBody>
      </p:sp>
      <p:graphicFrame>
        <p:nvGraphicFramePr>
          <p:cNvPr id="2" name="개체 1"/>
          <p:cNvGraphicFramePr>
            <a:graphicFrameLocks noChangeAspect="1"/>
          </p:cNvGraphicFramePr>
          <p:nvPr>
            <p:extLst>
              <p:ext uri="{D42A27DB-BD31-4B8C-83A1-F6EECF244321}">
                <p14:modId xmlns:p14="http://schemas.microsoft.com/office/powerpoint/2010/main" val="1418442210"/>
              </p:ext>
            </p:extLst>
          </p:nvPr>
        </p:nvGraphicFramePr>
        <p:xfrm>
          <a:off x="8090212" y="3221441"/>
          <a:ext cx="4154487" cy="2901950"/>
        </p:xfrm>
        <a:graphic>
          <a:graphicData uri="http://schemas.openxmlformats.org/presentationml/2006/ole">
            <mc:AlternateContent xmlns:mc="http://schemas.openxmlformats.org/markup-compatibility/2006">
              <mc:Choice xmlns:v="urn:schemas-microsoft-com:vml" Requires="v">
                <p:oleObj spid="_x0000_s4214" name="Graph" r:id="rId5" imgW="4154400" imgH="2901600" progId="Origin50.Graph">
                  <p:embed/>
                </p:oleObj>
              </mc:Choice>
              <mc:Fallback>
                <p:oleObj name="Graph" r:id="rId5" imgW="4154400" imgH="2901600" progId="Origin50.Graph">
                  <p:embed/>
                  <p:pic>
                    <p:nvPicPr>
                      <p:cNvPr id="0" name=""/>
                      <p:cNvPicPr/>
                      <p:nvPr/>
                    </p:nvPicPr>
                    <p:blipFill>
                      <a:blip r:embed="rId6"/>
                      <a:stretch>
                        <a:fillRect/>
                      </a:stretch>
                    </p:blipFill>
                    <p:spPr>
                      <a:xfrm>
                        <a:off x="8090212" y="3221441"/>
                        <a:ext cx="4154487" cy="2901950"/>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2017261549"/>
              </p:ext>
            </p:extLst>
          </p:nvPr>
        </p:nvGraphicFramePr>
        <p:xfrm>
          <a:off x="4268150" y="3221441"/>
          <a:ext cx="4154487" cy="2901950"/>
        </p:xfrm>
        <a:graphic>
          <a:graphicData uri="http://schemas.openxmlformats.org/presentationml/2006/ole">
            <mc:AlternateContent xmlns:mc="http://schemas.openxmlformats.org/markup-compatibility/2006">
              <mc:Choice xmlns:v="urn:schemas-microsoft-com:vml" Requires="v">
                <p:oleObj spid="_x0000_s4215" name="Graph" r:id="rId7" imgW="4154400" imgH="2901600" progId="Origin50.Graph">
                  <p:embed/>
                </p:oleObj>
              </mc:Choice>
              <mc:Fallback>
                <p:oleObj name="Graph" r:id="rId7" imgW="4154400" imgH="2901600" progId="Origin50.Graph">
                  <p:embed/>
                  <p:pic>
                    <p:nvPicPr>
                      <p:cNvPr id="0" name=""/>
                      <p:cNvPicPr/>
                      <p:nvPr/>
                    </p:nvPicPr>
                    <p:blipFill>
                      <a:blip r:embed="rId8"/>
                      <a:stretch>
                        <a:fillRect/>
                      </a:stretch>
                    </p:blipFill>
                    <p:spPr>
                      <a:xfrm>
                        <a:off x="4268150" y="3221441"/>
                        <a:ext cx="4154487" cy="2901950"/>
                      </a:xfrm>
                      <a:prstGeom prst="rect">
                        <a:avLst/>
                      </a:prstGeom>
                    </p:spPr>
                  </p:pic>
                </p:oleObj>
              </mc:Fallback>
            </mc:AlternateContent>
          </a:graphicData>
        </a:graphic>
      </p:graphicFrame>
      <p:graphicFrame>
        <p:nvGraphicFramePr>
          <p:cNvPr id="6" name="개체 5"/>
          <p:cNvGraphicFramePr>
            <a:graphicFrameLocks noChangeAspect="1"/>
          </p:cNvGraphicFramePr>
          <p:nvPr>
            <p:extLst>
              <p:ext uri="{D42A27DB-BD31-4B8C-83A1-F6EECF244321}">
                <p14:modId xmlns:p14="http://schemas.microsoft.com/office/powerpoint/2010/main" val="2750573879"/>
              </p:ext>
            </p:extLst>
          </p:nvPr>
        </p:nvGraphicFramePr>
        <p:xfrm>
          <a:off x="446088" y="3221441"/>
          <a:ext cx="4154487" cy="2901950"/>
        </p:xfrm>
        <a:graphic>
          <a:graphicData uri="http://schemas.openxmlformats.org/presentationml/2006/ole">
            <mc:AlternateContent xmlns:mc="http://schemas.openxmlformats.org/markup-compatibility/2006">
              <mc:Choice xmlns:v="urn:schemas-microsoft-com:vml" Requires="v">
                <p:oleObj spid="_x0000_s4216" name="Graph" r:id="rId9" imgW="4154400" imgH="2901600" progId="Origin50.Graph">
                  <p:embed/>
                </p:oleObj>
              </mc:Choice>
              <mc:Fallback>
                <p:oleObj name="Graph" r:id="rId9" imgW="4154400" imgH="2901600" progId="Origin50.Graph">
                  <p:embed/>
                  <p:pic>
                    <p:nvPicPr>
                      <p:cNvPr id="0" name=""/>
                      <p:cNvPicPr/>
                      <p:nvPr/>
                    </p:nvPicPr>
                    <p:blipFill>
                      <a:blip r:embed="rId10"/>
                      <a:stretch>
                        <a:fillRect/>
                      </a:stretch>
                    </p:blipFill>
                    <p:spPr>
                      <a:xfrm>
                        <a:off x="446088" y="3221441"/>
                        <a:ext cx="4154487" cy="2901950"/>
                      </a:xfrm>
                      <a:prstGeom prst="rect">
                        <a:avLst/>
                      </a:prstGeom>
                    </p:spPr>
                  </p:pic>
                </p:oleObj>
              </mc:Fallback>
            </mc:AlternateContent>
          </a:graphicData>
        </a:graphic>
      </p:graphicFrame>
      <p:graphicFrame>
        <p:nvGraphicFramePr>
          <p:cNvPr id="7" name="개체 6"/>
          <p:cNvGraphicFramePr>
            <a:graphicFrameLocks noChangeAspect="1"/>
          </p:cNvGraphicFramePr>
          <p:nvPr>
            <p:extLst>
              <p:ext uri="{D42A27DB-BD31-4B8C-83A1-F6EECF244321}">
                <p14:modId xmlns:p14="http://schemas.microsoft.com/office/powerpoint/2010/main" val="734554658"/>
              </p:ext>
            </p:extLst>
          </p:nvPr>
        </p:nvGraphicFramePr>
        <p:xfrm>
          <a:off x="8118786" y="584274"/>
          <a:ext cx="4154487" cy="2901950"/>
        </p:xfrm>
        <a:graphic>
          <a:graphicData uri="http://schemas.openxmlformats.org/presentationml/2006/ole">
            <mc:AlternateContent xmlns:mc="http://schemas.openxmlformats.org/markup-compatibility/2006">
              <mc:Choice xmlns:v="urn:schemas-microsoft-com:vml" Requires="v">
                <p:oleObj spid="_x0000_s4217" name="Graph" r:id="rId11" imgW="4154400" imgH="2901600" progId="Origin50.Graph">
                  <p:embed/>
                </p:oleObj>
              </mc:Choice>
              <mc:Fallback>
                <p:oleObj name="Graph" r:id="rId11" imgW="4154400" imgH="2901600" progId="Origin50.Graph">
                  <p:embed/>
                  <p:pic>
                    <p:nvPicPr>
                      <p:cNvPr id="0" name=""/>
                      <p:cNvPicPr/>
                      <p:nvPr/>
                    </p:nvPicPr>
                    <p:blipFill>
                      <a:blip r:embed="rId12"/>
                      <a:stretch>
                        <a:fillRect/>
                      </a:stretch>
                    </p:blipFill>
                    <p:spPr>
                      <a:xfrm>
                        <a:off x="8118786" y="584274"/>
                        <a:ext cx="4154487" cy="2901950"/>
                      </a:xfrm>
                      <a:prstGeom prst="rect">
                        <a:avLst/>
                      </a:prstGeom>
                    </p:spPr>
                  </p:pic>
                </p:oleObj>
              </mc:Fallback>
            </mc:AlternateContent>
          </a:graphicData>
        </a:graphic>
      </p:graphicFrame>
      <p:graphicFrame>
        <p:nvGraphicFramePr>
          <p:cNvPr id="10" name="개체 9"/>
          <p:cNvGraphicFramePr>
            <a:graphicFrameLocks noChangeAspect="1"/>
          </p:cNvGraphicFramePr>
          <p:nvPr>
            <p:extLst>
              <p:ext uri="{D42A27DB-BD31-4B8C-83A1-F6EECF244321}">
                <p14:modId xmlns:p14="http://schemas.microsoft.com/office/powerpoint/2010/main" val="2246787325"/>
              </p:ext>
            </p:extLst>
          </p:nvPr>
        </p:nvGraphicFramePr>
        <p:xfrm>
          <a:off x="4268149" y="585551"/>
          <a:ext cx="4154487" cy="2901950"/>
        </p:xfrm>
        <a:graphic>
          <a:graphicData uri="http://schemas.openxmlformats.org/presentationml/2006/ole">
            <mc:AlternateContent xmlns:mc="http://schemas.openxmlformats.org/markup-compatibility/2006">
              <mc:Choice xmlns:v="urn:schemas-microsoft-com:vml" Requires="v">
                <p:oleObj spid="_x0000_s4218" name="Graph" r:id="rId13" imgW="4154400" imgH="2901600" progId="Origin50.Graph">
                  <p:embed/>
                </p:oleObj>
              </mc:Choice>
              <mc:Fallback>
                <p:oleObj name="Graph" r:id="rId13" imgW="4154400" imgH="2901600" progId="Origin50.Graph">
                  <p:embed/>
                  <p:pic>
                    <p:nvPicPr>
                      <p:cNvPr id="0" name=""/>
                      <p:cNvPicPr/>
                      <p:nvPr/>
                    </p:nvPicPr>
                    <p:blipFill>
                      <a:blip r:embed="rId14"/>
                      <a:stretch>
                        <a:fillRect/>
                      </a:stretch>
                    </p:blipFill>
                    <p:spPr>
                      <a:xfrm>
                        <a:off x="4268149" y="585551"/>
                        <a:ext cx="4154487" cy="2901950"/>
                      </a:xfrm>
                      <a:prstGeom prst="rect">
                        <a:avLst/>
                      </a:prstGeom>
                    </p:spPr>
                  </p:pic>
                </p:oleObj>
              </mc:Fallback>
            </mc:AlternateContent>
          </a:graphicData>
        </a:graphic>
      </p:graphicFrame>
      <p:graphicFrame>
        <p:nvGraphicFramePr>
          <p:cNvPr id="12" name="개체 11"/>
          <p:cNvGraphicFramePr>
            <a:graphicFrameLocks noChangeAspect="1"/>
          </p:cNvGraphicFramePr>
          <p:nvPr>
            <p:extLst>
              <p:ext uri="{D42A27DB-BD31-4B8C-83A1-F6EECF244321}">
                <p14:modId xmlns:p14="http://schemas.microsoft.com/office/powerpoint/2010/main" val="1290173298"/>
              </p:ext>
            </p:extLst>
          </p:nvPr>
        </p:nvGraphicFramePr>
        <p:xfrm>
          <a:off x="446088" y="603718"/>
          <a:ext cx="4154487" cy="2901950"/>
        </p:xfrm>
        <a:graphic>
          <a:graphicData uri="http://schemas.openxmlformats.org/presentationml/2006/ole">
            <mc:AlternateContent xmlns:mc="http://schemas.openxmlformats.org/markup-compatibility/2006">
              <mc:Choice xmlns:v="urn:schemas-microsoft-com:vml" Requires="v">
                <p:oleObj spid="_x0000_s4219" name="Graph" r:id="rId15" imgW="4154400" imgH="2901600" progId="Origin50.Graph">
                  <p:embed/>
                </p:oleObj>
              </mc:Choice>
              <mc:Fallback>
                <p:oleObj name="Graph" r:id="rId15" imgW="4154400" imgH="2901600" progId="Origin50.Graph">
                  <p:embed/>
                  <p:pic>
                    <p:nvPicPr>
                      <p:cNvPr id="0" name=""/>
                      <p:cNvPicPr/>
                      <p:nvPr/>
                    </p:nvPicPr>
                    <p:blipFill>
                      <a:blip r:embed="rId16"/>
                      <a:stretch>
                        <a:fillRect/>
                      </a:stretch>
                    </p:blipFill>
                    <p:spPr>
                      <a:xfrm>
                        <a:off x="446088" y="603718"/>
                        <a:ext cx="4154487" cy="2901950"/>
                      </a:xfrm>
                      <a:prstGeom prst="rect">
                        <a:avLst/>
                      </a:prstGeom>
                    </p:spPr>
                  </p:pic>
                </p:oleObj>
              </mc:Fallback>
            </mc:AlternateContent>
          </a:graphicData>
        </a:graphic>
      </p:graphicFrame>
    </p:spTree>
    <p:extLst>
      <p:ext uri="{BB962C8B-B14F-4D97-AF65-F5344CB8AC3E}">
        <p14:creationId xmlns:p14="http://schemas.microsoft.com/office/powerpoint/2010/main" val="252299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2.google.com/images?q=tbn:ANd9GcS5L7QdSEemJiJIqQ8UQxV9IpPWGKIv8v_RBlyk70CeAVz4ca-bOA"/>
          <p:cNvPicPr>
            <a:picLocks noChangeAspect="1" noChangeArrowheads="1"/>
          </p:cNvPicPr>
          <p:nvPr/>
        </p:nvPicPr>
        <p:blipFill>
          <a:blip r:embed="rId3" cstate="print"/>
          <a:srcRect l="6250" t="20200" r="6248" b="9102"/>
          <a:stretch>
            <a:fillRect/>
          </a:stretch>
        </p:blipFill>
        <p:spPr bwMode="auto">
          <a:xfrm>
            <a:off x="10167456" y="6343670"/>
            <a:ext cx="2000250" cy="500062"/>
          </a:xfrm>
          <a:prstGeom prst="rect">
            <a:avLst/>
          </a:prstGeom>
          <a:noFill/>
          <a:ln w="9525">
            <a:noFill/>
            <a:miter lim="800000"/>
            <a:headEnd/>
            <a:tailEnd/>
          </a:ln>
        </p:spPr>
      </p:pic>
      <p:cxnSp>
        <p:nvCxnSpPr>
          <p:cNvPr id="8" name="직선 연결선 6"/>
          <p:cNvCxnSpPr>
            <a:endCxn id="5" idx="1"/>
          </p:cNvCxnSpPr>
          <p:nvPr/>
        </p:nvCxnSpPr>
        <p:spPr>
          <a:xfrm>
            <a:off x="2285984" y="6572274"/>
            <a:ext cx="7881472" cy="21427"/>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pic>
        <p:nvPicPr>
          <p:cNvPr id="9" name="Picture 2" descr="C:\Documents and Settings\Administrator\바탕 화면\Data for PPT\Images\LEMS.png"/>
          <p:cNvPicPr>
            <a:picLocks noChangeAspect="1" noChangeArrowheads="1"/>
          </p:cNvPicPr>
          <p:nvPr/>
        </p:nvPicPr>
        <p:blipFill>
          <a:blip r:embed="rId4" cstate="print"/>
          <a:srcRect/>
          <a:stretch>
            <a:fillRect/>
          </a:stretch>
        </p:blipFill>
        <p:spPr bwMode="auto">
          <a:xfrm>
            <a:off x="0" y="6286520"/>
            <a:ext cx="2333538" cy="571479"/>
          </a:xfrm>
          <a:prstGeom prst="rect">
            <a:avLst/>
          </a:prstGeom>
          <a:noFill/>
        </p:spPr>
      </p:pic>
      <p:sp>
        <p:nvSpPr>
          <p:cNvPr id="11" name="부제목 2"/>
          <p:cNvSpPr txBox="1">
            <a:spLocks/>
          </p:cNvSpPr>
          <p:nvPr/>
        </p:nvSpPr>
        <p:spPr>
          <a:xfrm>
            <a:off x="275121" y="130123"/>
            <a:ext cx="9795311" cy="454151"/>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defRPr/>
            </a:pPr>
            <a:r>
              <a:rPr lang="en-US" sz="3000" b="1" dirty="0">
                <a:latin typeface="Arial" panose="020B0604020202020204" pitchFamily="34" charset="0"/>
                <a:cs typeface="Arial" panose="020B0604020202020204" pitchFamily="34" charset="0"/>
              </a:rPr>
              <a:t>ECD Analysis</a:t>
            </a:r>
            <a:endParaRPr lang="ko-KR" altLang="en-US" sz="3000" b="1" baseline="-25000" dirty="0">
              <a:latin typeface="Arial" panose="020B0604020202020204" pitchFamily="34" charset="0"/>
              <a:cs typeface="Arial" panose="020B0604020202020204" pitchFamily="34" charset="0"/>
            </a:endParaRPr>
          </a:p>
        </p:txBody>
      </p:sp>
      <p:sp>
        <p:nvSpPr>
          <p:cNvPr id="13" name="직사각형 5"/>
          <p:cNvSpPr/>
          <p:nvPr/>
        </p:nvSpPr>
        <p:spPr>
          <a:xfrm>
            <a:off x="0" y="709302"/>
            <a:ext cx="12192000" cy="952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a:p>
        </p:txBody>
      </p:sp>
      <p:sp>
        <p:nvSpPr>
          <p:cNvPr id="23" name="TextBox 22"/>
          <p:cNvSpPr txBox="1"/>
          <p:nvPr/>
        </p:nvSpPr>
        <p:spPr>
          <a:xfrm>
            <a:off x="649890" y="804553"/>
            <a:ext cx="3208877" cy="646331"/>
          </a:xfrm>
          <a:prstGeom prst="rect">
            <a:avLst/>
          </a:prstGeom>
          <a:noFill/>
        </p:spPr>
        <p:txBody>
          <a:bodyPr wrap="square" rtlCol="0">
            <a:spAutoFit/>
          </a:bodyPr>
          <a:lstStyle/>
          <a:p>
            <a:r>
              <a:rPr lang="en-US" sz="1200" dirty="0"/>
              <a:t>AM:KB:TAB = 3 : 1.5 : 1.5</a:t>
            </a:r>
          </a:p>
          <a:p>
            <a:r>
              <a:rPr lang="en-US" sz="1200" dirty="0"/>
              <a:t>Voltage range = 0.8–1.9 V</a:t>
            </a:r>
          </a:p>
          <a:p>
            <a:r>
              <a:rPr lang="en-US" sz="1200" dirty="0"/>
              <a:t>Electrolyte: 1M ZnS</a:t>
            </a:r>
            <a:r>
              <a:rPr lang="en-US" altLang="ko-KR" sz="1200" dirty="0">
                <a:cs typeface="Arial" panose="020B0604020202020204" pitchFamily="34" charset="0"/>
              </a:rPr>
              <a:t>O</a:t>
            </a:r>
            <a:r>
              <a:rPr lang="en-US" altLang="ko-KR" sz="1200" baseline="-25000" dirty="0">
                <a:cs typeface="Arial" panose="020B0604020202020204" pitchFamily="34" charset="0"/>
              </a:rPr>
              <a:t>4</a:t>
            </a:r>
          </a:p>
        </p:txBody>
      </p:sp>
      <p:graphicFrame>
        <p:nvGraphicFramePr>
          <p:cNvPr id="3" name="개체 2"/>
          <p:cNvGraphicFramePr>
            <a:graphicFrameLocks noChangeAspect="1"/>
          </p:cNvGraphicFramePr>
          <p:nvPr>
            <p:extLst>
              <p:ext uri="{D42A27DB-BD31-4B8C-83A1-F6EECF244321}">
                <p14:modId xmlns:p14="http://schemas.microsoft.com/office/powerpoint/2010/main" val="3132200748"/>
              </p:ext>
            </p:extLst>
          </p:nvPr>
        </p:nvGraphicFramePr>
        <p:xfrm>
          <a:off x="433494" y="1090923"/>
          <a:ext cx="4154487" cy="2901950"/>
        </p:xfrm>
        <a:graphic>
          <a:graphicData uri="http://schemas.openxmlformats.org/presentationml/2006/ole">
            <mc:AlternateContent xmlns:mc="http://schemas.openxmlformats.org/markup-compatibility/2006">
              <mc:Choice xmlns:v="urn:schemas-microsoft-com:vml" Requires="v">
                <p:oleObj spid="_x0000_s5188" name="Graph" r:id="rId5" imgW="4154400" imgH="2901600" progId="Origin50.Graph">
                  <p:embed/>
                </p:oleObj>
              </mc:Choice>
              <mc:Fallback>
                <p:oleObj name="Graph" r:id="rId5" imgW="4154400" imgH="2901600" progId="Origin50.Graph">
                  <p:embed/>
                  <p:pic>
                    <p:nvPicPr>
                      <p:cNvPr id="3" name="개체 2"/>
                      <p:cNvPicPr/>
                      <p:nvPr/>
                    </p:nvPicPr>
                    <p:blipFill>
                      <a:blip r:embed="rId6"/>
                      <a:stretch>
                        <a:fillRect/>
                      </a:stretch>
                    </p:blipFill>
                    <p:spPr>
                      <a:xfrm>
                        <a:off x="433494" y="1090923"/>
                        <a:ext cx="4154487" cy="2901950"/>
                      </a:xfrm>
                      <a:prstGeom prst="rect">
                        <a:avLst/>
                      </a:prstGeom>
                    </p:spPr>
                  </p:pic>
                </p:oleObj>
              </mc:Fallback>
            </mc:AlternateContent>
          </a:graphicData>
        </a:graphic>
      </p:graphicFrame>
      <p:graphicFrame>
        <p:nvGraphicFramePr>
          <p:cNvPr id="4" name="개체 3"/>
          <p:cNvGraphicFramePr>
            <a:graphicFrameLocks noChangeAspect="1"/>
          </p:cNvGraphicFramePr>
          <p:nvPr>
            <p:extLst>
              <p:ext uri="{D42A27DB-BD31-4B8C-83A1-F6EECF244321}">
                <p14:modId xmlns:p14="http://schemas.microsoft.com/office/powerpoint/2010/main" val="303607982"/>
              </p:ext>
            </p:extLst>
          </p:nvPr>
        </p:nvGraphicFramePr>
        <p:xfrm>
          <a:off x="4235504" y="1090923"/>
          <a:ext cx="4154487" cy="2901950"/>
        </p:xfrm>
        <a:graphic>
          <a:graphicData uri="http://schemas.openxmlformats.org/presentationml/2006/ole">
            <mc:AlternateContent xmlns:mc="http://schemas.openxmlformats.org/markup-compatibility/2006">
              <mc:Choice xmlns:v="urn:schemas-microsoft-com:vml" Requires="v">
                <p:oleObj spid="_x0000_s5189" name="Graph" r:id="rId7" imgW="4154400" imgH="2901600" progId="Origin50.Graph">
                  <p:embed/>
                </p:oleObj>
              </mc:Choice>
              <mc:Fallback>
                <p:oleObj name="Graph" r:id="rId7" imgW="4154400" imgH="2901600" progId="Origin50.Graph">
                  <p:embed/>
                  <p:pic>
                    <p:nvPicPr>
                      <p:cNvPr id="4" name="개체 3"/>
                      <p:cNvPicPr/>
                      <p:nvPr/>
                    </p:nvPicPr>
                    <p:blipFill>
                      <a:blip r:embed="rId8"/>
                      <a:stretch>
                        <a:fillRect/>
                      </a:stretch>
                    </p:blipFill>
                    <p:spPr>
                      <a:xfrm>
                        <a:off x="4235504" y="1090923"/>
                        <a:ext cx="4154487" cy="2901950"/>
                      </a:xfrm>
                      <a:prstGeom prst="rect">
                        <a:avLst/>
                      </a:prstGeom>
                    </p:spPr>
                  </p:pic>
                </p:oleObj>
              </mc:Fallback>
            </mc:AlternateContent>
          </a:graphicData>
        </a:graphic>
      </p:graphicFrame>
      <p:graphicFrame>
        <p:nvGraphicFramePr>
          <p:cNvPr id="6" name="개체 5"/>
          <p:cNvGraphicFramePr>
            <a:graphicFrameLocks noChangeAspect="1"/>
          </p:cNvGraphicFramePr>
          <p:nvPr>
            <p:extLst>
              <p:ext uri="{D42A27DB-BD31-4B8C-83A1-F6EECF244321}">
                <p14:modId xmlns:p14="http://schemas.microsoft.com/office/powerpoint/2010/main" val="2635222066"/>
              </p:ext>
            </p:extLst>
          </p:nvPr>
        </p:nvGraphicFramePr>
        <p:xfrm>
          <a:off x="8037513" y="1090923"/>
          <a:ext cx="4154487" cy="2901950"/>
        </p:xfrm>
        <a:graphic>
          <a:graphicData uri="http://schemas.openxmlformats.org/presentationml/2006/ole">
            <mc:AlternateContent xmlns:mc="http://schemas.openxmlformats.org/markup-compatibility/2006">
              <mc:Choice xmlns:v="urn:schemas-microsoft-com:vml" Requires="v">
                <p:oleObj spid="_x0000_s5190" name="Graph" r:id="rId9" imgW="4154400" imgH="2901600" progId="Origin50.Graph">
                  <p:embed/>
                </p:oleObj>
              </mc:Choice>
              <mc:Fallback>
                <p:oleObj name="Graph" r:id="rId9" imgW="4154400" imgH="2901600" progId="Origin50.Graph">
                  <p:embed/>
                  <p:pic>
                    <p:nvPicPr>
                      <p:cNvPr id="6" name="개체 5"/>
                      <p:cNvPicPr/>
                      <p:nvPr/>
                    </p:nvPicPr>
                    <p:blipFill>
                      <a:blip r:embed="rId10"/>
                      <a:stretch>
                        <a:fillRect/>
                      </a:stretch>
                    </p:blipFill>
                    <p:spPr>
                      <a:xfrm>
                        <a:off x="8037513" y="1090923"/>
                        <a:ext cx="4154487" cy="2901950"/>
                      </a:xfrm>
                      <a:prstGeom prst="rect">
                        <a:avLst/>
                      </a:prstGeom>
                    </p:spPr>
                  </p:pic>
                </p:oleObj>
              </mc:Fallback>
            </mc:AlternateContent>
          </a:graphicData>
        </a:graphic>
      </p:graphicFrame>
      <p:graphicFrame>
        <p:nvGraphicFramePr>
          <p:cNvPr id="15" name="개체 14"/>
          <p:cNvGraphicFramePr>
            <a:graphicFrameLocks noChangeAspect="1"/>
          </p:cNvGraphicFramePr>
          <p:nvPr>
            <p:extLst>
              <p:ext uri="{D42A27DB-BD31-4B8C-83A1-F6EECF244321}">
                <p14:modId xmlns:p14="http://schemas.microsoft.com/office/powerpoint/2010/main" val="1959884940"/>
              </p:ext>
            </p:extLst>
          </p:nvPr>
        </p:nvGraphicFramePr>
        <p:xfrm>
          <a:off x="433494" y="3496493"/>
          <a:ext cx="4154487" cy="2901950"/>
        </p:xfrm>
        <a:graphic>
          <a:graphicData uri="http://schemas.openxmlformats.org/presentationml/2006/ole">
            <mc:AlternateContent xmlns:mc="http://schemas.openxmlformats.org/markup-compatibility/2006">
              <mc:Choice xmlns:v="urn:schemas-microsoft-com:vml" Requires="v">
                <p:oleObj spid="_x0000_s5191" name="Graph" r:id="rId11" imgW="4154400" imgH="2901600" progId="Origin50.Graph">
                  <p:embed/>
                </p:oleObj>
              </mc:Choice>
              <mc:Fallback>
                <p:oleObj name="Graph" r:id="rId11" imgW="4154400" imgH="2901600" progId="Origin50.Graph">
                  <p:embed/>
                  <p:pic>
                    <p:nvPicPr>
                      <p:cNvPr id="15" name="개체 14"/>
                      <p:cNvPicPr/>
                      <p:nvPr/>
                    </p:nvPicPr>
                    <p:blipFill>
                      <a:blip r:embed="rId12"/>
                      <a:stretch>
                        <a:fillRect/>
                      </a:stretch>
                    </p:blipFill>
                    <p:spPr>
                      <a:xfrm>
                        <a:off x="433494" y="3496493"/>
                        <a:ext cx="4154487" cy="2901950"/>
                      </a:xfrm>
                      <a:prstGeom prst="rect">
                        <a:avLst/>
                      </a:prstGeom>
                    </p:spPr>
                  </p:pic>
                </p:oleObj>
              </mc:Fallback>
            </mc:AlternateContent>
          </a:graphicData>
        </a:graphic>
      </p:graphicFrame>
      <p:graphicFrame>
        <p:nvGraphicFramePr>
          <p:cNvPr id="16" name="개체 15"/>
          <p:cNvGraphicFramePr>
            <a:graphicFrameLocks noChangeAspect="1"/>
          </p:cNvGraphicFramePr>
          <p:nvPr>
            <p:extLst>
              <p:ext uri="{D42A27DB-BD31-4B8C-83A1-F6EECF244321}">
                <p14:modId xmlns:p14="http://schemas.microsoft.com/office/powerpoint/2010/main" val="1857765135"/>
              </p:ext>
            </p:extLst>
          </p:nvPr>
        </p:nvGraphicFramePr>
        <p:xfrm>
          <a:off x="4235503" y="3496493"/>
          <a:ext cx="4154487" cy="2901950"/>
        </p:xfrm>
        <a:graphic>
          <a:graphicData uri="http://schemas.openxmlformats.org/presentationml/2006/ole">
            <mc:AlternateContent xmlns:mc="http://schemas.openxmlformats.org/markup-compatibility/2006">
              <mc:Choice xmlns:v="urn:schemas-microsoft-com:vml" Requires="v">
                <p:oleObj spid="_x0000_s5192" name="Graph" r:id="rId13" imgW="4154400" imgH="2901600" progId="Origin50.Graph">
                  <p:embed/>
                </p:oleObj>
              </mc:Choice>
              <mc:Fallback>
                <p:oleObj name="Graph" r:id="rId13" imgW="4154400" imgH="2901600" progId="Origin50.Graph">
                  <p:embed/>
                  <p:pic>
                    <p:nvPicPr>
                      <p:cNvPr id="16" name="개체 15"/>
                      <p:cNvPicPr/>
                      <p:nvPr/>
                    </p:nvPicPr>
                    <p:blipFill>
                      <a:blip r:embed="rId14"/>
                      <a:stretch>
                        <a:fillRect/>
                      </a:stretch>
                    </p:blipFill>
                    <p:spPr>
                      <a:xfrm>
                        <a:off x="4235503" y="3496493"/>
                        <a:ext cx="4154487" cy="2901950"/>
                      </a:xfrm>
                      <a:prstGeom prst="rect">
                        <a:avLst/>
                      </a:prstGeom>
                    </p:spPr>
                  </p:pic>
                </p:oleObj>
              </mc:Fallback>
            </mc:AlternateContent>
          </a:graphicData>
        </a:graphic>
      </p:graphicFrame>
      <p:graphicFrame>
        <p:nvGraphicFramePr>
          <p:cNvPr id="17" name="개체 16"/>
          <p:cNvGraphicFramePr>
            <a:graphicFrameLocks noChangeAspect="1"/>
          </p:cNvGraphicFramePr>
          <p:nvPr/>
        </p:nvGraphicFramePr>
        <p:xfrm>
          <a:off x="8037513" y="3544118"/>
          <a:ext cx="4154487" cy="2901950"/>
        </p:xfrm>
        <a:graphic>
          <a:graphicData uri="http://schemas.openxmlformats.org/presentationml/2006/ole">
            <mc:AlternateContent xmlns:mc="http://schemas.openxmlformats.org/markup-compatibility/2006">
              <mc:Choice xmlns:v="urn:schemas-microsoft-com:vml" Requires="v">
                <p:oleObj spid="_x0000_s5193" name="Graph" r:id="rId15" imgW="4154760" imgH="2901600" progId="Origin50.Graph">
                  <p:embed/>
                </p:oleObj>
              </mc:Choice>
              <mc:Fallback>
                <p:oleObj name="Graph" r:id="rId15" imgW="4154760" imgH="2901600" progId="Origin50.Graph">
                  <p:embed/>
                  <p:pic>
                    <p:nvPicPr>
                      <p:cNvPr id="17" name="개체 16"/>
                      <p:cNvPicPr/>
                      <p:nvPr/>
                    </p:nvPicPr>
                    <p:blipFill>
                      <a:blip r:embed="rId16"/>
                      <a:stretch>
                        <a:fillRect/>
                      </a:stretch>
                    </p:blipFill>
                    <p:spPr>
                      <a:xfrm>
                        <a:off x="8037513" y="3544118"/>
                        <a:ext cx="4154487" cy="2901950"/>
                      </a:xfrm>
                      <a:prstGeom prst="rect">
                        <a:avLst/>
                      </a:prstGeom>
                    </p:spPr>
                  </p:pic>
                </p:oleObj>
              </mc:Fallback>
            </mc:AlternateContent>
          </a:graphicData>
        </a:graphic>
      </p:graphicFrame>
    </p:spTree>
    <p:extLst>
      <p:ext uri="{BB962C8B-B14F-4D97-AF65-F5344CB8AC3E}">
        <p14:creationId xmlns:p14="http://schemas.microsoft.com/office/powerpoint/2010/main" val="174801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2.google.com/images?q=tbn:ANd9GcS5L7QdSEemJiJIqQ8UQxV9IpPWGKIv8v_RBlyk70CeAVz4ca-bOA"/>
          <p:cNvPicPr>
            <a:picLocks noChangeAspect="1" noChangeArrowheads="1"/>
          </p:cNvPicPr>
          <p:nvPr/>
        </p:nvPicPr>
        <p:blipFill>
          <a:blip r:embed="rId3" cstate="print"/>
          <a:srcRect l="6250" t="20200" r="6248" b="9102"/>
          <a:stretch>
            <a:fillRect/>
          </a:stretch>
        </p:blipFill>
        <p:spPr bwMode="auto">
          <a:xfrm>
            <a:off x="10167456" y="6343670"/>
            <a:ext cx="2000250" cy="500062"/>
          </a:xfrm>
          <a:prstGeom prst="rect">
            <a:avLst/>
          </a:prstGeom>
          <a:noFill/>
          <a:ln w="9525">
            <a:noFill/>
            <a:miter lim="800000"/>
            <a:headEnd/>
            <a:tailEnd/>
          </a:ln>
        </p:spPr>
      </p:pic>
      <p:cxnSp>
        <p:nvCxnSpPr>
          <p:cNvPr id="8" name="직선 연결선 6"/>
          <p:cNvCxnSpPr>
            <a:endCxn id="5" idx="1"/>
          </p:cNvCxnSpPr>
          <p:nvPr/>
        </p:nvCxnSpPr>
        <p:spPr>
          <a:xfrm>
            <a:off x="2285984" y="6572274"/>
            <a:ext cx="7881472" cy="21427"/>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pic>
        <p:nvPicPr>
          <p:cNvPr id="9" name="Picture 2" descr="C:\Documents and Settings\Administrator\바탕 화면\Data for PPT\Images\LEMS.png"/>
          <p:cNvPicPr>
            <a:picLocks noChangeAspect="1" noChangeArrowheads="1"/>
          </p:cNvPicPr>
          <p:nvPr/>
        </p:nvPicPr>
        <p:blipFill>
          <a:blip r:embed="rId4" cstate="print"/>
          <a:srcRect/>
          <a:stretch>
            <a:fillRect/>
          </a:stretch>
        </p:blipFill>
        <p:spPr bwMode="auto">
          <a:xfrm>
            <a:off x="0" y="6286520"/>
            <a:ext cx="2333538" cy="571479"/>
          </a:xfrm>
          <a:prstGeom prst="rect">
            <a:avLst/>
          </a:prstGeom>
          <a:noFill/>
        </p:spPr>
      </p:pic>
      <p:sp>
        <p:nvSpPr>
          <p:cNvPr id="11" name="부제목 2"/>
          <p:cNvSpPr txBox="1">
            <a:spLocks/>
          </p:cNvSpPr>
          <p:nvPr/>
        </p:nvSpPr>
        <p:spPr>
          <a:xfrm>
            <a:off x="275121" y="130123"/>
            <a:ext cx="9795311" cy="454151"/>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defRPr/>
            </a:pPr>
            <a:r>
              <a:rPr lang="en-US" sz="3000" b="1" dirty="0">
                <a:latin typeface="Arial" panose="020B0604020202020204" pitchFamily="34" charset="0"/>
                <a:cs typeface="Arial" panose="020B0604020202020204" pitchFamily="34" charset="0"/>
              </a:rPr>
              <a:t>ECD Analysis</a:t>
            </a:r>
            <a:endParaRPr lang="ko-KR" altLang="en-US" sz="3000" b="1" baseline="-25000" dirty="0">
              <a:latin typeface="Arial" panose="020B0604020202020204" pitchFamily="34" charset="0"/>
              <a:cs typeface="Arial" panose="020B0604020202020204" pitchFamily="34" charset="0"/>
            </a:endParaRPr>
          </a:p>
        </p:txBody>
      </p:sp>
      <p:sp>
        <p:nvSpPr>
          <p:cNvPr id="13" name="직사각형 5"/>
          <p:cNvSpPr/>
          <p:nvPr/>
        </p:nvSpPr>
        <p:spPr>
          <a:xfrm>
            <a:off x="0" y="709302"/>
            <a:ext cx="12192000" cy="952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a:p>
        </p:txBody>
      </p:sp>
      <p:sp>
        <p:nvSpPr>
          <p:cNvPr id="18" name="직사각형 17"/>
          <p:cNvSpPr/>
          <p:nvPr/>
        </p:nvSpPr>
        <p:spPr>
          <a:xfrm>
            <a:off x="758332" y="4056945"/>
            <a:ext cx="10675335" cy="1938992"/>
          </a:xfrm>
          <a:prstGeom prst="rect">
            <a:avLst/>
          </a:prstGeom>
        </p:spPr>
        <p:txBody>
          <a:bodyPr wrap="square">
            <a:spAutoFit/>
          </a:bodyPr>
          <a:lstStyle/>
          <a:p>
            <a:pPr marL="285750" indent="-285750">
              <a:buFont typeface="Wingdings" panose="05000000000000000000" pitchFamily="2" charset="2"/>
              <a:buChar char="§"/>
            </a:pPr>
            <a:r>
              <a:rPr lang="en-US" altLang="ko-KR" sz="2000" dirty="0"/>
              <a:t>The 6 cell samples checked with 0.15 and 0.60 mA/g current rate in 3 mg of active material.</a:t>
            </a:r>
          </a:p>
          <a:p>
            <a:pPr marL="285750" indent="-285750">
              <a:buFont typeface="Wingdings" panose="05000000000000000000" pitchFamily="2" charset="2"/>
              <a:buChar char="§"/>
            </a:pPr>
            <a:r>
              <a:rPr lang="en-US" sz="2000" dirty="0"/>
              <a:t>On the first discharge cycle, the best capacity identified in d = 13 mm. Otherwise, in 200 mA/g current density, d = 11 mm showed the highest capacity.</a:t>
            </a:r>
          </a:p>
          <a:p>
            <a:pPr marL="285750" indent="-285750">
              <a:buFont typeface="Wingdings" panose="05000000000000000000" pitchFamily="2" charset="2"/>
              <a:buChar char="§"/>
            </a:pPr>
            <a:r>
              <a:rPr lang="en-US" sz="2000" dirty="0"/>
              <a:t>One distinct sloping voltage curves are observed in all variations. This observation will be checked in CV analysis. The slight increase in the capacity upon the initial cycle due to continuous electrode activation in all samples.</a:t>
            </a:r>
          </a:p>
        </p:txBody>
      </p:sp>
      <p:graphicFrame>
        <p:nvGraphicFramePr>
          <p:cNvPr id="4" name="개체 3"/>
          <p:cNvGraphicFramePr>
            <a:graphicFrameLocks noChangeAspect="1"/>
          </p:cNvGraphicFramePr>
          <p:nvPr>
            <p:extLst>
              <p:ext uri="{D42A27DB-BD31-4B8C-83A1-F6EECF244321}">
                <p14:modId xmlns:p14="http://schemas.microsoft.com/office/powerpoint/2010/main" val="870255215"/>
              </p:ext>
            </p:extLst>
          </p:nvPr>
        </p:nvGraphicFramePr>
        <p:xfrm>
          <a:off x="6460568" y="1380890"/>
          <a:ext cx="6218237" cy="2901950"/>
        </p:xfrm>
        <a:graphic>
          <a:graphicData uri="http://schemas.openxmlformats.org/presentationml/2006/ole">
            <mc:AlternateContent xmlns:mc="http://schemas.openxmlformats.org/markup-compatibility/2006">
              <mc:Choice xmlns:v="urn:schemas-microsoft-com:vml" Requires="v">
                <p:oleObj spid="_x0000_s3117" name="Graph" r:id="rId5" imgW="6217920" imgH="2901600" progId="Origin50.Graph">
                  <p:embed/>
                </p:oleObj>
              </mc:Choice>
              <mc:Fallback>
                <p:oleObj name="Graph" r:id="rId5" imgW="6217920" imgH="2901600" progId="Origin50.Graph">
                  <p:embed/>
                  <p:pic>
                    <p:nvPicPr>
                      <p:cNvPr id="0" name=""/>
                      <p:cNvPicPr/>
                      <p:nvPr/>
                    </p:nvPicPr>
                    <p:blipFill>
                      <a:blip r:embed="rId6"/>
                      <a:stretch>
                        <a:fillRect/>
                      </a:stretch>
                    </p:blipFill>
                    <p:spPr>
                      <a:xfrm>
                        <a:off x="6460568" y="1380890"/>
                        <a:ext cx="6218237" cy="2901950"/>
                      </a:xfrm>
                      <a:prstGeom prst="rect">
                        <a:avLst/>
                      </a:prstGeom>
                    </p:spPr>
                  </p:pic>
                </p:oleObj>
              </mc:Fallback>
            </mc:AlternateContent>
          </a:graphicData>
        </a:graphic>
      </p:graphicFrame>
      <p:graphicFrame>
        <p:nvGraphicFramePr>
          <p:cNvPr id="10" name="개체 2">
            <a:extLst>
              <a:ext uri="{FF2B5EF4-FFF2-40B4-BE49-F238E27FC236}">
                <a16:creationId xmlns:a16="http://schemas.microsoft.com/office/drawing/2014/main" id="{0A188061-73AE-4C51-A7A9-7FFE76999D44}"/>
              </a:ext>
            </a:extLst>
          </p:cNvPr>
          <p:cNvGraphicFramePr>
            <a:graphicFrameLocks noChangeAspect="1"/>
          </p:cNvGraphicFramePr>
          <p:nvPr>
            <p:extLst>
              <p:ext uri="{D42A27DB-BD31-4B8C-83A1-F6EECF244321}">
                <p14:modId xmlns:p14="http://schemas.microsoft.com/office/powerpoint/2010/main" val="204252319"/>
              </p:ext>
            </p:extLst>
          </p:nvPr>
        </p:nvGraphicFramePr>
        <p:xfrm>
          <a:off x="353962" y="757614"/>
          <a:ext cx="7207575" cy="3363658"/>
        </p:xfrm>
        <a:graphic>
          <a:graphicData uri="http://schemas.openxmlformats.org/presentationml/2006/ole">
            <mc:AlternateContent xmlns:mc="http://schemas.openxmlformats.org/markup-compatibility/2006">
              <mc:Choice xmlns:v="urn:schemas-microsoft-com:vml" Requires="v">
                <p:oleObj spid="_x0000_s3118" name="Graph" r:id="rId7" imgW="6217920" imgH="2901600" progId="Origin50.Graph">
                  <p:embed/>
                </p:oleObj>
              </mc:Choice>
              <mc:Fallback>
                <p:oleObj name="Graph" r:id="rId7" imgW="6217920" imgH="2901600" progId="Origin50.Graph">
                  <p:embed/>
                  <p:pic>
                    <p:nvPicPr>
                      <p:cNvPr id="3" name="개체 2"/>
                      <p:cNvPicPr/>
                      <p:nvPr/>
                    </p:nvPicPr>
                    <p:blipFill>
                      <a:blip r:embed="rId8"/>
                      <a:stretch>
                        <a:fillRect/>
                      </a:stretch>
                    </p:blipFill>
                    <p:spPr>
                      <a:xfrm>
                        <a:off x="353962" y="757614"/>
                        <a:ext cx="7207575" cy="3363658"/>
                      </a:xfrm>
                      <a:prstGeom prst="rect">
                        <a:avLst/>
                      </a:prstGeom>
                    </p:spPr>
                  </p:pic>
                </p:oleObj>
              </mc:Fallback>
            </mc:AlternateContent>
          </a:graphicData>
        </a:graphic>
      </p:graphicFrame>
    </p:spTree>
    <p:extLst>
      <p:ext uri="{BB962C8B-B14F-4D97-AF65-F5344CB8AC3E}">
        <p14:creationId xmlns:p14="http://schemas.microsoft.com/office/powerpoint/2010/main" val="424656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1BE85-79DF-4E13-9698-2AAA5326D318}"/>
              </a:ext>
            </a:extLst>
          </p:cNvPr>
          <p:cNvSpPr txBox="1"/>
          <p:nvPr/>
        </p:nvSpPr>
        <p:spPr>
          <a:xfrm>
            <a:off x="722414" y="-77586"/>
            <a:ext cx="2467342" cy="646331"/>
          </a:xfrm>
          <a:prstGeom prst="rect">
            <a:avLst/>
          </a:prstGeom>
          <a:noFill/>
        </p:spPr>
        <p:txBody>
          <a:bodyPr wrap="none" rtlCol="0">
            <a:spAutoFit/>
          </a:bodyPr>
          <a:lstStyle/>
          <a:p>
            <a:r>
              <a:rPr lang="en-US" altLang="ko-KR" sz="3600" dirty="0">
                <a:latin typeface="Arial" panose="020B0604020202020204" pitchFamily="34" charset="0"/>
                <a:cs typeface="Arial" panose="020B0604020202020204" pitchFamily="34" charset="0"/>
              </a:rPr>
              <a:t>Conclusion</a:t>
            </a:r>
            <a:endParaRPr lang="ko-KR" altLang="en-US" sz="3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0CB3795-D63B-4ED3-A5DF-91888D743FBA}"/>
              </a:ext>
            </a:extLst>
          </p:cNvPr>
          <p:cNvSpPr txBox="1"/>
          <p:nvPr/>
        </p:nvSpPr>
        <p:spPr>
          <a:xfrm>
            <a:off x="348342" y="930183"/>
            <a:ext cx="2574616" cy="646331"/>
          </a:xfrm>
          <a:prstGeom prst="rect">
            <a:avLst/>
          </a:prstGeom>
          <a:noFill/>
        </p:spPr>
        <p:txBody>
          <a:bodyPr wrap="none" rtlCol="0">
            <a:spAutoFit/>
          </a:bodyPr>
          <a:lstStyle/>
          <a:p>
            <a:r>
              <a:rPr lang="en-US" altLang="ko-KR" sz="3600" dirty="0">
                <a:latin typeface="Arial" panose="020B0604020202020204" pitchFamily="34" charset="0"/>
                <a:cs typeface="Arial" panose="020B0604020202020204" pitchFamily="34" charset="0"/>
              </a:rPr>
              <a:t>Future plan</a:t>
            </a:r>
            <a:endParaRPr lang="ko-KR" altLang="en-US" sz="3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E955C3E-EA3B-45B0-B2BE-0080A03B0430}"/>
              </a:ext>
            </a:extLst>
          </p:cNvPr>
          <p:cNvSpPr txBox="1"/>
          <p:nvPr/>
        </p:nvSpPr>
        <p:spPr>
          <a:xfrm>
            <a:off x="348342" y="1687828"/>
            <a:ext cx="11843658" cy="1301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2800" dirty="0">
                <a:latin typeface="Arial" panose="020B0604020202020204" pitchFamily="34" charset="0"/>
                <a:cs typeface="Arial" panose="020B0604020202020204" pitchFamily="34" charset="0"/>
              </a:rPr>
              <a:t>Machine learning analysis to compare with experiment result.</a:t>
            </a:r>
          </a:p>
          <a:p>
            <a:pPr marL="285750" indent="-285750">
              <a:lnSpc>
                <a:spcPct val="150000"/>
              </a:lnSpc>
              <a:buFont typeface="Arial" panose="020B0604020202020204" pitchFamily="34" charset="0"/>
              <a:buChar char="•"/>
            </a:pPr>
            <a:r>
              <a:rPr lang="en-US" altLang="ko-KR" sz="2800" dirty="0">
                <a:latin typeface="Arial" panose="020B0604020202020204" pitchFamily="34" charset="0"/>
                <a:cs typeface="Arial" panose="020B0604020202020204" pitchFamily="34" charset="0"/>
              </a:rPr>
              <a:t>Compile cyclability data to process for ML. </a:t>
            </a:r>
          </a:p>
        </p:txBody>
      </p:sp>
      <p:sp>
        <p:nvSpPr>
          <p:cNvPr id="2" name="슬라이드 번호 개체 틀 1"/>
          <p:cNvSpPr>
            <a:spLocks noGrp="1"/>
          </p:cNvSpPr>
          <p:nvPr>
            <p:ph type="sldNum" sz="quarter" idx="12"/>
          </p:nvPr>
        </p:nvSpPr>
        <p:spPr/>
        <p:txBody>
          <a:bodyPr/>
          <a:lstStyle/>
          <a:p>
            <a:fld id="{B911B323-2931-4329-8629-BC6B2516C460}" type="slidenum">
              <a:rPr lang="ko-KR" altLang="en-US" smtClean="0"/>
              <a:t>8</a:t>
            </a:fld>
            <a:endParaRPr lang="ko-KR" altLang="en-US"/>
          </a:p>
        </p:txBody>
      </p:sp>
    </p:spTree>
    <p:extLst>
      <p:ext uri="{BB962C8B-B14F-4D97-AF65-F5344CB8AC3E}">
        <p14:creationId xmlns:p14="http://schemas.microsoft.com/office/powerpoint/2010/main" val="22746893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31335</TotalTime>
  <Words>308</Words>
  <Application>Microsoft Office PowerPoint</Application>
  <PresentationFormat>Widescreen</PresentationFormat>
  <Paragraphs>32</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Wingdings</vt:lpstr>
      <vt:lpstr>Office 테마</vt:lpstr>
      <vt:lpstr>Graph</vt:lpstr>
      <vt:lpstr>PowerPoint Presentation</vt:lpstr>
      <vt:lpstr>PowerPoint Presentation</vt:lpstr>
      <vt:lpstr>Study of Zinc Foil Surface Area  as an Anode for  Aqueous Zinc-ion Battery (Experiment and ML Approach)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Zinc Foil Surface Area  as An Anode Materials for  Aqueous Zinc Ion Battery</dc:title>
  <dc:creator>dimas</dc:creator>
  <cp:lastModifiedBy>PUTRO DIMAS YUNIANTO</cp:lastModifiedBy>
  <cp:revision>58</cp:revision>
  <dcterms:created xsi:type="dcterms:W3CDTF">2018-01-24T09:20:03Z</dcterms:created>
  <dcterms:modified xsi:type="dcterms:W3CDTF">2020-05-16T05:42:52Z</dcterms:modified>
</cp:coreProperties>
</file>