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92" r:id="rId5"/>
    <p:sldId id="297" r:id="rId6"/>
    <p:sldId id="293" r:id="rId7"/>
    <p:sldId id="305" r:id="rId8"/>
    <p:sldId id="299" r:id="rId9"/>
    <p:sldId id="313" r:id="rId10"/>
    <p:sldId id="300" r:id="rId11"/>
    <p:sldId id="279" r:id="rId12"/>
    <p:sldId id="312" r:id="rId13"/>
    <p:sldId id="302" r:id="rId14"/>
    <p:sldId id="303" r:id="rId15"/>
    <p:sldId id="307" r:id="rId16"/>
    <p:sldId id="301" r:id="rId17"/>
    <p:sldId id="304" r:id="rId18"/>
    <p:sldId id="314" r:id="rId19"/>
    <p:sldId id="315" r:id="rId20"/>
    <p:sldId id="316" r:id="rId21"/>
    <p:sldId id="317" r:id="rId22"/>
    <p:sldId id="306" r:id="rId23"/>
    <p:sldId id="318" r:id="rId24"/>
    <p:sldId id="308" r:id="rId25"/>
    <p:sldId id="28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634"/>
  </p:normalViewPr>
  <p:slideViewPr>
    <p:cSldViewPr snapToGrid="0" showGuides="1">
      <p:cViewPr varScale="1">
        <p:scale>
          <a:sx n="81" d="100"/>
          <a:sy n="81" d="100"/>
        </p:scale>
        <p:origin x="494" y="4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25-Jul-23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3275913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6.xml"/><Relationship Id="rId5" Type="http://schemas.openxmlformats.org/officeDocument/2006/relationships/image" Target="../media/image21.jpe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855623" y="1535185"/>
            <a:ext cx="8051454" cy="2057441"/>
          </a:xfrm>
        </p:spPr>
        <p:txBody>
          <a:bodyPr/>
          <a:lstStyle/>
          <a:p>
            <a:r>
              <a:rPr lang="en-US" dirty="0"/>
              <a:t>Early-Stage Skin Cancer Detection</a:t>
            </a:r>
            <a:br>
              <a:rPr lang="en-US" dirty="0"/>
            </a:b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26533" y="4044643"/>
            <a:ext cx="5982282" cy="1992609"/>
          </a:xfrm>
        </p:spPr>
        <p:txBody>
          <a:bodyPr/>
          <a:lstStyle/>
          <a:p>
            <a:pPr marL="0" lvl="0" indent="0" algn="l" rtl="0">
              <a:spcBef>
                <a:spcPts val="0"/>
              </a:spcBef>
              <a:spcAft>
                <a:spcPts val="0"/>
              </a:spcAft>
              <a:buNone/>
            </a:pPr>
            <a:r>
              <a:rPr lang="en-US" b="1" dirty="0"/>
              <a:t>Branch and Section</a:t>
            </a:r>
            <a:r>
              <a:rPr lang="en-US" dirty="0"/>
              <a:t>        – CSE-A</a:t>
            </a:r>
          </a:p>
          <a:p>
            <a:pPr marL="0" lvl="0" indent="0" algn="l" rtl="0">
              <a:spcBef>
                <a:spcPts val="0"/>
              </a:spcBef>
              <a:spcAft>
                <a:spcPts val="0"/>
              </a:spcAft>
              <a:buNone/>
            </a:pPr>
            <a:r>
              <a:rPr lang="en-US" b="1" dirty="0"/>
              <a:t>Mentor Name</a:t>
            </a:r>
            <a:r>
              <a:rPr lang="en-US" dirty="0"/>
              <a:t>                – Dr. </a:t>
            </a:r>
            <a:r>
              <a:rPr lang="en-US" dirty="0" err="1"/>
              <a:t>Kadambri</a:t>
            </a:r>
            <a:r>
              <a:rPr lang="en-US" dirty="0"/>
              <a:t> Agarwal</a:t>
            </a:r>
          </a:p>
          <a:p>
            <a:pPr marL="0" lvl="0" indent="0" algn="l" rtl="0">
              <a:spcBef>
                <a:spcPts val="0"/>
              </a:spcBef>
              <a:spcAft>
                <a:spcPts val="0"/>
              </a:spcAft>
              <a:buNone/>
            </a:pPr>
            <a:r>
              <a:rPr lang="en-US" b="1" dirty="0"/>
              <a:t>Presented By                </a:t>
            </a:r>
            <a:r>
              <a:rPr lang="en-US" dirty="0"/>
              <a:t>– Amrit Anand </a:t>
            </a:r>
          </a:p>
          <a:p>
            <a:pPr marL="0" lvl="0" indent="0" algn="l" rtl="0">
              <a:spcBef>
                <a:spcPts val="0"/>
              </a:spcBef>
              <a:spcAft>
                <a:spcPts val="0"/>
              </a:spcAft>
              <a:buNone/>
            </a:pPr>
            <a:r>
              <a:rPr lang="en-US" b="1" dirty="0"/>
              <a:t>University Roll Number</a:t>
            </a:r>
            <a:r>
              <a:rPr lang="en-US" dirty="0"/>
              <a:t>   – 2100320100021</a:t>
            </a:r>
          </a:p>
          <a:p>
            <a:pPr marL="0" lvl="0" indent="0" algn="l" rtl="0">
              <a:spcBef>
                <a:spcPts val="0"/>
              </a:spcBef>
              <a:spcAft>
                <a:spcPts val="0"/>
              </a:spcAft>
              <a:buNone/>
            </a:pPr>
            <a:endParaRPr lang="en-US" dirty="0"/>
          </a:p>
          <a:p>
            <a:endParaRPr lang="en-US" dirty="0"/>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8797430" y="4501479"/>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7673312" y="4636098"/>
            <a:ext cx="1335274" cy="1527583"/>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3" name="Picture 2">
            <a:extLst>
              <a:ext uri="{FF2B5EF4-FFF2-40B4-BE49-F238E27FC236}">
                <a16:creationId xmlns:a16="http://schemas.microsoft.com/office/drawing/2014/main" id="{E1D29F24-D6B5-FD03-FDD6-D4A31439A759}"/>
              </a:ext>
            </a:extLst>
          </p:cNvPr>
          <p:cNvPicPr>
            <a:picLocks noChangeAspect="1"/>
          </p:cNvPicPr>
          <p:nvPr/>
        </p:nvPicPr>
        <p:blipFill>
          <a:blip r:embed="rId4"/>
          <a:stretch>
            <a:fillRect/>
          </a:stretch>
        </p:blipFill>
        <p:spPr>
          <a:xfrm>
            <a:off x="137175" y="209460"/>
            <a:ext cx="593883" cy="831436"/>
          </a:xfrm>
          <a:prstGeom prst="rect">
            <a:avLst/>
          </a:prstGeom>
        </p:spPr>
      </p:pic>
      <p:sp>
        <p:nvSpPr>
          <p:cNvPr id="4" name="Google Shape;280;p13">
            <a:extLst>
              <a:ext uri="{FF2B5EF4-FFF2-40B4-BE49-F238E27FC236}">
                <a16:creationId xmlns:a16="http://schemas.microsoft.com/office/drawing/2014/main" id="{74685E9C-C124-BFF1-B8FB-C5EDC61C9492}"/>
              </a:ext>
            </a:extLst>
          </p:cNvPr>
          <p:cNvSpPr txBox="1"/>
          <p:nvPr/>
        </p:nvSpPr>
        <p:spPr>
          <a:xfrm>
            <a:off x="3058501" y="209460"/>
            <a:ext cx="5645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u="sng" dirty="0">
                <a:solidFill>
                  <a:schemeClr val="lt1"/>
                </a:solidFill>
                <a:latin typeface="Nunito"/>
                <a:ea typeface="Nunito"/>
                <a:cs typeface="Nunito"/>
                <a:sym typeface="Nunito"/>
              </a:rPr>
              <a:t>Department of Computer Science and Engineering</a:t>
            </a:r>
            <a:endParaRPr sz="100" b="1" u="sng" dirty="0">
              <a:latin typeface="Calibri"/>
              <a:ea typeface="Calibri"/>
              <a:cs typeface="Calibri"/>
              <a:sym typeface="Calibri"/>
            </a:endParaRPr>
          </a:p>
        </p:txBody>
      </p:sp>
      <p:sp>
        <p:nvSpPr>
          <p:cNvPr id="5" name="Google Shape;277;p13">
            <a:extLst>
              <a:ext uri="{FF2B5EF4-FFF2-40B4-BE49-F238E27FC236}">
                <a16:creationId xmlns:a16="http://schemas.microsoft.com/office/drawing/2014/main" id="{8D1470CA-FBC1-33C4-589A-619597083226}"/>
              </a:ext>
            </a:extLst>
          </p:cNvPr>
          <p:cNvSpPr txBox="1">
            <a:spLocks/>
          </p:cNvSpPr>
          <p:nvPr/>
        </p:nvSpPr>
        <p:spPr>
          <a:xfrm>
            <a:off x="3627702" y="671160"/>
            <a:ext cx="4507297" cy="1353300"/>
          </a:xfrm>
          <a:prstGeom prst="rect">
            <a:avLst/>
          </a:prstGeom>
        </p:spPr>
        <p:txBody>
          <a:bodyPr spcFirstLastPara="1" vert="horz" wrap="square" lIns="91425" tIns="91425" rIns="91425" bIns="91425" rtlCol="0" anchor="ctr" anchorCtr="0">
            <a:norm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spcBef>
                <a:spcPts val="0"/>
              </a:spcBef>
            </a:pPr>
            <a:r>
              <a:rPr lang="en-GB" sz="1988" dirty="0"/>
              <a:t>Mini Project Presentation</a:t>
            </a:r>
          </a:p>
          <a:p>
            <a:pPr algn="ctr">
              <a:spcBef>
                <a:spcPts val="0"/>
              </a:spcBef>
            </a:pPr>
            <a:r>
              <a:rPr lang="en-GB" sz="1988" dirty="0"/>
              <a:t>Session 2022 – 23</a:t>
            </a:r>
          </a:p>
          <a:p>
            <a:pPr algn="ctr">
              <a:spcBef>
                <a:spcPts val="0"/>
              </a:spcBef>
            </a:pPr>
            <a:endParaRPr lang="en-GB" dirty="0"/>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80051749-69FB-1953-9E5D-D012567BCB6B}"/>
              </a:ext>
            </a:extLst>
          </p:cNvPr>
          <p:cNvSpPr txBox="1"/>
          <p:nvPr/>
        </p:nvSpPr>
        <p:spPr>
          <a:xfrm>
            <a:off x="484631" y="274955"/>
            <a:ext cx="7963083"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Dataset</a:t>
            </a:r>
            <a:r>
              <a:rPr lang="en-US" sz="6000" b="1" dirty="0">
                <a:solidFill>
                  <a:prstClr val="white"/>
                </a:solidFill>
                <a:latin typeface="Posterama" panose="020B0504020200020000" pitchFamily="34" charset="0"/>
                <a:ea typeface="微软雅黑"/>
                <a:cs typeface="Posterama" panose="020B0504020200020000" pitchFamily="34" charset="0"/>
              </a:rPr>
              <a:t> </a:t>
            </a:r>
            <a:r>
              <a:rPr lang="en-US" sz="6000" b="1" dirty="0">
                <a:solidFill>
                  <a:prstClr val="white"/>
                </a:solidFill>
                <a:latin typeface="+mj-lt"/>
                <a:ea typeface="微软雅黑"/>
                <a:cs typeface="Posterama" panose="020B0504020200020000" pitchFamily="34" charset="0"/>
              </a:rPr>
              <a:t>Sample</a:t>
            </a:r>
          </a:p>
        </p:txBody>
      </p:sp>
      <p:pic>
        <p:nvPicPr>
          <p:cNvPr id="7" name="Picture 6">
            <a:extLst>
              <a:ext uri="{FF2B5EF4-FFF2-40B4-BE49-F238E27FC236}">
                <a16:creationId xmlns:a16="http://schemas.microsoft.com/office/drawing/2014/main" id="{A7EAB3C7-28C5-EF72-E9A6-B1FA63B95B25}"/>
              </a:ext>
            </a:extLst>
          </p:cNvPr>
          <p:cNvPicPr>
            <a:picLocks noChangeAspect="1"/>
          </p:cNvPicPr>
          <p:nvPr/>
        </p:nvPicPr>
        <p:blipFill>
          <a:blip r:embed="rId2"/>
          <a:stretch>
            <a:fillRect/>
          </a:stretch>
        </p:blipFill>
        <p:spPr>
          <a:xfrm>
            <a:off x="682347" y="1667261"/>
            <a:ext cx="2505425" cy="2600688"/>
          </a:xfrm>
          <a:prstGeom prst="rect">
            <a:avLst/>
          </a:prstGeom>
        </p:spPr>
      </p:pic>
      <p:pic>
        <p:nvPicPr>
          <p:cNvPr id="9" name="Picture 8">
            <a:extLst>
              <a:ext uri="{FF2B5EF4-FFF2-40B4-BE49-F238E27FC236}">
                <a16:creationId xmlns:a16="http://schemas.microsoft.com/office/drawing/2014/main" id="{6ACA6A46-5F1C-D2D9-A058-3EB2DE05BB43}"/>
              </a:ext>
            </a:extLst>
          </p:cNvPr>
          <p:cNvPicPr>
            <a:picLocks noChangeAspect="1"/>
          </p:cNvPicPr>
          <p:nvPr/>
        </p:nvPicPr>
        <p:blipFill>
          <a:blip r:embed="rId3"/>
          <a:stretch>
            <a:fillRect/>
          </a:stretch>
        </p:blipFill>
        <p:spPr>
          <a:xfrm>
            <a:off x="3496062" y="1667261"/>
            <a:ext cx="2514951" cy="2638793"/>
          </a:xfrm>
          <a:prstGeom prst="rect">
            <a:avLst/>
          </a:prstGeom>
        </p:spPr>
      </p:pic>
      <p:pic>
        <p:nvPicPr>
          <p:cNvPr id="11" name="Picture 10">
            <a:extLst>
              <a:ext uri="{FF2B5EF4-FFF2-40B4-BE49-F238E27FC236}">
                <a16:creationId xmlns:a16="http://schemas.microsoft.com/office/drawing/2014/main" id="{F7FD73F4-8A35-D8FA-DFD6-DB704EC1D1D1}"/>
              </a:ext>
            </a:extLst>
          </p:cNvPr>
          <p:cNvPicPr>
            <a:picLocks noChangeAspect="1"/>
          </p:cNvPicPr>
          <p:nvPr/>
        </p:nvPicPr>
        <p:blipFill>
          <a:blip r:embed="rId4"/>
          <a:stretch>
            <a:fillRect/>
          </a:stretch>
        </p:blipFill>
        <p:spPr>
          <a:xfrm>
            <a:off x="6366559" y="1691077"/>
            <a:ext cx="2572109" cy="2553056"/>
          </a:xfrm>
          <a:prstGeom prst="rect">
            <a:avLst/>
          </a:prstGeom>
        </p:spPr>
      </p:pic>
      <p:pic>
        <p:nvPicPr>
          <p:cNvPr id="13" name="Picture 12">
            <a:extLst>
              <a:ext uri="{FF2B5EF4-FFF2-40B4-BE49-F238E27FC236}">
                <a16:creationId xmlns:a16="http://schemas.microsoft.com/office/drawing/2014/main" id="{A724105E-BAA5-AFB2-CACB-4EF7C43FC6C9}"/>
              </a:ext>
            </a:extLst>
          </p:cNvPr>
          <p:cNvPicPr>
            <a:picLocks noChangeAspect="1"/>
          </p:cNvPicPr>
          <p:nvPr/>
        </p:nvPicPr>
        <p:blipFill>
          <a:blip r:embed="rId5"/>
          <a:stretch>
            <a:fillRect/>
          </a:stretch>
        </p:blipFill>
        <p:spPr>
          <a:xfrm>
            <a:off x="9294214" y="1633919"/>
            <a:ext cx="2495898" cy="2610214"/>
          </a:xfrm>
          <a:prstGeom prst="rect">
            <a:avLst/>
          </a:prstGeom>
        </p:spPr>
      </p:pic>
    </p:spTree>
    <p:extLst>
      <p:ext uri="{BB962C8B-B14F-4D97-AF65-F5344CB8AC3E}">
        <p14:creationId xmlns:p14="http://schemas.microsoft.com/office/powerpoint/2010/main" val="279433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7A176117-B954-8D26-4659-7A9845BA115B}"/>
              </a:ext>
            </a:extLst>
          </p:cNvPr>
          <p:cNvSpPr txBox="1"/>
          <p:nvPr/>
        </p:nvSpPr>
        <p:spPr>
          <a:xfrm>
            <a:off x="484631" y="274955"/>
            <a:ext cx="7963083"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Major Libraries Used</a:t>
            </a:r>
          </a:p>
        </p:txBody>
      </p:sp>
      <p:sp>
        <p:nvSpPr>
          <p:cNvPr id="3" name="TextBox 2">
            <a:extLst>
              <a:ext uri="{FF2B5EF4-FFF2-40B4-BE49-F238E27FC236}">
                <a16:creationId xmlns:a16="http://schemas.microsoft.com/office/drawing/2014/main" id="{F4BC633F-F98C-0E89-DBA7-062F160301AF}"/>
              </a:ext>
            </a:extLst>
          </p:cNvPr>
          <p:cNvSpPr txBox="1"/>
          <p:nvPr/>
        </p:nvSpPr>
        <p:spPr>
          <a:xfrm>
            <a:off x="484631" y="1968289"/>
            <a:ext cx="7233557" cy="3788088"/>
          </a:xfrm>
          <a:prstGeom prst="rect">
            <a:avLst/>
          </a:prstGeom>
        </p:spPr>
        <p:txBody>
          <a:bodyPr wrap="square" rtlCol="0">
            <a:spAutoFit/>
          </a:bodyPr>
          <a:lstStyle/>
          <a:p>
            <a:pPr marL="342900" indent="-342900">
              <a:lnSpc>
                <a:spcPct val="150000"/>
              </a:lnSpc>
              <a:spcBef>
                <a:spcPts val="0"/>
              </a:spcBef>
              <a:buFont typeface="+mj-lt"/>
              <a:buAutoNum type="arabicPeriod"/>
            </a:pPr>
            <a:r>
              <a:rPr lang="en-US" sz="1800" dirty="0">
                <a:solidFill>
                  <a:prstClr val="white"/>
                </a:solidFill>
                <a:ea typeface="微软雅黑"/>
                <a:cs typeface="Posterama" panose="020B0504020200020000" pitchFamily="34" charset="0"/>
              </a:rPr>
              <a:t>Pandas, for data manipulation and analysis.</a:t>
            </a:r>
          </a:p>
          <a:p>
            <a:pPr marL="342900" indent="-342900">
              <a:lnSpc>
                <a:spcPct val="150000"/>
              </a:lnSpc>
              <a:spcBef>
                <a:spcPts val="0"/>
              </a:spcBef>
              <a:buFont typeface="+mj-lt"/>
              <a:buAutoNum type="arabicPeriod"/>
            </a:pPr>
            <a:r>
              <a:rPr lang="en-US" sz="1800" dirty="0">
                <a:solidFill>
                  <a:prstClr val="white"/>
                </a:solidFill>
                <a:ea typeface="微软雅黑"/>
                <a:cs typeface="Posterama" panose="020B0504020200020000" pitchFamily="34" charset="0"/>
              </a:rPr>
              <a:t>Glob module provides a convenient way to search for files that match a specified pattern</a:t>
            </a:r>
          </a:p>
          <a:p>
            <a:pPr marL="342900" indent="-342900">
              <a:lnSpc>
                <a:spcPct val="150000"/>
              </a:lnSpc>
              <a:spcBef>
                <a:spcPts val="0"/>
              </a:spcBef>
              <a:buFont typeface="+mj-lt"/>
              <a:buAutoNum type="arabicPeriod"/>
            </a:pPr>
            <a:r>
              <a:rPr lang="en-US" sz="1800" dirty="0">
                <a:solidFill>
                  <a:prstClr val="white"/>
                </a:solidFill>
                <a:ea typeface="微软雅黑"/>
                <a:cs typeface="Posterama" panose="020B0504020200020000" pitchFamily="34" charset="0"/>
              </a:rPr>
              <a:t>Scikit-learn, for machine learning.</a:t>
            </a:r>
          </a:p>
          <a:p>
            <a:pPr marL="342900" indent="-342900">
              <a:lnSpc>
                <a:spcPct val="150000"/>
              </a:lnSpc>
              <a:spcBef>
                <a:spcPts val="0"/>
              </a:spcBef>
              <a:buFont typeface="+mj-lt"/>
              <a:buAutoNum type="arabicPeriod"/>
            </a:pPr>
            <a:r>
              <a:rPr lang="en-US" sz="1800" dirty="0">
                <a:solidFill>
                  <a:prstClr val="white"/>
                </a:solidFill>
                <a:ea typeface="微软雅黑"/>
                <a:cs typeface="Posterama" panose="020B0504020200020000" pitchFamily="34" charset="0"/>
              </a:rPr>
              <a:t>TensorFlow for building and training machine learning models. It</a:t>
            </a:r>
          </a:p>
          <a:p>
            <a:pPr marL="342900" indent="-342900">
              <a:lnSpc>
                <a:spcPct val="150000"/>
              </a:lnSpc>
              <a:spcBef>
                <a:spcPts val="0"/>
              </a:spcBef>
              <a:buFont typeface="+mj-lt"/>
              <a:buAutoNum type="arabicPeriod"/>
            </a:pPr>
            <a:r>
              <a:rPr lang="en-US" sz="1800" dirty="0">
                <a:solidFill>
                  <a:prstClr val="white"/>
                </a:solidFill>
                <a:ea typeface="微软雅黑"/>
                <a:cs typeface="Posterama" panose="020B0504020200020000" pitchFamily="34" charset="0"/>
              </a:rPr>
              <a:t>Matplotlib, for creating visualizations and plots. </a:t>
            </a:r>
          </a:p>
          <a:p>
            <a:pPr marL="342900" indent="-342900">
              <a:lnSpc>
                <a:spcPct val="150000"/>
              </a:lnSpc>
              <a:spcBef>
                <a:spcPts val="0"/>
              </a:spcBef>
              <a:buFont typeface="+mj-lt"/>
              <a:buAutoNum type="arabicPeriod"/>
            </a:pPr>
            <a:r>
              <a:rPr lang="en-US" sz="1800" dirty="0">
                <a:solidFill>
                  <a:prstClr val="white"/>
                </a:solidFill>
                <a:ea typeface="微软雅黑"/>
                <a:cs typeface="Posterama" panose="020B0504020200020000" pitchFamily="34" charset="0"/>
              </a:rPr>
              <a:t>The </a:t>
            </a:r>
            <a:r>
              <a:rPr lang="en-US" sz="1800" dirty="0" err="1">
                <a:solidFill>
                  <a:prstClr val="white"/>
                </a:solidFill>
                <a:ea typeface="微软雅黑"/>
                <a:cs typeface="Posterama" panose="020B0504020200020000" pitchFamily="34" charset="0"/>
              </a:rPr>
              <a:t>os</a:t>
            </a:r>
            <a:r>
              <a:rPr lang="en-US" sz="1800" dirty="0">
                <a:solidFill>
                  <a:prstClr val="white"/>
                </a:solidFill>
                <a:ea typeface="微软雅黑"/>
                <a:cs typeface="Posterama" panose="020B0504020200020000" pitchFamily="34" charset="0"/>
              </a:rPr>
              <a:t> module provides a way to interact with the operating system.</a:t>
            </a:r>
          </a:p>
          <a:p>
            <a:pPr marL="342900" indent="-342900">
              <a:lnSpc>
                <a:spcPct val="150000"/>
              </a:lnSpc>
              <a:spcBef>
                <a:spcPts val="0"/>
              </a:spcBef>
              <a:buFont typeface="+mj-lt"/>
              <a:buAutoNum type="arabicPeriod"/>
            </a:pPr>
            <a:r>
              <a:rPr lang="en-US" sz="1800" dirty="0" err="1">
                <a:solidFill>
                  <a:prstClr val="white"/>
                </a:solidFill>
                <a:ea typeface="微软雅黑"/>
                <a:cs typeface="Posterama" panose="020B0504020200020000" pitchFamily="34" charset="0"/>
              </a:rPr>
              <a:t>Keras</a:t>
            </a:r>
            <a:r>
              <a:rPr lang="en-US" sz="1800" dirty="0">
                <a:solidFill>
                  <a:prstClr val="white"/>
                </a:solidFill>
                <a:ea typeface="微软雅黑"/>
                <a:cs typeface="Posterama" panose="020B0504020200020000" pitchFamily="34" charset="0"/>
              </a:rPr>
              <a:t> is high-level neural networks API, written in Python and capable of running on top of TensorFlow.</a:t>
            </a:r>
          </a:p>
        </p:txBody>
      </p:sp>
      <p:pic>
        <p:nvPicPr>
          <p:cNvPr id="6" name="Picture 5">
            <a:extLst>
              <a:ext uri="{FF2B5EF4-FFF2-40B4-BE49-F238E27FC236}">
                <a16:creationId xmlns:a16="http://schemas.microsoft.com/office/drawing/2014/main" id="{2094A92C-ADE7-605A-1B6E-ED580DD76E5E}"/>
              </a:ext>
            </a:extLst>
          </p:cNvPr>
          <p:cNvPicPr>
            <a:picLocks noChangeAspect="1"/>
          </p:cNvPicPr>
          <p:nvPr/>
        </p:nvPicPr>
        <p:blipFill>
          <a:blip r:embed="rId2"/>
          <a:stretch>
            <a:fillRect/>
          </a:stretch>
        </p:blipFill>
        <p:spPr>
          <a:xfrm>
            <a:off x="6985294" y="2372799"/>
            <a:ext cx="4847910" cy="2484428"/>
          </a:xfrm>
          <a:prstGeom prst="rect">
            <a:avLst/>
          </a:prstGeom>
        </p:spPr>
      </p:pic>
    </p:spTree>
    <p:extLst>
      <p:ext uri="{BB962C8B-B14F-4D97-AF65-F5344CB8AC3E}">
        <p14:creationId xmlns:p14="http://schemas.microsoft.com/office/powerpoint/2010/main" val="13489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1BA77C00-38FC-772F-78DC-90BF583BDABC}"/>
              </a:ext>
            </a:extLst>
          </p:cNvPr>
          <p:cNvSpPr txBox="1"/>
          <p:nvPr/>
        </p:nvSpPr>
        <p:spPr>
          <a:xfrm>
            <a:off x="484631" y="2670600"/>
            <a:ext cx="3589348" cy="461665"/>
          </a:xfrm>
          <a:prstGeom prst="rect">
            <a:avLst/>
          </a:prstGeom>
        </p:spPr>
        <p:txBody>
          <a:bodyPr wrap="square" rtlCol="0">
            <a:spAutoFit/>
          </a:bodyPr>
          <a:lstStyle/>
          <a:p>
            <a:pPr marL="0" indent="0">
              <a:lnSpc>
                <a:spcPct val="100000"/>
              </a:lnSpc>
              <a:spcBef>
                <a:spcPts val="0"/>
              </a:spcBef>
              <a:buFontTx/>
              <a:buNone/>
            </a:pPr>
            <a:r>
              <a:rPr lang="en-US" sz="2400" b="1" dirty="0">
                <a:solidFill>
                  <a:prstClr val="white"/>
                </a:solidFill>
                <a:latin typeface="Posterama" panose="020B0504020200020000" pitchFamily="34" charset="0"/>
                <a:ea typeface="微软雅黑"/>
                <a:cs typeface="Posterama" panose="020B0504020200020000" pitchFamily="34" charset="0"/>
              </a:rPr>
              <a:t>Image Pre-processing</a:t>
            </a:r>
          </a:p>
        </p:txBody>
      </p:sp>
      <p:sp>
        <p:nvSpPr>
          <p:cNvPr id="3" name="TextBox 2">
            <a:extLst>
              <a:ext uri="{FF2B5EF4-FFF2-40B4-BE49-F238E27FC236}">
                <a16:creationId xmlns:a16="http://schemas.microsoft.com/office/drawing/2014/main" id="{2E0041DF-59C0-7006-E535-614A2D206562}"/>
              </a:ext>
            </a:extLst>
          </p:cNvPr>
          <p:cNvSpPr txBox="1"/>
          <p:nvPr/>
        </p:nvSpPr>
        <p:spPr>
          <a:xfrm>
            <a:off x="484631" y="3132265"/>
            <a:ext cx="8900290" cy="1754326"/>
          </a:xfrm>
          <a:prstGeom prst="rect">
            <a:avLst/>
          </a:prstGeom>
        </p:spPr>
        <p:txBody>
          <a:bodyPr wrap="square" rtlCol="0">
            <a:spAutoFit/>
          </a:bodyPr>
          <a:lstStyle/>
          <a:p>
            <a:pPr marL="0" indent="0">
              <a:lnSpc>
                <a:spcPct val="100000"/>
              </a:lnSpc>
              <a:spcBef>
                <a:spcPts val="0"/>
              </a:spcBef>
              <a:buFontTx/>
              <a:buNone/>
            </a:pPr>
            <a:r>
              <a:rPr lang="en-US" dirty="0">
                <a:solidFill>
                  <a:prstClr val="white"/>
                </a:solidFill>
                <a:ea typeface="微软雅黑"/>
                <a:cs typeface="Posterama" panose="020B0504020200020000" pitchFamily="34" charset="0"/>
              </a:rPr>
              <a:t>In image preprocessing we perform some operations on an image, in order to get an enhanced image or to extract some useful information from it.</a:t>
            </a:r>
          </a:p>
          <a:p>
            <a:pPr marL="0" indent="0">
              <a:lnSpc>
                <a:spcPct val="100000"/>
              </a:lnSpc>
              <a:spcBef>
                <a:spcPts val="0"/>
              </a:spcBef>
              <a:buFontTx/>
              <a:buNone/>
            </a:pPr>
            <a:endParaRPr lang="en-US" sz="1800" dirty="0">
              <a:solidFill>
                <a:prstClr val="white"/>
              </a:solidFill>
              <a:ea typeface="微软雅黑"/>
              <a:cs typeface="Posterama" panose="020B0504020200020000" pitchFamily="34" charset="0"/>
            </a:endParaRPr>
          </a:p>
          <a:p>
            <a:pPr marL="0" indent="0">
              <a:lnSpc>
                <a:spcPct val="100000"/>
              </a:lnSpc>
              <a:spcBef>
                <a:spcPts val="0"/>
              </a:spcBef>
              <a:buFontTx/>
              <a:buNone/>
            </a:pPr>
            <a:r>
              <a:rPr lang="en-US" sz="1800" b="1" dirty="0">
                <a:solidFill>
                  <a:prstClr val="white"/>
                </a:solidFill>
                <a:ea typeface="微软雅黑"/>
                <a:cs typeface="Posterama" panose="020B0504020200020000" pitchFamily="34" charset="0"/>
              </a:rPr>
              <a:t>Rescaling:</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The image size has a range of pixels [0, 255]. It is really tough for the model to process such high pixel so we need to rescale it before feeding to model.</a:t>
            </a:r>
            <a:endParaRPr lang="en-US" sz="1800" dirty="0">
              <a:solidFill>
                <a:prstClr val="white"/>
              </a:solidFill>
              <a:ea typeface="微软雅黑"/>
              <a:cs typeface="Posterama" panose="020B0504020200020000" pitchFamily="34" charset="0"/>
            </a:endParaRPr>
          </a:p>
        </p:txBody>
      </p:sp>
      <p:sp>
        <p:nvSpPr>
          <p:cNvPr id="5" name="TextBox 4">
            <a:extLst>
              <a:ext uri="{FF2B5EF4-FFF2-40B4-BE49-F238E27FC236}">
                <a16:creationId xmlns:a16="http://schemas.microsoft.com/office/drawing/2014/main" id="{CAD3C65F-F62B-65A0-7F14-61D7C4DCB909}"/>
              </a:ext>
            </a:extLst>
          </p:cNvPr>
          <p:cNvSpPr txBox="1"/>
          <p:nvPr/>
        </p:nvSpPr>
        <p:spPr>
          <a:xfrm>
            <a:off x="484631" y="1488935"/>
            <a:ext cx="3003036" cy="461665"/>
          </a:xfrm>
          <a:prstGeom prst="rect">
            <a:avLst/>
          </a:prstGeom>
        </p:spPr>
        <p:txBody>
          <a:bodyPr wrap="square" rtlCol="0">
            <a:spAutoFit/>
          </a:bodyPr>
          <a:lstStyle/>
          <a:p>
            <a:pPr marL="0" indent="0">
              <a:lnSpc>
                <a:spcPct val="100000"/>
              </a:lnSpc>
              <a:spcBef>
                <a:spcPts val="0"/>
              </a:spcBef>
              <a:buFontTx/>
              <a:buNone/>
            </a:pPr>
            <a:r>
              <a:rPr lang="en-US" sz="2400" b="1" dirty="0">
                <a:solidFill>
                  <a:prstClr val="white"/>
                </a:solidFill>
                <a:latin typeface="Posterama" panose="020B0504020200020000" pitchFamily="34" charset="0"/>
                <a:ea typeface="微软雅黑"/>
                <a:cs typeface="Posterama" panose="020B0504020200020000" pitchFamily="34" charset="0"/>
              </a:rPr>
              <a:t>Data Preparation</a:t>
            </a:r>
          </a:p>
        </p:txBody>
      </p:sp>
      <p:sp>
        <p:nvSpPr>
          <p:cNvPr id="6" name="TextBox 5">
            <a:extLst>
              <a:ext uri="{FF2B5EF4-FFF2-40B4-BE49-F238E27FC236}">
                <a16:creationId xmlns:a16="http://schemas.microsoft.com/office/drawing/2014/main" id="{C88DD1EE-0743-E038-B739-C8936F4D8E9B}"/>
              </a:ext>
            </a:extLst>
          </p:cNvPr>
          <p:cNvSpPr txBox="1"/>
          <p:nvPr/>
        </p:nvSpPr>
        <p:spPr>
          <a:xfrm>
            <a:off x="484631" y="1933607"/>
            <a:ext cx="9900340" cy="646331"/>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ea typeface="微软雅黑"/>
                <a:cs typeface="Posterama" panose="020B0504020200020000" pitchFamily="34" charset="0"/>
              </a:rPr>
              <a:t>The dataset is divided into training dataset and testing dataset. The training dataset is then trained on convolutional neural network.</a:t>
            </a:r>
          </a:p>
        </p:txBody>
      </p:sp>
      <p:sp>
        <p:nvSpPr>
          <p:cNvPr id="7" name="TextBox 6">
            <a:extLst>
              <a:ext uri="{FF2B5EF4-FFF2-40B4-BE49-F238E27FC236}">
                <a16:creationId xmlns:a16="http://schemas.microsoft.com/office/drawing/2014/main" id="{A3C71858-92FC-F7DF-AA8A-3FACFBA2E4B9}"/>
              </a:ext>
            </a:extLst>
          </p:cNvPr>
          <p:cNvSpPr txBox="1"/>
          <p:nvPr/>
        </p:nvSpPr>
        <p:spPr>
          <a:xfrm>
            <a:off x="484631" y="274955"/>
            <a:ext cx="9766716"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Project Implementation</a:t>
            </a:r>
          </a:p>
        </p:txBody>
      </p:sp>
    </p:spTree>
    <p:extLst>
      <p:ext uri="{BB962C8B-B14F-4D97-AF65-F5344CB8AC3E}">
        <p14:creationId xmlns:p14="http://schemas.microsoft.com/office/powerpoint/2010/main" val="274696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8" name="TextBox 7">
            <a:extLst>
              <a:ext uri="{FF2B5EF4-FFF2-40B4-BE49-F238E27FC236}">
                <a16:creationId xmlns:a16="http://schemas.microsoft.com/office/drawing/2014/main" id="{22CAC46D-5767-F325-50EE-89AF9FDBDF21}"/>
              </a:ext>
            </a:extLst>
          </p:cNvPr>
          <p:cNvSpPr txBox="1"/>
          <p:nvPr/>
        </p:nvSpPr>
        <p:spPr>
          <a:xfrm>
            <a:off x="322790" y="274955"/>
            <a:ext cx="5492209" cy="523220"/>
          </a:xfrm>
          <a:prstGeom prst="rect">
            <a:avLst/>
          </a:prstGeom>
        </p:spPr>
        <p:txBody>
          <a:bodyPr wrap="none" rtlCol="0">
            <a:spAutoFit/>
          </a:bodyPr>
          <a:lstStyle/>
          <a:p>
            <a:pPr marL="0" indent="0" algn="ctr">
              <a:lnSpc>
                <a:spcPct val="100000"/>
              </a:lnSpc>
              <a:spcBef>
                <a:spcPts val="0"/>
              </a:spcBef>
              <a:buFontTx/>
              <a:buNone/>
            </a:pPr>
            <a:r>
              <a:rPr lang="en-US" sz="2800" b="1" dirty="0">
                <a:solidFill>
                  <a:prstClr val="white"/>
                </a:solidFill>
                <a:latin typeface="Posterama" panose="020B0504020200020000" pitchFamily="34" charset="0"/>
                <a:ea typeface="微软雅黑"/>
                <a:cs typeface="Posterama" panose="020B0504020200020000" pitchFamily="34" charset="0"/>
              </a:rPr>
              <a:t>Convolutional Neural Network</a:t>
            </a:r>
          </a:p>
        </p:txBody>
      </p:sp>
      <p:sp>
        <p:nvSpPr>
          <p:cNvPr id="9" name="TextBox 8">
            <a:extLst>
              <a:ext uri="{FF2B5EF4-FFF2-40B4-BE49-F238E27FC236}">
                <a16:creationId xmlns:a16="http://schemas.microsoft.com/office/drawing/2014/main" id="{5780358C-4AEA-D19B-FC33-24829D690E9E}"/>
              </a:ext>
            </a:extLst>
          </p:cNvPr>
          <p:cNvSpPr txBox="1"/>
          <p:nvPr/>
        </p:nvSpPr>
        <p:spPr>
          <a:xfrm>
            <a:off x="322789" y="927647"/>
            <a:ext cx="10140211" cy="3693319"/>
          </a:xfrm>
          <a:prstGeom prst="rect">
            <a:avLst/>
          </a:prstGeom>
        </p:spPr>
        <p:txBody>
          <a:bodyPr wrap="square" rtlCol="0">
            <a:spAutoFit/>
          </a:bodyPr>
          <a:lstStyle/>
          <a:p>
            <a:pPr marL="0" indent="0">
              <a:lnSpc>
                <a:spcPct val="100000"/>
              </a:lnSpc>
              <a:spcBef>
                <a:spcPts val="0"/>
              </a:spcBef>
              <a:buFontTx/>
              <a:buNone/>
            </a:pPr>
            <a:r>
              <a:rPr lang="en-US" sz="1800" dirty="0">
                <a:solidFill>
                  <a:prstClr val="white"/>
                </a:solidFill>
                <a:ea typeface="微软雅黑"/>
                <a:cs typeface="Posterama" panose="020B0504020200020000" pitchFamily="34" charset="0"/>
              </a:rPr>
              <a:t>A Convolutional Neural Network is a Deep Learning algorithm which takes an input image, assigns importance (learnable weights and biases) to various features/objects in the image and then is able to differentiate one from the other.</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CNNs are preferred over ANNs as ANNs require very high computational power and their accuracy is quite low as compared to CNNs.</a:t>
            </a:r>
            <a:endParaRPr lang="en-US" sz="1800" dirty="0">
              <a:solidFill>
                <a:prstClr val="white"/>
              </a:solidFill>
              <a:ea typeface="微软雅黑"/>
              <a:cs typeface="Posterama" panose="020B0504020200020000" pitchFamily="34" charset="0"/>
            </a:endParaRPr>
          </a:p>
          <a:p>
            <a:pPr marL="0" indent="0">
              <a:lnSpc>
                <a:spcPct val="100000"/>
              </a:lnSpc>
              <a:spcBef>
                <a:spcPts val="0"/>
              </a:spcBef>
              <a:buFontTx/>
              <a:buNone/>
            </a:pPr>
            <a:endParaRPr lang="en-US" sz="1800" dirty="0">
              <a:solidFill>
                <a:prstClr val="white"/>
              </a:solidFill>
              <a:ea typeface="微软雅黑"/>
              <a:cs typeface="Posterama" panose="020B0504020200020000" pitchFamily="34" charset="0"/>
            </a:endParaRPr>
          </a:p>
          <a:p>
            <a:pPr marL="0" indent="0">
              <a:lnSpc>
                <a:spcPct val="100000"/>
              </a:lnSpc>
              <a:spcBef>
                <a:spcPts val="0"/>
              </a:spcBef>
              <a:buFontTx/>
              <a:buNone/>
            </a:pPr>
            <a:r>
              <a:rPr lang="en-US" dirty="0">
                <a:solidFill>
                  <a:prstClr val="white"/>
                </a:solidFill>
                <a:ea typeface="微软雅黑"/>
                <a:cs typeface="Posterama" panose="020B0504020200020000" pitchFamily="34" charset="0"/>
              </a:rPr>
              <a:t>The four steps involved in building a CNN:</a:t>
            </a:r>
          </a:p>
          <a:p>
            <a:pPr marL="0" indent="0">
              <a:lnSpc>
                <a:spcPct val="100000"/>
              </a:lnSpc>
              <a:spcBef>
                <a:spcPts val="0"/>
              </a:spcBef>
              <a:buFontTx/>
              <a:buNone/>
            </a:pPr>
            <a:endParaRPr lang="en-US" sz="1800" dirty="0">
              <a:solidFill>
                <a:prstClr val="white"/>
              </a:solidFill>
              <a:ea typeface="微软雅黑"/>
              <a:cs typeface="Posterama" panose="020B0504020200020000" pitchFamily="34" charset="0"/>
            </a:endParaRPr>
          </a:p>
          <a:p>
            <a:pPr marL="0" indent="0">
              <a:lnSpc>
                <a:spcPct val="100000"/>
              </a:lnSpc>
              <a:spcBef>
                <a:spcPts val="0"/>
              </a:spcBef>
              <a:buFontTx/>
              <a:buNone/>
            </a:pPr>
            <a:r>
              <a:rPr lang="en-US" sz="1800" b="1" dirty="0">
                <a:solidFill>
                  <a:prstClr val="white"/>
                </a:solidFill>
                <a:ea typeface="微软雅黑"/>
                <a:cs typeface="Posterama" panose="020B0504020200020000" pitchFamily="34" charset="0"/>
              </a:rPr>
              <a:t>Step 1: </a:t>
            </a:r>
            <a:r>
              <a:rPr lang="en-US" b="1" dirty="0">
                <a:solidFill>
                  <a:prstClr val="white"/>
                </a:solidFill>
                <a:ea typeface="微软雅黑"/>
                <a:cs typeface="Posterama" panose="020B0504020200020000" pitchFamily="34" charset="0"/>
              </a:rPr>
              <a:t>Convolution</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In this method we use feature detector or filters which basically detect certain features in an input image.</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The feature map is the output which contains the arguments recorded by the filter over the input image.</a:t>
            </a:r>
          </a:p>
        </p:txBody>
      </p:sp>
      <p:pic>
        <p:nvPicPr>
          <p:cNvPr id="1026" name="Picture 2">
            <a:extLst>
              <a:ext uri="{FF2B5EF4-FFF2-40B4-BE49-F238E27FC236}">
                <a16:creationId xmlns:a16="http://schemas.microsoft.com/office/drawing/2014/main" id="{74DAE810-142B-7C32-B16A-61AB59F35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501" y="4593900"/>
            <a:ext cx="3353108" cy="13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34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9B42910F-4D09-2860-A0A0-0422454E40A4}"/>
              </a:ext>
            </a:extLst>
          </p:cNvPr>
          <p:cNvSpPr txBox="1"/>
          <p:nvPr/>
        </p:nvSpPr>
        <p:spPr>
          <a:xfrm>
            <a:off x="306606" y="203522"/>
            <a:ext cx="10140211" cy="4801314"/>
          </a:xfrm>
          <a:prstGeom prst="rect">
            <a:avLst/>
          </a:prstGeom>
        </p:spPr>
        <p:txBody>
          <a:bodyPr wrap="square" rtlCol="0">
            <a:spAutoFit/>
          </a:bodyPr>
          <a:lstStyle/>
          <a:p>
            <a:pPr marL="0" indent="0">
              <a:lnSpc>
                <a:spcPct val="100000"/>
              </a:lnSpc>
              <a:spcBef>
                <a:spcPts val="0"/>
              </a:spcBef>
              <a:buFontTx/>
              <a:buNone/>
            </a:pPr>
            <a:r>
              <a:rPr lang="en-US" sz="1800" b="1" dirty="0">
                <a:solidFill>
                  <a:prstClr val="white"/>
                </a:solidFill>
                <a:ea typeface="微软雅黑"/>
                <a:cs typeface="Posterama" panose="020B0504020200020000" pitchFamily="34" charset="0"/>
              </a:rPr>
              <a:t>Step 2: Max Pooling</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The purpose of max-pooling is to enable the CNN to detect an image when presented with basic modification (mirrored, flipped, upside-down)</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Max Pooling is concerned with teaching the CNN to recognize that despite all the differences, they all are images of the same thing.. In order to do that, the network needs to acquire a property that is known as “spatial variance”, so it can recognize an object in an image even if it is spatially different from another image of the same object.</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Pooling layer is used to reduced the size.</a:t>
            </a:r>
          </a:p>
          <a:p>
            <a:pPr marL="0" indent="0">
              <a:lnSpc>
                <a:spcPct val="100000"/>
              </a:lnSpc>
              <a:spcBef>
                <a:spcPts val="0"/>
              </a:spcBef>
              <a:buFontTx/>
              <a:buNone/>
            </a:pPr>
            <a:endParaRPr lang="en-US" dirty="0">
              <a:solidFill>
                <a:prstClr val="white"/>
              </a:solidFill>
              <a:ea typeface="微软雅黑"/>
              <a:cs typeface="Posterama" panose="020B0504020200020000" pitchFamily="34" charset="0"/>
            </a:endParaRPr>
          </a:p>
          <a:p>
            <a:pPr marL="0" indent="0">
              <a:lnSpc>
                <a:spcPct val="100000"/>
              </a:lnSpc>
              <a:spcBef>
                <a:spcPts val="0"/>
              </a:spcBef>
              <a:buFontTx/>
              <a:buNone/>
            </a:pPr>
            <a:r>
              <a:rPr lang="en-US" b="1" dirty="0">
                <a:solidFill>
                  <a:prstClr val="white"/>
                </a:solidFill>
                <a:ea typeface="微软雅黑"/>
                <a:cs typeface="Posterama" panose="020B0504020200020000" pitchFamily="34" charset="0"/>
              </a:rPr>
              <a:t>Step 3: Flattening</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Flattening means changing our feature map matrix into a 1d long vector of input data which can then be passed through the artificial neural network to have it processed further.</a:t>
            </a:r>
          </a:p>
          <a:p>
            <a:pPr marL="0" indent="0">
              <a:lnSpc>
                <a:spcPct val="100000"/>
              </a:lnSpc>
              <a:spcBef>
                <a:spcPts val="0"/>
              </a:spcBef>
              <a:buFontTx/>
              <a:buNone/>
            </a:pPr>
            <a:endParaRPr lang="en-US" dirty="0">
              <a:solidFill>
                <a:prstClr val="white"/>
              </a:solidFill>
              <a:ea typeface="微软雅黑"/>
              <a:cs typeface="Posterama" panose="020B0504020200020000" pitchFamily="34" charset="0"/>
            </a:endParaRPr>
          </a:p>
          <a:p>
            <a:pPr marL="0" indent="0">
              <a:lnSpc>
                <a:spcPct val="100000"/>
              </a:lnSpc>
              <a:spcBef>
                <a:spcPts val="0"/>
              </a:spcBef>
              <a:buFontTx/>
              <a:buNone/>
            </a:pPr>
            <a:r>
              <a:rPr lang="en-US" b="1" dirty="0">
                <a:solidFill>
                  <a:prstClr val="white"/>
                </a:solidFill>
                <a:ea typeface="微软雅黑"/>
                <a:cs typeface="Posterama" panose="020B0504020200020000" pitchFamily="34" charset="0"/>
              </a:rPr>
              <a:t>Step 4: Full Connection</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The fully connected layer in the CNN is the same as a hidden layer in an ANN. The role of the artificial neural network is to take this data and combine the features into a wider variety of attributes that make the CNN more capable of classifying images.</a:t>
            </a:r>
          </a:p>
        </p:txBody>
      </p:sp>
    </p:spTree>
    <p:extLst>
      <p:ext uri="{BB962C8B-B14F-4D97-AF65-F5344CB8AC3E}">
        <p14:creationId xmlns:p14="http://schemas.microsoft.com/office/powerpoint/2010/main" val="411940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9B42910F-4D09-2860-A0A0-0422454E40A4}"/>
              </a:ext>
            </a:extLst>
          </p:cNvPr>
          <p:cNvSpPr txBox="1"/>
          <p:nvPr/>
        </p:nvSpPr>
        <p:spPr>
          <a:xfrm>
            <a:off x="306606" y="203522"/>
            <a:ext cx="10140211" cy="5909310"/>
          </a:xfrm>
          <a:prstGeom prst="rect">
            <a:avLst/>
          </a:prstGeom>
        </p:spPr>
        <p:txBody>
          <a:bodyPr wrap="square" rtlCol="0">
            <a:spAutoFit/>
          </a:bodyPr>
          <a:lstStyle/>
          <a:p>
            <a:pPr marL="0" indent="0">
              <a:lnSpc>
                <a:spcPct val="100000"/>
              </a:lnSpc>
              <a:spcBef>
                <a:spcPts val="0"/>
              </a:spcBef>
              <a:buFontTx/>
              <a:buNone/>
            </a:pPr>
            <a:r>
              <a:rPr lang="en-US" sz="3600" dirty="0">
                <a:solidFill>
                  <a:prstClr val="white"/>
                </a:solidFill>
                <a:ea typeface="微软雅黑"/>
                <a:cs typeface="Posterama" panose="020B0504020200020000" pitchFamily="34" charset="0"/>
              </a:rPr>
              <a:t>VGG16</a:t>
            </a:r>
          </a:p>
          <a:p>
            <a:pPr marL="0" indent="0">
              <a:lnSpc>
                <a:spcPct val="100000"/>
              </a:lnSpc>
              <a:spcBef>
                <a:spcPts val="0"/>
              </a:spcBef>
              <a:buFontTx/>
              <a:buNone/>
            </a:pPr>
            <a:endParaRPr lang="en-US" sz="3600"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VGG16 is a convolutional neural network architecture which was used to win ILSVR(</a:t>
            </a:r>
            <a:r>
              <a:rPr lang="en-US" dirty="0" err="1">
                <a:solidFill>
                  <a:prstClr val="white"/>
                </a:solidFill>
                <a:ea typeface="微软雅黑"/>
                <a:cs typeface="Posterama" panose="020B0504020200020000" pitchFamily="34" charset="0"/>
              </a:rPr>
              <a:t>Imagenet</a:t>
            </a:r>
            <a:r>
              <a:rPr lang="en-US" dirty="0">
                <a:solidFill>
                  <a:prstClr val="white"/>
                </a:solidFill>
                <a:ea typeface="微软雅黑"/>
                <a:cs typeface="Posterama" panose="020B0504020200020000" pitchFamily="34" charset="0"/>
              </a:rPr>
              <a:t>) competition in 2O14. The network contains 16 layers of convolutional and fully connected layers, hence the name "VGG16".</a:t>
            </a:r>
          </a:p>
          <a:p>
            <a:pPr marL="285750" indent="-285750">
              <a:lnSpc>
                <a:spcPct val="100000"/>
              </a:lnSpc>
              <a:spcBef>
                <a:spcPts val="0"/>
              </a:spcBef>
              <a:buFont typeface="Arial" panose="020B0604020202020204" pitchFamily="34" charset="0"/>
              <a:buChar char="•"/>
            </a:pPr>
            <a:endParaRPr lang="en-US"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The architecture of VGG16 is characterized by its deepness and use of small 3x3 convolutional filters in each layer. The small filter size allows the network to capture more local features of the input image, and the deep architecture enables the network to learn more complex and abstract representations of the input. This network is a pretty large network and it has about 138 million parameters.</a:t>
            </a:r>
          </a:p>
          <a:p>
            <a:pPr marL="285750" indent="-285750">
              <a:lnSpc>
                <a:spcPct val="100000"/>
              </a:lnSpc>
              <a:spcBef>
                <a:spcPts val="0"/>
              </a:spcBef>
              <a:buFont typeface="Arial" panose="020B0604020202020204" pitchFamily="34" charset="0"/>
              <a:buChar char="•"/>
            </a:pPr>
            <a:endParaRPr lang="en-US"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VGG16 was originally designed for image classification tasks and was trained on the ImageNet dataset, which contains millions of labeled images in thousands of categories. The performance of VGG16 on ImageNet was very impressive, achieving state-of-the-art results at the time. </a:t>
            </a:r>
          </a:p>
          <a:p>
            <a:pPr marL="285750" indent="-285750">
              <a:lnSpc>
                <a:spcPct val="100000"/>
              </a:lnSpc>
              <a:spcBef>
                <a:spcPts val="0"/>
              </a:spcBef>
              <a:buFont typeface="Arial" panose="020B0604020202020204" pitchFamily="34" charset="0"/>
              <a:buChar char="•"/>
            </a:pPr>
            <a:endParaRPr lang="en-US"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Since its introduction, VGG16 has become a popular pre-trained model for a variety of computer vision tasks such as object detection, semantic segmentation, and style transfer. Its architecture has also served as a basis for the development of many other popular CNN models.</a:t>
            </a:r>
          </a:p>
        </p:txBody>
      </p:sp>
    </p:spTree>
    <p:extLst>
      <p:ext uri="{BB962C8B-B14F-4D97-AF65-F5344CB8AC3E}">
        <p14:creationId xmlns:p14="http://schemas.microsoft.com/office/powerpoint/2010/main" val="264936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9B42910F-4D09-2860-A0A0-0422454E40A4}"/>
              </a:ext>
            </a:extLst>
          </p:cNvPr>
          <p:cNvSpPr txBox="1"/>
          <p:nvPr/>
        </p:nvSpPr>
        <p:spPr>
          <a:xfrm>
            <a:off x="306606" y="203522"/>
            <a:ext cx="10140211" cy="4616648"/>
          </a:xfrm>
          <a:prstGeom prst="rect">
            <a:avLst/>
          </a:prstGeom>
        </p:spPr>
        <p:txBody>
          <a:bodyPr wrap="square" rtlCol="0">
            <a:spAutoFit/>
          </a:bodyPr>
          <a:lstStyle/>
          <a:p>
            <a:pPr marL="0" indent="0">
              <a:lnSpc>
                <a:spcPct val="100000"/>
              </a:lnSpc>
              <a:spcBef>
                <a:spcPts val="0"/>
              </a:spcBef>
              <a:buFontTx/>
              <a:buNone/>
            </a:pPr>
            <a:r>
              <a:rPr lang="en-US" sz="3200" dirty="0">
                <a:solidFill>
                  <a:prstClr val="white"/>
                </a:solidFill>
                <a:ea typeface="微软雅黑"/>
                <a:cs typeface="Posterama" panose="020B0504020200020000" pitchFamily="34" charset="0"/>
              </a:rPr>
              <a:t>Transfer Learning</a:t>
            </a:r>
          </a:p>
          <a:p>
            <a:pPr marL="0" indent="0">
              <a:lnSpc>
                <a:spcPct val="100000"/>
              </a:lnSpc>
              <a:spcBef>
                <a:spcPts val="0"/>
              </a:spcBef>
              <a:buFontTx/>
              <a:buNone/>
            </a:pPr>
            <a:endParaRPr lang="en-US" sz="2800"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Transfer learning is a machine learning technique that involves taking a pre-</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trained model and using it as a starting point for a new, related task. The idea is</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that the pre-trained model has already learned to recognize a large number of</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features and patterns in a particular domain, and this knowledge can be leveraged</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to accelerate learning on a new task.</a:t>
            </a:r>
          </a:p>
          <a:p>
            <a:pPr marL="0" indent="0">
              <a:lnSpc>
                <a:spcPct val="100000"/>
              </a:lnSpc>
              <a:spcBef>
                <a:spcPts val="0"/>
              </a:spcBef>
              <a:buFontTx/>
              <a:buNone/>
            </a:pPr>
            <a:endParaRPr lang="en-US"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Transfer learning with VGG16 can be very effective for tasks that involve</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classifying images into similar categories to those in the original dataset. This is</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because the pre-trained model has already learned to recognize many low-level</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features and high-level concepts that are common to many types of images. By</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starting with these learned weights, the model can more quickly learn to recognize</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the new categories, as it does not need to learn all of the low-level features from</a:t>
            </a:r>
          </a:p>
          <a:p>
            <a:pPr marL="0" indent="0">
              <a:lnSpc>
                <a:spcPct val="100000"/>
              </a:lnSpc>
              <a:spcBef>
                <a:spcPts val="0"/>
              </a:spcBef>
              <a:buFontTx/>
              <a:buNone/>
            </a:pPr>
            <a:r>
              <a:rPr lang="en-US" dirty="0">
                <a:solidFill>
                  <a:prstClr val="white"/>
                </a:solidFill>
                <a:ea typeface="微软雅黑"/>
                <a:cs typeface="Posterama" panose="020B0504020200020000" pitchFamily="34" charset="0"/>
              </a:rPr>
              <a:t>scratch.</a:t>
            </a:r>
          </a:p>
        </p:txBody>
      </p:sp>
    </p:spTree>
    <p:extLst>
      <p:ext uri="{BB962C8B-B14F-4D97-AF65-F5344CB8AC3E}">
        <p14:creationId xmlns:p14="http://schemas.microsoft.com/office/powerpoint/2010/main" val="1404298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9B42910F-4D09-2860-A0A0-0422454E40A4}"/>
              </a:ext>
            </a:extLst>
          </p:cNvPr>
          <p:cNvSpPr txBox="1"/>
          <p:nvPr/>
        </p:nvSpPr>
        <p:spPr>
          <a:xfrm>
            <a:off x="306606" y="203522"/>
            <a:ext cx="10140211" cy="3570208"/>
          </a:xfrm>
          <a:prstGeom prst="rect">
            <a:avLst/>
          </a:prstGeom>
        </p:spPr>
        <p:txBody>
          <a:bodyPr wrap="square" rtlCol="0">
            <a:spAutoFit/>
          </a:bodyPr>
          <a:lstStyle/>
          <a:p>
            <a:pPr marL="0" indent="0">
              <a:lnSpc>
                <a:spcPct val="100000"/>
              </a:lnSpc>
              <a:spcBef>
                <a:spcPts val="0"/>
              </a:spcBef>
              <a:buFontTx/>
              <a:buNone/>
            </a:pPr>
            <a:endParaRPr lang="en-US" sz="2800"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To use transfer learning with VGG16, the pre-trained model is first downloaded and its layers are frozen, meaning that their weights are kept fixed and not updated during training. </a:t>
            </a:r>
          </a:p>
          <a:p>
            <a:pPr marL="285750" indent="-285750">
              <a:lnSpc>
                <a:spcPct val="100000"/>
              </a:lnSpc>
              <a:spcBef>
                <a:spcPts val="0"/>
              </a:spcBef>
              <a:buFont typeface="Arial" panose="020B0604020202020204" pitchFamily="34" charset="0"/>
              <a:buChar char="•"/>
            </a:pPr>
            <a:endParaRPr lang="en-US"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A new fully connected layer is then added on top of the frozen layers, and this new layer is trained to classify the new dataset.</a:t>
            </a:r>
          </a:p>
          <a:p>
            <a:pPr marL="285750" indent="-285750">
              <a:lnSpc>
                <a:spcPct val="100000"/>
              </a:lnSpc>
              <a:spcBef>
                <a:spcPts val="0"/>
              </a:spcBef>
              <a:buFont typeface="Arial" panose="020B0604020202020204" pitchFamily="34" charset="0"/>
              <a:buChar char="•"/>
            </a:pPr>
            <a:endParaRPr lang="en-US"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The new fully connected layer is typically initialized with random weights and trained using the new dataset, with the goal of learning to classify the new images into the desired categories. The frozen layers act as feature extractors, which can be used to extract high-level features from the images. The extracted features are then passed through the fully connected layer to make predictions.</a:t>
            </a:r>
          </a:p>
        </p:txBody>
      </p:sp>
    </p:spTree>
    <p:extLst>
      <p:ext uri="{BB962C8B-B14F-4D97-AF65-F5344CB8AC3E}">
        <p14:creationId xmlns:p14="http://schemas.microsoft.com/office/powerpoint/2010/main" val="351018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pic>
        <p:nvPicPr>
          <p:cNvPr id="5" name="Picture 4">
            <a:extLst>
              <a:ext uri="{FF2B5EF4-FFF2-40B4-BE49-F238E27FC236}">
                <a16:creationId xmlns:a16="http://schemas.microsoft.com/office/drawing/2014/main" id="{8106C1F4-691F-3C11-EA7E-526C60F0DEA3}"/>
              </a:ext>
            </a:extLst>
          </p:cNvPr>
          <p:cNvPicPr>
            <a:picLocks noChangeAspect="1"/>
          </p:cNvPicPr>
          <p:nvPr/>
        </p:nvPicPr>
        <p:blipFill>
          <a:blip r:embed="rId2"/>
          <a:stretch>
            <a:fillRect/>
          </a:stretch>
        </p:blipFill>
        <p:spPr>
          <a:xfrm>
            <a:off x="322302" y="274955"/>
            <a:ext cx="6338558" cy="5521367"/>
          </a:xfrm>
          <a:prstGeom prst="rect">
            <a:avLst/>
          </a:prstGeom>
        </p:spPr>
      </p:pic>
      <p:pic>
        <p:nvPicPr>
          <p:cNvPr id="7" name="Picture 6">
            <a:extLst>
              <a:ext uri="{FF2B5EF4-FFF2-40B4-BE49-F238E27FC236}">
                <a16:creationId xmlns:a16="http://schemas.microsoft.com/office/drawing/2014/main" id="{95012090-D1F3-A273-36F7-7F423A1170C3}"/>
              </a:ext>
            </a:extLst>
          </p:cNvPr>
          <p:cNvPicPr>
            <a:picLocks noChangeAspect="1"/>
          </p:cNvPicPr>
          <p:nvPr/>
        </p:nvPicPr>
        <p:blipFill>
          <a:blip r:embed="rId3"/>
          <a:stretch>
            <a:fillRect/>
          </a:stretch>
        </p:blipFill>
        <p:spPr>
          <a:xfrm>
            <a:off x="7508145" y="274955"/>
            <a:ext cx="3105731" cy="5554481"/>
          </a:xfrm>
          <a:prstGeom prst="rect">
            <a:avLst/>
          </a:prstGeom>
        </p:spPr>
      </p:pic>
    </p:spTree>
    <p:extLst>
      <p:ext uri="{BB962C8B-B14F-4D97-AF65-F5344CB8AC3E}">
        <p14:creationId xmlns:p14="http://schemas.microsoft.com/office/powerpoint/2010/main" val="369948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1F1A4B8F-B464-2040-6A19-DCFDFC58B55D}"/>
              </a:ext>
            </a:extLst>
          </p:cNvPr>
          <p:cNvSpPr txBox="1"/>
          <p:nvPr/>
        </p:nvSpPr>
        <p:spPr>
          <a:xfrm>
            <a:off x="372551" y="274955"/>
            <a:ext cx="1457450" cy="523220"/>
          </a:xfrm>
          <a:prstGeom prst="rect">
            <a:avLst/>
          </a:prstGeom>
        </p:spPr>
        <p:txBody>
          <a:bodyPr wrap="none" rtlCol="0">
            <a:spAutoFit/>
          </a:bodyPr>
          <a:lstStyle/>
          <a:p>
            <a:pPr marL="0" indent="0">
              <a:lnSpc>
                <a:spcPct val="100000"/>
              </a:lnSpc>
              <a:spcBef>
                <a:spcPts val="0"/>
              </a:spcBef>
              <a:buFontTx/>
              <a:buNone/>
            </a:pPr>
            <a:r>
              <a:rPr lang="en-US" sz="2800" b="1" dirty="0">
                <a:solidFill>
                  <a:prstClr val="white"/>
                </a:solidFill>
                <a:latin typeface="Posterama" panose="020B0504020200020000" pitchFamily="34" charset="0"/>
                <a:ea typeface="微软雅黑"/>
                <a:cs typeface="Posterama" panose="020B0504020200020000" pitchFamily="34" charset="0"/>
              </a:rPr>
              <a:t>Results</a:t>
            </a:r>
          </a:p>
        </p:txBody>
      </p:sp>
      <p:pic>
        <p:nvPicPr>
          <p:cNvPr id="7" name="Picture 6">
            <a:extLst>
              <a:ext uri="{FF2B5EF4-FFF2-40B4-BE49-F238E27FC236}">
                <a16:creationId xmlns:a16="http://schemas.microsoft.com/office/drawing/2014/main" id="{08210FB0-234E-FB0A-1FC1-B508C916E1FA}"/>
              </a:ext>
            </a:extLst>
          </p:cNvPr>
          <p:cNvPicPr>
            <a:picLocks noChangeAspect="1"/>
          </p:cNvPicPr>
          <p:nvPr/>
        </p:nvPicPr>
        <p:blipFill>
          <a:blip r:embed="rId2"/>
          <a:stretch>
            <a:fillRect/>
          </a:stretch>
        </p:blipFill>
        <p:spPr>
          <a:xfrm>
            <a:off x="2407808" y="798175"/>
            <a:ext cx="5583770" cy="3358659"/>
          </a:xfrm>
          <a:prstGeom prst="rect">
            <a:avLst/>
          </a:prstGeom>
        </p:spPr>
      </p:pic>
      <p:sp>
        <p:nvSpPr>
          <p:cNvPr id="8" name="TextBox 7">
            <a:extLst>
              <a:ext uri="{FF2B5EF4-FFF2-40B4-BE49-F238E27FC236}">
                <a16:creationId xmlns:a16="http://schemas.microsoft.com/office/drawing/2014/main" id="{06BAD9C7-8828-FFED-CF9B-9655032A6B9F}"/>
              </a:ext>
            </a:extLst>
          </p:cNvPr>
          <p:cNvSpPr txBox="1"/>
          <p:nvPr/>
        </p:nvSpPr>
        <p:spPr>
          <a:xfrm>
            <a:off x="372551" y="4818045"/>
            <a:ext cx="11111977" cy="369332"/>
          </a:xfrm>
          <a:prstGeom prst="rect">
            <a:avLst/>
          </a:prstGeom>
        </p:spPr>
        <p:txBody>
          <a:bodyPr wrap="square" rtlCol="0">
            <a:spAutoFit/>
          </a:bodyPr>
          <a:lstStyle/>
          <a:p>
            <a:pPr marL="0" indent="0">
              <a:lnSpc>
                <a:spcPct val="100000"/>
              </a:lnSpc>
              <a:spcBef>
                <a:spcPts val="0"/>
              </a:spcBef>
              <a:buFontTx/>
              <a:buNone/>
            </a:pPr>
            <a:r>
              <a:rPr lang="en-US" b="0" i="0" dirty="0">
                <a:solidFill>
                  <a:srgbClr val="D5D5D5"/>
                </a:solidFill>
                <a:effectLst/>
                <a:latin typeface="Courier New" panose="02070309020205020404" pitchFamily="49" charset="0"/>
              </a:rPr>
              <a:t>step - loss: 0.3299 - accuracy: 0.8517 - </a:t>
            </a:r>
            <a:r>
              <a:rPr lang="en-US" b="0" i="0" dirty="0" err="1">
                <a:solidFill>
                  <a:srgbClr val="D5D5D5"/>
                </a:solidFill>
                <a:effectLst/>
                <a:latin typeface="Courier New" panose="02070309020205020404" pitchFamily="49" charset="0"/>
              </a:rPr>
              <a:t>val_loss</a:t>
            </a:r>
            <a:r>
              <a:rPr lang="en-US" b="0" i="0" dirty="0">
                <a:solidFill>
                  <a:srgbClr val="D5D5D5"/>
                </a:solidFill>
                <a:effectLst/>
                <a:latin typeface="Courier New" panose="02070309020205020404" pitchFamily="49" charset="0"/>
              </a:rPr>
              <a:t>: 0.3557 - </a:t>
            </a:r>
            <a:r>
              <a:rPr lang="en-US" b="0" i="0" dirty="0" err="1">
                <a:solidFill>
                  <a:srgbClr val="D5D5D5"/>
                </a:solidFill>
                <a:effectLst/>
                <a:latin typeface="Courier New" panose="02070309020205020404" pitchFamily="49" charset="0"/>
              </a:rPr>
              <a:t>val_accuracy</a:t>
            </a:r>
            <a:r>
              <a:rPr lang="en-US" b="0" i="0" dirty="0">
                <a:solidFill>
                  <a:srgbClr val="D5D5D5"/>
                </a:solidFill>
                <a:effectLst/>
                <a:latin typeface="Courier New" panose="02070309020205020404" pitchFamily="49" charset="0"/>
              </a:rPr>
              <a:t>: 0.836</a:t>
            </a:r>
            <a:endParaRPr lang="en-US" dirty="0">
              <a:solidFill>
                <a:prstClr val="white"/>
              </a:solidFill>
              <a:ea typeface="微软雅黑"/>
              <a:cs typeface="Posterama" panose="020B0504020200020000" pitchFamily="34" charset="0"/>
            </a:endParaRPr>
          </a:p>
        </p:txBody>
      </p:sp>
    </p:spTree>
    <p:extLst>
      <p:ext uri="{BB962C8B-B14F-4D97-AF65-F5344CB8AC3E}">
        <p14:creationId xmlns:p14="http://schemas.microsoft.com/office/powerpoint/2010/main" val="76027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CN" altLang="en-US" sz="1200" u="none" strike="noStrike" kern="1200" cap="none" spc="0" normalizeH="0" baseline="0" noProof="0" dirty="0">
              <a:ln>
                <a:noFill/>
              </a:ln>
              <a:solidFill>
                <a:schemeClr val="bg1"/>
              </a:solidFill>
              <a:effectLst/>
              <a:uLnTx/>
              <a:uFillTx/>
            </a:endParaRPr>
          </a:p>
        </p:txBody>
      </p:sp>
      <p:sp>
        <p:nvSpPr>
          <p:cNvPr id="3" name="TextBox 2">
            <a:extLst>
              <a:ext uri="{FF2B5EF4-FFF2-40B4-BE49-F238E27FC236}">
                <a16:creationId xmlns:a16="http://schemas.microsoft.com/office/drawing/2014/main" id="{80A83265-0FCF-48CB-FBA8-7FE9732E3136}"/>
              </a:ext>
            </a:extLst>
          </p:cNvPr>
          <p:cNvSpPr txBox="1"/>
          <p:nvPr/>
        </p:nvSpPr>
        <p:spPr>
          <a:xfrm>
            <a:off x="484631" y="274955"/>
            <a:ext cx="7963083"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Project Motivation</a:t>
            </a:r>
          </a:p>
        </p:txBody>
      </p:sp>
      <p:sp>
        <p:nvSpPr>
          <p:cNvPr id="5" name="TextBox 4">
            <a:extLst>
              <a:ext uri="{FF2B5EF4-FFF2-40B4-BE49-F238E27FC236}">
                <a16:creationId xmlns:a16="http://schemas.microsoft.com/office/drawing/2014/main" id="{7B1D49BB-FE6B-2CF5-95AD-575554EEA1B4}"/>
              </a:ext>
            </a:extLst>
          </p:cNvPr>
          <p:cNvSpPr txBox="1"/>
          <p:nvPr/>
        </p:nvSpPr>
        <p:spPr>
          <a:xfrm flipH="1">
            <a:off x="95212" y="1720840"/>
            <a:ext cx="9756718" cy="3693319"/>
          </a:xfrm>
          <a:prstGeom prst="rect">
            <a:avLst/>
          </a:prstGeom>
        </p:spPr>
        <p:txBody>
          <a:bodyPr wrap="square" rtlCol="0">
            <a:spAutoFit/>
          </a:bodyPr>
          <a:lstStyle/>
          <a:p>
            <a:pPr marL="457200" marR="0" algn="just">
              <a:spcBef>
                <a:spcPts val="0"/>
              </a:spcBef>
              <a:spcAft>
                <a:spcPts val="0"/>
              </a:spcAft>
            </a:pPr>
            <a:r>
              <a:rPr lang="en-US" sz="1800" dirty="0">
                <a:solidFill>
                  <a:schemeClr val="bg1"/>
                </a:solidFill>
                <a:ea typeface="微软雅黑"/>
                <a:cs typeface="Posterama" panose="020B0504020200020000" pitchFamily="34" charset="0"/>
              </a:rPr>
              <a:t>The purpose of this project is to create a tool that considering the image of a mole, can calculate the probability that a mole can be malign.</a:t>
            </a:r>
          </a:p>
          <a:p>
            <a:pPr marL="457200" marR="0" algn="just">
              <a:spcBef>
                <a:spcPts val="0"/>
              </a:spcBef>
              <a:spcAft>
                <a:spcPts val="0"/>
              </a:spcAft>
            </a:pPr>
            <a:endParaRPr lang="en-US" sz="1800" dirty="0">
              <a:solidFill>
                <a:schemeClr val="bg1"/>
              </a:solidFill>
              <a:ea typeface="微软雅黑"/>
              <a:cs typeface="Posterama" panose="020B0504020200020000" pitchFamily="34" charset="0"/>
            </a:endParaRPr>
          </a:p>
          <a:p>
            <a:pPr marL="457200" marR="0" algn="just">
              <a:spcBef>
                <a:spcPts val="0"/>
              </a:spcBef>
              <a:spcAft>
                <a:spcPts val="0"/>
              </a:spcAft>
            </a:pPr>
            <a:r>
              <a:rPr lang="en-US" sz="1800" dirty="0">
                <a:solidFill>
                  <a:schemeClr val="bg1"/>
                </a:solidFill>
                <a:ea typeface="微软雅黑"/>
                <a:cs typeface="Posterama" panose="020B0504020200020000" pitchFamily="34" charset="0"/>
              </a:rPr>
              <a:t>Skin cancer is a common disease that affect a big amount of peoples. Some facts about skin cancer:</a:t>
            </a:r>
          </a:p>
          <a:p>
            <a:pPr marL="742950" marR="0" indent="-285750" algn="just">
              <a:spcBef>
                <a:spcPts val="0"/>
              </a:spcBef>
              <a:spcAft>
                <a:spcPts val="0"/>
              </a:spcAft>
              <a:buFont typeface="Arial" panose="020B0604020202020204" pitchFamily="34" charset="0"/>
              <a:buChar char="•"/>
            </a:pPr>
            <a:r>
              <a:rPr lang="en-US" sz="1800" dirty="0">
                <a:solidFill>
                  <a:schemeClr val="bg1"/>
                </a:solidFill>
                <a:ea typeface="微软雅黑"/>
                <a:cs typeface="Posterama" panose="020B0504020200020000" pitchFamily="34" charset="0"/>
              </a:rPr>
              <a:t>Every year there are more new cases of skin cancer than the combined incidence of cancers of the breast, prostate, lung and colon.</a:t>
            </a:r>
          </a:p>
          <a:p>
            <a:pPr marL="742950" marR="0" indent="-285750" algn="just">
              <a:spcBef>
                <a:spcPts val="0"/>
              </a:spcBef>
              <a:spcAft>
                <a:spcPts val="0"/>
              </a:spcAft>
              <a:buFont typeface="Arial" panose="020B0604020202020204" pitchFamily="34" charset="0"/>
              <a:buChar char="•"/>
            </a:pPr>
            <a:r>
              <a:rPr lang="en-US" sz="1800" dirty="0">
                <a:solidFill>
                  <a:schemeClr val="bg1"/>
                </a:solidFill>
                <a:ea typeface="微软雅黑"/>
                <a:cs typeface="Posterama" panose="020B0504020200020000" pitchFamily="34" charset="0"/>
              </a:rPr>
              <a:t>An estimated 87,110 new cases of invasive melanoma will be diagnosed in the U.S. in 2017.</a:t>
            </a:r>
          </a:p>
          <a:p>
            <a:pPr marL="742950" marR="0" indent="-285750" algn="just">
              <a:spcBef>
                <a:spcPts val="0"/>
              </a:spcBef>
              <a:spcAft>
                <a:spcPts val="0"/>
              </a:spcAft>
              <a:buFont typeface="Arial" panose="020B0604020202020204" pitchFamily="34" charset="0"/>
              <a:buChar char="•"/>
            </a:pPr>
            <a:r>
              <a:rPr lang="en-US" sz="1800" dirty="0">
                <a:solidFill>
                  <a:schemeClr val="bg1"/>
                </a:solidFill>
                <a:ea typeface="微软雅黑"/>
                <a:cs typeface="Posterama" panose="020B0504020200020000" pitchFamily="34" charset="0"/>
              </a:rPr>
              <a:t>The estimated 5-year survival rate for patients whose melanoma is detected early is about 98 percent in the U.S. The survival rate falls to 62 percent when the disease reaches the lymph nodes, and 18 percent when the disease metastasizes to distant organs.</a:t>
            </a:r>
          </a:p>
          <a:p>
            <a:pPr marL="457200" marR="0" algn="just">
              <a:spcBef>
                <a:spcPts val="0"/>
              </a:spcBef>
              <a:spcAft>
                <a:spcPts val="0"/>
              </a:spcAft>
            </a:pPr>
            <a:endParaRPr lang="en-US" sz="1800" dirty="0">
              <a:solidFill>
                <a:schemeClr val="bg1"/>
              </a:solidFill>
              <a:ea typeface="微软雅黑"/>
              <a:cs typeface="Posterama" panose="020B0504020200020000" pitchFamily="34" charset="0"/>
            </a:endParaRPr>
          </a:p>
        </p:txBody>
      </p:sp>
      <p:pic>
        <p:nvPicPr>
          <p:cNvPr id="2" name="Shape 31">
            <a:extLst>
              <a:ext uri="{FF2B5EF4-FFF2-40B4-BE49-F238E27FC236}">
                <a16:creationId xmlns:a16="http://schemas.microsoft.com/office/drawing/2014/main" id="{38222658-E1AE-2723-FDEA-435B236BF721}"/>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9066621" y="4786225"/>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6" name="Shape 33">
            <a:extLst>
              <a:ext uri="{FF2B5EF4-FFF2-40B4-BE49-F238E27FC236}">
                <a16:creationId xmlns:a16="http://schemas.microsoft.com/office/drawing/2014/main" id="{9B857F8D-0C94-0958-02FE-C8BC0FD5A62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10755828" y="5290150"/>
            <a:ext cx="1335274" cy="1527583"/>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7" name="Footer Placeholder 3">
            <a:extLst>
              <a:ext uri="{FF2B5EF4-FFF2-40B4-BE49-F238E27FC236}">
                <a16:creationId xmlns:a16="http://schemas.microsoft.com/office/drawing/2014/main" id="{18D59AEA-46C9-FE24-B13A-F705DD1B326B}"/>
              </a:ext>
            </a:extLst>
          </p:cNvPr>
          <p:cNvSpPr>
            <a:spLocks noGrp="1"/>
          </p:cNvSpPr>
          <p:nvPr>
            <p:ph type="ftr" sz="quarter" idx="54"/>
          </p:nvPr>
        </p:nvSpPr>
        <p:spPr>
          <a:xfrm>
            <a:off x="484632" y="6217920"/>
            <a:ext cx="4114800" cy="365125"/>
          </a:xfrm>
        </p:spPr>
        <p:txBody>
          <a:bodyPr/>
          <a:lstStyle/>
          <a:p>
            <a:r>
              <a:rPr lang="en-US" noProof="0" dirty="0"/>
              <a:t>Early Stage Skin Cancer Detection</a:t>
            </a:r>
          </a:p>
          <a:p>
            <a:endParaRPr lang="en-US" noProof="0" dirty="0"/>
          </a:p>
        </p:txBody>
      </p:sp>
    </p:spTree>
    <p:extLst>
      <p:ext uri="{BB962C8B-B14F-4D97-AF65-F5344CB8AC3E}">
        <p14:creationId xmlns:p14="http://schemas.microsoft.com/office/powerpoint/2010/main" val="109549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1F1A4B8F-B464-2040-6A19-DCFDFC58B55D}"/>
              </a:ext>
            </a:extLst>
          </p:cNvPr>
          <p:cNvSpPr txBox="1"/>
          <p:nvPr/>
        </p:nvSpPr>
        <p:spPr>
          <a:xfrm>
            <a:off x="372551" y="274955"/>
            <a:ext cx="1457450" cy="523220"/>
          </a:xfrm>
          <a:prstGeom prst="rect">
            <a:avLst/>
          </a:prstGeom>
        </p:spPr>
        <p:txBody>
          <a:bodyPr wrap="none" rtlCol="0">
            <a:spAutoFit/>
          </a:bodyPr>
          <a:lstStyle/>
          <a:p>
            <a:pPr marL="0" indent="0">
              <a:lnSpc>
                <a:spcPct val="100000"/>
              </a:lnSpc>
              <a:spcBef>
                <a:spcPts val="0"/>
              </a:spcBef>
              <a:buFontTx/>
              <a:buNone/>
            </a:pPr>
            <a:r>
              <a:rPr lang="en-US" sz="2800" b="1" dirty="0">
                <a:solidFill>
                  <a:prstClr val="white"/>
                </a:solidFill>
                <a:latin typeface="Posterama" panose="020B0504020200020000" pitchFamily="34" charset="0"/>
                <a:ea typeface="微软雅黑"/>
                <a:cs typeface="Posterama" panose="020B0504020200020000" pitchFamily="34" charset="0"/>
              </a:rPr>
              <a:t>Results</a:t>
            </a:r>
          </a:p>
        </p:txBody>
      </p:sp>
      <p:pic>
        <p:nvPicPr>
          <p:cNvPr id="7" name="Picture 6">
            <a:extLst>
              <a:ext uri="{FF2B5EF4-FFF2-40B4-BE49-F238E27FC236}">
                <a16:creationId xmlns:a16="http://schemas.microsoft.com/office/drawing/2014/main" id="{08210FB0-234E-FB0A-1FC1-B508C916E1FA}"/>
              </a:ext>
            </a:extLst>
          </p:cNvPr>
          <p:cNvPicPr>
            <a:picLocks noChangeAspect="1"/>
          </p:cNvPicPr>
          <p:nvPr/>
        </p:nvPicPr>
        <p:blipFill>
          <a:blip r:embed="rId2"/>
          <a:stretch>
            <a:fillRect/>
          </a:stretch>
        </p:blipFill>
        <p:spPr>
          <a:xfrm>
            <a:off x="2407808" y="798175"/>
            <a:ext cx="5583770" cy="3358659"/>
          </a:xfrm>
          <a:prstGeom prst="rect">
            <a:avLst/>
          </a:prstGeom>
        </p:spPr>
      </p:pic>
      <p:sp>
        <p:nvSpPr>
          <p:cNvPr id="8" name="TextBox 7">
            <a:extLst>
              <a:ext uri="{FF2B5EF4-FFF2-40B4-BE49-F238E27FC236}">
                <a16:creationId xmlns:a16="http://schemas.microsoft.com/office/drawing/2014/main" id="{06BAD9C7-8828-FFED-CF9B-9655032A6B9F}"/>
              </a:ext>
            </a:extLst>
          </p:cNvPr>
          <p:cNvSpPr txBox="1"/>
          <p:nvPr/>
        </p:nvSpPr>
        <p:spPr>
          <a:xfrm>
            <a:off x="372551" y="4818045"/>
            <a:ext cx="11111977" cy="369332"/>
          </a:xfrm>
          <a:prstGeom prst="rect">
            <a:avLst/>
          </a:prstGeom>
        </p:spPr>
        <p:txBody>
          <a:bodyPr wrap="square" rtlCol="0">
            <a:spAutoFit/>
          </a:bodyPr>
          <a:lstStyle/>
          <a:p>
            <a:pPr marL="0" indent="0">
              <a:lnSpc>
                <a:spcPct val="100000"/>
              </a:lnSpc>
              <a:spcBef>
                <a:spcPts val="0"/>
              </a:spcBef>
              <a:buFontTx/>
              <a:buNone/>
            </a:pPr>
            <a:r>
              <a:rPr lang="en-US" b="0" i="0" dirty="0">
                <a:solidFill>
                  <a:srgbClr val="D5D5D5"/>
                </a:solidFill>
                <a:effectLst/>
                <a:latin typeface="Courier New" panose="02070309020205020404" pitchFamily="49" charset="0"/>
              </a:rPr>
              <a:t>step - loss: 0.3299 - accuracy: 0.8517 - </a:t>
            </a:r>
            <a:r>
              <a:rPr lang="en-US" b="0" i="0" dirty="0" err="1">
                <a:solidFill>
                  <a:srgbClr val="D5D5D5"/>
                </a:solidFill>
                <a:effectLst/>
                <a:latin typeface="Courier New" panose="02070309020205020404" pitchFamily="49" charset="0"/>
              </a:rPr>
              <a:t>val_loss</a:t>
            </a:r>
            <a:r>
              <a:rPr lang="en-US" b="0" i="0" dirty="0">
                <a:solidFill>
                  <a:srgbClr val="D5D5D5"/>
                </a:solidFill>
                <a:effectLst/>
                <a:latin typeface="Courier New" panose="02070309020205020404" pitchFamily="49" charset="0"/>
              </a:rPr>
              <a:t>: 0.3557 - </a:t>
            </a:r>
            <a:r>
              <a:rPr lang="en-US" b="0" i="0" dirty="0" err="1">
                <a:solidFill>
                  <a:srgbClr val="D5D5D5"/>
                </a:solidFill>
                <a:effectLst/>
                <a:latin typeface="Courier New" panose="02070309020205020404" pitchFamily="49" charset="0"/>
              </a:rPr>
              <a:t>val_accuracy</a:t>
            </a:r>
            <a:r>
              <a:rPr lang="en-US" b="0" i="0" dirty="0">
                <a:solidFill>
                  <a:srgbClr val="D5D5D5"/>
                </a:solidFill>
                <a:effectLst/>
                <a:latin typeface="Courier New" panose="02070309020205020404" pitchFamily="49" charset="0"/>
              </a:rPr>
              <a:t>: 0.836</a:t>
            </a:r>
            <a:endParaRPr lang="en-US" dirty="0">
              <a:solidFill>
                <a:prstClr val="white"/>
              </a:solidFill>
              <a:ea typeface="微软雅黑"/>
              <a:cs typeface="Posterama" panose="020B0504020200020000" pitchFamily="34" charset="0"/>
            </a:endParaRPr>
          </a:p>
        </p:txBody>
      </p:sp>
    </p:spTree>
    <p:extLst>
      <p:ext uri="{BB962C8B-B14F-4D97-AF65-F5344CB8AC3E}">
        <p14:creationId xmlns:p14="http://schemas.microsoft.com/office/powerpoint/2010/main" val="3249205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a:t>Presentation Title</a:t>
            </a:r>
            <a:endParaRPr lang="en-US" noProof="0" dirty="0"/>
          </a:p>
        </p:txBody>
      </p:sp>
      <p:sp>
        <p:nvSpPr>
          <p:cNvPr id="2" name="TextBox 1">
            <a:extLst>
              <a:ext uri="{FF2B5EF4-FFF2-40B4-BE49-F238E27FC236}">
                <a16:creationId xmlns:a16="http://schemas.microsoft.com/office/drawing/2014/main" id="{A2F4C13A-4CCE-7A72-0D82-218057ACB1E1}"/>
              </a:ext>
            </a:extLst>
          </p:cNvPr>
          <p:cNvSpPr txBox="1"/>
          <p:nvPr/>
        </p:nvSpPr>
        <p:spPr>
          <a:xfrm>
            <a:off x="484631" y="274955"/>
            <a:ext cx="7963083"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Future Work</a:t>
            </a:r>
          </a:p>
        </p:txBody>
      </p:sp>
      <p:sp>
        <p:nvSpPr>
          <p:cNvPr id="3" name="TextBox 2">
            <a:extLst>
              <a:ext uri="{FF2B5EF4-FFF2-40B4-BE49-F238E27FC236}">
                <a16:creationId xmlns:a16="http://schemas.microsoft.com/office/drawing/2014/main" id="{3C947EBB-0498-863D-1B4A-7E5D96561687}"/>
              </a:ext>
            </a:extLst>
          </p:cNvPr>
          <p:cNvSpPr txBox="1"/>
          <p:nvPr/>
        </p:nvSpPr>
        <p:spPr>
          <a:xfrm>
            <a:off x="557108" y="1424346"/>
            <a:ext cx="10164021" cy="3788088"/>
          </a:xfrm>
          <a:prstGeom prst="rect">
            <a:avLst/>
          </a:prstGeom>
        </p:spPr>
        <p:txBody>
          <a:bodyPr wrap="square" rtlCol="0">
            <a:spAutoFit/>
          </a:bodyPr>
          <a:lstStyle/>
          <a:p>
            <a:pPr>
              <a:lnSpc>
                <a:spcPct val="150000"/>
              </a:lnSpc>
              <a:spcBef>
                <a:spcPts val="0"/>
              </a:spcBef>
            </a:pPr>
            <a:r>
              <a:rPr lang="en-US" dirty="0">
                <a:solidFill>
                  <a:prstClr val="white"/>
                </a:solidFill>
                <a:ea typeface="微软雅黑"/>
                <a:cs typeface="Posterama" panose="020B0504020200020000" pitchFamily="34" charset="0"/>
              </a:rPr>
              <a:t>I</a:t>
            </a:r>
            <a:r>
              <a:rPr lang="en-US" sz="1800" dirty="0">
                <a:solidFill>
                  <a:prstClr val="white"/>
                </a:solidFill>
                <a:ea typeface="微软雅黑"/>
                <a:cs typeface="Posterama" panose="020B0504020200020000" pitchFamily="34" charset="0"/>
              </a:rPr>
              <a:t>n the future, the aim is to develop an application that can be easily used</a:t>
            </a:r>
          </a:p>
          <a:p>
            <a:pPr>
              <a:lnSpc>
                <a:spcPct val="150000"/>
              </a:lnSpc>
              <a:spcBef>
                <a:spcPts val="0"/>
              </a:spcBef>
            </a:pPr>
            <a:r>
              <a:rPr lang="en-US" sz="1800" dirty="0">
                <a:solidFill>
                  <a:prstClr val="white"/>
                </a:solidFill>
                <a:ea typeface="微软雅黑"/>
                <a:cs typeface="Posterama" panose="020B0504020200020000" pitchFamily="34" charset="0"/>
              </a:rPr>
              <a:t>by individuals at home to test if a random mole is skin cancer or not.</a:t>
            </a:r>
          </a:p>
          <a:p>
            <a:pPr>
              <a:lnSpc>
                <a:spcPct val="150000"/>
              </a:lnSpc>
              <a:spcBef>
                <a:spcPts val="0"/>
              </a:spcBef>
            </a:pPr>
            <a:endParaRPr lang="en-US" dirty="0">
              <a:solidFill>
                <a:prstClr val="white"/>
              </a:solidFill>
              <a:ea typeface="微软雅黑"/>
              <a:cs typeface="Posterama" panose="020B0504020200020000" pitchFamily="34" charset="0"/>
            </a:endParaRPr>
          </a:p>
          <a:p>
            <a:pPr>
              <a:lnSpc>
                <a:spcPct val="150000"/>
              </a:lnSpc>
              <a:spcBef>
                <a:spcPts val="0"/>
              </a:spcBef>
            </a:pPr>
            <a:r>
              <a:rPr lang="en-US" sz="1800" dirty="0">
                <a:solidFill>
                  <a:prstClr val="white"/>
                </a:solidFill>
                <a:ea typeface="微软雅黑"/>
                <a:cs typeface="Posterama" panose="020B0504020200020000" pitchFamily="34" charset="0"/>
              </a:rPr>
              <a:t>This application would leverage the proposed CNN model, which has demonstrated high accuracy in</a:t>
            </a:r>
          </a:p>
          <a:p>
            <a:pPr>
              <a:lnSpc>
                <a:spcPct val="150000"/>
              </a:lnSpc>
              <a:spcBef>
                <a:spcPts val="0"/>
              </a:spcBef>
            </a:pPr>
            <a:r>
              <a:rPr lang="en-US" sz="1800" dirty="0">
                <a:solidFill>
                  <a:prstClr val="white"/>
                </a:solidFill>
                <a:ea typeface="微软雅黑"/>
                <a:cs typeface="Posterama" panose="020B0504020200020000" pitchFamily="34" charset="0"/>
              </a:rPr>
              <a:t>identifying skin cancer classes, to provide a convenient and accessible way for</a:t>
            </a:r>
          </a:p>
          <a:p>
            <a:pPr>
              <a:lnSpc>
                <a:spcPct val="150000"/>
              </a:lnSpc>
              <a:spcBef>
                <a:spcPts val="0"/>
              </a:spcBef>
            </a:pPr>
            <a:r>
              <a:rPr lang="en-US" sz="1800" dirty="0">
                <a:solidFill>
                  <a:prstClr val="white"/>
                </a:solidFill>
                <a:ea typeface="微软雅黑"/>
                <a:cs typeface="Posterama" panose="020B0504020200020000" pitchFamily="34" charset="0"/>
              </a:rPr>
              <a:t>people to assess their skin health. </a:t>
            </a:r>
          </a:p>
          <a:p>
            <a:pPr>
              <a:lnSpc>
                <a:spcPct val="150000"/>
              </a:lnSpc>
              <a:spcBef>
                <a:spcPts val="0"/>
              </a:spcBef>
            </a:pPr>
            <a:endParaRPr lang="en-US" sz="1800" dirty="0">
              <a:solidFill>
                <a:prstClr val="white"/>
              </a:solidFill>
              <a:ea typeface="微软雅黑"/>
              <a:cs typeface="Posterama" panose="020B0504020200020000" pitchFamily="34" charset="0"/>
            </a:endParaRPr>
          </a:p>
          <a:p>
            <a:pPr>
              <a:lnSpc>
                <a:spcPct val="150000"/>
              </a:lnSpc>
              <a:spcBef>
                <a:spcPts val="0"/>
              </a:spcBef>
            </a:pPr>
            <a:r>
              <a:rPr lang="en-US" sz="1800" dirty="0">
                <a:solidFill>
                  <a:prstClr val="white"/>
                </a:solidFill>
                <a:ea typeface="微软雅黑"/>
                <a:cs typeface="Posterama" panose="020B0504020200020000" pitchFamily="34" charset="0"/>
              </a:rPr>
              <a:t>With this application, people can perform a self-check and seek medical advice promptly if they detect any abnormalities, potentially contributing to the early detection and treatment of skin cancer.</a:t>
            </a:r>
          </a:p>
        </p:txBody>
      </p:sp>
    </p:spTree>
    <p:extLst>
      <p:ext uri="{BB962C8B-B14F-4D97-AF65-F5344CB8AC3E}">
        <p14:creationId xmlns:p14="http://schemas.microsoft.com/office/powerpoint/2010/main" val="227955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5" name="TextBox 14">
            <a:extLst>
              <a:ext uri="{FF2B5EF4-FFF2-40B4-BE49-F238E27FC236}">
                <a16:creationId xmlns:a16="http://schemas.microsoft.com/office/drawing/2014/main" id="{CA6C0B6E-3F94-9B73-2CAC-A7B9A7C2DF23}"/>
              </a:ext>
            </a:extLst>
          </p:cNvPr>
          <p:cNvSpPr txBox="1"/>
          <p:nvPr/>
        </p:nvSpPr>
        <p:spPr>
          <a:xfrm>
            <a:off x="4595237" y="434346"/>
            <a:ext cx="7963083"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Project Objective</a:t>
            </a:r>
          </a:p>
        </p:txBody>
      </p:sp>
      <p:sp>
        <p:nvSpPr>
          <p:cNvPr id="16" name="TextBox 15">
            <a:extLst>
              <a:ext uri="{FF2B5EF4-FFF2-40B4-BE49-F238E27FC236}">
                <a16:creationId xmlns:a16="http://schemas.microsoft.com/office/drawing/2014/main" id="{6EEB2D3F-C391-E49C-FC8B-8EEF607E67F8}"/>
              </a:ext>
            </a:extLst>
          </p:cNvPr>
          <p:cNvSpPr txBox="1"/>
          <p:nvPr/>
        </p:nvSpPr>
        <p:spPr>
          <a:xfrm>
            <a:off x="4781724" y="2105637"/>
            <a:ext cx="5830349" cy="4247317"/>
          </a:xfrm>
          <a:prstGeom prst="rect">
            <a:avLst/>
          </a:prstGeom>
        </p:spPr>
        <p:txBody>
          <a:bodyPr wrap="square" rtlCol="0">
            <a:spAutoFit/>
          </a:bodyPr>
          <a:lstStyle/>
          <a:p>
            <a:pPr marL="285750" indent="-285750">
              <a:buFont typeface="Arial" panose="020B0604020202020204" pitchFamily="34" charset="0"/>
              <a:buChar char="•"/>
            </a:pPr>
            <a:r>
              <a:rPr lang="en-US" sz="1800" dirty="0">
                <a:solidFill>
                  <a:schemeClr val="bg1"/>
                </a:solidFill>
                <a:effectLst/>
                <a:ea typeface="Calibri" panose="020F0502020204030204" pitchFamily="34" charset="0"/>
                <a:cs typeface="Times New Roman" panose="02020603050405020304" pitchFamily="18" charset="0"/>
              </a:rPr>
              <a:t>To build a multiclass classification model using a custom convolutional neural network in TensorFlow/</a:t>
            </a:r>
            <a:r>
              <a:rPr lang="en-US" sz="1800" dirty="0" err="1">
                <a:solidFill>
                  <a:schemeClr val="bg1"/>
                </a:solidFill>
                <a:effectLst/>
                <a:ea typeface="Calibri" panose="020F0502020204030204" pitchFamily="34" charset="0"/>
                <a:cs typeface="Times New Roman" panose="02020603050405020304" pitchFamily="18" charset="0"/>
              </a:rPr>
              <a:t>Keras</a:t>
            </a:r>
            <a:r>
              <a:rPr lang="en-US" sz="1800" dirty="0">
                <a:solidFill>
                  <a:schemeClr val="bg1"/>
                </a:solidFill>
                <a:effectLst/>
                <a:ea typeface="Calibri" panose="020F0502020204030204" pitchFamily="34" charset="0"/>
                <a:cs typeface="Times New Roman" panose="02020603050405020304" pitchFamily="18" charset="0"/>
              </a:rPr>
              <a:t>.</a:t>
            </a:r>
            <a:r>
              <a:rPr lang="en-US" sz="1800" dirty="0">
                <a:solidFill>
                  <a:schemeClr val="bg1"/>
                </a:solidFill>
                <a:effectLst/>
                <a:ea typeface="Calibri" panose="020F0502020204030204" pitchFamily="34" charset="0"/>
              </a:rPr>
              <a:t> The input to the system is the skin lesion image and then by applying novel image processing techniques, it analyses it to conclude about the presence of skin cancer.</a:t>
            </a:r>
          </a:p>
          <a:p>
            <a:r>
              <a:rPr lang="en-US" sz="1800" dirty="0">
                <a:solidFill>
                  <a:schemeClr val="bg1"/>
                </a:solidFill>
                <a:effectLst/>
                <a:ea typeface="Calibri" panose="020F0502020204030204" pitchFamily="34" charset="0"/>
              </a:rPr>
              <a:t> </a:t>
            </a:r>
            <a:endParaRPr lang="en-US" dirty="0">
              <a:solidFill>
                <a:schemeClr val="bg1"/>
              </a:solidFill>
              <a:ea typeface="Calibri" panose="020F0502020204030204" pitchFamily="34" charset="0"/>
            </a:endParaRPr>
          </a:p>
          <a:p>
            <a:pPr marL="285750" indent="-285750">
              <a:buFont typeface="Arial" panose="020B0604020202020204" pitchFamily="34" charset="0"/>
              <a:buChar char="•"/>
            </a:pPr>
            <a:r>
              <a:rPr lang="en-US" sz="1800" dirty="0">
                <a:solidFill>
                  <a:schemeClr val="bg1"/>
                </a:solidFill>
                <a:effectLst/>
                <a:ea typeface="Calibri" panose="020F0502020204030204" pitchFamily="34" charset="0"/>
              </a:rPr>
              <a:t>The Lesion Image analysis tools perform the Pre-Processing, Segmentation</a:t>
            </a:r>
            <a:r>
              <a:rPr lang="en-US" dirty="0">
                <a:solidFill>
                  <a:schemeClr val="bg1"/>
                </a:solidFill>
                <a:ea typeface="Calibri" panose="020F0502020204030204" pitchFamily="34" charset="0"/>
              </a:rPr>
              <a:t> </a:t>
            </a:r>
            <a:r>
              <a:rPr lang="en-US" sz="1800" dirty="0">
                <a:solidFill>
                  <a:schemeClr val="bg1"/>
                </a:solidFill>
                <a:effectLst/>
                <a:ea typeface="Calibri" panose="020F0502020204030204" pitchFamily="34" charset="0"/>
              </a:rPr>
              <a:t>and Feature extraction of the lesion image.</a:t>
            </a:r>
          </a:p>
          <a:p>
            <a:endParaRPr lang="en-US" sz="1800" dirty="0">
              <a:solidFill>
                <a:schemeClr val="bg1"/>
              </a:solidFill>
              <a:effectLst/>
              <a:ea typeface="Calibri" panose="020F0502020204030204" pitchFamily="34" charset="0"/>
            </a:endParaRPr>
          </a:p>
          <a:p>
            <a:pPr marL="285750" indent="-285750">
              <a:buFont typeface="Arial" panose="020B0604020202020204" pitchFamily="34" charset="0"/>
              <a:buChar char="•"/>
            </a:pPr>
            <a:r>
              <a:rPr lang="en-US" sz="1800" dirty="0">
                <a:solidFill>
                  <a:schemeClr val="bg1"/>
                </a:solidFill>
                <a:effectLst/>
                <a:ea typeface="Calibri" panose="020F0502020204030204" pitchFamily="34" charset="0"/>
              </a:rPr>
              <a:t>The extracted feature parameters are used to classify the image as either a normal skin or Melanoma cancer lesion.</a:t>
            </a:r>
          </a:p>
          <a:p>
            <a:pPr marL="0" indent="0">
              <a:lnSpc>
                <a:spcPct val="100000"/>
              </a:lnSpc>
              <a:spcBef>
                <a:spcPts val="0"/>
              </a:spcBef>
              <a:buFontTx/>
              <a:buNone/>
            </a:pPr>
            <a:endParaRPr lang="en-US" sz="1800" dirty="0">
              <a:solidFill>
                <a:schemeClr val="bg1"/>
              </a:solidFill>
              <a:ea typeface="微软雅黑"/>
              <a:cs typeface="Posterama" panose="020B0504020200020000" pitchFamily="34" charset="0"/>
            </a:endParaRPr>
          </a:p>
        </p:txBody>
      </p:sp>
    </p:spTree>
    <p:extLst>
      <p:ext uri="{BB962C8B-B14F-4D97-AF65-F5344CB8AC3E}">
        <p14:creationId xmlns:p14="http://schemas.microsoft.com/office/powerpoint/2010/main" val="418214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ADA4C4D6-6EEE-72A4-4A8F-3C499135FBEB}"/>
              </a:ext>
            </a:extLst>
          </p:cNvPr>
          <p:cNvSpPr txBox="1"/>
          <p:nvPr/>
        </p:nvSpPr>
        <p:spPr>
          <a:xfrm>
            <a:off x="484631" y="274955"/>
            <a:ext cx="7963083"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Literature Survey</a:t>
            </a:r>
          </a:p>
        </p:txBody>
      </p:sp>
      <p:pic>
        <p:nvPicPr>
          <p:cNvPr id="6" name="Picture 5">
            <a:extLst>
              <a:ext uri="{FF2B5EF4-FFF2-40B4-BE49-F238E27FC236}">
                <a16:creationId xmlns:a16="http://schemas.microsoft.com/office/drawing/2014/main" id="{AF3883BF-0E4B-C97E-8362-9C80DAA9A92D}"/>
              </a:ext>
            </a:extLst>
          </p:cNvPr>
          <p:cNvPicPr>
            <a:picLocks noChangeAspect="1"/>
          </p:cNvPicPr>
          <p:nvPr/>
        </p:nvPicPr>
        <p:blipFill>
          <a:blip r:embed="rId2"/>
          <a:stretch>
            <a:fillRect/>
          </a:stretch>
        </p:blipFill>
        <p:spPr>
          <a:xfrm>
            <a:off x="3095538" y="1420348"/>
            <a:ext cx="5981350" cy="4839469"/>
          </a:xfrm>
          <a:prstGeom prst="rect">
            <a:avLst/>
          </a:prstGeom>
        </p:spPr>
      </p:pic>
    </p:spTree>
    <p:extLst>
      <p:ext uri="{BB962C8B-B14F-4D97-AF65-F5344CB8AC3E}">
        <p14:creationId xmlns:p14="http://schemas.microsoft.com/office/powerpoint/2010/main" val="39758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59EF1402-6CED-A212-9FB8-8B263EF02F51}"/>
              </a:ext>
            </a:extLst>
          </p:cNvPr>
          <p:cNvSpPr txBox="1"/>
          <p:nvPr/>
        </p:nvSpPr>
        <p:spPr>
          <a:xfrm>
            <a:off x="484631" y="274955"/>
            <a:ext cx="7963083"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Proposed Method</a:t>
            </a:r>
          </a:p>
        </p:txBody>
      </p:sp>
      <p:sp>
        <p:nvSpPr>
          <p:cNvPr id="3" name="TextBox 2">
            <a:extLst>
              <a:ext uri="{FF2B5EF4-FFF2-40B4-BE49-F238E27FC236}">
                <a16:creationId xmlns:a16="http://schemas.microsoft.com/office/drawing/2014/main" id="{25F7B07D-8DDC-603B-514A-0477BDA75255}"/>
              </a:ext>
            </a:extLst>
          </p:cNvPr>
          <p:cNvSpPr txBox="1"/>
          <p:nvPr/>
        </p:nvSpPr>
        <p:spPr>
          <a:xfrm>
            <a:off x="484631" y="1534956"/>
            <a:ext cx="10626962" cy="3788088"/>
          </a:xfrm>
          <a:prstGeom prst="rect">
            <a:avLst/>
          </a:prstGeom>
        </p:spPr>
        <p:txBody>
          <a:bodyPr wrap="square" rtlCol="0">
            <a:spAutoFit/>
          </a:bodyPr>
          <a:lstStyle/>
          <a:p>
            <a:pPr>
              <a:lnSpc>
                <a:spcPct val="150000"/>
              </a:lnSpc>
              <a:spcBef>
                <a:spcPts val="0"/>
              </a:spcBef>
            </a:pPr>
            <a:r>
              <a:rPr lang="en-US" dirty="0">
                <a:solidFill>
                  <a:prstClr val="white"/>
                </a:solidFill>
                <a:ea typeface="微软雅黑"/>
                <a:cs typeface="Posterama" panose="020B0504020200020000" pitchFamily="34" charset="0"/>
              </a:rPr>
              <a:t>The </a:t>
            </a:r>
            <a:r>
              <a:rPr lang="en-US" sz="1800" dirty="0">
                <a:solidFill>
                  <a:prstClr val="white"/>
                </a:solidFill>
                <a:ea typeface="微软雅黑"/>
                <a:cs typeface="Posterama" panose="020B0504020200020000" pitchFamily="34" charset="0"/>
              </a:rPr>
              <a:t>proposed method performs binary classification of benign and malignant skin lesion images using transfer learning with pre-trained VGG16 model.</a:t>
            </a:r>
          </a:p>
          <a:p>
            <a:pPr>
              <a:lnSpc>
                <a:spcPct val="150000"/>
              </a:lnSpc>
              <a:spcBef>
                <a:spcPts val="0"/>
              </a:spcBef>
            </a:pPr>
            <a:endParaRPr lang="en-US" sz="1800" dirty="0">
              <a:solidFill>
                <a:prstClr val="white"/>
              </a:solidFill>
              <a:ea typeface="微软雅黑"/>
              <a:cs typeface="Posterama" panose="020B0504020200020000" pitchFamily="34" charset="0"/>
            </a:endParaRPr>
          </a:p>
          <a:p>
            <a:pPr>
              <a:lnSpc>
                <a:spcPct val="150000"/>
              </a:lnSpc>
              <a:spcBef>
                <a:spcPts val="0"/>
              </a:spcBef>
            </a:pPr>
            <a:r>
              <a:rPr lang="en-US" sz="1800" dirty="0">
                <a:solidFill>
                  <a:prstClr val="white"/>
                </a:solidFill>
                <a:ea typeface="微软雅黑"/>
                <a:cs typeface="Posterama" panose="020B0504020200020000" pitchFamily="34" charset="0"/>
              </a:rPr>
              <a:t>The dataset contains images of skin lesions that are either benign or malignant. The images are split into training and a testing set, and each set has a directory for benign images and a directory for malignant</a:t>
            </a:r>
          </a:p>
          <a:p>
            <a:pPr>
              <a:lnSpc>
                <a:spcPct val="150000"/>
              </a:lnSpc>
              <a:spcBef>
                <a:spcPts val="0"/>
              </a:spcBef>
            </a:pPr>
            <a:r>
              <a:rPr lang="en-US" sz="1800" dirty="0">
                <a:solidFill>
                  <a:prstClr val="white"/>
                </a:solidFill>
                <a:ea typeface="微软雅黑"/>
                <a:cs typeface="Posterama" panose="020B0504020200020000" pitchFamily="34" charset="0"/>
              </a:rPr>
              <a:t>images.</a:t>
            </a:r>
          </a:p>
          <a:p>
            <a:pPr>
              <a:lnSpc>
                <a:spcPct val="150000"/>
              </a:lnSpc>
              <a:spcBef>
                <a:spcPts val="0"/>
              </a:spcBef>
            </a:pPr>
            <a:endParaRPr lang="en-US" sz="1800" dirty="0">
              <a:solidFill>
                <a:prstClr val="white"/>
              </a:solidFill>
              <a:ea typeface="微软雅黑"/>
              <a:cs typeface="Posterama" panose="020B0504020200020000" pitchFamily="34" charset="0"/>
            </a:endParaRPr>
          </a:p>
          <a:p>
            <a:pPr>
              <a:lnSpc>
                <a:spcPct val="150000"/>
              </a:lnSpc>
              <a:spcBef>
                <a:spcPts val="0"/>
              </a:spcBef>
            </a:pPr>
            <a:r>
              <a:rPr lang="en-US" dirty="0">
                <a:solidFill>
                  <a:prstClr val="white"/>
                </a:solidFill>
                <a:ea typeface="微软雅黑"/>
                <a:cs typeface="Posterama" panose="020B0504020200020000" pitchFamily="34" charset="0"/>
              </a:rPr>
              <a:t>The project uses</a:t>
            </a:r>
            <a:r>
              <a:rPr lang="en-US" sz="1800" dirty="0">
                <a:solidFill>
                  <a:prstClr val="white"/>
                </a:solidFill>
                <a:ea typeface="微软雅黑"/>
                <a:cs typeface="Posterama" panose="020B0504020200020000" pitchFamily="34" charset="0"/>
              </a:rPr>
              <a:t> </a:t>
            </a:r>
            <a:r>
              <a:rPr lang="en-US" sz="1800" dirty="0" err="1">
                <a:solidFill>
                  <a:prstClr val="white"/>
                </a:solidFill>
                <a:ea typeface="微软雅黑"/>
                <a:cs typeface="Posterama" panose="020B0504020200020000" pitchFamily="34" charset="0"/>
              </a:rPr>
              <a:t>ImageDataGenerator</a:t>
            </a:r>
            <a:r>
              <a:rPr lang="en-US" sz="1800" dirty="0">
                <a:solidFill>
                  <a:prstClr val="white"/>
                </a:solidFill>
                <a:ea typeface="微软雅黑"/>
                <a:cs typeface="Posterama" panose="020B0504020200020000" pitchFamily="34" charset="0"/>
              </a:rPr>
              <a:t> class from </a:t>
            </a:r>
            <a:r>
              <a:rPr lang="en-US" sz="1800" dirty="0" err="1">
                <a:solidFill>
                  <a:prstClr val="white"/>
                </a:solidFill>
                <a:ea typeface="微软雅黑"/>
                <a:cs typeface="Posterama" panose="020B0504020200020000" pitchFamily="34" charset="0"/>
              </a:rPr>
              <a:t>Keras</a:t>
            </a:r>
            <a:r>
              <a:rPr lang="en-US" sz="1800" dirty="0">
                <a:solidFill>
                  <a:prstClr val="white"/>
                </a:solidFill>
                <a:ea typeface="微软雅黑"/>
                <a:cs typeface="Posterama" panose="020B0504020200020000" pitchFamily="34" charset="0"/>
              </a:rPr>
              <a:t> to generate batches of augmented image data during training.</a:t>
            </a:r>
          </a:p>
        </p:txBody>
      </p:sp>
    </p:spTree>
    <p:extLst>
      <p:ext uri="{BB962C8B-B14F-4D97-AF65-F5344CB8AC3E}">
        <p14:creationId xmlns:p14="http://schemas.microsoft.com/office/powerpoint/2010/main" val="333174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noProof="0" dirty="0"/>
              <a:t>Early Stage Skin Cancer Detection</a:t>
            </a:r>
          </a:p>
        </p:txBody>
      </p:sp>
      <p:sp>
        <p:nvSpPr>
          <p:cNvPr id="3" name="TextBox 2">
            <a:extLst>
              <a:ext uri="{FF2B5EF4-FFF2-40B4-BE49-F238E27FC236}">
                <a16:creationId xmlns:a16="http://schemas.microsoft.com/office/drawing/2014/main" id="{25F7B07D-8DDC-603B-514A-0477BDA75255}"/>
              </a:ext>
            </a:extLst>
          </p:cNvPr>
          <p:cNvSpPr txBox="1"/>
          <p:nvPr/>
        </p:nvSpPr>
        <p:spPr>
          <a:xfrm>
            <a:off x="484632" y="1231300"/>
            <a:ext cx="10626962" cy="3788088"/>
          </a:xfrm>
          <a:prstGeom prst="rect">
            <a:avLst/>
          </a:prstGeom>
        </p:spPr>
        <p:txBody>
          <a:bodyPr wrap="square" rtlCol="0">
            <a:spAutoFit/>
          </a:bodyPr>
          <a:lstStyle/>
          <a:p>
            <a:pPr>
              <a:lnSpc>
                <a:spcPct val="150000"/>
              </a:lnSpc>
              <a:spcBef>
                <a:spcPts val="0"/>
              </a:spcBef>
            </a:pPr>
            <a:r>
              <a:rPr lang="en-US" dirty="0">
                <a:solidFill>
                  <a:prstClr val="white"/>
                </a:solidFill>
                <a:ea typeface="微软雅黑"/>
                <a:cs typeface="Posterama" panose="020B0504020200020000" pitchFamily="34" charset="0"/>
              </a:rPr>
              <a:t>We define a base model with several convolutional and dense layers, and then define a pre-trained VGG16 model from the </a:t>
            </a:r>
            <a:r>
              <a:rPr lang="en-US" dirty="0" err="1">
                <a:solidFill>
                  <a:prstClr val="white"/>
                </a:solidFill>
                <a:ea typeface="微软雅黑"/>
                <a:cs typeface="Posterama" panose="020B0504020200020000" pitchFamily="34" charset="0"/>
              </a:rPr>
              <a:t>Keras</a:t>
            </a:r>
            <a:r>
              <a:rPr lang="en-US" dirty="0">
                <a:solidFill>
                  <a:prstClr val="white"/>
                </a:solidFill>
                <a:ea typeface="微软雅黑"/>
                <a:cs typeface="Posterama" panose="020B0504020200020000" pitchFamily="34" charset="0"/>
              </a:rPr>
              <a:t> library. The VGG16 model is then added on top of the base model with additional</a:t>
            </a:r>
          </a:p>
          <a:p>
            <a:pPr>
              <a:lnSpc>
                <a:spcPct val="150000"/>
              </a:lnSpc>
              <a:spcBef>
                <a:spcPts val="0"/>
              </a:spcBef>
            </a:pPr>
            <a:r>
              <a:rPr lang="en-US" dirty="0">
                <a:solidFill>
                  <a:prstClr val="white"/>
                </a:solidFill>
                <a:ea typeface="微软雅黑"/>
                <a:cs typeface="Posterama" panose="020B0504020200020000" pitchFamily="34" charset="0"/>
              </a:rPr>
              <a:t>dense layers, and the weights of the VGG16 layers are frozen.</a:t>
            </a:r>
          </a:p>
          <a:p>
            <a:pPr>
              <a:lnSpc>
                <a:spcPct val="150000"/>
              </a:lnSpc>
              <a:spcBef>
                <a:spcPts val="0"/>
              </a:spcBef>
            </a:pPr>
            <a:endParaRPr lang="en-US" dirty="0">
              <a:solidFill>
                <a:prstClr val="white"/>
              </a:solidFill>
              <a:ea typeface="微软雅黑"/>
              <a:cs typeface="Posterama" panose="020B0504020200020000" pitchFamily="34" charset="0"/>
            </a:endParaRPr>
          </a:p>
          <a:p>
            <a:pPr>
              <a:lnSpc>
                <a:spcPct val="150000"/>
              </a:lnSpc>
              <a:spcBef>
                <a:spcPts val="0"/>
              </a:spcBef>
            </a:pPr>
            <a:r>
              <a:rPr lang="en-US" dirty="0">
                <a:solidFill>
                  <a:prstClr val="white"/>
                </a:solidFill>
                <a:ea typeface="微软雅黑"/>
                <a:cs typeface="Posterama" panose="020B0504020200020000" pitchFamily="34" charset="0"/>
              </a:rPr>
              <a:t>The model is then compiled using the Adam optimizer and binary cross-entropy loss function. An early stopping callback is defined to stop training if the validation loss does not improve for five epochs.</a:t>
            </a:r>
          </a:p>
          <a:p>
            <a:pPr>
              <a:lnSpc>
                <a:spcPct val="150000"/>
              </a:lnSpc>
              <a:spcBef>
                <a:spcPts val="0"/>
              </a:spcBef>
            </a:pPr>
            <a:endParaRPr lang="en-US" dirty="0">
              <a:solidFill>
                <a:prstClr val="white"/>
              </a:solidFill>
              <a:ea typeface="微软雅黑"/>
              <a:cs typeface="Posterama" panose="020B0504020200020000" pitchFamily="34" charset="0"/>
            </a:endParaRPr>
          </a:p>
          <a:p>
            <a:pPr>
              <a:lnSpc>
                <a:spcPct val="150000"/>
              </a:lnSpc>
              <a:spcBef>
                <a:spcPts val="0"/>
              </a:spcBef>
            </a:pPr>
            <a:r>
              <a:rPr lang="en-US" dirty="0">
                <a:solidFill>
                  <a:prstClr val="white"/>
                </a:solidFill>
                <a:ea typeface="微软雅黑"/>
                <a:cs typeface="Posterama" panose="020B0504020200020000" pitchFamily="34" charset="0"/>
              </a:rPr>
              <a:t>Finally, model is trained using the fit() method and the training and testing data generators, with a maximum of 100 epochs. The results are then plotted.</a:t>
            </a:r>
            <a:endParaRPr lang="en-US" sz="1800" dirty="0">
              <a:solidFill>
                <a:prstClr val="white"/>
              </a:solidFill>
              <a:ea typeface="微软雅黑"/>
              <a:cs typeface="Posterama" panose="020B0504020200020000" pitchFamily="34" charset="0"/>
            </a:endParaRPr>
          </a:p>
        </p:txBody>
      </p:sp>
    </p:spTree>
    <p:extLst>
      <p:ext uri="{BB962C8B-B14F-4D97-AF65-F5344CB8AC3E}">
        <p14:creationId xmlns:p14="http://schemas.microsoft.com/office/powerpoint/2010/main" val="243722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07276"/>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3" name="TextBox 2">
            <a:extLst>
              <a:ext uri="{FF2B5EF4-FFF2-40B4-BE49-F238E27FC236}">
                <a16:creationId xmlns:a16="http://schemas.microsoft.com/office/drawing/2014/main" id="{3515D5B1-92AE-FEEB-E11A-401943A921D8}"/>
              </a:ext>
            </a:extLst>
          </p:cNvPr>
          <p:cNvSpPr txBox="1"/>
          <p:nvPr/>
        </p:nvSpPr>
        <p:spPr>
          <a:xfrm>
            <a:off x="484631" y="274955"/>
            <a:ext cx="7963083"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System Design</a:t>
            </a:r>
          </a:p>
        </p:txBody>
      </p:sp>
      <p:sp>
        <p:nvSpPr>
          <p:cNvPr id="11" name="Footer Placeholder 10">
            <a:extLst>
              <a:ext uri="{FF2B5EF4-FFF2-40B4-BE49-F238E27FC236}">
                <a16:creationId xmlns:a16="http://schemas.microsoft.com/office/drawing/2014/main" id="{4F2B4E1C-9505-DBCC-419B-0D720891880D}"/>
              </a:ext>
            </a:extLst>
          </p:cNvPr>
          <p:cNvSpPr>
            <a:spLocks noGrp="1"/>
          </p:cNvSpPr>
          <p:nvPr>
            <p:ph type="ftr" sz="quarter" idx="54"/>
          </p:nvPr>
        </p:nvSpPr>
        <p:spPr/>
        <p:txBody>
          <a:bodyPr/>
          <a:lstStyle/>
          <a:p>
            <a:r>
              <a:rPr lang="en-US" noProof="0" dirty="0"/>
              <a:t>Early Stage Skin Cancer Detection</a:t>
            </a:r>
          </a:p>
        </p:txBody>
      </p:sp>
      <p:pic>
        <p:nvPicPr>
          <p:cNvPr id="5" name="Picture 4">
            <a:extLst>
              <a:ext uri="{FF2B5EF4-FFF2-40B4-BE49-F238E27FC236}">
                <a16:creationId xmlns:a16="http://schemas.microsoft.com/office/drawing/2014/main" id="{34305EDA-DA4C-E957-BA01-81BF8B7D09C3}"/>
              </a:ext>
            </a:extLst>
          </p:cNvPr>
          <p:cNvPicPr>
            <a:picLocks noChangeAspect="1"/>
          </p:cNvPicPr>
          <p:nvPr/>
        </p:nvPicPr>
        <p:blipFill>
          <a:blip r:embed="rId2"/>
          <a:stretch>
            <a:fillRect/>
          </a:stretch>
        </p:blipFill>
        <p:spPr>
          <a:xfrm>
            <a:off x="352337" y="430198"/>
            <a:ext cx="10662407" cy="5997604"/>
          </a:xfrm>
          <a:prstGeom prst="rect">
            <a:avLst/>
          </a:prstGeom>
        </p:spPr>
      </p:pic>
    </p:spTree>
    <p:extLst>
      <p:ext uri="{BB962C8B-B14F-4D97-AF65-F5344CB8AC3E}">
        <p14:creationId xmlns:p14="http://schemas.microsoft.com/office/powerpoint/2010/main" val="31618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2098058624"/>
              </p:ext>
            </p:extLst>
          </p:nvPr>
        </p:nvGraphicFramePr>
        <p:xfrm>
          <a:off x="581255" y="1614488"/>
          <a:ext cx="6557776" cy="2103120"/>
        </p:xfrm>
        <a:graphic>
          <a:graphicData uri="http://schemas.openxmlformats.org/drawingml/2006/table">
            <a:tbl>
              <a:tblPr firstRow="1" bandRow="1">
                <a:tableStyleId>{5C22544A-7EE6-4342-B048-85BDC9FD1C3A}</a:tableStyleId>
              </a:tblPr>
              <a:tblGrid>
                <a:gridCol w="1639444">
                  <a:extLst>
                    <a:ext uri="{9D8B030D-6E8A-4147-A177-3AD203B41FA5}">
                      <a16:colId xmlns:a16="http://schemas.microsoft.com/office/drawing/2014/main" val="1457000769"/>
                    </a:ext>
                  </a:extLst>
                </a:gridCol>
                <a:gridCol w="1639444">
                  <a:extLst>
                    <a:ext uri="{9D8B030D-6E8A-4147-A177-3AD203B41FA5}">
                      <a16:colId xmlns:a16="http://schemas.microsoft.com/office/drawing/2014/main" val="1939741220"/>
                    </a:ext>
                  </a:extLst>
                </a:gridCol>
                <a:gridCol w="1639444">
                  <a:extLst>
                    <a:ext uri="{9D8B030D-6E8A-4147-A177-3AD203B41FA5}">
                      <a16:colId xmlns:a16="http://schemas.microsoft.com/office/drawing/2014/main" val="1728182267"/>
                    </a:ext>
                  </a:extLst>
                </a:gridCol>
                <a:gridCol w="1639444">
                  <a:extLst>
                    <a:ext uri="{9D8B030D-6E8A-4147-A177-3AD203B41FA5}">
                      <a16:colId xmlns:a16="http://schemas.microsoft.com/office/drawing/2014/main" val="3091143212"/>
                    </a:ext>
                  </a:extLst>
                </a:gridCol>
              </a:tblGrid>
              <a:tr h="552243">
                <a:tc>
                  <a:txBody>
                    <a:bodyPr/>
                    <a:lstStyle/>
                    <a:p>
                      <a:pPr algn="ctr"/>
                      <a:r>
                        <a:rPr lang="en-US" sz="1800" b="0" kern="1200" dirty="0">
                          <a:solidFill>
                            <a:schemeClr val="lt1"/>
                          </a:solidFill>
                          <a:latin typeface="+mn-lt"/>
                          <a:ea typeface="+mn-ea"/>
                          <a:cs typeface="+mn-cs"/>
                        </a:rPr>
                        <a:t>Sr. No</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i="0" dirty="0">
                          <a:latin typeface="+mn-lt"/>
                          <a:cs typeface="Posterama" panose="020B0504020200020000" pitchFamily="34" charset="0"/>
                        </a:rPr>
                        <a:t>Name of Dataset</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i="0" dirty="0">
                          <a:latin typeface="+mn-lt"/>
                          <a:cs typeface="Posterama" panose="020B0504020200020000" pitchFamily="34" charset="0"/>
                        </a:rPr>
                        <a:t>Year of Release</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i="0" dirty="0">
                          <a:latin typeface="+mn-lt"/>
                          <a:cs typeface="Posterama" panose="020B0504020200020000" pitchFamily="34" charset="0"/>
                        </a:rPr>
                        <a:t>No. of Images</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val="704343578"/>
                  </a:ext>
                </a:extLst>
              </a:tr>
              <a:tr h="315567">
                <a:tc>
                  <a:txBody>
                    <a:bodyPr/>
                    <a:lstStyle/>
                    <a:p>
                      <a:pPr algn="ctr"/>
                      <a:r>
                        <a:rPr lang="en-US" b="0" dirty="0">
                          <a:solidFill>
                            <a:schemeClr val="bg1"/>
                          </a:solidFill>
                          <a:latin typeface="+mn-lt"/>
                        </a:rPr>
                        <a:t>1</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HAM10000</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2018</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10,015</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322234691"/>
                  </a:ext>
                </a:extLst>
              </a:tr>
              <a:tr h="315567">
                <a:tc>
                  <a:txBody>
                    <a:bodyPr/>
                    <a:lstStyle/>
                    <a:p>
                      <a:pPr algn="ctr"/>
                      <a:r>
                        <a:rPr lang="en-US" b="0" dirty="0">
                          <a:solidFill>
                            <a:schemeClr val="bg1"/>
                          </a:solidFill>
                          <a:latin typeface="+mn-lt"/>
                        </a:rPr>
                        <a:t>2</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PH2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2013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3315783827"/>
                  </a:ext>
                </a:extLst>
              </a:tr>
              <a:tr h="315567">
                <a:tc>
                  <a:txBody>
                    <a:bodyPr/>
                    <a:lstStyle/>
                    <a:p>
                      <a:pPr algn="ctr"/>
                      <a:r>
                        <a:rPr lang="en-US" b="0" dirty="0">
                          <a:solidFill>
                            <a:schemeClr val="bg1"/>
                          </a:solidFill>
                          <a:latin typeface="+mn-lt"/>
                        </a:rPr>
                        <a:t>3</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ISIC archive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2016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25,331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val="707436735"/>
                  </a:ext>
                </a:extLst>
              </a:tr>
              <a:tr h="315567">
                <a:tc>
                  <a:txBody>
                    <a:bodyPr/>
                    <a:lstStyle/>
                    <a:p>
                      <a:pPr algn="ctr"/>
                      <a:r>
                        <a:rPr lang="en-US" b="0" dirty="0">
                          <a:solidFill>
                            <a:schemeClr val="bg1"/>
                          </a:solidFill>
                          <a:latin typeface="+mn-lt"/>
                        </a:rPr>
                        <a:t>4</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err="1">
                          <a:solidFill>
                            <a:schemeClr val="bg1"/>
                          </a:solidFill>
                          <a:latin typeface="Posterama" panose="020B0504020200020000" pitchFamily="34" charset="0"/>
                          <a:cs typeface="Posterama" panose="020B0504020200020000" pitchFamily="34" charset="0"/>
                        </a:rPr>
                        <a:t>DermQuest</a:t>
                      </a:r>
                      <a:endParaRPr lang="en-US" b="0" i="0" dirty="0">
                        <a:solidFill>
                          <a:schemeClr val="bg1"/>
                        </a:solidFill>
                        <a:latin typeface="Posterama" panose="020B0504020200020000"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1999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22,082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val="2008827937"/>
                  </a:ext>
                </a:extLst>
              </a:tr>
            </a:tbl>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ACE80FB7-B77B-2B8A-21FF-C2FBA17BC095}"/>
              </a:ext>
            </a:extLst>
          </p:cNvPr>
          <p:cNvSpPr txBox="1"/>
          <p:nvPr/>
        </p:nvSpPr>
        <p:spPr>
          <a:xfrm>
            <a:off x="484632" y="4364412"/>
            <a:ext cx="10117228" cy="923330"/>
          </a:xfrm>
          <a:prstGeom prst="rect">
            <a:avLst/>
          </a:prstGeom>
        </p:spPr>
        <p:txBody>
          <a:bodyPr wrap="square" rtlCol="0">
            <a:spAutoFit/>
          </a:bodyPr>
          <a:lstStyle/>
          <a:p>
            <a:pPr marL="0" indent="0">
              <a:lnSpc>
                <a:spcPct val="100000"/>
              </a:lnSpc>
              <a:spcBef>
                <a:spcPts val="0"/>
              </a:spcBef>
              <a:buFontTx/>
              <a:buNone/>
            </a:pPr>
            <a:r>
              <a:rPr lang="en-US" dirty="0">
                <a:solidFill>
                  <a:schemeClr val="bg1"/>
                </a:solidFill>
              </a:rPr>
              <a:t>The dataset used in this project is titled "Skin Cancer: Malignant vs Benign" and was created by </a:t>
            </a:r>
            <a:r>
              <a:rPr lang="en-US" dirty="0" err="1">
                <a:solidFill>
                  <a:schemeClr val="bg1"/>
                </a:solidFill>
              </a:rPr>
              <a:t>Fanconic</a:t>
            </a:r>
            <a:r>
              <a:rPr lang="en-US" dirty="0">
                <a:solidFill>
                  <a:schemeClr val="bg1"/>
                </a:solidFill>
              </a:rPr>
              <a:t> on Kaggle. The dataset consists of 3297 images of skin lesions, which were collected from patients with both malignant and benign skin cancer diagnoses</a:t>
            </a:r>
          </a:p>
        </p:txBody>
      </p:sp>
      <p:sp>
        <p:nvSpPr>
          <p:cNvPr id="9" name="TextBox 8">
            <a:extLst>
              <a:ext uri="{FF2B5EF4-FFF2-40B4-BE49-F238E27FC236}">
                <a16:creationId xmlns:a16="http://schemas.microsoft.com/office/drawing/2014/main" id="{AE9C7DDF-7F4E-6516-97EC-B1D268DBAA35}"/>
              </a:ext>
            </a:extLst>
          </p:cNvPr>
          <p:cNvSpPr txBox="1"/>
          <p:nvPr/>
        </p:nvSpPr>
        <p:spPr>
          <a:xfrm>
            <a:off x="484631" y="274955"/>
            <a:ext cx="7963083"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Available Datasets</a:t>
            </a:r>
          </a:p>
        </p:txBody>
      </p:sp>
      <p:grpSp>
        <p:nvGrpSpPr>
          <p:cNvPr id="3" name="Group 2">
            <a:extLst>
              <a:ext uri="{FF2B5EF4-FFF2-40B4-BE49-F238E27FC236}">
                <a16:creationId xmlns:a16="http://schemas.microsoft.com/office/drawing/2014/main" id="{9DA086C7-0DAD-85A7-B78E-D20FEB6D1B2E}"/>
              </a:ext>
            </a:extLst>
          </p:cNvPr>
          <p:cNvGrpSpPr>
            <a:grpSpLocks/>
          </p:cNvGrpSpPr>
          <p:nvPr/>
        </p:nvGrpSpPr>
        <p:grpSpPr bwMode="auto">
          <a:xfrm>
            <a:off x="7898612" y="1514158"/>
            <a:ext cx="3068638" cy="2203450"/>
            <a:chOff x="3890" y="184"/>
            <a:chExt cx="4832" cy="3469"/>
          </a:xfrm>
        </p:grpSpPr>
        <p:pic>
          <p:nvPicPr>
            <p:cNvPr id="1027" name="Picture 3">
              <a:extLst>
                <a:ext uri="{FF2B5EF4-FFF2-40B4-BE49-F238E27FC236}">
                  <a16:creationId xmlns:a16="http://schemas.microsoft.com/office/drawing/2014/main" id="{51DAEB23-AD73-B4EB-336E-199F2C220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 y="184"/>
              <a:ext cx="4832" cy="3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FDB91C4F-747C-A8EE-9CD0-E5853A006A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 y="258"/>
              <a:ext cx="4593" cy="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id="{608B71CD-5DAA-E130-F1D8-C6766D917D85}"/>
                </a:ext>
              </a:extLst>
            </p:cNvPr>
            <p:cNvSpPr>
              <a:spLocks noChangeArrowheads="1"/>
            </p:cNvSpPr>
            <p:nvPr/>
          </p:nvSpPr>
          <p:spPr bwMode="auto">
            <a:xfrm>
              <a:off x="3932" y="228"/>
              <a:ext cx="4653" cy="329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4602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noProof="0" dirty="0"/>
              <a:t>Early Stage Skin Cancer Detection</a:t>
            </a:r>
          </a:p>
        </p:txBody>
      </p:sp>
      <p:sp>
        <p:nvSpPr>
          <p:cNvPr id="2" name="TextBox 1">
            <a:extLst>
              <a:ext uri="{FF2B5EF4-FFF2-40B4-BE49-F238E27FC236}">
                <a16:creationId xmlns:a16="http://schemas.microsoft.com/office/drawing/2014/main" id="{ACE80FB7-B77B-2B8A-21FF-C2FBA17BC095}"/>
              </a:ext>
            </a:extLst>
          </p:cNvPr>
          <p:cNvSpPr txBox="1"/>
          <p:nvPr/>
        </p:nvSpPr>
        <p:spPr>
          <a:xfrm>
            <a:off x="484630" y="1654767"/>
            <a:ext cx="10588837" cy="369332"/>
          </a:xfrm>
          <a:prstGeom prst="rect">
            <a:avLst/>
          </a:prstGeom>
        </p:spPr>
        <p:txBody>
          <a:bodyPr wrap="square" rtlCol="0">
            <a:spAutoFit/>
          </a:bodyPr>
          <a:lstStyle/>
          <a:p>
            <a:pPr marL="0" indent="0">
              <a:lnSpc>
                <a:spcPct val="100000"/>
              </a:lnSpc>
              <a:spcBef>
                <a:spcPts val="0"/>
              </a:spcBef>
              <a:buFontTx/>
              <a:buNone/>
            </a:pPr>
            <a:r>
              <a:rPr lang="en-US" dirty="0">
                <a:solidFill>
                  <a:schemeClr val="bg1"/>
                </a:solidFill>
              </a:rPr>
              <a:t> </a:t>
            </a:r>
          </a:p>
        </p:txBody>
      </p:sp>
      <p:sp>
        <p:nvSpPr>
          <p:cNvPr id="9" name="TextBox 8">
            <a:extLst>
              <a:ext uri="{FF2B5EF4-FFF2-40B4-BE49-F238E27FC236}">
                <a16:creationId xmlns:a16="http://schemas.microsoft.com/office/drawing/2014/main" id="{AE9C7DDF-7F4E-6516-97EC-B1D268DBAA35}"/>
              </a:ext>
            </a:extLst>
          </p:cNvPr>
          <p:cNvSpPr txBox="1"/>
          <p:nvPr/>
        </p:nvSpPr>
        <p:spPr>
          <a:xfrm>
            <a:off x="484631" y="274955"/>
            <a:ext cx="9481490" cy="1015663"/>
          </a:xfrm>
          <a:prstGeom prst="rect">
            <a:avLst/>
          </a:prstGeom>
        </p:spPr>
        <p:txBody>
          <a:bodyPr wrap="square" rtlCol="0">
            <a:spAutoFit/>
          </a:bodyPr>
          <a:lstStyle/>
          <a:p>
            <a:pPr marL="0" indent="0">
              <a:lnSpc>
                <a:spcPct val="100000"/>
              </a:lnSpc>
              <a:spcBef>
                <a:spcPts val="0"/>
              </a:spcBef>
              <a:buFontTx/>
              <a:buNone/>
            </a:pPr>
            <a:r>
              <a:rPr lang="en-US" sz="6000" b="1" dirty="0">
                <a:solidFill>
                  <a:prstClr val="white"/>
                </a:solidFill>
                <a:latin typeface="+mj-lt"/>
                <a:ea typeface="微软雅黑"/>
                <a:cs typeface="Posterama" panose="020B0504020200020000" pitchFamily="34" charset="0"/>
              </a:rPr>
              <a:t>Limitations of the dataset</a:t>
            </a:r>
          </a:p>
        </p:txBody>
      </p:sp>
      <p:sp>
        <p:nvSpPr>
          <p:cNvPr id="7" name="TextBox 6">
            <a:extLst>
              <a:ext uri="{FF2B5EF4-FFF2-40B4-BE49-F238E27FC236}">
                <a16:creationId xmlns:a16="http://schemas.microsoft.com/office/drawing/2014/main" id="{3A71CCC6-A894-8A3B-4CD3-36845DE1B806}"/>
              </a:ext>
            </a:extLst>
          </p:cNvPr>
          <p:cNvSpPr txBox="1"/>
          <p:nvPr/>
        </p:nvSpPr>
        <p:spPr>
          <a:xfrm>
            <a:off x="484631" y="1485828"/>
            <a:ext cx="10626962" cy="3788088"/>
          </a:xfrm>
          <a:prstGeom prst="rect">
            <a:avLst/>
          </a:prstGeom>
        </p:spPr>
        <p:txBody>
          <a:bodyPr wrap="square" rtlCol="0">
            <a:spAutoFit/>
          </a:bodyPr>
          <a:lstStyle/>
          <a:p>
            <a:pPr marL="285750" indent="-285750">
              <a:lnSpc>
                <a:spcPct val="150000"/>
              </a:lnSpc>
              <a:spcBef>
                <a:spcPts val="0"/>
              </a:spcBef>
              <a:buFont typeface="Arial" panose="020B0604020202020204" pitchFamily="34" charset="0"/>
              <a:buChar char="•"/>
            </a:pPr>
            <a:r>
              <a:rPr lang="en-US" sz="1800" dirty="0">
                <a:solidFill>
                  <a:prstClr val="white"/>
                </a:solidFill>
                <a:ea typeface="微软雅黑"/>
                <a:cs typeface="Posterama" panose="020B0504020200020000" pitchFamily="34" charset="0"/>
              </a:rPr>
              <a:t>It is worth noting that this dataset is a publicly available resource for skin cancer research, but it is important to acknowledge that there may be some limitations to its use. </a:t>
            </a:r>
          </a:p>
          <a:p>
            <a:pPr marL="285750" indent="-285750">
              <a:lnSpc>
                <a:spcPct val="150000"/>
              </a:lnSpc>
              <a:spcBef>
                <a:spcPts val="0"/>
              </a:spcBef>
              <a:buFont typeface="Arial" panose="020B0604020202020204" pitchFamily="34" charset="0"/>
              <a:buChar char="•"/>
            </a:pPr>
            <a:r>
              <a:rPr lang="en-US" sz="1800" dirty="0">
                <a:solidFill>
                  <a:prstClr val="white"/>
                </a:solidFill>
                <a:ea typeface="微软雅黑"/>
                <a:cs typeface="Posterama" panose="020B0504020200020000" pitchFamily="34" charset="0"/>
              </a:rPr>
              <a:t>For example, the dataset is relatively small and may not be fully representative of the diversity of skin cancer cases in general. </a:t>
            </a:r>
          </a:p>
          <a:p>
            <a:pPr marL="285750" indent="-285750">
              <a:lnSpc>
                <a:spcPct val="150000"/>
              </a:lnSpc>
              <a:spcBef>
                <a:spcPts val="0"/>
              </a:spcBef>
              <a:buFont typeface="Arial" panose="020B0604020202020204" pitchFamily="34" charset="0"/>
              <a:buChar char="•"/>
            </a:pPr>
            <a:r>
              <a:rPr lang="en-US" sz="1800" dirty="0">
                <a:solidFill>
                  <a:prstClr val="white"/>
                </a:solidFill>
                <a:ea typeface="微软雅黑"/>
                <a:cs typeface="Posterama" panose="020B0504020200020000" pitchFamily="34" charset="0"/>
              </a:rPr>
              <a:t>Real world data is highly unbalanced too.</a:t>
            </a:r>
          </a:p>
          <a:p>
            <a:pPr marL="285750" indent="-285750">
              <a:lnSpc>
                <a:spcPct val="150000"/>
              </a:lnSpc>
              <a:spcBef>
                <a:spcPts val="0"/>
              </a:spcBef>
              <a:buFont typeface="Arial" panose="020B0604020202020204" pitchFamily="34" charset="0"/>
              <a:buChar char="•"/>
            </a:pPr>
            <a:r>
              <a:rPr lang="en-US" sz="1800" dirty="0">
                <a:solidFill>
                  <a:prstClr val="white"/>
                </a:solidFill>
                <a:ea typeface="微软雅黑"/>
                <a:cs typeface="Posterama" panose="020B0504020200020000" pitchFamily="34" charset="0"/>
              </a:rPr>
              <a:t>It is also possible that the dataset may not generalize well to other datasets, particularly those collected using different imaging technologies or from different populations.</a:t>
            </a:r>
          </a:p>
          <a:p>
            <a:pPr marL="285750" indent="-285750">
              <a:lnSpc>
                <a:spcPct val="150000"/>
              </a:lnSpc>
              <a:spcBef>
                <a:spcPts val="0"/>
              </a:spcBef>
              <a:buFont typeface="Arial" panose="020B0604020202020204" pitchFamily="34" charset="0"/>
              <a:buChar char="•"/>
            </a:pPr>
            <a:r>
              <a:rPr lang="en-US" sz="1800" dirty="0">
                <a:solidFill>
                  <a:prstClr val="white"/>
                </a:solidFill>
                <a:ea typeface="微软雅黑"/>
                <a:cs typeface="Posterama" panose="020B0504020200020000" pitchFamily="34" charset="0"/>
              </a:rPr>
              <a:t>The datasets contain images of only light skinned people. Detection of skin cancer in dark skinned people is difficult as the CNN must learn to account for the skin color.</a:t>
            </a:r>
          </a:p>
        </p:txBody>
      </p:sp>
    </p:spTree>
    <p:extLst>
      <p:ext uri="{BB962C8B-B14F-4D97-AF65-F5344CB8AC3E}">
        <p14:creationId xmlns:p14="http://schemas.microsoft.com/office/powerpoint/2010/main" val="8414124"/>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2.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808</TotalTime>
  <Words>1919</Words>
  <Application>Microsoft Office PowerPoint</Application>
  <PresentationFormat>Widescreen</PresentationFormat>
  <Paragraphs>186</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等线</vt:lpstr>
      <vt:lpstr>Abadi</vt:lpstr>
      <vt:lpstr>Arial</vt:lpstr>
      <vt:lpstr>Calibri</vt:lpstr>
      <vt:lpstr>Courier New</vt:lpstr>
      <vt:lpstr>Nunito</vt:lpstr>
      <vt:lpstr>Posterama</vt:lpstr>
      <vt:lpstr>Posterama Text Black</vt:lpstr>
      <vt:lpstr>Posterama Text SemiBold</vt:lpstr>
      <vt:lpstr>Office 主题​​</vt:lpstr>
      <vt:lpstr>Early-Stage Skin Cancer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Early-Stage Skin Cancer Detection</dc:title>
  <dc:creator>Amrit Anand</dc:creator>
  <cp:lastModifiedBy>Amrit Anand</cp:lastModifiedBy>
  <cp:revision>10</cp:revision>
  <dcterms:created xsi:type="dcterms:W3CDTF">2022-11-02T04:31:40Z</dcterms:created>
  <dcterms:modified xsi:type="dcterms:W3CDTF">2023-07-25T03:51:50Z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