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6" r:id="rId3"/>
    <p:sldId id="467" r:id="rId4"/>
    <p:sldId id="491" r:id="rId5"/>
    <p:sldId id="490" r:id="rId6"/>
    <p:sldId id="496" r:id="rId7"/>
    <p:sldId id="497" r:id="rId8"/>
    <p:sldId id="495" r:id="rId9"/>
    <p:sldId id="498" r:id="rId10"/>
    <p:sldId id="499" r:id="rId11"/>
    <p:sldId id="488" r:id="rId12"/>
    <p:sldId id="507" r:id="rId13"/>
    <p:sldId id="502" r:id="rId14"/>
    <p:sldId id="501" r:id="rId15"/>
    <p:sldId id="503" r:id="rId16"/>
    <p:sldId id="506" r:id="rId17"/>
    <p:sldId id="508" r:id="rId18"/>
    <p:sldId id="509" r:id="rId19"/>
    <p:sldId id="504" r:id="rId20"/>
    <p:sldId id="510" r:id="rId21"/>
    <p:sldId id="511" r:id="rId22"/>
    <p:sldId id="512" r:id="rId23"/>
    <p:sldId id="500" r:id="rId24"/>
    <p:sldId id="487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788" autoAdjust="0"/>
  </p:normalViewPr>
  <p:slideViewPr>
    <p:cSldViewPr>
      <p:cViewPr varScale="1">
        <p:scale>
          <a:sx n="138" d="100"/>
          <a:sy n="138" d="100"/>
        </p:scale>
        <p:origin x="118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2023-08-24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>
                <a:ea typeface="굴림" panose="020B0600000101010101" pitchFamily="50" charset="-127"/>
              </a:rPr>
              <a:t>무어머신의</a:t>
            </a:r>
            <a:r>
              <a:rPr lang="ko-KR" altLang="en-US" dirty="0">
                <a:ea typeface="굴림" panose="020B0600000101010101" pitchFamily="50" charset="-127"/>
              </a:rPr>
              <a:t> 상태도 예시를 가져옴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상태와 입력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  <a:r>
              <a:rPr lang="ko-KR" altLang="en-US" dirty="0">
                <a:ea typeface="굴림" panose="020B0600000101010101" pitchFamily="50" charset="-127"/>
              </a:rPr>
              <a:t>와 출력 </a:t>
            </a:r>
            <a:r>
              <a:rPr lang="en-US" altLang="ko-KR" dirty="0">
                <a:ea typeface="굴림" panose="020B0600000101010101" pitchFamily="50" charset="-127"/>
              </a:rPr>
              <a:t>y</a:t>
            </a:r>
            <a:r>
              <a:rPr lang="ko-KR" altLang="en-US" dirty="0">
                <a:ea typeface="굴림" panose="020B0600000101010101" pitchFamily="50" charset="-127"/>
              </a:rPr>
              <a:t>에 대한 상태변화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6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현재상태와 입력으로 다음상태를 결정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다음 상태는 또 그 다음 상태를 결정짓는데 영향을 끼침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Combinational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Logic</a:t>
            </a:r>
            <a:r>
              <a:rPr lang="ko-KR" altLang="en-US" dirty="0">
                <a:ea typeface="굴림" panose="020B0600000101010101" pitchFamily="50" charset="-127"/>
              </a:rPr>
              <a:t>에서 입력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  <a:r>
              <a:rPr lang="ko-KR" altLang="en-US" dirty="0">
                <a:ea typeface="굴림" panose="020B0600000101010101" pitchFamily="50" charset="-127"/>
              </a:rPr>
              <a:t>와 전 상태에 따라 다음 상태를 </a:t>
            </a:r>
            <a:r>
              <a:rPr lang="ko-KR" altLang="en-US" dirty="0" err="1">
                <a:ea typeface="굴림" panose="020B0600000101010101" pitchFamily="50" charset="-127"/>
              </a:rPr>
              <a:t>결정지으면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Flip Flop</a:t>
            </a:r>
            <a:r>
              <a:rPr lang="ko-KR" altLang="en-US" dirty="0">
                <a:ea typeface="굴림" panose="020B0600000101010101" pitchFamily="50" charset="-127"/>
              </a:rPr>
              <a:t>으로 입력되어 </a:t>
            </a:r>
            <a:r>
              <a:rPr lang="en-US" altLang="ko-KR" dirty="0">
                <a:ea typeface="굴림" panose="020B0600000101010101" pitchFamily="50" charset="-127"/>
              </a:rPr>
              <a:t>reset</a:t>
            </a:r>
            <a:r>
              <a:rPr lang="ko-KR" altLang="en-US" dirty="0">
                <a:ea typeface="굴림" panose="020B0600000101010101" pitchFamily="50" charset="-127"/>
              </a:rPr>
              <a:t>이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일 때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 err="1">
                <a:ea typeface="굴림" panose="020B0600000101010101" pitchFamily="50" charset="-127"/>
              </a:rPr>
              <a:t>clk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신호에 맞추어 출력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11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5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06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49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>
                <a:ea typeface="굴림" panose="020B0600000101010101" pitchFamily="50" charset="-127"/>
              </a:rPr>
              <a:t>밀리머신의</a:t>
            </a:r>
            <a:r>
              <a:rPr lang="ko-KR" altLang="en-US" dirty="0">
                <a:ea typeface="굴림" panose="020B0600000101010101" pitchFamily="50" charset="-127"/>
              </a:rPr>
              <a:t> 상태도 예시를 가져옴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상태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입력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  <a:r>
              <a:rPr lang="ko-KR" altLang="en-US" dirty="0">
                <a:ea typeface="굴림" panose="020B0600000101010101" pitchFamily="50" charset="-127"/>
              </a:rPr>
              <a:t>과 따른 출력 </a:t>
            </a:r>
            <a:r>
              <a:rPr lang="en-US" altLang="ko-KR" dirty="0">
                <a:ea typeface="굴림" panose="020B0600000101010101" pitchFamily="50" charset="-127"/>
              </a:rPr>
              <a:t>y</a:t>
            </a:r>
            <a:r>
              <a:rPr lang="ko-KR" altLang="en-US" dirty="0">
                <a:ea typeface="굴림" panose="020B0600000101010101" pitchFamily="50" charset="-127"/>
              </a:rPr>
              <a:t>에 대한 상태변화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8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현재상태에서 입력에 따라 다음상태와 출력을 결정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Output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y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  <a:r>
              <a:rPr lang="ko-KR" altLang="en-US" dirty="0">
                <a:ea typeface="굴림" panose="020B0600000101010101" pitchFamily="50" charset="-127"/>
              </a:rPr>
              <a:t>의 값에 따라서 출력이 결정됨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26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84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6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2. </a:t>
            </a:r>
            <a:r>
              <a:rPr lang="ko-KR" altLang="en-US" dirty="0">
                <a:ea typeface="굴림" panose="020B0600000101010101" pitchFamily="50" charset="-127"/>
              </a:rPr>
              <a:t>내부에 유한한 메모리가 있음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즉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시스템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디지털 컴퓨터 등에 대한 추상적인 모델로 볼 수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3. </a:t>
            </a:r>
            <a:r>
              <a:rPr lang="ko-KR" altLang="en-US" dirty="0">
                <a:ea typeface="굴림" panose="020B0600000101010101" pitchFamily="50" charset="-127"/>
              </a:rPr>
              <a:t>모듈처럼 이루어진 덕분에 직관적임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16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3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8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FSM </a:t>
            </a:r>
            <a:r>
              <a:rPr lang="ko-KR" altLang="en-US" dirty="0">
                <a:ea typeface="굴림" panose="020B0600000101010101" pitchFamily="50" charset="-127"/>
              </a:rPr>
              <a:t>중 </a:t>
            </a:r>
            <a:r>
              <a:rPr lang="en-US" altLang="ko-KR" dirty="0">
                <a:ea typeface="굴림" panose="020B0600000101010101" pitchFamily="50" charset="-127"/>
              </a:rPr>
              <a:t>Moore Machine</a:t>
            </a:r>
            <a:r>
              <a:rPr lang="ko-KR" altLang="en-US" dirty="0">
                <a:ea typeface="굴림" panose="020B0600000101010101" pitchFamily="50" charset="-127"/>
              </a:rPr>
              <a:t>은 각 유한한 상태들에 출력이 각각 존재함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Moore Machine</a:t>
            </a:r>
            <a:r>
              <a:rPr lang="ko-KR" altLang="en-US" dirty="0">
                <a:ea typeface="굴림" panose="020B0600000101010101" pitchFamily="50" charset="-127"/>
              </a:rPr>
              <a:t>의 출력은 상태로 정함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원하는 출력과 입력 값에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클럭 차이의 딜레이가 존재함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이유는 현재 상태만 고려하기 때문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0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5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8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FSM </a:t>
            </a:r>
            <a:r>
              <a:rPr lang="ko-KR" altLang="en-US" dirty="0">
                <a:ea typeface="굴림" panose="020B0600000101010101" pitchFamily="50" charset="-127"/>
              </a:rPr>
              <a:t>중 </a:t>
            </a:r>
            <a:r>
              <a:rPr lang="en-US" altLang="ko-KR" dirty="0">
                <a:ea typeface="굴림" panose="020B0600000101010101" pitchFamily="50" charset="-127"/>
              </a:rPr>
              <a:t>Mealy Machine</a:t>
            </a:r>
            <a:r>
              <a:rPr lang="ko-KR" altLang="en-US" dirty="0">
                <a:ea typeface="굴림" panose="020B0600000101010101" pitchFamily="50" charset="-127"/>
              </a:rPr>
              <a:t>은 각 유한한 상태들에 출력이 각각 존재함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Mealy Machine</a:t>
            </a:r>
            <a:r>
              <a:rPr lang="ko-KR" altLang="en-US" dirty="0">
                <a:ea typeface="굴림" panose="020B0600000101010101" pitchFamily="50" charset="-127"/>
              </a:rPr>
              <a:t>은 </a:t>
            </a:r>
            <a:r>
              <a:rPr lang="ko-KR" altLang="en-US" dirty="0" err="1">
                <a:ea typeface="굴림" panose="020B0600000101010101" pitchFamily="50" charset="-127"/>
              </a:rPr>
              <a:t>상태뿐만</a:t>
            </a:r>
            <a:r>
              <a:rPr lang="ko-KR" altLang="en-US" dirty="0">
                <a:ea typeface="굴림" panose="020B0600000101010101" pitchFamily="50" charset="-127"/>
              </a:rPr>
              <a:t> 아니라 입력 변수가 무엇인지에 따라서도 출력이 달라지는 </a:t>
            </a:r>
            <a:r>
              <a:rPr lang="ko-KR" altLang="en-US" dirty="0" err="1">
                <a:ea typeface="굴림" panose="020B0600000101010101" pitchFamily="50" charset="-127"/>
              </a:rPr>
              <a:t>상태머신임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0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결론</a:t>
            </a:r>
            <a:r>
              <a:rPr lang="en-US" altLang="ko-KR" dirty="0">
                <a:ea typeface="굴림" panose="020B0600000101010101" pitchFamily="50" charset="-127"/>
              </a:rPr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따라서 </a:t>
            </a:r>
            <a:r>
              <a:rPr lang="en-US" altLang="ko-KR" dirty="0">
                <a:ea typeface="굴림" panose="020B0600000101010101" pitchFamily="50" charset="-127"/>
              </a:rPr>
              <a:t>Moore Machine</a:t>
            </a:r>
            <a:r>
              <a:rPr lang="ko-KR" altLang="en-US" dirty="0">
                <a:ea typeface="굴림" panose="020B0600000101010101" pitchFamily="50" charset="-127"/>
              </a:rPr>
              <a:t>은 상태와 출력 간의 관계가 단순한 경우나 간단한 시스템에 적합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Mealy Machine</a:t>
            </a:r>
            <a:r>
              <a:rPr lang="ko-KR" altLang="en-US" dirty="0">
                <a:ea typeface="굴림" panose="020B0600000101010101" pitchFamily="50" charset="-127"/>
              </a:rPr>
              <a:t>은 출력이 입력과 상태에 더 의존하는 비교적 복잡한 동작을 모델링할 때 적합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8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8/24/2023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8/24/2023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10384"/>
            <a:ext cx="960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FSM</a:t>
            </a:r>
          </a:p>
          <a:p>
            <a:pPr algn="r"/>
            <a:r>
              <a:rPr lang="en-US" sz="2000" b="1" dirty="0">
                <a:solidFill>
                  <a:srgbClr val="C00000"/>
                </a:solidFill>
              </a:rPr>
              <a:t>(Finite State Machine) 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202021295 </a:t>
            </a:r>
            <a:r>
              <a:rPr lang="ko-KR" altLang="en-US" sz="2000" dirty="0"/>
              <a:t>김희수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9040-DD7C-93B4-1AAA-0D6DF6238894}"/>
              </a:ext>
            </a:extLst>
          </p:cNvPr>
          <p:cNvSpPr txBox="1"/>
          <p:nvPr/>
        </p:nvSpPr>
        <p:spPr>
          <a:xfrm>
            <a:off x="990600" y="2590800"/>
            <a:ext cx="10210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r>
              <a:rPr lang="ko-KR" altLang="en-US" sz="2000" b="1" dirty="0"/>
              <a:t>단점</a:t>
            </a:r>
            <a:r>
              <a:rPr lang="en-US" altLang="ko-KR" sz="2000" b="1" dirty="0"/>
              <a:t>*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상태와 출력 간의 관계가 복잡해질 수 있어 디자인과 분석이 상대적으로 어려워질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 폭발 문제가 발생할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8102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18857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50" name="그룹 14349">
            <a:extLst>
              <a:ext uri="{FF2B5EF4-FFF2-40B4-BE49-F238E27FC236}">
                <a16:creationId xmlns:a16="http://schemas.microsoft.com/office/drawing/2014/main" id="{BBFD0DC8-DB9D-F37D-67E9-8A32EB5D6261}"/>
              </a:ext>
            </a:extLst>
          </p:cNvPr>
          <p:cNvGrpSpPr/>
          <p:nvPr/>
        </p:nvGrpSpPr>
        <p:grpSpPr>
          <a:xfrm>
            <a:off x="1752600" y="2632684"/>
            <a:ext cx="7315200" cy="2810077"/>
            <a:chOff x="1041991" y="2151283"/>
            <a:chExt cx="7707718" cy="302472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C2163D-355D-8139-5478-7CB5E534963C}"/>
                </a:ext>
              </a:extLst>
            </p:cNvPr>
            <p:cNvSpPr/>
            <p:nvPr/>
          </p:nvSpPr>
          <p:spPr>
            <a:xfrm>
              <a:off x="3034709" y="3454344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FFCC65E-236D-6FE2-3ECD-D68763593BC7}"/>
                </a:ext>
              </a:extLst>
            </p:cNvPr>
            <p:cNvCxnSpPr>
              <a:stCxn id="11" idx="2"/>
              <a:endCxn id="11" idx="6"/>
            </p:cNvCxnSpPr>
            <p:nvPr/>
          </p:nvCxnSpPr>
          <p:spPr>
            <a:xfrm>
              <a:off x="3034709" y="4256826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F3D5EF-8682-F726-814D-777DC98C1185}"/>
                </a:ext>
              </a:extLst>
            </p:cNvPr>
            <p:cNvSpPr txBox="1"/>
            <p:nvPr/>
          </p:nvSpPr>
          <p:spPr>
            <a:xfrm>
              <a:off x="3329984" y="3771907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0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18B39DE-246F-3E46-CC86-CEAF9B8391C1}"/>
                </a:ext>
              </a:extLst>
            </p:cNvPr>
            <p:cNvSpPr/>
            <p:nvPr/>
          </p:nvSpPr>
          <p:spPr>
            <a:xfrm>
              <a:off x="7149509" y="3452083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900033-4AB6-1F6A-1218-6B729DC2C89D}"/>
                </a:ext>
              </a:extLst>
            </p:cNvPr>
            <p:cNvCxnSpPr>
              <a:stCxn id="15" idx="2"/>
              <a:endCxn id="15" idx="6"/>
            </p:cNvCxnSpPr>
            <p:nvPr/>
          </p:nvCxnSpPr>
          <p:spPr>
            <a:xfrm>
              <a:off x="7149509" y="4254565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96C820-DE94-C6B5-16E5-8B96CCFE4C86}"/>
                </a:ext>
              </a:extLst>
            </p:cNvPr>
            <p:cNvSpPr txBox="1"/>
            <p:nvPr/>
          </p:nvSpPr>
          <p:spPr>
            <a:xfrm>
              <a:off x="7473359" y="3790774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7DBE249-494C-CC98-F916-11998A148474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11" y="3717975"/>
              <a:ext cx="1690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화살표: 아래로 구부러짐 28">
              <a:extLst>
                <a:ext uri="{FF2B5EF4-FFF2-40B4-BE49-F238E27FC236}">
                  <a16:creationId xmlns:a16="http://schemas.microsoft.com/office/drawing/2014/main" id="{6CC23A81-42B9-3B0A-61FC-AEA309CD35DF}"/>
                </a:ext>
              </a:extLst>
            </p:cNvPr>
            <p:cNvSpPr/>
            <p:nvPr/>
          </p:nvSpPr>
          <p:spPr>
            <a:xfrm>
              <a:off x="7428170" y="2758931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아래로 구부러짐 30">
              <a:extLst>
                <a:ext uri="{FF2B5EF4-FFF2-40B4-BE49-F238E27FC236}">
                  <a16:creationId xmlns:a16="http://schemas.microsoft.com/office/drawing/2014/main" id="{2FCB1981-DA46-0FCB-20D0-B763C341A5A5}"/>
                </a:ext>
              </a:extLst>
            </p:cNvPr>
            <p:cNvSpPr/>
            <p:nvPr/>
          </p:nvSpPr>
          <p:spPr>
            <a:xfrm>
              <a:off x="3313370" y="2779898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36" name="TextBox 14335">
              <a:extLst>
                <a:ext uri="{FF2B5EF4-FFF2-40B4-BE49-F238E27FC236}">
                  <a16:creationId xmlns:a16="http://schemas.microsoft.com/office/drawing/2014/main" id="{7BA6E877-B761-BE8B-1158-036258BBC3FF}"/>
                </a:ext>
              </a:extLst>
            </p:cNvPr>
            <p:cNvSpPr txBox="1"/>
            <p:nvPr/>
          </p:nvSpPr>
          <p:spPr>
            <a:xfrm>
              <a:off x="3522588" y="2316108"/>
              <a:ext cx="624442" cy="33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1’b0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4337" name="TextBox 14336">
              <a:extLst>
                <a:ext uri="{FF2B5EF4-FFF2-40B4-BE49-F238E27FC236}">
                  <a16:creationId xmlns:a16="http://schemas.microsoft.com/office/drawing/2014/main" id="{4B008829-1CA0-1CE9-D4EA-7678614C313C}"/>
                </a:ext>
              </a:extLst>
            </p:cNvPr>
            <p:cNvSpPr txBox="1"/>
            <p:nvPr/>
          </p:nvSpPr>
          <p:spPr>
            <a:xfrm>
              <a:off x="7637388" y="2320715"/>
              <a:ext cx="624442" cy="33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1’b0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4341" name="TextBox 14340">
              <a:extLst>
                <a:ext uri="{FF2B5EF4-FFF2-40B4-BE49-F238E27FC236}">
                  <a16:creationId xmlns:a16="http://schemas.microsoft.com/office/drawing/2014/main" id="{8EFC7C8F-CB58-A11B-243A-133AD9C5DDD7}"/>
                </a:ext>
              </a:extLst>
            </p:cNvPr>
            <p:cNvSpPr txBox="1"/>
            <p:nvPr/>
          </p:nvSpPr>
          <p:spPr>
            <a:xfrm>
              <a:off x="5478979" y="3329621"/>
              <a:ext cx="624442" cy="33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1’b1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4342" name="TextBox 14341">
              <a:extLst>
                <a:ext uri="{FF2B5EF4-FFF2-40B4-BE49-F238E27FC236}">
                  <a16:creationId xmlns:a16="http://schemas.microsoft.com/office/drawing/2014/main" id="{A2E6D65C-DA39-6952-87D1-26FDFB5A5F09}"/>
                </a:ext>
              </a:extLst>
            </p:cNvPr>
            <p:cNvSpPr txBox="1"/>
            <p:nvPr/>
          </p:nvSpPr>
          <p:spPr>
            <a:xfrm>
              <a:off x="3329984" y="4454891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0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343" name="TextBox 14342">
              <a:extLst>
                <a:ext uri="{FF2B5EF4-FFF2-40B4-BE49-F238E27FC236}">
                  <a16:creationId xmlns:a16="http://schemas.microsoft.com/office/drawing/2014/main" id="{E1C65D9D-AF50-FAC9-D65B-D9D9A2D54C4E}"/>
                </a:ext>
              </a:extLst>
            </p:cNvPr>
            <p:cNvSpPr txBox="1"/>
            <p:nvPr/>
          </p:nvSpPr>
          <p:spPr>
            <a:xfrm>
              <a:off x="7473359" y="4452630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4345" name="직선 화살표 연결선 14344">
              <a:extLst>
                <a:ext uri="{FF2B5EF4-FFF2-40B4-BE49-F238E27FC236}">
                  <a16:creationId xmlns:a16="http://schemas.microsoft.com/office/drawing/2014/main" id="{2A8DA7D6-A4B4-EE84-C793-26CADC82ED24}"/>
                </a:ext>
              </a:extLst>
            </p:cNvPr>
            <p:cNvCxnSpPr/>
            <p:nvPr/>
          </p:nvCxnSpPr>
          <p:spPr>
            <a:xfrm>
              <a:off x="1600200" y="2433294"/>
              <a:ext cx="1295400" cy="9957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6" name="TextBox 14345">
              <a:extLst>
                <a:ext uri="{FF2B5EF4-FFF2-40B4-BE49-F238E27FC236}">
                  <a16:creationId xmlns:a16="http://schemas.microsoft.com/office/drawing/2014/main" id="{6502405F-C2F5-D4FA-8EF6-EA788E439185}"/>
                </a:ext>
              </a:extLst>
            </p:cNvPr>
            <p:cNvSpPr txBox="1"/>
            <p:nvPr/>
          </p:nvSpPr>
          <p:spPr>
            <a:xfrm>
              <a:off x="1041991" y="2151283"/>
              <a:ext cx="624442" cy="31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+mn-ea"/>
                </a:rPr>
                <a:t>reset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14347" name="직선 화살표 연결선 14346">
              <a:extLst>
                <a:ext uri="{FF2B5EF4-FFF2-40B4-BE49-F238E27FC236}">
                  <a16:creationId xmlns:a16="http://schemas.microsoft.com/office/drawing/2014/main" id="{F08623A6-19A3-3F07-8173-D435C074C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6800" y="4614212"/>
              <a:ext cx="17596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9" name="TextBox 14348">
              <a:extLst>
                <a:ext uri="{FF2B5EF4-FFF2-40B4-BE49-F238E27FC236}">
                  <a16:creationId xmlns:a16="http://schemas.microsoft.com/office/drawing/2014/main" id="{5069F2C4-4CEA-F387-C0F1-AF7A4FA92687}"/>
                </a:ext>
              </a:extLst>
            </p:cNvPr>
            <p:cNvSpPr txBox="1"/>
            <p:nvPr/>
          </p:nvSpPr>
          <p:spPr>
            <a:xfrm>
              <a:off x="5478978" y="4841075"/>
              <a:ext cx="624442" cy="33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1’b1</a:t>
              </a:r>
              <a:endParaRPr lang="ko-KR" altLang="en-US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6993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18857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43" name="그룹 14342">
            <a:extLst>
              <a:ext uri="{FF2B5EF4-FFF2-40B4-BE49-F238E27FC236}">
                <a16:creationId xmlns:a16="http://schemas.microsoft.com/office/drawing/2014/main" id="{EE25455F-9424-511E-A1DA-DEF7926CCD57}"/>
              </a:ext>
            </a:extLst>
          </p:cNvPr>
          <p:cNvGrpSpPr/>
          <p:nvPr/>
        </p:nvGrpSpPr>
        <p:grpSpPr>
          <a:xfrm>
            <a:off x="858092" y="2133600"/>
            <a:ext cx="10475815" cy="3886198"/>
            <a:chOff x="573184" y="1905002"/>
            <a:chExt cx="10475815" cy="38861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0BA5F2-FB6F-BC0E-D681-7CD4E1A72307}"/>
                </a:ext>
              </a:extLst>
            </p:cNvPr>
            <p:cNvSpPr/>
            <p:nvPr/>
          </p:nvSpPr>
          <p:spPr>
            <a:xfrm>
              <a:off x="2315464" y="2514600"/>
              <a:ext cx="2286000" cy="32766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3CC6EB4-6C4B-1137-9B05-A9C11B8C3A28}"/>
                </a:ext>
              </a:extLst>
            </p:cNvPr>
            <p:cNvSpPr/>
            <p:nvPr/>
          </p:nvSpPr>
          <p:spPr>
            <a:xfrm>
              <a:off x="6705600" y="2514600"/>
              <a:ext cx="2286000" cy="3276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3C8032A-AC32-45EF-C2FF-0B551193EABB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3104757"/>
              <a:ext cx="1905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3590B2-CEC7-A6C4-AD5E-E761A10D6189}"/>
                </a:ext>
              </a:extLst>
            </p:cNvPr>
            <p:cNvSpPr txBox="1"/>
            <p:nvPr/>
          </p:nvSpPr>
          <p:spPr>
            <a:xfrm>
              <a:off x="3733800" y="2971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n_state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4F2764-25DA-CD06-34B6-9B04B3DB1166}"/>
                </a:ext>
              </a:extLst>
            </p:cNvPr>
            <p:cNvSpPr txBox="1"/>
            <p:nvPr/>
          </p:nvSpPr>
          <p:spPr>
            <a:xfrm>
              <a:off x="6705600" y="2971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n_state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D4FDFB-A9EE-ACFA-66A1-7D45927D10AD}"/>
                </a:ext>
              </a:extLst>
            </p:cNvPr>
            <p:cNvSpPr txBox="1"/>
            <p:nvPr/>
          </p:nvSpPr>
          <p:spPr>
            <a:xfrm>
              <a:off x="8153400" y="2971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c_state</a:t>
              </a:r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DD9867F-F96B-3862-3C4C-9FD4B2F80AB6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00" y="32004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1CE68D-AA0F-8315-919D-1DB1DAD76277}"/>
                </a:ext>
              </a:extLst>
            </p:cNvPr>
            <p:cNvSpPr txBox="1"/>
            <p:nvPr/>
          </p:nvSpPr>
          <p:spPr>
            <a:xfrm>
              <a:off x="9864130" y="2971800"/>
              <a:ext cx="118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 y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E453ED-2417-B12B-56D6-3AE2EBD14406}"/>
                </a:ext>
              </a:extLst>
            </p:cNvPr>
            <p:cNvSpPr txBox="1"/>
            <p:nvPr/>
          </p:nvSpPr>
          <p:spPr>
            <a:xfrm>
              <a:off x="7353300" y="2085964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Flip Flop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D3EB79-4E3B-12E5-D7ED-49C3E181E415}"/>
                </a:ext>
              </a:extLst>
            </p:cNvPr>
            <p:cNvSpPr txBox="1"/>
            <p:nvPr/>
          </p:nvSpPr>
          <p:spPr>
            <a:xfrm>
              <a:off x="2387346" y="2085964"/>
              <a:ext cx="2142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Combinational Logic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57936EE-CB2A-2727-A07A-CD09D801313E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3413485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402CE4-F93C-669A-5D7F-39842EBC1ED8}"/>
                </a:ext>
              </a:extLst>
            </p:cNvPr>
            <p:cNvSpPr txBox="1"/>
            <p:nvPr/>
          </p:nvSpPr>
          <p:spPr>
            <a:xfrm>
              <a:off x="573184" y="3212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 x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3031A755-8B05-F53A-DB42-DFA245BF4F2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24000" y="1905002"/>
              <a:ext cx="7848600" cy="1295399"/>
            </a:xfrm>
            <a:prstGeom prst="bentConnector3">
              <a:avLst>
                <a:gd name="adj1" fmla="val -4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706AE30-4F7D-130C-6CAD-52E0C12658A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28956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103D8A0-7439-0E38-DC27-29284D41B6F6}"/>
                </a:ext>
              </a:extLst>
            </p:cNvPr>
            <p:cNvCxnSpPr/>
            <p:nvPr/>
          </p:nvCxnSpPr>
          <p:spPr>
            <a:xfrm>
              <a:off x="1524000" y="1905003"/>
              <a:ext cx="0" cy="990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FD6944A-15AF-F0C8-A23F-22F3E03181E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4566981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76584-B064-8F95-4B97-39D6E4862E8F}"/>
                </a:ext>
              </a:extLst>
            </p:cNvPr>
            <p:cNvSpPr txBox="1"/>
            <p:nvPr/>
          </p:nvSpPr>
          <p:spPr>
            <a:xfrm>
              <a:off x="5934266" y="4202668"/>
              <a:ext cx="54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clk</a:t>
              </a:r>
              <a:endParaRPr lang="ko-KR" altLang="en-US" dirty="0"/>
            </a:p>
          </p:txBody>
        </p:sp>
        <p:cxnSp>
          <p:nvCxnSpPr>
            <p:cNvPr id="14341" name="직선 화살표 연결선 14340">
              <a:extLst>
                <a:ext uri="{FF2B5EF4-FFF2-40B4-BE49-F238E27FC236}">
                  <a16:creationId xmlns:a16="http://schemas.microsoft.com/office/drawing/2014/main" id="{06810386-E073-CE44-ED14-91BFE5B5C5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5410200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2" name="TextBox 14341">
              <a:extLst>
                <a:ext uri="{FF2B5EF4-FFF2-40B4-BE49-F238E27FC236}">
                  <a16:creationId xmlns:a16="http://schemas.microsoft.com/office/drawing/2014/main" id="{62B21172-AAF9-2CB0-1650-61E65C087201}"/>
                </a:ext>
              </a:extLst>
            </p:cNvPr>
            <p:cNvSpPr txBox="1"/>
            <p:nvPr/>
          </p:nvSpPr>
          <p:spPr>
            <a:xfrm>
              <a:off x="5715000" y="5040868"/>
              <a:ext cx="877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reset</a:t>
              </a:r>
              <a:endParaRPr lang="ko-KR" altLang="en-US" dirty="0"/>
            </a:p>
          </p:txBody>
        </p:sp>
      </p:grpSp>
      <p:sp>
        <p:nvSpPr>
          <p:cNvPr id="14344" name="TextBox 14343">
            <a:extLst>
              <a:ext uri="{FF2B5EF4-FFF2-40B4-BE49-F238E27FC236}">
                <a16:creationId xmlns:a16="http://schemas.microsoft.com/office/drawing/2014/main" id="{82055AD3-AD6A-0362-A3EA-DFE913AACE6C}"/>
              </a:ext>
            </a:extLst>
          </p:cNvPr>
          <p:cNvSpPr txBox="1"/>
          <p:nvPr/>
        </p:nvSpPr>
        <p:spPr>
          <a:xfrm>
            <a:off x="9509558" y="1233203"/>
            <a:ext cx="246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다음 상태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c_state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현재 상태</a:t>
            </a:r>
          </a:p>
        </p:txBody>
      </p:sp>
    </p:spTree>
    <p:extLst>
      <p:ext uri="{BB962C8B-B14F-4D97-AF65-F5344CB8AC3E}">
        <p14:creationId xmlns:p14="http://schemas.microsoft.com/office/powerpoint/2010/main" val="37371067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1CD649-BCDB-89F5-4F4F-9A7665C05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18448"/>
              </p:ext>
            </p:extLst>
          </p:nvPr>
        </p:nvGraphicFramePr>
        <p:xfrm>
          <a:off x="609600" y="1913751"/>
          <a:ext cx="5486400" cy="41963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6044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140356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module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moore_machine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clk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 x, y);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clk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spc="-20" dirty="0" err="1">
                          <a:solidFill>
                            <a:schemeClr val="tx1"/>
                          </a:solidFill>
                          <a:effectLst/>
                        </a:rPr>
                        <a:t>n_rst</a:t>
                      </a: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spc="-2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altLang="ko-KR" sz="1300" spc="-20" dirty="0">
                          <a:solidFill>
                            <a:schemeClr val="tx1"/>
                          </a:solidFill>
                          <a:effectLst/>
                        </a:rPr>
                        <a:t> x;</a:t>
                      </a:r>
                      <a:endParaRPr lang="ko-KR" alt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output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reg y;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reg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28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reg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2530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2737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always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@(posedge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clk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or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negedge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76957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(!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&lt;=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27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67313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77004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4393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&lt;=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5443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92687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04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E5BB34-D718-BBD7-38F3-4F032C7B0B01}"/>
              </a:ext>
            </a:extLst>
          </p:cNvPr>
          <p:cNvSpPr txBox="1"/>
          <p:nvPr/>
        </p:nvSpPr>
        <p:spPr>
          <a:xfrm>
            <a:off x="6629400" y="1752600"/>
            <a:ext cx="495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c_state</a:t>
            </a:r>
            <a:r>
              <a:rPr lang="en-US" altLang="ko-KR" dirty="0"/>
              <a:t>(</a:t>
            </a:r>
            <a:r>
              <a:rPr lang="ko-KR" altLang="en-US" dirty="0"/>
              <a:t>현재 상태</a:t>
            </a:r>
            <a:r>
              <a:rPr lang="en-US" altLang="ko-KR" dirty="0"/>
              <a:t>), </a:t>
            </a:r>
            <a:r>
              <a:rPr lang="en-US" altLang="ko-KR" dirty="0" err="1"/>
              <a:t>n_state</a:t>
            </a:r>
            <a:r>
              <a:rPr lang="en-US" altLang="ko-KR" dirty="0"/>
              <a:t>(</a:t>
            </a:r>
            <a:r>
              <a:rPr lang="ko-KR" altLang="en-US" dirty="0"/>
              <a:t>다음 상태</a:t>
            </a:r>
            <a:r>
              <a:rPr lang="en-US" altLang="ko-KR" dirty="0"/>
              <a:t>)</a:t>
            </a:r>
            <a:r>
              <a:rPr lang="ko-KR" altLang="en-US" dirty="0"/>
              <a:t>도 </a:t>
            </a:r>
            <a:r>
              <a:rPr lang="en-US" altLang="ko-KR" dirty="0"/>
              <a:t>always</a:t>
            </a:r>
            <a:r>
              <a:rPr lang="ko-KR" altLang="en-US" dirty="0"/>
              <a:t>에서 할당되기 때문에 </a:t>
            </a:r>
            <a:r>
              <a:rPr lang="en-US" altLang="ko-KR" dirty="0"/>
              <a:t>register</a:t>
            </a:r>
            <a:r>
              <a:rPr lang="ko-KR" altLang="en-US" dirty="0"/>
              <a:t>가 필요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c_state</a:t>
            </a:r>
            <a:r>
              <a:rPr lang="ko-KR" altLang="en-US" dirty="0"/>
              <a:t>는 </a:t>
            </a:r>
            <a:r>
              <a:rPr lang="en-US" altLang="ko-KR" dirty="0" err="1"/>
              <a:t>clk</a:t>
            </a:r>
            <a:r>
              <a:rPr lang="ko-KR" altLang="en-US" dirty="0"/>
              <a:t>에 따라 값이 업데이트되기 때문에 </a:t>
            </a:r>
            <a:r>
              <a:rPr lang="en-US" altLang="ko-KR" dirty="0"/>
              <a:t>Sequential Logic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</a:t>
            </a:r>
            <a:r>
              <a:rPr lang="en-US" altLang="ko-KR" dirty="0" err="1"/>
              <a:t>regeister</a:t>
            </a:r>
            <a:r>
              <a:rPr lang="ko-KR" altLang="en-US" dirty="0"/>
              <a:t>로 값을 </a:t>
            </a:r>
            <a:r>
              <a:rPr lang="ko-KR" altLang="en-US" dirty="0" err="1"/>
              <a:t>할당받습니다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reset</a:t>
            </a:r>
            <a:r>
              <a:rPr lang="ko-KR" altLang="en-US" dirty="0"/>
              <a:t>신호가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회로 동작 </a:t>
            </a:r>
            <a:r>
              <a:rPr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reset </a:t>
            </a:r>
            <a:r>
              <a:rPr lang="ko-KR" altLang="en-US" dirty="0"/>
              <a:t>신호가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현재 상태에 다음 상태를 할당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499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423ACA-C3DC-EEBA-AF2B-18A935B7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03882"/>
              </p:ext>
            </p:extLst>
          </p:nvPr>
        </p:nvGraphicFramePr>
        <p:xfrm>
          <a:off x="685800" y="1897048"/>
          <a:ext cx="5638800" cy="41989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5655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283145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always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@(c_state, x)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y =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24436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8498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case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c_state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		1’b0: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(x) begin</a:t>
                      </a:r>
                      <a:endParaRPr lang="ko-KR" alt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				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n_state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28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2530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2737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76957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1’b1: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27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(x) begin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67313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77004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4393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544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037A71-6B8D-64D0-3EFF-E04F3A0197F4}"/>
              </a:ext>
            </a:extLst>
          </p:cNvPr>
          <p:cNvSpPr txBox="1"/>
          <p:nvPr/>
        </p:nvSpPr>
        <p:spPr>
          <a:xfrm>
            <a:off x="6700284" y="1828800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c_state</a:t>
            </a:r>
            <a:r>
              <a:rPr lang="en-US" altLang="ko-KR" dirty="0"/>
              <a:t> </a:t>
            </a:r>
            <a:r>
              <a:rPr lang="ko-KR" altLang="en-US" dirty="0"/>
              <a:t>신호와 </a:t>
            </a:r>
            <a:r>
              <a:rPr lang="en-US" altLang="ko-KR" dirty="0"/>
              <a:t>x</a:t>
            </a:r>
            <a:r>
              <a:rPr lang="ko-KR" altLang="en-US" dirty="0"/>
              <a:t>신호에 대하여 반응하는 조합논리회로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case</a:t>
            </a:r>
            <a:r>
              <a:rPr lang="ko-KR" altLang="en-US" dirty="0"/>
              <a:t>문으로 현재 상태와 </a:t>
            </a:r>
            <a:r>
              <a:rPr lang="en-US" altLang="ko-KR" dirty="0"/>
              <a:t>x</a:t>
            </a:r>
            <a:r>
              <a:rPr lang="ko-KR" altLang="en-US" dirty="0"/>
              <a:t>값에 따라서 다음상태를 결정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조합논리회로에서 도출된 </a:t>
            </a:r>
            <a:r>
              <a:rPr lang="en-US" altLang="ko-KR" dirty="0" err="1"/>
              <a:t>n_state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Flip-Flop</a:t>
            </a:r>
            <a:r>
              <a:rPr lang="ko-KR" altLang="en-US" dirty="0"/>
              <a:t>에 입력되어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c_state</a:t>
            </a:r>
            <a:r>
              <a:rPr lang="ko-KR" altLang="en-US" dirty="0"/>
              <a:t>의 상태에 따라서 </a:t>
            </a:r>
            <a:r>
              <a:rPr lang="en-US" altLang="ko-KR" dirty="0"/>
              <a:t>Output y</a:t>
            </a:r>
            <a:r>
              <a:rPr lang="ko-KR" altLang="en-US" dirty="0"/>
              <a:t>의 값은 </a:t>
            </a:r>
            <a:r>
              <a:rPr lang="en-US" altLang="ko-KR" dirty="0" err="1"/>
              <a:t>c_state</a:t>
            </a:r>
            <a:r>
              <a:rPr lang="ko-KR" altLang="en-US" dirty="0"/>
              <a:t>를 따라갑니다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4391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37A71-6B8D-64D0-3EFF-E04F3A0197F4}"/>
              </a:ext>
            </a:extLst>
          </p:cNvPr>
          <p:cNvSpPr txBox="1"/>
          <p:nvPr/>
        </p:nvSpPr>
        <p:spPr>
          <a:xfrm>
            <a:off x="6700284" y="1913751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case</a:t>
            </a:r>
            <a:r>
              <a:rPr lang="ko-KR" altLang="en-US" dirty="0"/>
              <a:t>문에 원하는 </a:t>
            </a:r>
            <a:r>
              <a:rPr lang="en-US" altLang="ko-KR" dirty="0" err="1"/>
              <a:t>c_state</a:t>
            </a:r>
            <a:r>
              <a:rPr lang="ko-KR" altLang="en-US" dirty="0"/>
              <a:t>의 값이 나오지 않은 경우</a:t>
            </a:r>
            <a:r>
              <a:rPr lang="en-US" altLang="ko-KR" dirty="0"/>
              <a:t>, </a:t>
            </a:r>
            <a:r>
              <a:rPr lang="en-US" altLang="ko-KR" dirty="0" err="1"/>
              <a:t>n_state</a:t>
            </a:r>
            <a:r>
              <a:rPr lang="ko-KR" altLang="en-US" dirty="0"/>
              <a:t>에 </a:t>
            </a:r>
            <a:r>
              <a:rPr lang="en-US" altLang="ko-KR" dirty="0"/>
              <a:t>1’b0</a:t>
            </a:r>
            <a:r>
              <a:rPr lang="ko-KR" altLang="en-US" dirty="0"/>
              <a:t>을 할당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6DAAA57-8C91-F0C8-FCE9-D918D836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5889"/>
              </p:ext>
            </p:extLst>
          </p:nvPr>
        </p:nvGraphicFramePr>
        <p:xfrm>
          <a:off x="685800" y="1828800"/>
          <a:ext cx="5638800" cy="24305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5655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283145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05504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57307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224641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default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 : begin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		end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endcase</a:t>
                      </a:r>
                      <a:endParaRPr lang="ko-KR" altLang="ko-KR" sz="13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endmodule</a:t>
                      </a:r>
                      <a:endParaRPr lang="ko-KR" sz="13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011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C0927-0964-9797-E466-7CC5FB4F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63" y="2371868"/>
            <a:ext cx="9694674" cy="1590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87BD6-00C4-CA30-A1E7-A2F5E4308E91}"/>
              </a:ext>
            </a:extLst>
          </p:cNvPr>
          <p:cNvSpPr txBox="1"/>
          <p:nvPr/>
        </p:nvSpPr>
        <p:spPr>
          <a:xfrm>
            <a:off x="9509558" y="1233203"/>
            <a:ext cx="246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다음 상태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c_state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현재 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4B8AD-A689-CBC7-6281-13AA67EE0BDF}"/>
              </a:ext>
            </a:extLst>
          </p:cNvPr>
          <p:cNvSpPr txBox="1"/>
          <p:nvPr/>
        </p:nvSpPr>
        <p:spPr>
          <a:xfrm>
            <a:off x="5257800" y="4419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 : 0</a:t>
            </a:r>
          </a:p>
          <a:p>
            <a:r>
              <a:rPr lang="en-US" altLang="ko-KR" dirty="0"/>
              <a:t>Output y : 0</a:t>
            </a:r>
          </a:p>
          <a:p>
            <a:endParaRPr lang="en-US" altLang="ko-KR" dirty="0"/>
          </a:p>
          <a:p>
            <a:r>
              <a:rPr lang="en-US" altLang="ko-KR" dirty="0" err="1"/>
              <a:t>c_state</a:t>
            </a:r>
            <a:r>
              <a:rPr lang="en-US" altLang="ko-KR" dirty="0"/>
              <a:t> : 0</a:t>
            </a:r>
          </a:p>
          <a:p>
            <a:r>
              <a:rPr lang="en-US" altLang="ko-KR" dirty="0" err="1"/>
              <a:t>n_state</a:t>
            </a:r>
            <a:r>
              <a:rPr lang="en-US" altLang="ko-KR" dirty="0"/>
              <a:t> : 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524D3-E117-41C9-FB77-54C676E84860}"/>
              </a:ext>
            </a:extLst>
          </p:cNvPr>
          <p:cNvSpPr txBox="1"/>
          <p:nvPr/>
        </p:nvSpPr>
        <p:spPr>
          <a:xfrm>
            <a:off x="6669741" y="4419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 : 1</a:t>
            </a:r>
          </a:p>
          <a:p>
            <a:r>
              <a:rPr lang="en-US" altLang="ko-KR" dirty="0"/>
              <a:t>Output y : 0</a:t>
            </a:r>
          </a:p>
          <a:p>
            <a:endParaRPr lang="en-US" altLang="ko-KR" dirty="0"/>
          </a:p>
          <a:p>
            <a:r>
              <a:rPr lang="en-US" altLang="ko-KR" dirty="0" err="1"/>
              <a:t>c_state</a:t>
            </a:r>
            <a:r>
              <a:rPr lang="en-US" altLang="ko-KR" dirty="0"/>
              <a:t> : 0</a:t>
            </a:r>
          </a:p>
          <a:p>
            <a:r>
              <a:rPr lang="en-US" altLang="ko-KR" dirty="0" err="1"/>
              <a:t>n_state</a:t>
            </a:r>
            <a:r>
              <a:rPr lang="en-US" altLang="ko-KR" dirty="0"/>
              <a:t> :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7C755-B83C-7BDC-F390-16BDB0FCD28C}"/>
              </a:ext>
            </a:extLst>
          </p:cNvPr>
          <p:cNvSpPr txBox="1"/>
          <p:nvPr/>
        </p:nvSpPr>
        <p:spPr>
          <a:xfrm>
            <a:off x="8180989" y="4419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 : 0</a:t>
            </a:r>
          </a:p>
          <a:p>
            <a:r>
              <a:rPr lang="en-US" altLang="ko-KR" dirty="0"/>
              <a:t>Output y : 1</a:t>
            </a:r>
          </a:p>
          <a:p>
            <a:endParaRPr lang="en-US" altLang="ko-KR" dirty="0"/>
          </a:p>
          <a:p>
            <a:r>
              <a:rPr lang="en-US" altLang="ko-KR" dirty="0" err="1"/>
              <a:t>c_state</a:t>
            </a:r>
            <a:r>
              <a:rPr lang="en-US" altLang="ko-KR" dirty="0"/>
              <a:t> : 1</a:t>
            </a:r>
          </a:p>
          <a:p>
            <a:r>
              <a:rPr lang="en-US" altLang="ko-KR" dirty="0" err="1"/>
              <a:t>n_state</a:t>
            </a:r>
            <a:r>
              <a:rPr lang="en-US" altLang="ko-KR" dirty="0"/>
              <a:t> :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C6AC0-7984-0339-C242-6361DC115A5F}"/>
              </a:ext>
            </a:extLst>
          </p:cNvPr>
          <p:cNvSpPr txBox="1"/>
          <p:nvPr/>
        </p:nvSpPr>
        <p:spPr>
          <a:xfrm>
            <a:off x="9571737" y="4419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 : 1</a:t>
            </a:r>
          </a:p>
          <a:p>
            <a:r>
              <a:rPr lang="en-US" altLang="ko-KR" dirty="0"/>
              <a:t>Output y : 1</a:t>
            </a:r>
          </a:p>
          <a:p>
            <a:endParaRPr lang="en-US" altLang="ko-KR" dirty="0"/>
          </a:p>
          <a:p>
            <a:r>
              <a:rPr lang="en-US" altLang="ko-KR" dirty="0" err="1"/>
              <a:t>c_state</a:t>
            </a:r>
            <a:r>
              <a:rPr lang="en-US" altLang="ko-KR" dirty="0"/>
              <a:t> : 1</a:t>
            </a:r>
          </a:p>
          <a:p>
            <a:r>
              <a:rPr lang="en-US" altLang="ko-KR" dirty="0" err="1"/>
              <a:t>n_state</a:t>
            </a:r>
            <a:r>
              <a:rPr lang="en-US" altLang="ko-KR" dirty="0"/>
              <a:t> : 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188DF-7C07-A075-9DCA-607285FC6565}"/>
              </a:ext>
            </a:extLst>
          </p:cNvPr>
          <p:cNvSpPr txBox="1"/>
          <p:nvPr/>
        </p:nvSpPr>
        <p:spPr>
          <a:xfrm>
            <a:off x="5425389" y="1931715"/>
            <a:ext cx="103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 : 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54523-33D5-D242-16A0-3DBF83B7D6B4}"/>
              </a:ext>
            </a:extLst>
          </p:cNvPr>
          <p:cNvSpPr txBox="1"/>
          <p:nvPr/>
        </p:nvSpPr>
        <p:spPr>
          <a:xfrm rot="5400000">
            <a:off x="4990302" y="405862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7F40F-815E-08FA-FD2B-6EFC4688D854}"/>
              </a:ext>
            </a:extLst>
          </p:cNvPr>
          <p:cNvSpPr txBox="1"/>
          <p:nvPr/>
        </p:nvSpPr>
        <p:spPr>
          <a:xfrm rot="5400000">
            <a:off x="6403040" y="4051701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E9C4D-CCBA-DAFC-04AD-3F2D3A7A36EC}"/>
              </a:ext>
            </a:extLst>
          </p:cNvPr>
          <p:cNvSpPr txBox="1"/>
          <p:nvPr/>
        </p:nvSpPr>
        <p:spPr>
          <a:xfrm rot="5400000">
            <a:off x="7808928" y="4058629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F8ED3-CAEA-AAFB-0030-80E1A50772AA}"/>
              </a:ext>
            </a:extLst>
          </p:cNvPr>
          <p:cNvSpPr txBox="1"/>
          <p:nvPr/>
        </p:nvSpPr>
        <p:spPr>
          <a:xfrm rot="5400000">
            <a:off x="9214814" y="405862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</p:spTree>
    <p:extLst>
      <p:ext uri="{BB962C8B-B14F-4D97-AF65-F5344CB8AC3E}">
        <p14:creationId xmlns:p14="http://schemas.microsoft.com/office/powerpoint/2010/main" val="482987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5AE7F-4E32-883F-E3EC-AE4547FEF25E}"/>
              </a:ext>
            </a:extLst>
          </p:cNvPr>
          <p:cNvGrpSpPr/>
          <p:nvPr/>
        </p:nvGrpSpPr>
        <p:grpSpPr>
          <a:xfrm>
            <a:off x="2817245" y="2386178"/>
            <a:ext cx="6557509" cy="2490622"/>
            <a:chOff x="2291291" y="2572435"/>
            <a:chExt cx="6557509" cy="24906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C2163D-355D-8139-5478-7CB5E534963C}"/>
                </a:ext>
              </a:extLst>
            </p:cNvPr>
            <p:cNvSpPr/>
            <p:nvPr/>
          </p:nvSpPr>
          <p:spPr>
            <a:xfrm>
              <a:off x="2291291" y="3571990"/>
              <a:ext cx="1518709" cy="1491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F3D5EF-8682-F726-814D-777DC98C1185}"/>
                </a:ext>
              </a:extLst>
            </p:cNvPr>
            <p:cNvSpPr txBox="1"/>
            <p:nvPr/>
          </p:nvSpPr>
          <p:spPr>
            <a:xfrm>
              <a:off x="2571528" y="4117468"/>
              <a:ext cx="95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0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18B39DE-246F-3E46-CC86-CEAF9B8391C1}"/>
                </a:ext>
              </a:extLst>
            </p:cNvPr>
            <p:cNvSpPr/>
            <p:nvPr/>
          </p:nvSpPr>
          <p:spPr>
            <a:xfrm>
              <a:off x="7330091" y="3571991"/>
              <a:ext cx="1518709" cy="1491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96C820-DE94-C6B5-16E5-8B96CCFE4C86}"/>
                </a:ext>
              </a:extLst>
            </p:cNvPr>
            <p:cNvSpPr txBox="1"/>
            <p:nvPr/>
          </p:nvSpPr>
          <p:spPr>
            <a:xfrm>
              <a:off x="7639387" y="4117468"/>
              <a:ext cx="95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7DBE249-494C-CC98-F916-11998A148474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4191000"/>
              <a:ext cx="2819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화살표: 아래로 구부러짐 28">
              <a:extLst>
                <a:ext uri="{FF2B5EF4-FFF2-40B4-BE49-F238E27FC236}">
                  <a16:creationId xmlns:a16="http://schemas.microsoft.com/office/drawing/2014/main" id="{6CC23A81-42B9-3B0A-61FC-AEA309CD35DF}"/>
                </a:ext>
              </a:extLst>
            </p:cNvPr>
            <p:cNvSpPr/>
            <p:nvPr/>
          </p:nvSpPr>
          <p:spPr>
            <a:xfrm>
              <a:off x="7594561" y="2928029"/>
              <a:ext cx="989769" cy="540087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아래로 구부러짐 30">
              <a:extLst>
                <a:ext uri="{FF2B5EF4-FFF2-40B4-BE49-F238E27FC236}">
                  <a16:creationId xmlns:a16="http://schemas.microsoft.com/office/drawing/2014/main" id="{2FCB1981-DA46-0FCB-20D0-B763C341A5A5}"/>
                </a:ext>
              </a:extLst>
            </p:cNvPr>
            <p:cNvSpPr/>
            <p:nvPr/>
          </p:nvSpPr>
          <p:spPr>
            <a:xfrm>
              <a:off x="2555761" y="2945407"/>
              <a:ext cx="989769" cy="540087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41" name="TextBox 14340">
              <a:extLst>
                <a:ext uri="{FF2B5EF4-FFF2-40B4-BE49-F238E27FC236}">
                  <a16:creationId xmlns:a16="http://schemas.microsoft.com/office/drawing/2014/main" id="{8EFC7C8F-CB58-A11B-243A-133AD9C5DDD7}"/>
                </a:ext>
              </a:extLst>
            </p:cNvPr>
            <p:cNvSpPr txBox="1"/>
            <p:nvPr/>
          </p:nvSpPr>
          <p:spPr>
            <a:xfrm>
              <a:off x="2707745" y="2572435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n-ea"/>
                </a:rPr>
                <a:t>0 / 0</a:t>
              </a:r>
              <a:endParaRPr lang="ko-KR" altLang="en-US" sz="1500" b="1" dirty="0">
                <a:latin typeface="+mn-ea"/>
              </a:endParaRPr>
            </a:p>
          </p:txBody>
        </p:sp>
        <p:cxnSp>
          <p:nvCxnSpPr>
            <p:cNvPr id="14347" name="직선 화살표 연결선 14346">
              <a:extLst>
                <a:ext uri="{FF2B5EF4-FFF2-40B4-BE49-F238E27FC236}">
                  <a16:creationId xmlns:a16="http://schemas.microsoft.com/office/drawing/2014/main" id="{F08623A6-19A3-3F07-8173-D435C074C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000" y="4495800"/>
              <a:ext cx="2819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578521-0CC8-63C7-306D-50987DDB9E85}"/>
                </a:ext>
              </a:extLst>
            </p:cNvPr>
            <p:cNvSpPr txBox="1"/>
            <p:nvPr/>
          </p:nvSpPr>
          <p:spPr>
            <a:xfrm>
              <a:off x="5410200" y="4698415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n-ea"/>
                </a:rPr>
                <a:t>0 / 0</a:t>
              </a:r>
              <a:endParaRPr lang="ko-KR" altLang="en-US" sz="1500" b="1" dirty="0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9BFD01-ECBC-F7F8-2A5B-FCCA50626F6E}"/>
                </a:ext>
              </a:extLst>
            </p:cNvPr>
            <p:cNvSpPr txBox="1"/>
            <p:nvPr/>
          </p:nvSpPr>
          <p:spPr>
            <a:xfrm>
              <a:off x="7773665" y="2572435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n-ea"/>
                </a:rPr>
                <a:t>1 / 1</a:t>
              </a:r>
              <a:endParaRPr lang="ko-KR" altLang="en-US" sz="15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F89B54-1AFA-0325-0E7E-6B0F09A03F1E}"/>
                </a:ext>
              </a:extLst>
            </p:cNvPr>
            <p:cNvSpPr txBox="1"/>
            <p:nvPr/>
          </p:nvSpPr>
          <p:spPr>
            <a:xfrm>
              <a:off x="5410200" y="3840480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n-ea"/>
                </a:rPr>
                <a:t>1 / 0</a:t>
              </a:r>
              <a:endParaRPr lang="ko-KR" altLang="en-US" sz="15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280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0BA5F2-FB6F-BC0E-D681-7CD4E1A72307}"/>
              </a:ext>
            </a:extLst>
          </p:cNvPr>
          <p:cNvSpPr/>
          <p:nvPr/>
        </p:nvSpPr>
        <p:spPr>
          <a:xfrm>
            <a:off x="2600372" y="2743198"/>
            <a:ext cx="2286000" cy="3276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CC6EB4-6C4B-1137-9B05-A9C11B8C3A28}"/>
              </a:ext>
            </a:extLst>
          </p:cNvPr>
          <p:cNvSpPr/>
          <p:nvPr/>
        </p:nvSpPr>
        <p:spPr>
          <a:xfrm>
            <a:off x="6990508" y="2743198"/>
            <a:ext cx="22860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3C8032A-AC32-45EF-C2FF-0B551193EABB}"/>
              </a:ext>
            </a:extLst>
          </p:cNvPr>
          <p:cNvCxnSpPr>
            <a:cxnSpLocks/>
          </p:cNvCxnSpPr>
          <p:nvPr/>
        </p:nvCxnSpPr>
        <p:spPr>
          <a:xfrm>
            <a:off x="5009308" y="3333355"/>
            <a:ext cx="1905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590B2-CEC7-A6C4-AD5E-E761A10D6189}"/>
              </a:ext>
            </a:extLst>
          </p:cNvPr>
          <p:cNvSpPr txBox="1"/>
          <p:nvPr/>
        </p:nvSpPr>
        <p:spPr>
          <a:xfrm>
            <a:off x="4018708" y="3200398"/>
            <a:ext cx="9144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n_state</a:t>
            </a:r>
            <a:endParaRPr lang="en-US" altLang="ko-KR" dirty="0"/>
          </a:p>
          <a:p>
            <a:r>
              <a:rPr lang="en-US" altLang="ko-KR" sz="1300" dirty="0"/>
              <a:t>(Output</a:t>
            </a:r>
            <a:r>
              <a:rPr lang="ko-KR" altLang="en-US" sz="1300" dirty="0"/>
              <a:t> </a:t>
            </a:r>
            <a:r>
              <a:rPr lang="en-US" altLang="ko-KR" sz="1300" dirty="0"/>
              <a:t>y)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4FDFB-A9EE-ACFA-66A1-7D45927D10AD}"/>
              </a:ext>
            </a:extLst>
          </p:cNvPr>
          <p:cNvSpPr txBox="1"/>
          <p:nvPr/>
        </p:nvSpPr>
        <p:spPr>
          <a:xfrm>
            <a:off x="8438308" y="3200398"/>
            <a:ext cx="9144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c_state</a:t>
            </a:r>
            <a:endParaRPr lang="en-US" altLang="ko-KR" dirty="0"/>
          </a:p>
          <a:p>
            <a:r>
              <a:rPr lang="en-US" altLang="ko-KR" sz="1300" dirty="0"/>
              <a:t>(Output</a:t>
            </a:r>
            <a:r>
              <a:rPr lang="ko-KR" altLang="en-US" sz="1300" dirty="0"/>
              <a:t> </a:t>
            </a:r>
            <a:r>
              <a:rPr lang="en-US" altLang="ko-KR" sz="1300" dirty="0"/>
              <a:t>y)</a:t>
            </a:r>
            <a:endParaRPr lang="ko-KR" altLang="en-US" sz="1300" dirty="0"/>
          </a:p>
          <a:p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D9867F-F96B-3862-3C4C-9FD4B2F80AB6}"/>
              </a:ext>
            </a:extLst>
          </p:cNvPr>
          <p:cNvCxnSpPr>
            <a:cxnSpLocks/>
          </p:cNvCxnSpPr>
          <p:nvPr/>
        </p:nvCxnSpPr>
        <p:spPr>
          <a:xfrm>
            <a:off x="9352708" y="342899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E453ED-2417-B12B-56D6-3AE2EBD14406}"/>
              </a:ext>
            </a:extLst>
          </p:cNvPr>
          <p:cNvSpPr txBox="1"/>
          <p:nvPr/>
        </p:nvSpPr>
        <p:spPr>
          <a:xfrm>
            <a:off x="7638208" y="23145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Flip Flop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D3EB79-4E3B-12E5-D7ED-49C3E181E415}"/>
              </a:ext>
            </a:extLst>
          </p:cNvPr>
          <p:cNvSpPr txBox="1"/>
          <p:nvPr/>
        </p:nvSpPr>
        <p:spPr>
          <a:xfrm>
            <a:off x="2672254" y="2314562"/>
            <a:ext cx="21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Combinational Logic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7936EE-CB2A-2727-A07A-CD09D801313E}"/>
              </a:ext>
            </a:extLst>
          </p:cNvPr>
          <p:cNvCxnSpPr>
            <a:cxnSpLocks/>
          </p:cNvCxnSpPr>
          <p:nvPr/>
        </p:nvCxnSpPr>
        <p:spPr>
          <a:xfrm>
            <a:off x="1808908" y="364208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02CE4-F93C-669A-5D7F-39842EBC1ED8}"/>
              </a:ext>
            </a:extLst>
          </p:cNvPr>
          <p:cNvSpPr txBox="1"/>
          <p:nvPr/>
        </p:nvSpPr>
        <p:spPr>
          <a:xfrm>
            <a:off x="858092" y="34406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031A755-8B05-F53A-DB42-DFA245BF4F21}"/>
              </a:ext>
            </a:extLst>
          </p:cNvPr>
          <p:cNvCxnSpPr>
            <a:cxnSpLocks/>
          </p:cNvCxnSpPr>
          <p:nvPr/>
        </p:nvCxnSpPr>
        <p:spPr>
          <a:xfrm rot="10800000">
            <a:off x="1808908" y="2133600"/>
            <a:ext cx="7848600" cy="1295399"/>
          </a:xfrm>
          <a:prstGeom prst="bentConnector3">
            <a:avLst>
              <a:gd name="adj1" fmla="val -48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06AE30-4F7D-130C-6CAD-52E0C12658A7}"/>
              </a:ext>
            </a:extLst>
          </p:cNvPr>
          <p:cNvCxnSpPr>
            <a:cxnSpLocks/>
          </p:cNvCxnSpPr>
          <p:nvPr/>
        </p:nvCxnSpPr>
        <p:spPr>
          <a:xfrm>
            <a:off x="1808908" y="312419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3D8A0-7439-0E38-DC27-29284D41B6F6}"/>
              </a:ext>
            </a:extLst>
          </p:cNvPr>
          <p:cNvCxnSpPr/>
          <p:nvPr/>
        </p:nvCxnSpPr>
        <p:spPr>
          <a:xfrm>
            <a:off x="1808908" y="2133601"/>
            <a:ext cx="0" cy="99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D6944A-15AF-F0C8-A23F-22F3E03181E5}"/>
              </a:ext>
            </a:extLst>
          </p:cNvPr>
          <p:cNvCxnSpPr>
            <a:cxnSpLocks/>
          </p:cNvCxnSpPr>
          <p:nvPr/>
        </p:nvCxnSpPr>
        <p:spPr>
          <a:xfrm>
            <a:off x="6533308" y="479557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E76584-B064-8F95-4B97-39D6E4862E8F}"/>
              </a:ext>
            </a:extLst>
          </p:cNvPr>
          <p:cNvSpPr txBox="1"/>
          <p:nvPr/>
        </p:nvSpPr>
        <p:spPr>
          <a:xfrm>
            <a:off x="6219174" y="4431266"/>
            <a:ext cx="54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clk</a:t>
            </a:r>
            <a:endParaRPr lang="ko-KR" altLang="en-US" dirty="0"/>
          </a:p>
        </p:txBody>
      </p:sp>
      <p:cxnSp>
        <p:nvCxnSpPr>
          <p:cNvPr id="14341" name="직선 화살표 연결선 14340">
            <a:extLst>
              <a:ext uri="{FF2B5EF4-FFF2-40B4-BE49-F238E27FC236}">
                <a16:creationId xmlns:a16="http://schemas.microsoft.com/office/drawing/2014/main" id="{06810386-E073-CE44-ED14-91BFE5B5C59E}"/>
              </a:ext>
            </a:extLst>
          </p:cNvPr>
          <p:cNvCxnSpPr>
            <a:cxnSpLocks/>
          </p:cNvCxnSpPr>
          <p:nvPr/>
        </p:nvCxnSpPr>
        <p:spPr>
          <a:xfrm>
            <a:off x="6533308" y="5638798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62B21172-AAF9-2CB0-1650-61E65C087201}"/>
              </a:ext>
            </a:extLst>
          </p:cNvPr>
          <p:cNvSpPr txBox="1"/>
          <p:nvPr/>
        </p:nvSpPr>
        <p:spPr>
          <a:xfrm>
            <a:off x="5999908" y="5269466"/>
            <a:ext cx="87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14344" name="TextBox 14343">
            <a:extLst>
              <a:ext uri="{FF2B5EF4-FFF2-40B4-BE49-F238E27FC236}">
                <a16:creationId xmlns:a16="http://schemas.microsoft.com/office/drawing/2014/main" id="{82055AD3-AD6A-0362-A3EA-DFE913AACE6C}"/>
              </a:ext>
            </a:extLst>
          </p:cNvPr>
          <p:cNvSpPr txBox="1"/>
          <p:nvPr/>
        </p:nvSpPr>
        <p:spPr>
          <a:xfrm>
            <a:off x="9509558" y="1233203"/>
            <a:ext cx="246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다음 상태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c_state</a:t>
            </a:r>
            <a:r>
              <a:rPr lang="en-US" altLang="ko-KR" sz="1600" dirty="0">
                <a:solidFill>
                  <a:srgbClr val="FF0000"/>
                </a:solidFill>
              </a:rPr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현재 상태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D415D8-BAB2-00E3-BA82-5B6E1DBA414E}"/>
              </a:ext>
            </a:extLst>
          </p:cNvPr>
          <p:cNvSpPr txBox="1"/>
          <p:nvPr/>
        </p:nvSpPr>
        <p:spPr>
          <a:xfrm>
            <a:off x="10147997" y="3207323"/>
            <a:ext cx="11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7A741-CF3E-61CA-F0B5-157965F19428}"/>
              </a:ext>
            </a:extLst>
          </p:cNvPr>
          <p:cNvSpPr txBox="1"/>
          <p:nvPr/>
        </p:nvSpPr>
        <p:spPr>
          <a:xfrm>
            <a:off x="7010400" y="3200398"/>
            <a:ext cx="9144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n_state</a:t>
            </a:r>
            <a:endParaRPr lang="en-US" altLang="ko-KR" dirty="0"/>
          </a:p>
          <a:p>
            <a:r>
              <a:rPr lang="en-US" altLang="ko-KR" sz="1300" dirty="0"/>
              <a:t>(Output</a:t>
            </a:r>
            <a:r>
              <a:rPr lang="ko-KR" altLang="en-US" sz="1300" dirty="0"/>
              <a:t> </a:t>
            </a:r>
            <a:r>
              <a:rPr lang="en-US" altLang="ko-KR" sz="1300" dirty="0"/>
              <a:t>y)</a:t>
            </a:r>
            <a:endParaRPr lang="ko-KR" altLang="en-US" sz="1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50EAB-94EE-93F7-0D20-5FE005646060}"/>
              </a:ext>
            </a:extLst>
          </p:cNvPr>
          <p:cNvSpPr txBox="1"/>
          <p:nvPr/>
        </p:nvSpPr>
        <p:spPr>
          <a:xfrm>
            <a:off x="869419" y="2209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c_state</a:t>
            </a:r>
            <a:endParaRPr lang="ko-KR" altLang="en-US" sz="1300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09F03-12F0-40A1-C99E-A978D29A4CBD}"/>
              </a:ext>
            </a:extLst>
          </p:cNvPr>
          <p:cNvSpPr txBox="1"/>
          <p:nvPr/>
        </p:nvSpPr>
        <p:spPr>
          <a:xfrm>
            <a:off x="3520494" y="2954217"/>
            <a:ext cx="147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case(</a:t>
            </a:r>
            <a:r>
              <a:rPr lang="en-US" altLang="ko-KR" dirty="0" err="1"/>
              <a:t>c_state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7775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37A71-6B8D-64D0-3EFF-E04F3A0197F4}"/>
              </a:ext>
            </a:extLst>
          </p:cNvPr>
          <p:cNvSpPr txBox="1"/>
          <p:nvPr/>
        </p:nvSpPr>
        <p:spPr>
          <a:xfrm>
            <a:off x="6700284" y="1913751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Moore Machine</a:t>
            </a:r>
            <a:r>
              <a:rPr lang="ko-KR" altLang="en-US" dirty="0"/>
              <a:t>과 마찬가지로 </a:t>
            </a:r>
            <a:r>
              <a:rPr lang="en-US" altLang="ko-KR" dirty="0"/>
              <a:t>register</a:t>
            </a:r>
            <a:r>
              <a:rPr lang="ko-KR" altLang="en-US" dirty="0"/>
              <a:t>로 값을 </a:t>
            </a:r>
            <a:r>
              <a:rPr lang="ko-KR" altLang="en-US" dirty="0" err="1"/>
              <a:t>할당받고</a:t>
            </a:r>
            <a:r>
              <a:rPr lang="en-US" altLang="ko-KR" dirty="0"/>
              <a:t>, Sequential Logic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424D61-0E5B-0F93-B958-C5151CB9C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88176"/>
              </p:ext>
            </p:extLst>
          </p:nvPr>
        </p:nvGraphicFramePr>
        <p:xfrm>
          <a:off x="609600" y="1913751"/>
          <a:ext cx="5486400" cy="41963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6044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140356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module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mealy_machine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clk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, x, y);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3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clk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spc="-20" dirty="0" err="1">
                          <a:solidFill>
                            <a:schemeClr val="tx1"/>
                          </a:solidFill>
                          <a:effectLst/>
                        </a:rPr>
                        <a:t>n_rst</a:t>
                      </a: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spc="-20" dirty="0">
                          <a:solidFill>
                            <a:srgbClr val="0070C0"/>
                          </a:solidFill>
                          <a:effectLst/>
                        </a:rPr>
                        <a:t>input</a:t>
                      </a:r>
                      <a:r>
                        <a:rPr lang="en-US" altLang="ko-KR" sz="1300" spc="-20" dirty="0">
                          <a:solidFill>
                            <a:schemeClr val="tx1"/>
                          </a:solidFill>
                          <a:effectLst/>
                        </a:rPr>
                        <a:t> x;</a:t>
                      </a:r>
                      <a:endParaRPr lang="ko-KR" alt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output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reg y;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reg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28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reg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2530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2737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always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@(posedge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clk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or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negedge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76957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(!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rst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&lt;=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27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67313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77004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4393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c_state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&lt;=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;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5443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92687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8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089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FSM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의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정의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의 구성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의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Moore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machine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  <a:r>
              <a:rPr lang="ko-KR" altLang="en-US" dirty="0">
                <a:ea typeface="굴림" panose="020B0600000101010101" pitchFamily="50" charset="-127"/>
              </a:rPr>
              <a:t>  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629C96-E93A-6532-A780-5D99EECFB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41716"/>
              </p:ext>
            </p:extLst>
          </p:nvPr>
        </p:nvGraphicFramePr>
        <p:xfrm>
          <a:off x="685800" y="1897048"/>
          <a:ext cx="5638800" cy="4418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5655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283145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always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@(c_state, x)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244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effectLst/>
                        </a:rPr>
                        <a:t>case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c_state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		1’b0: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(x) begin</a:t>
                      </a:r>
                      <a:endParaRPr lang="ko-KR" alt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				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n_state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y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2130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28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2530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27371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y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29652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769579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1’b1: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27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(x) begin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67313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77004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y = 1’b1;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82897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4393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544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A3CEE9-DB23-DEFE-32E8-C1CDC35A438D}"/>
              </a:ext>
            </a:extLst>
          </p:cNvPr>
          <p:cNvSpPr txBox="1"/>
          <p:nvPr/>
        </p:nvSpPr>
        <p:spPr>
          <a:xfrm>
            <a:off x="6700284" y="182880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Moore Machine</a:t>
            </a:r>
            <a:r>
              <a:rPr lang="ko-KR" altLang="en-US" dirty="0"/>
              <a:t>과 마찬가지로 </a:t>
            </a:r>
            <a:r>
              <a:rPr lang="en-US" altLang="ko-KR" dirty="0" err="1"/>
              <a:t>c_state</a:t>
            </a:r>
            <a:r>
              <a:rPr lang="en-US" altLang="ko-KR" dirty="0"/>
              <a:t> </a:t>
            </a:r>
            <a:r>
              <a:rPr lang="ko-KR" altLang="en-US" dirty="0"/>
              <a:t>신호와 </a:t>
            </a:r>
            <a:r>
              <a:rPr lang="en-US" altLang="ko-KR" dirty="0"/>
              <a:t>x</a:t>
            </a:r>
            <a:r>
              <a:rPr lang="ko-KR" altLang="en-US" dirty="0"/>
              <a:t>신호에 대하여 반응하는 조합논리회로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case</a:t>
            </a:r>
            <a:r>
              <a:rPr lang="ko-KR" altLang="en-US" dirty="0"/>
              <a:t>문으로 현재 상태</a:t>
            </a:r>
            <a:r>
              <a:rPr lang="en-US" altLang="ko-KR" dirty="0"/>
              <a:t>(</a:t>
            </a:r>
            <a:r>
              <a:rPr lang="en-US" altLang="ko-KR" dirty="0" err="1"/>
              <a:t>c_state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Input x</a:t>
            </a:r>
            <a:r>
              <a:rPr lang="ko-KR" altLang="en-US" dirty="0"/>
              <a:t>값에 따라서 다음상태 </a:t>
            </a:r>
            <a:r>
              <a:rPr lang="en-US" altLang="ko-KR" dirty="0"/>
              <a:t>(</a:t>
            </a:r>
            <a:r>
              <a:rPr lang="en-US" altLang="ko-KR" dirty="0" err="1"/>
              <a:t>n_state</a:t>
            </a:r>
            <a:r>
              <a:rPr lang="en-US" altLang="ko-KR" dirty="0"/>
              <a:t>)</a:t>
            </a:r>
            <a:r>
              <a:rPr lang="ko-KR" altLang="en-US" dirty="0"/>
              <a:t>와 다음 상태에 따라 다른 </a:t>
            </a:r>
            <a:r>
              <a:rPr lang="en-US" altLang="ko-KR" dirty="0"/>
              <a:t>Output y</a:t>
            </a:r>
            <a:r>
              <a:rPr lang="ko-KR" altLang="en-US" dirty="0"/>
              <a:t>값을 결정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1463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399ADE-4730-B47E-7AA8-E632619DA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07972"/>
              </p:ext>
            </p:extLst>
          </p:nvPr>
        </p:nvGraphicFramePr>
        <p:xfrm>
          <a:off x="685800" y="1828800"/>
          <a:ext cx="5638800" cy="28720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5655">
                  <a:extLst>
                    <a:ext uri="{9D8B030D-6E8A-4147-A177-3AD203B41FA5}">
                      <a16:colId xmlns:a16="http://schemas.microsoft.com/office/drawing/2014/main" val="1861028562"/>
                    </a:ext>
                  </a:extLst>
                </a:gridCol>
                <a:gridCol w="5283145">
                  <a:extLst>
                    <a:ext uri="{9D8B030D-6E8A-4147-A177-3AD203B41FA5}">
                      <a16:colId xmlns:a16="http://schemas.microsoft.com/office/drawing/2014/main" val="3387276832"/>
                    </a:ext>
                  </a:extLst>
                </a:gridCol>
              </a:tblGrid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begin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06102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05504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25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	y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3985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4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43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757307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224641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45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13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default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 : begin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6699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46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n_state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15878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47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		y = 1’b0;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130663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48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lang="en-US" sz="1300" spc="-20" dirty="0">
                          <a:solidFill>
                            <a:schemeClr val="tx1"/>
                          </a:solidFill>
                          <a:effectLst/>
                        </a:rPr>
                        <a:t>		end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97462"/>
                  </a:ext>
                </a:extLst>
              </a:tr>
              <a:tr h="22200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49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" marR="0" lvl="0" indent="0" algn="l" defTabSz="914400" rtl="0" eaLnBrk="1" fontAlgn="auto" latinLnBrk="0" hangingPunct="1">
                        <a:lnSpc>
                          <a:spcPts val="1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13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endcase</a:t>
                      </a:r>
                      <a:endParaRPr lang="ko-KR" altLang="ko-KR" sz="13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098345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50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15020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51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48636"/>
                  </a:ext>
                </a:extLst>
              </a:tr>
              <a:tr h="220728">
                <a:tc>
                  <a:txBody>
                    <a:bodyPr/>
                    <a:lstStyle/>
                    <a:p>
                      <a:pPr marL="6985" algn="ctr">
                        <a:lnSpc>
                          <a:spcPts val="1630"/>
                        </a:lnSpc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52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lang="en-US" altLang="ko-KR" sz="13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endmodule</a:t>
                      </a:r>
                      <a:endParaRPr lang="ko-KR" sz="13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46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94F6DB-4B26-8732-B2B6-1D6905B17D71}"/>
              </a:ext>
            </a:extLst>
          </p:cNvPr>
          <p:cNvSpPr txBox="1"/>
          <p:nvPr/>
        </p:nvSpPr>
        <p:spPr>
          <a:xfrm>
            <a:off x="6700284" y="1913751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case</a:t>
            </a:r>
            <a:r>
              <a:rPr lang="ko-KR" altLang="en-US" dirty="0"/>
              <a:t>문에 원하는 </a:t>
            </a:r>
            <a:r>
              <a:rPr lang="en-US" altLang="ko-KR" dirty="0" err="1"/>
              <a:t>c_state</a:t>
            </a:r>
            <a:r>
              <a:rPr lang="ko-KR" altLang="en-US" dirty="0"/>
              <a:t>의 값이 나오지 않은 경우</a:t>
            </a:r>
            <a:r>
              <a:rPr lang="en-US" altLang="ko-KR" dirty="0"/>
              <a:t>, </a:t>
            </a:r>
            <a:r>
              <a:rPr lang="en-US" altLang="ko-KR" dirty="0" err="1"/>
              <a:t>n_state</a:t>
            </a:r>
            <a:r>
              <a:rPr lang="ko-KR" altLang="en-US" dirty="0"/>
              <a:t>에 </a:t>
            </a:r>
            <a:r>
              <a:rPr lang="en-US" altLang="ko-KR" dirty="0"/>
              <a:t>1’b0</a:t>
            </a:r>
            <a:r>
              <a:rPr lang="ko-KR" altLang="en-US" dirty="0"/>
              <a:t>을 할당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91763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F8C27-65BD-D3A6-5CAD-18783446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92" y="2284068"/>
            <a:ext cx="9789615" cy="1754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80193-DCC1-3C90-4FB6-1FDD84AA0601}"/>
              </a:ext>
            </a:extLst>
          </p:cNvPr>
          <p:cNvSpPr txBox="1"/>
          <p:nvPr/>
        </p:nvSpPr>
        <p:spPr>
          <a:xfrm>
            <a:off x="5029200" y="4419600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Input x : 0</a:t>
            </a:r>
          </a:p>
          <a:p>
            <a:r>
              <a:rPr lang="en-US" altLang="ko-KR" sz="1600" dirty="0">
                <a:latin typeface="+mn-ea"/>
              </a:rPr>
              <a:t>Output y : 0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c_state</a:t>
            </a:r>
            <a:r>
              <a:rPr lang="en-US" altLang="ko-KR" dirty="0">
                <a:latin typeface="+mn-ea"/>
              </a:rPr>
              <a:t> : 0</a:t>
            </a:r>
          </a:p>
          <a:p>
            <a:r>
              <a:rPr lang="en-US" altLang="ko-KR" dirty="0" err="1">
                <a:latin typeface="+mn-ea"/>
              </a:rPr>
              <a:t>n_state</a:t>
            </a:r>
            <a:r>
              <a:rPr lang="en-US" altLang="ko-KR" dirty="0">
                <a:latin typeface="+mn-ea"/>
              </a:rPr>
              <a:t> : 0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89262-A90A-BAB3-76EF-F2911C0945C2}"/>
              </a:ext>
            </a:extLst>
          </p:cNvPr>
          <p:cNvSpPr txBox="1"/>
          <p:nvPr/>
        </p:nvSpPr>
        <p:spPr>
          <a:xfrm>
            <a:off x="6477000" y="4419600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Input x : 1</a:t>
            </a:r>
          </a:p>
          <a:p>
            <a:r>
              <a:rPr lang="en-US" altLang="ko-KR" sz="1600" dirty="0">
                <a:latin typeface="+mn-ea"/>
              </a:rPr>
              <a:t>Output y : 0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c_state</a:t>
            </a:r>
            <a:r>
              <a:rPr lang="en-US" altLang="ko-KR" dirty="0">
                <a:latin typeface="+mn-ea"/>
              </a:rPr>
              <a:t> : 0</a:t>
            </a:r>
          </a:p>
          <a:p>
            <a:r>
              <a:rPr lang="en-US" altLang="ko-KR" dirty="0" err="1">
                <a:latin typeface="+mn-ea"/>
              </a:rPr>
              <a:t>n_state</a:t>
            </a:r>
            <a:r>
              <a:rPr lang="en-US" altLang="ko-KR" dirty="0">
                <a:latin typeface="+mn-ea"/>
              </a:rPr>
              <a:t> : 1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258BE-BF5A-FFCC-9488-E927520A02C2}"/>
              </a:ext>
            </a:extLst>
          </p:cNvPr>
          <p:cNvSpPr txBox="1"/>
          <p:nvPr/>
        </p:nvSpPr>
        <p:spPr>
          <a:xfrm>
            <a:off x="8001000" y="4419600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Input x : 1</a:t>
            </a:r>
          </a:p>
          <a:p>
            <a:r>
              <a:rPr lang="en-US" altLang="ko-KR" sz="1600" dirty="0">
                <a:latin typeface="+mn-ea"/>
              </a:rPr>
              <a:t>Output y : 1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c_state</a:t>
            </a:r>
            <a:r>
              <a:rPr lang="en-US" altLang="ko-KR" dirty="0">
                <a:latin typeface="+mn-ea"/>
              </a:rPr>
              <a:t> : 1</a:t>
            </a:r>
          </a:p>
          <a:p>
            <a:r>
              <a:rPr lang="en-US" altLang="ko-KR" dirty="0" err="1">
                <a:latin typeface="+mn-ea"/>
              </a:rPr>
              <a:t>n_state</a:t>
            </a:r>
            <a:r>
              <a:rPr lang="en-US" altLang="ko-KR" dirty="0">
                <a:latin typeface="+mn-ea"/>
              </a:rPr>
              <a:t> : 1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7322A-78A6-C863-500E-2CB3F143D8B2}"/>
              </a:ext>
            </a:extLst>
          </p:cNvPr>
          <p:cNvSpPr txBox="1"/>
          <p:nvPr/>
        </p:nvSpPr>
        <p:spPr>
          <a:xfrm>
            <a:off x="9448800" y="4419600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Input x : 0</a:t>
            </a:r>
          </a:p>
          <a:p>
            <a:r>
              <a:rPr lang="en-US" altLang="ko-KR" sz="1600" dirty="0">
                <a:latin typeface="+mn-ea"/>
              </a:rPr>
              <a:t>Output y : 0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c_state</a:t>
            </a:r>
            <a:r>
              <a:rPr lang="en-US" altLang="ko-KR" dirty="0">
                <a:latin typeface="+mn-ea"/>
              </a:rPr>
              <a:t> : 1</a:t>
            </a:r>
          </a:p>
          <a:p>
            <a:r>
              <a:rPr lang="en-US" altLang="ko-KR" dirty="0" err="1">
                <a:latin typeface="+mn-ea"/>
              </a:rPr>
              <a:t>n_state</a:t>
            </a:r>
            <a:r>
              <a:rPr lang="en-US" altLang="ko-KR" dirty="0">
                <a:latin typeface="+mn-ea"/>
              </a:rPr>
              <a:t> : 0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EABA8-F388-E1F2-EE27-70EFB34171B1}"/>
              </a:ext>
            </a:extLst>
          </p:cNvPr>
          <p:cNvSpPr txBox="1"/>
          <p:nvPr/>
        </p:nvSpPr>
        <p:spPr>
          <a:xfrm>
            <a:off x="5181600" y="1828800"/>
            <a:ext cx="103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reset : 1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A333D-0506-7734-B0B2-6BEC1949C174}"/>
              </a:ext>
            </a:extLst>
          </p:cNvPr>
          <p:cNvSpPr txBox="1"/>
          <p:nvPr/>
        </p:nvSpPr>
        <p:spPr>
          <a:xfrm rot="5400000">
            <a:off x="4792464" y="406751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B747-D59D-1B1D-BE6D-421CB6097C28}"/>
              </a:ext>
            </a:extLst>
          </p:cNvPr>
          <p:cNvSpPr txBox="1"/>
          <p:nvPr/>
        </p:nvSpPr>
        <p:spPr>
          <a:xfrm rot="5400000">
            <a:off x="6265556" y="405862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126B2-E058-365A-C817-502F7721127A}"/>
              </a:ext>
            </a:extLst>
          </p:cNvPr>
          <p:cNvSpPr txBox="1"/>
          <p:nvPr/>
        </p:nvSpPr>
        <p:spPr>
          <a:xfrm rot="5400000">
            <a:off x="7708521" y="4065556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35BAB-7AD4-B55F-5BB4-50B461F0EAD7}"/>
              </a:ext>
            </a:extLst>
          </p:cNvPr>
          <p:cNvSpPr txBox="1"/>
          <p:nvPr/>
        </p:nvSpPr>
        <p:spPr>
          <a:xfrm rot="5400000">
            <a:off x="9174524" y="4065556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.......</a:t>
            </a:r>
          </a:p>
        </p:txBody>
      </p:sp>
    </p:spTree>
    <p:extLst>
      <p:ext uri="{BB962C8B-B14F-4D97-AF65-F5344CB8AC3E}">
        <p14:creationId xmlns:p14="http://schemas.microsoft.com/office/powerpoint/2010/main" val="20917155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890"/>
            <a:ext cx="10972800" cy="9906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출처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5B78D-A373-23D7-530D-30BE37CD50C8}"/>
              </a:ext>
            </a:extLst>
          </p:cNvPr>
          <p:cNvSpPr txBox="1"/>
          <p:nvPr/>
        </p:nvSpPr>
        <p:spPr>
          <a:xfrm>
            <a:off x="854078" y="3851680"/>
            <a:ext cx="43434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https://catslikefish.tistory.com/entry/Finite-State-MachineFSM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2C1A6-ADA7-E1DD-CECD-409186C64956}"/>
              </a:ext>
            </a:extLst>
          </p:cNvPr>
          <p:cNvSpPr txBox="1"/>
          <p:nvPr/>
        </p:nvSpPr>
        <p:spPr>
          <a:xfrm>
            <a:off x="1603402" y="3363945"/>
            <a:ext cx="278892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https://novemberfirst.tistory.com/104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E0C68-92B1-AABD-50E8-6679989A1FA4}"/>
              </a:ext>
            </a:extLst>
          </p:cNvPr>
          <p:cNvSpPr txBox="1"/>
          <p:nvPr/>
        </p:nvSpPr>
        <p:spPr>
          <a:xfrm>
            <a:off x="1806762" y="1321837"/>
            <a:ext cx="238220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https://yjd961216.tistory.com/8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F7FDA-B17D-C454-86F3-966C68DF326B}"/>
              </a:ext>
            </a:extLst>
          </p:cNvPr>
          <p:cNvSpPr txBox="1"/>
          <p:nvPr/>
        </p:nvSpPr>
        <p:spPr>
          <a:xfrm>
            <a:off x="1806762" y="1856204"/>
            <a:ext cx="238220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https://skmagic.tistory.com/310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CFA6E-F801-DC83-763D-880E04B7FFB0}"/>
              </a:ext>
            </a:extLst>
          </p:cNvPr>
          <p:cNvSpPr txBox="1"/>
          <p:nvPr/>
        </p:nvSpPr>
        <p:spPr>
          <a:xfrm>
            <a:off x="816864" y="4827150"/>
            <a:ext cx="46482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https://m.blog.naver.com/PostView.naver?isHttpsRedirect=true&amp;blogId=jerrypoiu&amp;logNo=221235988023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1AC344-9520-9990-7906-E584EBE3A0F7}"/>
              </a:ext>
            </a:extLst>
          </p:cNvPr>
          <p:cNvSpPr txBox="1"/>
          <p:nvPr/>
        </p:nvSpPr>
        <p:spPr>
          <a:xfrm>
            <a:off x="1719608" y="2388475"/>
            <a:ext cx="255651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https://boycoding.tistory.com/262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B9E7A-36C5-CF91-B031-DF921D4432A3}"/>
              </a:ext>
            </a:extLst>
          </p:cNvPr>
          <p:cNvSpPr txBox="1"/>
          <p:nvPr/>
        </p:nvSpPr>
        <p:spPr>
          <a:xfrm>
            <a:off x="1661505" y="2876210"/>
            <a:ext cx="267271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https://underflow101.tistory.com/55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DEE74-9BE4-C6C1-FA5A-630DC2D26C51}"/>
              </a:ext>
            </a:extLst>
          </p:cNvPr>
          <p:cNvSpPr txBox="1"/>
          <p:nvPr/>
        </p:nvSpPr>
        <p:spPr>
          <a:xfrm>
            <a:off x="731864" y="5510232"/>
            <a:ext cx="45319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https://ko.wikipedia.org/wiki/%EC%9C%A0%ED%95%9C_%EC%83%81%ED%83%9C_%EA%B8%B0%EA%B3%84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ECEBA-1330-4C81-E941-4BFFDF79C10D}"/>
              </a:ext>
            </a:extLst>
          </p:cNvPr>
          <p:cNvSpPr txBox="1"/>
          <p:nvPr/>
        </p:nvSpPr>
        <p:spPr>
          <a:xfrm>
            <a:off x="5791200" y="1364133"/>
            <a:ext cx="6096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/>
              <a:t>https://se-jung-h.tistory.com/entry/%EB%94%94%EC%A7%80%ED%84%B8-%EB%85%BC%EB%A6%AC%ED%9A%8C%EB%A1%9C-Moore-FSM%EA%B3%BC-Mealy-FSM%EC%9D%98-%EC%9E%A5%EB%8B%A8%EC%A0%90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A323F-AE23-8E15-4DA2-49D1165A4BC3}"/>
              </a:ext>
            </a:extLst>
          </p:cNvPr>
          <p:cNvSpPr txBox="1"/>
          <p:nvPr/>
        </p:nvSpPr>
        <p:spPr>
          <a:xfrm>
            <a:off x="854078" y="4339415"/>
            <a:ext cx="43434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http://www.ktword.co.kr/test/view/view.php?m_temp1=3203</a:t>
            </a:r>
          </a:p>
        </p:txBody>
      </p:sp>
    </p:spTree>
    <p:extLst>
      <p:ext uri="{BB962C8B-B14F-4D97-AF65-F5344CB8AC3E}">
        <p14:creationId xmlns:p14="http://schemas.microsoft.com/office/powerpoint/2010/main" val="131709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700"/>
            <a:ext cx="10972800" cy="9906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발표 </a:t>
            </a:r>
            <a:r>
              <a:rPr lang="ko-KR" altLang="en-US" sz="3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들어주셔서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감사합니다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이상입니다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5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정의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BDE02-A7B5-5918-F030-E39C21222153}"/>
              </a:ext>
            </a:extLst>
          </p:cNvPr>
          <p:cNvSpPr txBox="1"/>
          <p:nvPr/>
        </p:nvSpPr>
        <p:spPr>
          <a:xfrm>
            <a:off x="3124200" y="1996155"/>
            <a:ext cx="601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a typeface="굴림" panose="020B0600000101010101" pitchFamily="50" charset="-127"/>
              </a:rPr>
              <a:t>#</a:t>
            </a:r>
            <a:r>
              <a:rPr lang="en-US" altLang="ko-KR" sz="2500" dirty="0">
                <a:ea typeface="굴림" panose="020B0600000101010101" pitchFamily="50" charset="-127"/>
              </a:rPr>
              <a:t> FSM(Finite State Machine, </a:t>
            </a:r>
            <a:r>
              <a:rPr lang="ko-KR" altLang="en-US" sz="2500" dirty="0">
                <a:ea typeface="굴림" panose="020B0600000101010101" pitchFamily="50" charset="-127"/>
              </a:rPr>
              <a:t>유한 상태 기계</a:t>
            </a:r>
            <a:r>
              <a:rPr lang="en-US" altLang="ko-KR" sz="2500" dirty="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F19DA-0721-33C1-089B-60B0FA23B79C}"/>
              </a:ext>
            </a:extLst>
          </p:cNvPr>
          <p:cNvSpPr txBox="1"/>
          <p:nvPr/>
        </p:nvSpPr>
        <p:spPr>
          <a:xfrm>
            <a:off x="3124200" y="4700826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ea typeface="굴림" panose="020B0600000101010101" pitchFamily="50" charset="-127"/>
              </a:rPr>
              <a:t>#</a:t>
            </a:r>
            <a:r>
              <a:rPr lang="ko-KR" altLang="en-US" sz="2500" dirty="0">
                <a:ea typeface="굴림" panose="020B0600000101010101" pitchFamily="50" charset="-127"/>
              </a:rPr>
              <a:t> 시스템을 상대적으로 간단한 상태들로 나누어</a:t>
            </a:r>
            <a:r>
              <a:rPr lang="en-US" altLang="ko-KR" sz="2500" dirty="0">
                <a:ea typeface="굴림" panose="020B0600000101010101" pitchFamily="50" charset="-127"/>
              </a:rPr>
              <a:t> </a:t>
            </a:r>
            <a:r>
              <a:rPr lang="ko-KR" altLang="en-US" sz="2500" dirty="0">
                <a:ea typeface="굴림" panose="020B0600000101010101" pitchFamily="50" charset="-127"/>
              </a:rPr>
              <a:t>설명하는 방법</a:t>
            </a:r>
            <a:endParaRPr lang="en-US" altLang="ko-KR" sz="2500" dirty="0">
              <a:ea typeface="굴림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FB813-7110-0224-5068-B12EEDCEBE0E}"/>
              </a:ext>
            </a:extLst>
          </p:cNvPr>
          <p:cNvSpPr txBox="1"/>
          <p:nvPr/>
        </p:nvSpPr>
        <p:spPr>
          <a:xfrm>
            <a:off x="3124200" y="2670567"/>
            <a:ext cx="601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a typeface="굴림" panose="020B0600000101010101" pitchFamily="50" charset="-127"/>
              </a:rPr>
              <a:t>#</a:t>
            </a:r>
            <a:r>
              <a:rPr lang="en-US" altLang="ko-KR" sz="2500" dirty="0">
                <a:ea typeface="굴림" panose="020B0600000101010101" pitchFamily="50" charset="-127"/>
              </a:rPr>
              <a:t> </a:t>
            </a:r>
            <a:r>
              <a:rPr lang="ko-KR" altLang="en-US" sz="2500" dirty="0">
                <a:ea typeface="굴림" panose="020B0600000101010101" pitchFamily="50" charset="-127"/>
              </a:rPr>
              <a:t>유한한 기억장치</a:t>
            </a:r>
            <a:r>
              <a:rPr lang="en-US" altLang="ko-KR" sz="2500" dirty="0">
                <a:ea typeface="굴림" panose="020B0600000101010101" pitchFamily="50" charset="-127"/>
              </a:rPr>
              <a:t>(</a:t>
            </a:r>
            <a:r>
              <a:rPr lang="ko-KR" altLang="en-US" sz="2500" dirty="0">
                <a:ea typeface="굴림" panose="020B0600000101010101" pitchFamily="50" charset="-127"/>
              </a:rPr>
              <a:t>메모리</a:t>
            </a:r>
            <a:r>
              <a:rPr lang="en-US" altLang="ko-KR" sz="2500" dirty="0">
                <a:ea typeface="굴림" panose="020B0600000101010101" pitchFamily="50" charset="-127"/>
              </a:rPr>
              <a:t>)</a:t>
            </a:r>
            <a:r>
              <a:rPr lang="ko-KR" altLang="en-US" sz="2500" dirty="0">
                <a:ea typeface="굴림" panose="020B0600000101010101" pitchFamily="50" charset="-127"/>
              </a:rPr>
              <a:t> 존재</a:t>
            </a:r>
            <a:endParaRPr lang="en-US" altLang="ko-KR" sz="2500" dirty="0"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DC5AE-7B70-1761-9A36-BBD7EE2E5CCB}"/>
              </a:ext>
            </a:extLst>
          </p:cNvPr>
          <p:cNvSpPr txBox="1"/>
          <p:nvPr/>
        </p:nvSpPr>
        <p:spPr>
          <a:xfrm>
            <a:off x="3124200" y="3300976"/>
            <a:ext cx="6019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a typeface="굴림" panose="020B0600000101010101" pitchFamily="50" charset="-127"/>
              </a:rPr>
              <a:t>#</a:t>
            </a:r>
            <a:r>
              <a:rPr lang="en-US" altLang="ko-KR" sz="2500" dirty="0">
                <a:ea typeface="굴림" panose="020B0600000101010101" pitchFamily="50" charset="-127"/>
              </a:rPr>
              <a:t> </a:t>
            </a:r>
            <a:r>
              <a:rPr lang="ko-KR" altLang="en-US" sz="2500" dirty="0">
                <a:ea typeface="굴림" panose="020B0600000101010101" pitchFamily="50" charset="-127"/>
              </a:rPr>
              <a:t>시간의 진행에 따라</a:t>
            </a:r>
            <a:r>
              <a:rPr lang="en-US" altLang="ko-KR" sz="2500" dirty="0">
                <a:ea typeface="굴림" panose="020B0600000101010101" pitchFamily="50" charset="-127"/>
              </a:rPr>
              <a:t>, </a:t>
            </a:r>
            <a:r>
              <a:rPr lang="ko-KR" altLang="en-US" sz="2500" dirty="0">
                <a:ea typeface="굴림" panose="020B0600000101010101" pitchFamily="50" charset="-127"/>
              </a:rPr>
              <a:t>미리 정해진 유한 상태들의 집합 내에서</a:t>
            </a:r>
            <a:r>
              <a:rPr lang="en-US" altLang="ko-KR" sz="2500" dirty="0">
                <a:ea typeface="굴림" panose="020B0600000101010101" pitchFamily="50" charset="-127"/>
              </a:rPr>
              <a:t>, </a:t>
            </a:r>
            <a:r>
              <a:rPr lang="ko-KR" altLang="en-US" sz="2500" dirty="0">
                <a:ea typeface="굴림" panose="020B0600000101010101" pitchFamily="50" charset="-127"/>
              </a:rPr>
              <a:t>상태가 변할 수 있는 추상적인 모델</a:t>
            </a:r>
            <a:endParaRPr lang="en-US" altLang="ko-KR" sz="25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구성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6CB497-4407-EF80-3582-B55DDE11DA4B}"/>
              </a:ext>
            </a:extLst>
          </p:cNvPr>
          <p:cNvGrpSpPr/>
          <p:nvPr/>
        </p:nvGrpSpPr>
        <p:grpSpPr>
          <a:xfrm>
            <a:off x="2580132" y="2003027"/>
            <a:ext cx="7031736" cy="1214437"/>
            <a:chOff x="1121664" y="1909763"/>
            <a:chExt cx="7031736" cy="121443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6EAFA3D-70BD-57A2-0D2C-79A323C7A80A}"/>
                </a:ext>
              </a:extLst>
            </p:cNvPr>
            <p:cNvSpPr/>
            <p:nvPr/>
          </p:nvSpPr>
          <p:spPr>
            <a:xfrm>
              <a:off x="1121664" y="1909763"/>
              <a:ext cx="1240536" cy="1214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State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067C2-0875-8968-CCFB-0DCD1C3AF883}"/>
                </a:ext>
              </a:extLst>
            </p:cNvPr>
            <p:cNvSpPr txBox="1"/>
            <p:nvPr/>
          </p:nvSpPr>
          <p:spPr>
            <a:xfrm>
              <a:off x="2971800" y="2332315"/>
              <a:ext cx="518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상태</a:t>
              </a:r>
              <a:r>
                <a:rPr lang="en-US" altLang="ko-KR" dirty="0"/>
                <a:t>(State) : FSM</a:t>
              </a:r>
              <a:r>
                <a:rPr lang="ko-KR" altLang="en-US" dirty="0"/>
                <a:t>의 각 구성요소를 나타냅니다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41626B-FC7C-069C-889A-D7726A6ED731}"/>
              </a:ext>
            </a:extLst>
          </p:cNvPr>
          <p:cNvGrpSpPr/>
          <p:nvPr/>
        </p:nvGrpSpPr>
        <p:grpSpPr>
          <a:xfrm>
            <a:off x="2493264" y="3750864"/>
            <a:ext cx="7793736" cy="685800"/>
            <a:chOff x="2493264" y="4724400"/>
            <a:chExt cx="7793736" cy="685800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0E3E91AA-5404-44A4-6119-B390B0918718}"/>
                </a:ext>
              </a:extLst>
            </p:cNvPr>
            <p:cNvSpPr/>
            <p:nvPr/>
          </p:nvSpPr>
          <p:spPr>
            <a:xfrm>
              <a:off x="2493264" y="4724400"/>
              <a:ext cx="1409700" cy="685800"/>
            </a:xfrm>
            <a:prstGeom prst="rightArrow">
              <a:avLst>
                <a:gd name="adj1" fmla="val 60101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C3A6EB-4DD3-6801-04F4-64A05CFA8188}"/>
                </a:ext>
              </a:extLst>
            </p:cNvPr>
            <p:cNvSpPr txBox="1"/>
            <p:nvPr/>
          </p:nvSpPr>
          <p:spPr>
            <a:xfrm>
              <a:off x="4430268" y="4882634"/>
              <a:ext cx="5856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입력</a:t>
              </a:r>
              <a:r>
                <a:rPr lang="en-US" altLang="ko-KR" dirty="0"/>
                <a:t>(Input) : </a:t>
              </a:r>
              <a:r>
                <a:rPr lang="ko-KR" altLang="en-US" dirty="0"/>
                <a:t>외부에서 들어오는 신호 </a:t>
              </a:r>
              <a:r>
                <a:rPr lang="en-US" altLang="ko-KR" dirty="0"/>
                <a:t>or </a:t>
              </a:r>
              <a:r>
                <a:rPr lang="ko-KR" altLang="en-US" dirty="0"/>
                <a:t>이벤트입니다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34F9A7-4AFB-CBED-4692-7F089136E319}"/>
              </a:ext>
            </a:extLst>
          </p:cNvPr>
          <p:cNvGrpSpPr/>
          <p:nvPr/>
        </p:nvGrpSpPr>
        <p:grpSpPr>
          <a:xfrm>
            <a:off x="1447800" y="4970064"/>
            <a:ext cx="8164068" cy="821136"/>
            <a:chOff x="2046732" y="2331975"/>
            <a:chExt cx="8164068" cy="8211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809CC-7711-587A-7017-7225A1F7B661}"/>
                </a:ext>
              </a:extLst>
            </p:cNvPr>
            <p:cNvSpPr txBox="1"/>
            <p:nvPr/>
          </p:nvSpPr>
          <p:spPr>
            <a:xfrm>
              <a:off x="5029200" y="2506780"/>
              <a:ext cx="518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상태 전이</a:t>
              </a:r>
              <a:r>
                <a:rPr lang="en-US" altLang="ko-KR" dirty="0"/>
                <a:t>(Transitions) : </a:t>
              </a:r>
              <a:r>
                <a:rPr lang="ko-KR" altLang="en-US" dirty="0"/>
                <a:t>현재 상태에서 다른 상태로 변화하는 것입니다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74C9350-5D34-038B-FA4C-155EAE2C64E8}"/>
                </a:ext>
              </a:extLst>
            </p:cNvPr>
            <p:cNvGrpSpPr/>
            <p:nvPr/>
          </p:nvGrpSpPr>
          <p:grpSpPr>
            <a:xfrm>
              <a:off x="2046732" y="2331975"/>
              <a:ext cx="2677562" cy="718942"/>
              <a:chOff x="1517396" y="2179163"/>
              <a:chExt cx="2677562" cy="71894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CE14508-B06E-7274-AEE7-739066E97744}"/>
                  </a:ext>
                </a:extLst>
              </p:cNvPr>
              <p:cNvSpPr/>
              <p:nvPr/>
            </p:nvSpPr>
            <p:spPr>
              <a:xfrm>
                <a:off x="1517396" y="2179163"/>
                <a:ext cx="768604" cy="7164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State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C734D0B0-94E5-EFF6-8224-03C2B280F8DF}"/>
                  </a:ext>
                </a:extLst>
              </p:cNvPr>
              <p:cNvSpPr/>
              <p:nvPr/>
            </p:nvSpPr>
            <p:spPr>
              <a:xfrm>
                <a:off x="2502609" y="2352715"/>
                <a:ext cx="707136" cy="369332"/>
              </a:xfrm>
              <a:prstGeom prst="rightArrow">
                <a:avLst>
                  <a:gd name="adj1" fmla="val 65005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</a:rPr>
                  <a:t>Input</a:t>
                </a:r>
                <a:endParaRPr lang="ko-KR" alt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AA64E99-F53E-D2FD-9D34-5807493AD137}"/>
                  </a:ext>
                </a:extLst>
              </p:cNvPr>
              <p:cNvSpPr/>
              <p:nvPr/>
            </p:nvSpPr>
            <p:spPr>
              <a:xfrm>
                <a:off x="3426354" y="2181668"/>
                <a:ext cx="768604" cy="7164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State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09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70948689-3FF0-6D6A-66C2-A6D3279E7D5E}"/>
              </a:ext>
            </a:extLst>
          </p:cNvPr>
          <p:cNvGrpSpPr/>
          <p:nvPr/>
        </p:nvGrpSpPr>
        <p:grpSpPr>
          <a:xfrm>
            <a:off x="1219200" y="2646033"/>
            <a:ext cx="9829800" cy="2764167"/>
            <a:chOff x="1219200" y="2646033"/>
            <a:chExt cx="9829800" cy="276416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8FC470B-B560-D68B-2C28-15DAA4E70696}"/>
                </a:ext>
              </a:extLst>
            </p:cNvPr>
            <p:cNvSpPr/>
            <p:nvPr/>
          </p:nvSpPr>
          <p:spPr>
            <a:xfrm>
              <a:off x="1219200" y="3805237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0C53468-0985-747E-55C1-96A78E4654C3}"/>
                </a:ext>
              </a:extLst>
            </p:cNvPr>
            <p:cNvCxnSpPr>
              <a:stCxn id="3" idx="2"/>
              <a:endCxn id="3" idx="6"/>
            </p:cNvCxnSpPr>
            <p:nvPr/>
          </p:nvCxnSpPr>
          <p:spPr>
            <a:xfrm>
              <a:off x="1219200" y="4607719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A6DDF2-92EA-8790-006F-D2167572BD98}"/>
                </a:ext>
              </a:extLst>
            </p:cNvPr>
            <p:cNvSpPr txBox="1"/>
            <p:nvPr/>
          </p:nvSpPr>
          <p:spPr>
            <a:xfrm>
              <a:off x="1543050" y="4143928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State 1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34133-9181-4FD6-73C2-8B06DD42B211}"/>
                </a:ext>
              </a:extLst>
            </p:cNvPr>
            <p:cNvSpPr txBox="1"/>
            <p:nvPr/>
          </p:nvSpPr>
          <p:spPr>
            <a:xfrm>
              <a:off x="1552575" y="4748346"/>
              <a:ext cx="10001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y</a:t>
              </a:r>
              <a:endPara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517A43A-83A3-99C3-0DE8-D9FFDB600D4E}"/>
                </a:ext>
              </a:extLst>
            </p:cNvPr>
            <p:cNvSpPr/>
            <p:nvPr/>
          </p:nvSpPr>
          <p:spPr>
            <a:xfrm>
              <a:off x="5334000" y="3802976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EF2794E-1CCE-FBEB-769F-021C9A41BEFD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>
            <a:xfrm>
              <a:off x="5334000" y="4605458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6A4D16-A84E-C887-85F7-31B7F47134C9}"/>
                </a:ext>
              </a:extLst>
            </p:cNvPr>
            <p:cNvSpPr txBox="1"/>
            <p:nvPr/>
          </p:nvSpPr>
          <p:spPr>
            <a:xfrm>
              <a:off x="5657850" y="4141667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State 2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7FE2BC-84FA-342B-5BC8-7A314EAB9CAA}"/>
                </a:ext>
              </a:extLst>
            </p:cNvPr>
            <p:cNvSpPr txBox="1"/>
            <p:nvPr/>
          </p:nvSpPr>
          <p:spPr>
            <a:xfrm>
              <a:off x="5667375" y="4746085"/>
              <a:ext cx="10001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y</a:t>
              </a:r>
              <a:endPara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1A82F3-ECC5-A367-C69B-157FFE39A32D}"/>
                </a:ext>
              </a:extLst>
            </p:cNvPr>
            <p:cNvSpPr/>
            <p:nvPr/>
          </p:nvSpPr>
          <p:spPr>
            <a:xfrm>
              <a:off x="9448800" y="3802976"/>
              <a:ext cx="1600200" cy="160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04ADE4A-8BAC-8C59-3D23-E2C63402EE55}"/>
                </a:ext>
              </a:extLst>
            </p:cNvPr>
            <p:cNvCxnSpPr>
              <a:stCxn id="26" idx="2"/>
              <a:endCxn id="26" idx="6"/>
            </p:cNvCxnSpPr>
            <p:nvPr/>
          </p:nvCxnSpPr>
          <p:spPr>
            <a:xfrm>
              <a:off x="9448800" y="4605458"/>
              <a:ext cx="1600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C774B1-13D4-2C98-372B-0B3299B810E5}"/>
                </a:ext>
              </a:extLst>
            </p:cNvPr>
            <p:cNvSpPr txBox="1"/>
            <p:nvPr/>
          </p:nvSpPr>
          <p:spPr>
            <a:xfrm>
              <a:off x="9772650" y="4141667"/>
              <a:ext cx="10096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State 3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8F48A9-F591-029F-9ED6-56E054414F35}"/>
                </a:ext>
              </a:extLst>
            </p:cNvPr>
            <p:cNvSpPr txBox="1"/>
            <p:nvPr/>
          </p:nvSpPr>
          <p:spPr>
            <a:xfrm>
              <a:off x="9782175" y="4746085"/>
              <a:ext cx="10001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y</a:t>
              </a:r>
              <a:endPara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4356" name="직선 화살표 연결선 14355">
              <a:extLst>
                <a:ext uri="{FF2B5EF4-FFF2-40B4-BE49-F238E27FC236}">
                  <a16:creationId xmlns:a16="http://schemas.microsoft.com/office/drawing/2014/main" id="{E401495D-EDF4-C536-BB43-257BC698B93C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91" y="4605458"/>
              <a:ext cx="1690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1" name="TextBox 14360">
              <a:extLst>
                <a:ext uri="{FF2B5EF4-FFF2-40B4-BE49-F238E27FC236}">
                  <a16:creationId xmlns:a16="http://schemas.microsoft.com/office/drawing/2014/main" id="{932C0F3E-5709-A8EB-D648-DD05F6AF29D8}"/>
                </a:ext>
              </a:extLst>
            </p:cNvPr>
            <p:cNvSpPr txBox="1"/>
            <p:nvPr/>
          </p:nvSpPr>
          <p:spPr>
            <a:xfrm>
              <a:off x="3518491" y="3618310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4366" name="직선 화살표 연결선 14365">
              <a:extLst>
                <a:ext uri="{FF2B5EF4-FFF2-40B4-BE49-F238E27FC236}">
                  <a16:creationId xmlns:a16="http://schemas.microsoft.com/office/drawing/2014/main" id="{7C24BA4A-0D8E-5062-3765-ACEC87EE263C}"/>
                </a:ext>
              </a:extLst>
            </p:cNvPr>
            <p:cNvCxnSpPr>
              <a:cxnSpLocks/>
            </p:cNvCxnSpPr>
            <p:nvPr/>
          </p:nvCxnSpPr>
          <p:spPr>
            <a:xfrm>
              <a:off x="7346211" y="4605458"/>
              <a:ext cx="1690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7" name="TextBox 14366">
              <a:extLst>
                <a:ext uri="{FF2B5EF4-FFF2-40B4-BE49-F238E27FC236}">
                  <a16:creationId xmlns:a16="http://schemas.microsoft.com/office/drawing/2014/main" id="{9CF53672-6AEA-78AA-BC6C-5654BD871E91}"/>
                </a:ext>
              </a:extLst>
            </p:cNvPr>
            <p:cNvSpPr txBox="1"/>
            <p:nvPr/>
          </p:nvSpPr>
          <p:spPr>
            <a:xfrm>
              <a:off x="7727211" y="3618310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27" name="화살표: 아래로 구부러짐 1026">
              <a:extLst>
                <a:ext uri="{FF2B5EF4-FFF2-40B4-BE49-F238E27FC236}">
                  <a16:creationId xmlns:a16="http://schemas.microsoft.com/office/drawing/2014/main" id="{4D780E9A-7945-444A-900D-9765CFE66B13}"/>
                </a:ext>
              </a:extLst>
            </p:cNvPr>
            <p:cNvSpPr/>
            <p:nvPr/>
          </p:nvSpPr>
          <p:spPr>
            <a:xfrm>
              <a:off x="9752049" y="3109824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99F15D7F-817A-8398-8DBC-68AF0FC89BA1}"/>
                </a:ext>
              </a:extLst>
            </p:cNvPr>
            <p:cNvSpPr txBox="1"/>
            <p:nvPr/>
          </p:nvSpPr>
          <p:spPr>
            <a:xfrm>
              <a:off x="9776637" y="2646033"/>
              <a:ext cx="988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!x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31" name="화살표: 아래로 구부러짐 1030">
              <a:extLst>
                <a:ext uri="{FF2B5EF4-FFF2-40B4-BE49-F238E27FC236}">
                  <a16:creationId xmlns:a16="http://schemas.microsoft.com/office/drawing/2014/main" id="{B6CC0B6B-33F6-79A6-767B-4E2014B9FD42}"/>
                </a:ext>
              </a:extLst>
            </p:cNvPr>
            <p:cNvSpPr/>
            <p:nvPr/>
          </p:nvSpPr>
          <p:spPr>
            <a:xfrm>
              <a:off x="5612661" y="3109824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E28ACEE2-3245-996A-9E94-2A87B7A3523B}"/>
                </a:ext>
              </a:extLst>
            </p:cNvPr>
            <p:cNvSpPr txBox="1"/>
            <p:nvPr/>
          </p:nvSpPr>
          <p:spPr>
            <a:xfrm>
              <a:off x="5637249" y="2646033"/>
              <a:ext cx="988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!x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34" name="화살표: 아래로 구부러짐 1033">
              <a:extLst>
                <a:ext uri="{FF2B5EF4-FFF2-40B4-BE49-F238E27FC236}">
                  <a16:creationId xmlns:a16="http://schemas.microsoft.com/office/drawing/2014/main" id="{429DE81B-24A0-69A3-BF0C-2E0E3C0A2A3A}"/>
                </a:ext>
              </a:extLst>
            </p:cNvPr>
            <p:cNvSpPr/>
            <p:nvPr/>
          </p:nvSpPr>
          <p:spPr>
            <a:xfrm>
              <a:off x="1497861" y="3130791"/>
              <a:ext cx="1042878" cy="581342"/>
            </a:xfrm>
            <a:prstGeom prst="curvedDownArrow">
              <a:avLst>
                <a:gd name="adj1" fmla="val 8912"/>
                <a:gd name="adj2" fmla="val 27643"/>
                <a:gd name="adj3" fmla="val 191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0B68779-A53D-C088-D18B-B4827B1D1295}"/>
                </a:ext>
              </a:extLst>
            </p:cNvPr>
            <p:cNvSpPr txBox="1"/>
            <p:nvPr/>
          </p:nvSpPr>
          <p:spPr>
            <a:xfrm>
              <a:off x="1522449" y="2667000"/>
              <a:ext cx="988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input !x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4651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301F7-E21E-FDC1-F1D2-0E273CEFCF7B}"/>
              </a:ext>
            </a:extLst>
          </p:cNvPr>
          <p:cNvSpPr txBox="1"/>
          <p:nvPr/>
        </p:nvSpPr>
        <p:spPr>
          <a:xfrm>
            <a:off x="1752600" y="2687122"/>
            <a:ext cx="7696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r>
              <a:rPr lang="ko-KR" altLang="en-US" sz="2000" b="1" dirty="0"/>
              <a:t>장점</a:t>
            </a:r>
            <a:r>
              <a:rPr lang="en-US" altLang="ko-KR" sz="2000" b="1" dirty="0"/>
              <a:t>*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출력이 상태에만 의존하여</a:t>
            </a:r>
            <a:r>
              <a:rPr lang="en-US" altLang="ko-KR" dirty="0"/>
              <a:t>, </a:t>
            </a:r>
            <a:r>
              <a:rPr lang="ko-KR" altLang="en-US" dirty="0"/>
              <a:t>상태 전이와 출력 간의 관계가 명확합니다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디자인과 분석이 상대적으로 간단합니다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시스템이 동작하는 방식을 쉽게 이해할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8591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Moore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301F7-E21E-FDC1-F1D2-0E273CEFCF7B}"/>
              </a:ext>
            </a:extLst>
          </p:cNvPr>
          <p:cNvSpPr txBox="1"/>
          <p:nvPr/>
        </p:nvSpPr>
        <p:spPr>
          <a:xfrm>
            <a:off x="1752600" y="2667000"/>
            <a:ext cx="868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r>
              <a:rPr lang="ko-KR" altLang="en-US" sz="2000" b="1" dirty="0"/>
              <a:t>단점</a:t>
            </a:r>
            <a:r>
              <a:rPr lang="en-US" altLang="ko-KR" sz="2000" b="1" dirty="0"/>
              <a:t>*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상태가 많은 경우 출력 관리에 대한 어렵습니다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입력의 변화에 따른 출력 변화가 직접적으로 표현되지 않을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일부 시스템 동작을 표현하는 데 제한이 있을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6612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37" name="그룹 14336">
            <a:extLst>
              <a:ext uri="{FF2B5EF4-FFF2-40B4-BE49-F238E27FC236}">
                <a16:creationId xmlns:a16="http://schemas.microsoft.com/office/drawing/2014/main" id="{E14CD160-6B7F-9CBB-218A-F28573319DE1}"/>
              </a:ext>
            </a:extLst>
          </p:cNvPr>
          <p:cNvGrpSpPr/>
          <p:nvPr/>
        </p:nvGrpSpPr>
        <p:grpSpPr>
          <a:xfrm>
            <a:off x="1219200" y="2387979"/>
            <a:ext cx="9829800" cy="3102807"/>
            <a:chOff x="1219200" y="2387979"/>
            <a:chExt cx="9829800" cy="3102807"/>
          </a:xfrm>
        </p:grpSpPr>
        <p:grpSp>
          <p:nvGrpSpPr>
            <p:cNvPr id="14364" name="그룹 14363">
              <a:extLst>
                <a:ext uri="{FF2B5EF4-FFF2-40B4-BE49-F238E27FC236}">
                  <a16:creationId xmlns:a16="http://schemas.microsoft.com/office/drawing/2014/main" id="{FD8952B2-275D-B207-983D-288DE463415F}"/>
                </a:ext>
              </a:extLst>
            </p:cNvPr>
            <p:cNvGrpSpPr/>
            <p:nvPr/>
          </p:nvGrpSpPr>
          <p:grpSpPr>
            <a:xfrm>
              <a:off x="3137491" y="3618310"/>
              <a:ext cx="1690577" cy="987148"/>
              <a:chOff x="3200400" y="2937273"/>
              <a:chExt cx="1690577" cy="987148"/>
            </a:xfrm>
          </p:grpSpPr>
          <p:cxnSp>
            <p:nvCxnSpPr>
              <p:cNvPr id="14356" name="직선 화살표 연결선 14355">
                <a:extLst>
                  <a:ext uri="{FF2B5EF4-FFF2-40B4-BE49-F238E27FC236}">
                    <a16:creationId xmlns:a16="http://schemas.microsoft.com/office/drawing/2014/main" id="{E401495D-EDF4-C536-BB43-257BC698B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924421"/>
                <a:ext cx="169057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61" name="TextBox 14360">
                <a:extLst>
                  <a:ext uri="{FF2B5EF4-FFF2-40B4-BE49-F238E27FC236}">
                    <a16:creationId xmlns:a16="http://schemas.microsoft.com/office/drawing/2014/main" id="{932C0F3E-5709-A8EB-D648-DD05F6AF29D8}"/>
                  </a:ext>
                </a:extLst>
              </p:cNvPr>
              <p:cNvSpPr txBox="1"/>
              <p:nvPr/>
            </p:nvSpPr>
            <p:spPr>
              <a:xfrm>
                <a:off x="3581400" y="2937273"/>
                <a:ext cx="914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4365" name="그룹 14364">
              <a:extLst>
                <a:ext uri="{FF2B5EF4-FFF2-40B4-BE49-F238E27FC236}">
                  <a16:creationId xmlns:a16="http://schemas.microsoft.com/office/drawing/2014/main" id="{7D40AC4F-B9F9-47C9-5B18-58543165895B}"/>
                </a:ext>
              </a:extLst>
            </p:cNvPr>
            <p:cNvGrpSpPr/>
            <p:nvPr/>
          </p:nvGrpSpPr>
          <p:grpSpPr>
            <a:xfrm>
              <a:off x="7346211" y="3618310"/>
              <a:ext cx="1690577" cy="987148"/>
              <a:chOff x="3200400" y="2937273"/>
              <a:chExt cx="1690577" cy="987148"/>
            </a:xfrm>
          </p:grpSpPr>
          <p:cxnSp>
            <p:nvCxnSpPr>
              <p:cNvPr id="14366" name="직선 화살표 연결선 14365">
                <a:extLst>
                  <a:ext uri="{FF2B5EF4-FFF2-40B4-BE49-F238E27FC236}">
                    <a16:creationId xmlns:a16="http://schemas.microsoft.com/office/drawing/2014/main" id="{7C24BA4A-0D8E-5062-3765-ACEC87EE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924421"/>
                <a:ext cx="169057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67" name="TextBox 14366">
                <a:extLst>
                  <a:ext uri="{FF2B5EF4-FFF2-40B4-BE49-F238E27FC236}">
                    <a16:creationId xmlns:a16="http://schemas.microsoft.com/office/drawing/2014/main" id="{9CF53672-6AEA-78AA-BC6C-5654BD871E91}"/>
                  </a:ext>
                </a:extLst>
              </p:cNvPr>
              <p:cNvSpPr txBox="1"/>
              <p:nvPr/>
            </p:nvSpPr>
            <p:spPr>
              <a:xfrm>
                <a:off x="3581399" y="2937273"/>
                <a:ext cx="104287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!x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79988DC-783F-7D36-0663-D8A4A5A1042A}"/>
                </a:ext>
              </a:extLst>
            </p:cNvPr>
            <p:cNvGrpSpPr/>
            <p:nvPr/>
          </p:nvGrpSpPr>
          <p:grpSpPr>
            <a:xfrm>
              <a:off x="1219200" y="2387979"/>
              <a:ext cx="1600200" cy="3022221"/>
              <a:chOff x="1219200" y="2387979"/>
              <a:chExt cx="1600200" cy="302222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78FC470B-B560-D68B-2C28-15DAA4E70696}"/>
                  </a:ext>
                </a:extLst>
              </p:cNvPr>
              <p:cNvSpPr/>
              <p:nvPr/>
            </p:nvSpPr>
            <p:spPr>
              <a:xfrm>
                <a:off x="1219200" y="3805237"/>
                <a:ext cx="1600200" cy="1604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6DDF2-92EA-8790-006F-D2167572BD98}"/>
                  </a:ext>
                </a:extLst>
              </p:cNvPr>
              <p:cNvSpPr txBox="1"/>
              <p:nvPr/>
            </p:nvSpPr>
            <p:spPr>
              <a:xfrm>
                <a:off x="1574006" y="4429755"/>
                <a:ext cx="10096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State 1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B34133-9181-4FD6-73C2-8B06DD42B211}"/>
                  </a:ext>
                </a:extLst>
              </p:cNvPr>
              <p:cNvSpPr txBox="1"/>
              <p:nvPr/>
            </p:nvSpPr>
            <p:spPr>
              <a:xfrm>
                <a:off x="1490662" y="2714522"/>
                <a:ext cx="11763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Output !y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34" name="화살표: 아래로 구부러짐 1033">
                <a:extLst>
                  <a:ext uri="{FF2B5EF4-FFF2-40B4-BE49-F238E27FC236}">
                    <a16:creationId xmlns:a16="http://schemas.microsoft.com/office/drawing/2014/main" id="{429DE81B-24A0-69A3-BF0C-2E0E3C0A2A3A}"/>
                  </a:ext>
                </a:extLst>
              </p:cNvPr>
              <p:cNvSpPr/>
              <p:nvPr/>
            </p:nvSpPr>
            <p:spPr>
              <a:xfrm>
                <a:off x="1497861" y="3130791"/>
                <a:ext cx="1042878" cy="581342"/>
              </a:xfrm>
              <a:prstGeom prst="curvedDownArrow">
                <a:avLst>
                  <a:gd name="adj1" fmla="val 8912"/>
                  <a:gd name="adj2" fmla="val 27643"/>
                  <a:gd name="adj3" fmla="val 1916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50B68779-A53D-C088-D18B-B4827B1D1295}"/>
                  </a:ext>
                </a:extLst>
              </p:cNvPr>
              <p:cNvSpPr txBox="1"/>
              <p:nvPr/>
            </p:nvSpPr>
            <p:spPr>
              <a:xfrm>
                <a:off x="1560771" y="2387979"/>
                <a:ext cx="98816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!x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0CAEAA-240B-8D9B-1AA9-AA9061305C21}"/>
                </a:ext>
              </a:extLst>
            </p:cNvPr>
            <p:cNvGrpSpPr/>
            <p:nvPr/>
          </p:nvGrpSpPr>
          <p:grpSpPr>
            <a:xfrm>
              <a:off x="5295900" y="2468565"/>
              <a:ext cx="1600200" cy="3022221"/>
              <a:chOff x="1219200" y="2387979"/>
              <a:chExt cx="1600200" cy="3022221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47C1C07-212F-E8F3-3EF8-88CED4A86334}"/>
                  </a:ext>
                </a:extLst>
              </p:cNvPr>
              <p:cNvSpPr/>
              <p:nvPr/>
            </p:nvSpPr>
            <p:spPr>
              <a:xfrm>
                <a:off x="1219200" y="3805237"/>
                <a:ext cx="1600200" cy="1604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B0FCC-7CB7-D44E-9CCA-4126851AD2E2}"/>
                  </a:ext>
                </a:extLst>
              </p:cNvPr>
              <p:cNvSpPr txBox="1"/>
              <p:nvPr/>
            </p:nvSpPr>
            <p:spPr>
              <a:xfrm>
                <a:off x="1574006" y="4429755"/>
                <a:ext cx="10096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State 2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071008-3D91-5F3C-A45A-87A02B46EAC0}"/>
                  </a:ext>
                </a:extLst>
              </p:cNvPr>
              <p:cNvSpPr txBox="1"/>
              <p:nvPr/>
            </p:nvSpPr>
            <p:spPr>
              <a:xfrm>
                <a:off x="1490662" y="2714522"/>
                <a:ext cx="11763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Output y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화살표: 아래로 구부러짐 11">
                <a:extLst>
                  <a:ext uri="{FF2B5EF4-FFF2-40B4-BE49-F238E27FC236}">
                    <a16:creationId xmlns:a16="http://schemas.microsoft.com/office/drawing/2014/main" id="{9924088A-72AD-56FD-57E7-5827B1C89489}"/>
                  </a:ext>
                </a:extLst>
              </p:cNvPr>
              <p:cNvSpPr/>
              <p:nvPr/>
            </p:nvSpPr>
            <p:spPr>
              <a:xfrm>
                <a:off x="1497861" y="3130791"/>
                <a:ext cx="1042878" cy="581342"/>
              </a:xfrm>
              <a:prstGeom prst="curvedDownArrow">
                <a:avLst>
                  <a:gd name="adj1" fmla="val 8912"/>
                  <a:gd name="adj2" fmla="val 27643"/>
                  <a:gd name="adj3" fmla="val 1916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D3834-C264-9367-98D7-FC29E7ABBCE7}"/>
                  </a:ext>
                </a:extLst>
              </p:cNvPr>
              <p:cNvSpPr txBox="1"/>
              <p:nvPr/>
            </p:nvSpPr>
            <p:spPr>
              <a:xfrm>
                <a:off x="1560771" y="2387979"/>
                <a:ext cx="98816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4B55596-0C53-6F5B-E323-BF82DC7E3673}"/>
                </a:ext>
              </a:extLst>
            </p:cNvPr>
            <p:cNvGrpSpPr/>
            <p:nvPr/>
          </p:nvGrpSpPr>
          <p:grpSpPr>
            <a:xfrm>
              <a:off x="9448800" y="2433637"/>
              <a:ext cx="1600200" cy="3022221"/>
              <a:chOff x="1219200" y="2387979"/>
              <a:chExt cx="1600200" cy="302222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C2924E7-B7F9-7206-82EE-59FA3E8E798C}"/>
                  </a:ext>
                </a:extLst>
              </p:cNvPr>
              <p:cNvSpPr/>
              <p:nvPr/>
            </p:nvSpPr>
            <p:spPr>
              <a:xfrm>
                <a:off x="1219200" y="3805237"/>
                <a:ext cx="1600200" cy="1604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8E2F58-5456-B770-45B8-49ABCE33A046}"/>
                  </a:ext>
                </a:extLst>
              </p:cNvPr>
              <p:cNvSpPr txBox="1"/>
              <p:nvPr/>
            </p:nvSpPr>
            <p:spPr>
              <a:xfrm>
                <a:off x="1574006" y="4429755"/>
                <a:ext cx="10096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State 3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2D2AC0-DC86-9085-A9A9-EB7FEDD5592E}"/>
                  </a:ext>
                </a:extLst>
              </p:cNvPr>
              <p:cNvSpPr txBox="1"/>
              <p:nvPr/>
            </p:nvSpPr>
            <p:spPr>
              <a:xfrm>
                <a:off x="1490662" y="2714522"/>
                <a:ext cx="11763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Output !y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화살표: 아래로 구부러짐 17">
                <a:extLst>
                  <a:ext uri="{FF2B5EF4-FFF2-40B4-BE49-F238E27FC236}">
                    <a16:creationId xmlns:a16="http://schemas.microsoft.com/office/drawing/2014/main" id="{26E8C8C2-651D-9B5B-39FA-4F66E0ABDA74}"/>
                  </a:ext>
                </a:extLst>
              </p:cNvPr>
              <p:cNvSpPr/>
              <p:nvPr/>
            </p:nvSpPr>
            <p:spPr>
              <a:xfrm>
                <a:off x="1497861" y="3130791"/>
                <a:ext cx="1042878" cy="581342"/>
              </a:xfrm>
              <a:prstGeom prst="curvedDownArrow">
                <a:avLst>
                  <a:gd name="adj1" fmla="val 8912"/>
                  <a:gd name="adj2" fmla="val 27643"/>
                  <a:gd name="adj3" fmla="val 1916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491BF3-332B-D513-DCE8-E2C79B54226A}"/>
                  </a:ext>
                </a:extLst>
              </p:cNvPr>
              <p:cNvSpPr txBox="1"/>
              <p:nvPr/>
            </p:nvSpPr>
            <p:spPr>
              <a:xfrm>
                <a:off x="1560771" y="2387979"/>
                <a:ext cx="98816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input !x</a:t>
                </a:r>
                <a:endParaRPr lang="ko-KR" altLang="en-US" sz="15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D1A9D-7163-C8D8-388E-9FDCD47D835D}"/>
                </a:ext>
              </a:extLst>
            </p:cNvPr>
            <p:cNvSpPr txBox="1"/>
            <p:nvPr/>
          </p:nvSpPr>
          <p:spPr>
            <a:xfrm>
              <a:off x="3387522" y="4017673"/>
              <a:ext cx="11763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y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336" name="TextBox 14335">
              <a:extLst>
                <a:ext uri="{FF2B5EF4-FFF2-40B4-BE49-F238E27FC236}">
                  <a16:creationId xmlns:a16="http://schemas.microsoft.com/office/drawing/2014/main" id="{84F73038-A474-50A2-7E3B-0AD2A63BBF4C}"/>
                </a:ext>
              </a:extLst>
            </p:cNvPr>
            <p:cNvSpPr txBox="1"/>
            <p:nvPr/>
          </p:nvSpPr>
          <p:spPr>
            <a:xfrm>
              <a:off x="7603330" y="4017674"/>
              <a:ext cx="11763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Output !y</a:t>
              </a:r>
              <a:endPara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8984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FSM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FSM</a:t>
            </a:r>
            <a:r>
              <a:rPr lang="ko-KR" altLang="en-US" dirty="0">
                <a:ea typeface="굴림" panose="020B0600000101010101" pitchFamily="50" charset="-127"/>
              </a:rPr>
              <a:t> 종류와 특성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Mealy Machine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9040-DD7C-93B4-1AAA-0D6DF6238894}"/>
              </a:ext>
            </a:extLst>
          </p:cNvPr>
          <p:cNvSpPr txBox="1"/>
          <p:nvPr/>
        </p:nvSpPr>
        <p:spPr>
          <a:xfrm>
            <a:off x="1447800" y="2641639"/>
            <a:ext cx="929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*</a:t>
            </a:r>
            <a:r>
              <a:rPr lang="ko-KR" altLang="en-US" sz="2000" b="1" dirty="0"/>
              <a:t>장점</a:t>
            </a:r>
            <a:r>
              <a:rPr lang="en-US" altLang="ko-KR" sz="2000" b="1" dirty="0"/>
              <a:t>*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출력이 입력과 상태에 의존</a:t>
            </a:r>
            <a:r>
              <a:rPr lang="en-US" altLang="ko-KR" dirty="0"/>
              <a:t>, </a:t>
            </a:r>
            <a:r>
              <a:rPr lang="ko-KR" altLang="en-US" dirty="0"/>
              <a:t>상태 전이와 출력 간의 관계를 더 유연하게 표현 가능합니다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일부 시스템 동작을 보다 더 정확하게 모델링 가능합니다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39572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9570</TotalTime>
  <Words>1906</Words>
  <Application>Microsoft Office PowerPoint</Application>
  <PresentationFormat>와이드스크린</PresentationFormat>
  <Paragraphs>541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HY견고딕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202021295 김희수 System Semiconductor Engineering University of Sangmyung</vt:lpstr>
      <vt:lpstr>Contents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FSM</vt:lpstr>
      <vt:lpstr>출처</vt:lpstr>
      <vt:lpstr>발표 들어주셔서 감사합니다. 이상입니다.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478</cp:revision>
  <dcterms:created xsi:type="dcterms:W3CDTF">2013-05-12T07:12:15Z</dcterms:created>
  <dcterms:modified xsi:type="dcterms:W3CDTF">2023-08-24T01:33:27Z</dcterms:modified>
</cp:coreProperties>
</file>