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6" r:id="rId3"/>
    <p:sldId id="47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84" r:id="rId12"/>
    <p:sldId id="474" r:id="rId13"/>
    <p:sldId id="483" r:id="rId14"/>
    <p:sldId id="478" r:id="rId15"/>
    <p:sldId id="479" r:id="rId16"/>
    <p:sldId id="485" r:id="rId17"/>
    <p:sldId id="481" r:id="rId18"/>
    <p:sldId id="486" r:id="rId19"/>
    <p:sldId id="482" r:id="rId20"/>
    <p:sldId id="487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70" d="100"/>
          <a:sy n="70" d="100"/>
        </p:scale>
        <p:origin x="1195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2023-07-06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2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7/6/2023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7/6/2023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Spring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Chapter 1~3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인스턴스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예시 인스턴스 </a:t>
            </a:r>
            <a:r>
              <a:rPr lang="en-US" altLang="ko-KR" dirty="0">
                <a:ea typeface="굴림" panose="020B0600000101010101" pitchFamily="50" charset="-127"/>
              </a:rPr>
              <a:t>(AND_GATE)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763A0-BACD-60BC-5BB7-60EC415DE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5" t="24083" r="65131" b="62285"/>
          <a:stretch/>
        </p:blipFill>
        <p:spPr>
          <a:xfrm>
            <a:off x="2971800" y="2286000"/>
            <a:ext cx="6248400" cy="36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B054DC-3454-3ACC-F023-A3AFADF45A9C}"/>
              </a:ext>
            </a:extLst>
          </p:cNvPr>
          <p:cNvSpPr/>
          <p:nvPr/>
        </p:nvSpPr>
        <p:spPr>
          <a:xfrm>
            <a:off x="990600" y="2590800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크기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B4E785-16AE-8E4F-7CD9-6ED2DCF2A364}"/>
              </a:ext>
            </a:extLst>
          </p:cNvPr>
          <p:cNvSpPr/>
          <p:nvPr/>
        </p:nvSpPr>
        <p:spPr>
          <a:xfrm>
            <a:off x="5486400" y="2596055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기본형식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67217C-4E30-4233-252F-D2C49F1E3371}"/>
              </a:ext>
            </a:extLst>
          </p:cNvPr>
          <p:cNvSpPr/>
          <p:nvPr/>
        </p:nvSpPr>
        <p:spPr>
          <a:xfrm>
            <a:off x="8511314" y="2590800"/>
            <a:ext cx="2743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500" b="1" dirty="0">
                <a:solidFill>
                  <a:sysClr val="windowText" lastClr="000000"/>
                </a:solidFill>
              </a:rPr>
              <a:t>숫자</a:t>
            </a:r>
            <a:r>
              <a:rPr lang="en-US" altLang="ko-KR" sz="2500" b="1" dirty="0">
                <a:solidFill>
                  <a:sysClr val="windowText" lastClr="000000"/>
                </a:solidFill>
              </a:rPr>
              <a:t>&gt;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48F3BD-4C5A-4988-6D13-89FA4D5A22BD}"/>
              </a:ext>
            </a:extLst>
          </p:cNvPr>
          <p:cNvSpPr/>
          <p:nvPr/>
        </p:nvSpPr>
        <p:spPr>
          <a:xfrm>
            <a:off x="3985486" y="2590800"/>
            <a:ext cx="12192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</a:rPr>
              <a:t>`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64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C4CE4-7C16-7F58-618C-0B0AEC4AD144}"/>
              </a:ext>
            </a:extLst>
          </p:cNvPr>
          <p:cNvSpPr txBox="1"/>
          <p:nvPr/>
        </p:nvSpPr>
        <p:spPr>
          <a:xfrm>
            <a:off x="914400" y="25908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1’b0 </a:t>
            </a:r>
            <a:r>
              <a:rPr lang="en-US" altLang="ko-KR" sz="2300" dirty="0">
                <a:solidFill>
                  <a:srgbClr val="00B050"/>
                </a:solidFill>
              </a:rPr>
              <a:t>// 1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0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C55B-A360-F3D4-D497-49637AB79997}"/>
              </a:ext>
            </a:extLst>
          </p:cNvPr>
          <p:cNvSpPr txBox="1"/>
          <p:nvPr/>
        </p:nvSpPr>
        <p:spPr>
          <a:xfrm>
            <a:off x="914400" y="3190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4’b0101 </a:t>
            </a:r>
            <a:r>
              <a:rPr lang="en-US" altLang="ko-KR" sz="2300" dirty="0">
                <a:solidFill>
                  <a:srgbClr val="00B050"/>
                </a:solidFill>
              </a:rPr>
              <a:t>// 4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0101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180C0-D5CA-25B7-AD73-9A4D79367AEB}"/>
              </a:ext>
            </a:extLst>
          </p:cNvPr>
          <p:cNvSpPr txBox="1"/>
          <p:nvPr/>
        </p:nvSpPr>
        <p:spPr>
          <a:xfrm>
            <a:off x="914400" y="4379295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’o21 </a:t>
            </a:r>
            <a:r>
              <a:rPr lang="en-US" altLang="ko-KR" sz="2300" dirty="0">
                <a:solidFill>
                  <a:srgbClr val="00B050"/>
                </a:solidFill>
              </a:rPr>
              <a:t>// 32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8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21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7E89A-8F2F-2402-2A5E-097FF0AAA073}"/>
              </a:ext>
            </a:extLst>
          </p:cNvPr>
          <p:cNvSpPr txBox="1"/>
          <p:nvPr/>
        </p:nvSpPr>
        <p:spPr>
          <a:xfrm>
            <a:off x="914400" y="1991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크기 지정 가능 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435AF-B637-C553-6155-C1AF7D68ADA5}"/>
              </a:ext>
            </a:extLst>
          </p:cNvPr>
          <p:cNvSpPr txBox="1"/>
          <p:nvPr/>
        </p:nvSpPr>
        <p:spPr>
          <a:xfrm>
            <a:off x="914400" y="3784941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크기 지정 불가능 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777C3-3E00-0C02-01EF-70869F013175}"/>
              </a:ext>
            </a:extLst>
          </p:cNvPr>
          <p:cNvSpPr txBox="1"/>
          <p:nvPr/>
        </p:nvSpPr>
        <p:spPr>
          <a:xfrm>
            <a:off x="914400" y="4973649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1234 </a:t>
            </a:r>
            <a:r>
              <a:rPr lang="en-US" altLang="ko-KR" sz="2300" dirty="0">
                <a:solidFill>
                  <a:srgbClr val="00B050"/>
                </a:solidFill>
              </a:rPr>
              <a:t>// 32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10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1234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C4CE4-7C16-7F58-618C-0B0AEC4AD144}"/>
              </a:ext>
            </a:extLst>
          </p:cNvPr>
          <p:cNvSpPr txBox="1"/>
          <p:nvPr/>
        </p:nvSpPr>
        <p:spPr>
          <a:xfrm>
            <a:off x="914400" y="25908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6’hx</a:t>
            </a:r>
            <a:r>
              <a:rPr lang="ko-KR" altLang="en-US" sz="2300" dirty="0"/>
              <a:t> 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00B050"/>
                </a:solidFill>
              </a:rPr>
              <a:t>// 6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16</a:t>
            </a:r>
            <a:r>
              <a:rPr lang="ko-KR" altLang="en-US" sz="2300" dirty="0">
                <a:solidFill>
                  <a:srgbClr val="00B050"/>
                </a:solidFill>
              </a:rPr>
              <a:t>진수</a:t>
            </a:r>
            <a:r>
              <a:rPr lang="en-US" altLang="ko-KR" sz="2300" dirty="0">
                <a:solidFill>
                  <a:srgbClr val="00B050"/>
                </a:solidFill>
              </a:rPr>
              <a:t>,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C55B-A360-F3D4-D497-49637AB79997}"/>
              </a:ext>
            </a:extLst>
          </p:cNvPr>
          <p:cNvSpPr txBox="1"/>
          <p:nvPr/>
        </p:nvSpPr>
        <p:spPr>
          <a:xfrm>
            <a:off x="914400" y="3190300"/>
            <a:ext cx="480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8’bz </a:t>
            </a:r>
            <a:r>
              <a:rPr lang="en-US" altLang="ko-KR" sz="2300" dirty="0">
                <a:solidFill>
                  <a:srgbClr val="00B050"/>
                </a:solidFill>
              </a:rPr>
              <a:t>// 8</a:t>
            </a:r>
            <a:r>
              <a:rPr lang="ko-KR" altLang="en-US" sz="2300" dirty="0">
                <a:solidFill>
                  <a:srgbClr val="00B050"/>
                </a:solidFill>
              </a:rPr>
              <a:t>비트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High-impedance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180C0-D5CA-25B7-AD73-9A4D79367AEB}"/>
              </a:ext>
            </a:extLst>
          </p:cNvPr>
          <p:cNvSpPr txBox="1"/>
          <p:nvPr/>
        </p:nvSpPr>
        <p:spPr>
          <a:xfrm>
            <a:off x="914400" y="473532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-6’d3  </a:t>
            </a:r>
            <a:r>
              <a:rPr lang="en-US" altLang="ko-KR" sz="2300" dirty="0">
                <a:solidFill>
                  <a:srgbClr val="00B050"/>
                </a:solidFill>
              </a:rPr>
              <a:t>// 3</a:t>
            </a:r>
            <a:r>
              <a:rPr lang="ko-KR" altLang="en-US" sz="2300" dirty="0">
                <a:solidFill>
                  <a:srgbClr val="00B050"/>
                </a:solidFill>
              </a:rPr>
              <a:t>의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의 보수로써 음수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7E89A-8F2F-2402-2A5E-097FF0AAA073}"/>
              </a:ext>
            </a:extLst>
          </p:cNvPr>
          <p:cNvSpPr txBox="1"/>
          <p:nvPr/>
        </p:nvSpPr>
        <p:spPr>
          <a:xfrm>
            <a:off x="914400" y="199130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X,  Z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 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435AF-B637-C553-6155-C1AF7D68ADA5}"/>
              </a:ext>
            </a:extLst>
          </p:cNvPr>
          <p:cNvSpPr txBox="1"/>
          <p:nvPr/>
        </p:nvSpPr>
        <p:spPr>
          <a:xfrm>
            <a:off x="914400" y="4140970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음수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0F65E-977A-FF67-8CBE-40119779F0E6}"/>
              </a:ext>
            </a:extLst>
          </p:cNvPr>
          <p:cNvSpPr txBox="1"/>
          <p:nvPr/>
        </p:nvSpPr>
        <p:spPr>
          <a:xfrm>
            <a:off x="6400800" y="2590909"/>
            <a:ext cx="5638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12’b1111_0000_1010  </a:t>
            </a:r>
            <a:r>
              <a:rPr lang="en-US" altLang="ko-KR" sz="2300" dirty="0">
                <a:solidFill>
                  <a:srgbClr val="00B050"/>
                </a:solidFill>
              </a:rPr>
              <a:t>// 12</a:t>
            </a:r>
            <a:r>
              <a:rPr lang="ko-KR" altLang="en-US" sz="2300" dirty="0">
                <a:solidFill>
                  <a:srgbClr val="00B050"/>
                </a:solidFill>
              </a:rPr>
              <a:t>비트에 </a:t>
            </a:r>
            <a:r>
              <a:rPr lang="en-US" altLang="ko-KR" sz="2300" dirty="0">
                <a:solidFill>
                  <a:srgbClr val="00B050"/>
                </a:solidFill>
              </a:rPr>
              <a:t>2</a:t>
            </a:r>
            <a:r>
              <a:rPr lang="ko-KR" altLang="en-US" sz="2300" dirty="0">
                <a:solidFill>
                  <a:srgbClr val="00B050"/>
                </a:solidFill>
              </a:rPr>
              <a:t>진수로 표현된 </a:t>
            </a:r>
            <a:r>
              <a:rPr lang="en-US" altLang="ko-KR" sz="2300" dirty="0">
                <a:solidFill>
                  <a:srgbClr val="00B050"/>
                </a:solidFill>
              </a:rPr>
              <a:t>10</a:t>
            </a:r>
            <a:r>
              <a:rPr lang="ko-KR" altLang="en-US" sz="2300" dirty="0">
                <a:solidFill>
                  <a:srgbClr val="00B050"/>
                </a:solidFill>
              </a:rPr>
              <a:t>진수 </a:t>
            </a:r>
            <a:r>
              <a:rPr lang="en-US" altLang="ko-KR" sz="2300" dirty="0">
                <a:solidFill>
                  <a:srgbClr val="00B050"/>
                </a:solidFill>
              </a:rPr>
              <a:t>3,850</a:t>
            </a:r>
            <a:br>
              <a:rPr lang="en-US" altLang="ko-KR" sz="2300" dirty="0">
                <a:solidFill>
                  <a:srgbClr val="00B050"/>
                </a:solidFill>
              </a:rPr>
            </a:br>
            <a:r>
              <a:rPr lang="en-US" altLang="ko-KR" sz="2300" dirty="0">
                <a:solidFill>
                  <a:srgbClr val="00B050"/>
                </a:solidFill>
              </a:rPr>
              <a:t>_</a:t>
            </a:r>
            <a:r>
              <a:rPr lang="ko-KR" altLang="en-US" sz="2300" dirty="0">
                <a:solidFill>
                  <a:srgbClr val="00B050"/>
                </a:solidFill>
              </a:rPr>
              <a:t>를 사용하여 가독성을 높임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9AC-F0CB-8963-AD2B-688C571BB10F}"/>
              </a:ext>
            </a:extLst>
          </p:cNvPr>
          <p:cNvSpPr txBox="1"/>
          <p:nvPr/>
        </p:nvSpPr>
        <p:spPr>
          <a:xfrm>
            <a:off x="6400800" y="1996555"/>
            <a:ext cx="5410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언더스코어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문자와 물음표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_ , ? )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AEE4-B505-5F52-0976-B3E7F20E7925}"/>
              </a:ext>
            </a:extLst>
          </p:cNvPr>
          <p:cNvSpPr txBox="1"/>
          <p:nvPr/>
        </p:nvSpPr>
        <p:spPr>
          <a:xfrm>
            <a:off x="6400800" y="4125724"/>
            <a:ext cx="5181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4’b10??  </a:t>
            </a:r>
            <a:r>
              <a:rPr lang="en-US" altLang="ko-KR" sz="2300" dirty="0">
                <a:solidFill>
                  <a:srgbClr val="00B050"/>
                </a:solidFill>
              </a:rPr>
              <a:t>// High-impedance &lt;</a:t>
            </a:r>
            <a:r>
              <a:rPr lang="ko-KR" altLang="en-US" sz="2300" dirty="0">
                <a:solidFill>
                  <a:srgbClr val="00B050"/>
                </a:solidFill>
              </a:rPr>
              <a:t>숫자</a:t>
            </a:r>
            <a:r>
              <a:rPr lang="en-US" altLang="ko-KR" sz="2300" dirty="0">
                <a:solidFill>
                  <a:srgbClr val="00B050"/>
                </a:solidFill>
              </a:rPr>
              <a:t>&gt;</a:t>
            </a:r>
            <a:r>
              <a:rPr lang="ko-KR" altLang="en-US" sz="2300" dirty="0">
                <a:solidFill>
                  <a:srgbClr val="00B050"/>
                </a:solidFill>
              </a:rPr>
              <a:t>에서 </a:t>
            </a:r>
            <a:r>
              <a:rPr lang="en-US" altLang="ko-KR" sz="2300" dirty="0">
                <a:solidFill>
                  <a:srgbClr val="00B050"/>
                </a:solidFill>
              </a:rPr>
              <a:t>z</a:t>
            </a:r>
            <a:r>
              <a:rPr lang="ko-KR" altLang="en-US" sz="2300" dirty="0">
                <a:solidFill>
                  <a:srgbClr val="00B050"/>
                </a:solidFill>
              </a:rPr>
              <a:t>역할을 수행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94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넷 </a:t>
            </a:r>
            <a:r>
              <a:rPr lang="en-US" altLang="ko-KR" dirty="0">
                <a:ea typeface="굴림" panose="020B0600000101010101" pitchFamily="50" charset="-127"/>
              </a:rPr>
              <a:t>(Nets)</a:t>
            </a:r>
          </a:p>
          <a:p>
            <a:pPr lvl="1"/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590041-F5B4-5314-0E7B-0C547464E3DE}"/>
              </a:ext>
            </a:extLst>
          </p:cNvPr>
          <p:cNvGrpSpPr/>
          <p:nvPr/>
        </p:nvGrpSpPr>
        <p:grpSpPr>
          <a:xfrm>
            <a:off x="601717" y="2514600"/>
            <a:ext cx="5494283" cy="1295400"/>
            <a:chOff x="3238500" y="2964180"/>
            <a:chExt cx="6286500" cy="1447800"/>
          </a:xfrm>
        </p:grpSpPr>
        <p:sp>
          <p:nvSpPr>
            <p:cNvPr id="2" name="순서도: 지연 1">
              <a:extLst>
                <a:ext uri="{FF2B5EF4-FFF2-40B4-BE49-F238E27FC236}">
                  <a16:creationId xmlns:a16="http://schemas.microsoft.com/office/drawing/2014/main" id="{DC032485-F927-E892-2A7A-DFA49582FD6C}"/>
                </a:ext>
              </a:extLst>
            </p:cNvPr>
            <p:cNvSpPr/>
            <p:nvPr/>
          </p:nvSpPr>
          <p:spPr>
            <a:xfrm>
              <a:off x="5143500" y="2964180"/>
              <a:ext cx="1905000" cy="1447800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</a:t>
              </a:r>
              <a:endParaRPr lang="ko-KR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E698CEB-23BB-B367-7C29-2AA15263058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7048500" y="3688080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594751A-90AD-1D26-E3DB-F6491AAC4335}"/>
                </a:ext>
              </a:extLst>
            </p:cNvPr>
            <p:cNvCxnSpPr/>
            <p:nvPr/>
          </p:nvCxnSpPr>
          <p:spPr>
            <a:xfrm>
              <a:off x="3733800" y="3406928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B1816F-FC9F-32B7-C17B-5B6F8C90E458}"/>
                </a:ext>
              </a:extLst>
            </p:cNvPr>
            <p:cNvCxnSpPr/>
            <p:nvPr/>
          </p:nvCxnSpPr>
          <p:spPr>
            <a:xfrm>
              <a:off x="3733800" y="3962400"/>
              <a:ext cx="1409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09C129-3089-89DC-AC69-9D31155D8151}"/>
                </a:ext>
              </a:extLst>
            </p:cNvPr>
            <p:cNvSpPr txBox="1"/>
            <p:nvPr/>
          </p:nvSpPr>
          <p:spPr>
            <a:xfrm>
              <a:off x="8572500" y="3406536"/>
              <a:ext cx="952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out</a:t>
              </a:r>
              <a:endParaRPr lang="ko-KR" altLang="en-US" sz="3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EA98D-6A21-41C5-0771-80208FE40A9F}"/>
                </a:ext>
              </a:extLst>
            </p:cNvPr>
            <p:cNvSpPr txBox="1"/>
            <p:nvPr/>
          </p:nvSpPr>
          <p:spPr>
            <a:xfrm>
              <a:off x="3238500" y="3033630"/>
              <a:ext cx="647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a</a:t>
              </a:r>
              <a:endParaRPr lang="ko-KR" altLang="en-US" sz="3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F0DB50-9407-1301-79EE-6B09B838FDE4}"/>
                </a:ext>
              </a:extLst>
            </p:cNvPr>
            <p:cNvSpPr txBox="1"/>
            <p:nvPr/>
          </p:nvSpPr>
          <p:spPr>
            <a:xfrm>
              <a:off x="3238500" y="3606319"/>
              <a:ext cx="6477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/>
                <a:t>b</a:t>
              </a:r>
              <a:endParaRPr lang="ko-KR" altLang="en-US" sz="30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4E2022-1880-18C3-CA13-D67E3A65E90D}"/>
              </a:ext>
            </a:extLst>
          </p:cNvPr>
          <p:cNvSpPr txBox="1"/>
          <p:nvPr/>
        </p:nvSpPr>
        <p:spPr>
          <a:xfrm>
            <a:off x="2821042" y="4976078"/>
            <a:ext cx="1115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 &amp; b</a:t>
            </a:r>
            <a:endParaRPr lang="ko-KR" alt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DF59D-1E79-5547-FA29-892F5AEA1D22}"/>
              </a:ext>
            </a:extLst>
          </p:cNvPr>
          <p:cNvSpPr txBox="1"/>
          <p:nvPr/>
        </p:nvSpPr>
        <p:spPr>
          <a:xfrm>
            <a:off x="6997930" y="3315524"/>
            <a:ext cx="500946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wire a, b;  </a:t>
            </a:r>
            <a:r>
              <a:rPr lang="en-US" altLang="ko-KR" sz="2300" dirty="0">
                <a:solidFill>
                  <a:srgbClr val="00B050"/>
                </a:solidFill>
              </a:rPr>
              <a:t>// </a:t>
            </a:r>
            <a:r>
              <a:rPr lang="ko-KR" altLang="en-US" sz="2300" dirty="0">
                <a:solidFill>
                  <a:srgbClr val="00B050"/>
                </a:solidFill>
              </a:rPr>
              <a:t>옆 회로의 넷 </a:t>
            </a:r>
            <a:r>
              <a:rPr lang="en-US" altLang="ko-KR" sz="2300" dirty="0">
                <a:solidFill>
                  <a:srgbClr val="00B050"/>
                </a:solidFill>
              </a:rPr>
              <a:t>a,</a:t>
            </a:r>
            <a:r>
              <a:rPr lang="ko-KR" altLang="en-US" sz="2300" dirty="0">
                <a:solidFill>
                  <a:srgbClr val="00B050"/>
                </a:solidFill>
              </a:rPr>
              <a:t> </a:t>
            </a:r>
            <a:r>
              <a:rPr lang="en-US" altLang="ko-KR" sz="2300" dirty="0">
                <a:solidFill>
                  <a:srgbClr val="00B050"/>
                </a:solidFill>
              </a:rPr>
              <a:t>b</a:t>
            </a:r>
            <a:r>
              <a:rPr lang="ko-KR" altLang="en-US" sz="2300" dirty="0">
                <a:solidFill>
                  <a:srgbClr val="00B050"/>
                </a:solidFill>
              </a:rPr>
              <a:t>를 정의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8209B-8F38-DD3E-531B-27B87024739D}"/>
              </a:ext>
            </a:extLst>
          </p:cNvPr>
          <p:cNvSpPr txBox="1"/>
          <p:nvPr/>
        </p:nvSpPr>
        <p:spPr>
          <a:xfrm>
            <a:off x="6997931" y="3915024"/>
            <a:ext cx="419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wire d = 1’b0  </a:t>
            </a:r>
          </a:p>
          <a:p>
            <a:r>
              <a:rPr lang="en-US" altLang="ko-KR" sz="2300" dirty="0">
                <a:solidFill>
                  <a:srgbClr val="00B050"/>
                </a:solidFill>
              </a:rPr>
              <a:t>// </a:t>
            </a:r>
            <a:r>
              <a:rPr lang="ko-KR" altLang="en-US" sz="2300" dirty="0">
                <a:solidFill>
                  <a:srgbClr val="00B050"/>
                </a:solidFill>
              </a:rPr>
              <a:t>넷 </a:t>
            </a:r>
            <a:r>
              <a:rPr lang="en-US" altLang="ko-KR" sz="2300" dirty="0">
                <a:solidFill>
                  <a:srgbClr val="00B050"/>
                </a:solidFill>
              </a:rPr>
              <a:t>d</a:t>
            </a:r>
            <a:r>
              <a:rPr lang="ko-KR" altLang="en-US" sz="2300" dirty="0">
                <a:solidFill>
                  <a:srgbClr val="00B050"/>
                </a:solidFill>
              </a:rPr>
              <a:t>는 논리값 </a:t>
            </a:r>
            <a:r>
              <a:rPr lang="en-US" altLang="ko-KR" sz="2300" dirty="0">
                <a:solidFill>
                  <a:srgbClr val="00B050"/>
                </a:solidFill>
              </a:rPr>
              <a:t>0</a:t>
            </a:r>
            <a:r>
              <a:rPr lang="ko-KR" altLang="en-US" sz="2300" dirty="0">
                <a:solidFill>
                  <a:srgbClr val="00B050"/>
                </a:solidFill>
              </a:rPr>
              <a:t>으로 선언</a:t>
            </a:r>
            <a:r>
              <a:rPr lang="en-US" altLang="ko-KR" sz="2300" dirty="0">
                <a:solidFill>
                  <a:srgbClr val="00B050"/>
                </a:solidFill>
              </a:rPr>
              <a:t>.</a:t>
            </a:r>
            <a:endParaRPr lang="ko-KR" altLang="en-US" sz="23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BC122-FB60-D9E3-F4D3-D089B60F15F3}"/>
              </a:ext>
            </a:extLst>
          </p:cNvPr>
          <p:cNvSpPr txBox="1"/>
          <p:nvPr/>
        </p:nvSpPr>
        <p:spPr>
          <a:xfrm>
            <a:off x="6997931" y="271602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넷 키워드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733EE-A5BD-15C8-2AFE-5FA0A9DC8D3D}"/>
              </a:ext>
            </a:extLst>
          </p:cNvPr>
          <p:cNvSpPr txBox="1"/>
          <p:nvPr/>
        </p:nvSpPr>
        <p:spPr>
          <a:xfrm>
            <a:off x="990600" y="3245583"/>
            <a:ext cx="4191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500CA-145E-7405-0178-C9285B261D8A}"/>
              </a:ext>
            </a:extLst>
          </p:cNvPr>
          <p:cNvSpPr txBox="1"/>
          <p:nvPr/>
        </p:nvSpPr>
        <p:spPr>
          <a:xfrm>
            <a:off x="990600" y="2069021"/>
            <a:ext cx="93203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레지스터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내부에 존재하여 속도가 굉장히 빠른 휘발성 메모리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</a:t>
            </a:r>
          </a:p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Verilog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에서는  단지 값을 저장할 수 있는 변수로 의미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733EE-A5BD-15C8-2AFE-5FA0A9DC8D3D}"/>
              </a:ext>
            </a:extLst>
          </p:cNvPr>
          <p:cNvSpPr txBox="1"/>
          <p:nvPr/>
        </p:nvSpPr>
        <p:spPr>
          <a:xfrm>
            <a:off x="977462" y="1794594"/>
            <a:ext cx="4191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lang="ko-KR" alt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레지스터 </a:t>
            </a:r>
            <a:r>
              <a:rPr lang="en-US" altLang="ko-KR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</a:t>
            </a:r>
            <a:r>
              <a:rPr lang="en-US" altLang="ko-KR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9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502A1E-E335-9B07-8310-9794DA569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9" t="8372" r="70785" b="69999"/>
          <a:stretch/>
        </p:blipFill>
        <p:spPr>
          <a:xfrm>
            <a:off x="601717" y="2359267"/>
            <a:ext cx="3352800" cy="28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AA9FF5-BAA1-8499-AA78-19D6F079B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9" t="29865" r="71633" b="22093"/>
          <a:stretch/>
        </p:blipFill>
        <p:spPr>
          <a:xfrm>
            <a:off x="4296604" y="1263485"/>
            <a:ext cx="2514600" cy="5018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B38AC-EB0B-2A84-1C07-9EE3849D7086}"/>
              </a:ext>
            </a:extLst>
          </p:cNvPr>
          <p:cNvSpPr txBox="1"/>
          <p:nvPr/>
        </p:nvSpPr>
        <p:spPr>
          <a:xfrm>
            <a:off x="816864" y="5638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↑레지스터 선언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19470-CE1D-C5A4-AFA2-1D2D42801C24}"/>
              </a:ext>
            </a:extLst>
          </p:cNvPr>
          <p:cNvSpPr txBox="1"/>
          <p:nvPr/>
        </p:nvSpPr>
        <p:spPr>
          <a:xfrm>
            <a:off x="7467600" y="143593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새로운 논리값을 대입하며 </a:t>
            </a:r>
            <a:r>
              <a:rPr lang="en-US" altLang="ko-KR" dirty="0"/>
              <a:t>5ps</a:t>
            </a:r>
            <a:r>
              <a:rPr lang="ko-KR" altLang="en-US" dirty="0"/>
              <a:t>마다 값이 변하도록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2FE26B-5CF7-3AEA-1A10-2618DDEF0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67" t="28120" r="1683" b="25214"/>
          <a:stretch/>
        </p:blipFill>
        <p:spPr>
          <a:xfrm>
            <a:off x="7024289" y="2549743"/>
            <a:ext cx="4771196" cy="2636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6B7940-67BE-23C0-7A5A-4D1C7DECA019}"/>
              </a:ext>
            </a:extLst>
          </p:cNvPr>
          <p:cNvSpPr txBox="1"/>
          <p:nvPr/>
        </p:nvSpPr>
        <p:spPr>
          <a:xfrm>
            <a:off x="8065346" y="5376933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↑설정한 논리값을 시뮬레이션 한 결과</a:t>
            </a:r>
            <a:r>
              <a:rPr lang="en-US" altLang="ko-KR" dirty="0"/>
              <a:t>. AND_GATE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7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18888-3CA2-586B-7857-45C8E75A2ABA}"/>
              </a:ext>
            </a:extLst>
          </p:cNvPr>
          <p:cNvSpPr txBox="1"/>
          <p:nvPr/>
        </p:nvSpPr>
        <p:spPr>
          <a:xfrm>
            <a:off x="990600" y="21336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화면 출력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$display(p1, p2, p3, …, </a:t>
            </a:r>
            <a:r>
              <a:rPr lang="en-US" altLang="ko-KR" sz="2000" b="1" dirty="0" err="1"/>
              <a:t>pn</a:t>
            </a:r>
            <a:r>
              <a:rPr lang="en-US" altLang="ko-KR" sz="2000" b="1" dirty="0"/>
              <a:t>);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973E6-35D3-4413-7677-52436F75F8CA}"/>
              </a:ext>
            </a:extLst>
          </p:cNvPr>
          <p:cNvSpPr txBox="1"/>
          <p:nvPr/>
        </p:nvSpPr>
        <p:spPr>
          <a:xfrm>
            <a:off x="7010400" y="2133600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모니터링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$monitor(p1, p2, p3, …, </a:t>
            </a:r>
            <a:r>
              <a:rPr lang="en-US" altLang="ko-KR" sz="2000" b="1" dirty="0" err="1"/>
              <a:t>pn</a:t>
            </a:r>
            <a:r>
              <a:rPr lang="en-US" altLang="ko-KR" sz="2000" b="1" dirty="0"/>
              <a:t>);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</a:t>
            </a:r>
            <a:r>
              <a:rPr lang="en-US" altLang="ko-KR" sz="2000" b="1" dirty="0" err="1"/>
              <a:t>monitoron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</a:t>
            </a:r>
            <a:r>
              <a:rPr lang="en-US" altLang="ko-KR" sz="2000" b="1" dirty="0" err="1"/>
              <a:t>monitoroff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897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18888-3CA2-586B-7857-45C8E75A2ABA}"/>
              </a:ext>
            </a:extLst>
          </p:cNvPr>
          <p:cNvSpPr txBox="1"/>
          <p:nvPr/>
        </p:nvSpPr>
        <p:spPr>
          <a:xfrm>
            <a:off x="990600" y="2133600"/>
            <a:ext cx="5105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시뮬레이션 중단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$stop;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1700" b="1" dirty="0"/>
              <a:t>ex) #100 $stop;</a:t>
            </a:r>
            <a:r>
              <a:rPr lang="en-US" altLang="ko-KR" sz="1700" b="1" dirty="0">
                <a:solidFill>
                  <a:srgbClr val="00B050"/>
                </a:solidFill>
              </a:rPr>
              <a:t>  // </a:t>
            </a:r>
            <a:r>
              <a:rPr lang="ko-KR" altLang="en-US" sz="1700" b="1" dirty="0">
                <a:solidFill>
                  <a:srgbClr val="00B050"/>
                </a:solidFill>
              </a:rPr>
              <a:t>단위 시간 </a:t>
            </a:r>
            <a:r>
              <a:rPr lang="en-US" altLang="ko-KR" sz="1700" b="1" dirty="0">
                <a:solidFill>
                  <a:srgbClr val="00B050"/>
                </a:solidFill>
              </a:rPr>
              <a:t>100</a:t>
            </a:r>
            <a:r>
              <a:rPr lang="ko-KR" altLang="en-US" sz="1700" b="1" dirty="0">
                <a:solidFill>
                  <a:srgbClr val="00B050"/>
                </a:solidFill>
              </a:rPr>
              <a:t>에 시뮬레이션                              중단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973E6-35D3-4413-7677-52436F75F8CA}"/>
              </a:ext>
            </a:extLst>
          </p:cNvPr>
          <p:cNvSpPr txBox="1"/>
          <p:nvPr/>
        </p:nvSpPr>
        <p:spPr>
          <a:xfrm>
            <a:off x="7010400" y="2133600"/>
            <a:ext cx="4953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시뮬레이션 종료 태스크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$finish;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1700" b="1" dirty="0"/>
          </a:p>
          <a:p>
            <a:r>
              <a:rPr lang="en-US" altLang="ko-KR" sz="1700" b="1" dirty="0"/>
              <a:t>ex) #100 $finish;</a:t>
            </a:r>
            <a:r>
              <a:rPr lang="en-US" altLang="ko-KR" sz="1700" b="1" dirty="0">
                <a:solidFill>
                  <a:srgbClr val="00B050"/>
                </a:solidFill>
              </a:rPr>
              <a:t>  // </a:t>
            </a:r>
            <a:r>
              <a:rPr lang="ko-KR" altLang="en-US" sz="1700" b="1" dirty="0">
                <a:solidFill>
                  <a:srgbClr val="00B050"/>
                </a:solidFill>
              </a:rPr>
              <a:t>단위 시간 </a:t>
            </a:r>
            <a:r>
              <a:rPr lang="en-US" altLang="ko-KR" sz="1700" b="1" dirty="0">
                <a:solidFill>
                  <a:srgbClr val="00B050"/>
                </a:solidFill>
              </a:rPr>
              <a:t>100</a:t>
            </a:r>
            <a:r>
              <a:rPr lang="ko-KR" altLang="en-US" sz="1700" b="1" dirty="0">
                <a:solidFill>
                  <a:srgbClr val="00B050"/>
                </a:solidFill>
              </a:rPr>
              <a:t>에 시뮬레이션      종료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91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컴파일러 지시어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BA3CA-43A4-78A1-271F-40FB12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5" t="77906" r="51875" b="12791"/>
          <a:stretch/>
        </p:blipFill>
        <p:spPr>
          <a:xfrm>
            <a:off x="990600" y="2356863"/>
            <a:ext cx="7924800" cy="132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730CC-2662-640C-4732-E68074217C76}"/>
              </a:ext>
            </a:extLst>
          </p:cNvPr>
          <p:cNvSpPr txBox="1"/>
          <p:nvPr/>
        </p:nvSpPr>
        <p:spPr>
          <a:xfrm>
            <a:off x="990600" y="1831543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 `define </a:t>
            </a:r>
            <a:r>
              <a:rPr lang="ko-KR" altLang="en-US" sz="2000" b="1" dirty="0"/>
              <a:t>지시어</a:t>
            </a:r>
            <a:endParaRPr lang="ko-KR" altLang="en-US" sz="17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4DA0-4D44-1411-6726-3E8ECE0B68C3}"/>
              </a:ext>
            </a:extLst>
          </p:cNvPr>
          <p:cNvSpPr txBox="1"/>
          <p:nvPr/>
        </p:nvSpPr>
        <p:spPr>
          <a:xfrm>
            <a:off x="990600" y="4615271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•  `include </a:t>
            </a:r>
            <a:r>
              <a:rPr lang="ko-KR" altLang="en-US" sz="2000" b="1" dirty="0"/>
              <a:t>지시어</a:t>
            </a:r>
            <a:endParaRPr lang="ko-KR" altLang="en-US" sz="1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모듈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인스턴스 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인스턴스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인스턴스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들어주셔서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감사합니다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이상입니다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9C71EC-3538-D4F2-A802-9342503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90738C-8BE1-99F6-CC80-39910992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1F8198-6E28-4142-7880-AF0C76265B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 개념들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수 표현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식별자와 키워드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에스케이프</a:t>
            </a:r>
            <a:r>
              <a:rPr lang="ko-KR" altLang="en-US" dirty="0">
                <a:ea typeface="굴림" panose="020B0600000101010101" pitchFamily="50" charset="-127"/>
              </a:rPr>
              <a:t> 식별자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신호 강도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넷 </a:t>
            </a:r>
            <a:r>
              <a:rPr lang="en-US" altLang="ko-KR" dirty="0">
                <a:ea typeface="굴림" panose="020B0600000101010101" pitchFamily="50" charset="-127"/>
              </a:rPr>
              <a:t>(Nets)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레지스터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시스템 </a:t>
            </a:r>
            <a:r>
              <a:rPr lang="ko-KR" altLang="en-US" dirty="0" err="1">
                <a:ea typeface="굴림" panose="020B0600000101010101" pitchFamily="50" charset="-127"/>
              </a:rPr>
              <a:t>테스크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컴파일러 지시어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99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CD1D3-8E56-B260-C8F2-A10A5C07B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2" t="16363" r="14974" b="42221"/>
          <a:stretch/>
        </p:blipFill>
        <p:spPr>
          <a:xfrm>
            <a:off x="4876800" y="1501338"/>
            <a:ext cx="6012024" cy="1864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0840DE-E816-1A63-2549-484BDF024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 t="48343" r="15664" b="10553"/>
          <a:stretch/>
        </p:blipFill>
        <p:spPr>
          <a:xfrm>
            <a:off x="5029200" y="4114800"/>
            <a:ext cx="6012021" cy="18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top-down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/>
              <a:t>최상위 블록 정의</a:t>
            </a:r>
            <a:r>
              <a:rPr lang="en-US" altLang="ko-KR" dirty="0"/>
              <a:t>, </a:t>
            </a:r>
            <a:r>
              <a:rPr lang="ko-KR" altLang="en-US" dirty="0"/>
              <a:t>이를 만드는데 필요한 하위 블록들을 확인해갑니다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/>
              <a:t>하위 블록을 확인하며 나가고 더 이상 나뉘지 않는 </a:t>
            </a:r>
            <a:r>
              <a:rPr lang="ko-KR" altLang="en-US" dirty="0" err="1"/>
              <a:t>리프셀</a:t>
            </a:r>
            <a:r>
              <a:rPr lang="en-US" altLang="ko-KR" dirty="0"/>
              <a:t>(leaf cell) </a:t>
            </a:r>
            <a:r>
              <a:rPr lang="ko-KR" altLang="en-US" dirty="0"/>
              <a:t>까지 나누게 됩니다</a:t>
            </a:r>
            <a:r>
              <a:rPr lang="en-US" altLang="ko-KR" dirty="0"/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C810F-6420-DD7B-4418-C4A1D2424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2" t="16363" r="14974" b="42221"/>
          <a:stretch/>
        </p:blipFill>
        <p:spPr>
          <a:xfrm>
            <a:off x="2286000" y="2455408"/>
            <a:ext cx="6838802" cy="21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디지털 설계 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button-up </a:t>
            </a:r>
            <a:r>
              <a:rPr lang="ko-KR" altLang="en-US" dirty="0">
                <a:ea typeface="굴림" panose="020B0600000101010101" pitchFamily="50" charset="-127"/>
              </a:rPr>
              <a:t>설계 방법론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필요한 블록들을 만들고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이들을 이용하여 더 큰 셀들을 만들어 갑니다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이러한 방식으로 최상위 블록까지 만들어갑니다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992D-BA65-2720-273D-F97D8516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8" t="48343" r="15664" b="10553"/>
          <a:stretch/>
        </p:blipFill>
        <p:spPr>
          <a:xfrm>
            <a:off x="2209800" y="3180080"/>
            <a:ext cx="71250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형식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47D29-04CD-E977-4A3F-DEF504263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3" t="54710" r="55762" b="25288"/>
          <a:stretch/>
        </p:blipFill>
        <p:spPr>
          <a:xfrm>
            <a:off x="844937" y="1987900"/>
            <a:ext cx="8011409" cy="36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1252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 작성 방법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예시 모듈 </a:t>
            </a:r>
            <a:r>
              <a:rPr lang="en-US" altLang="ko-KR" dirty="0">
                <a:ea typeface="굴림" panose="020B0600000101010101" pitchFamily="50" charset="-127"/>
              </a:rPr>
              <a:t>(AND_GATE)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02011-ECD9-B3DB-FB2D-17CFA555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5" t="10832" r="64375" b="57359"/>
          <a:stretch/>
        </p:blipFill>
        <p:spPr>
          <a:xfrm>
            <a:off x="5334000" y="1219200"/>
            <a:ext cx="4495800" cy="5060078"/>
          </a:xfrm>
          <a:prstGeom prst="rect">
            <a:avLst/>
          </a:prstGeom>
        </p:spPr>
      </p:pic>
      <p:pic>
        <p:nvPicPr>
          <p:cNvPr id="1026" name="Picture 2" descr="Virtual Labs">
            <a:extLst>
              <a:ext uri="{FF2B5EF4-FFF2-40B4-BE49-F238E27FC236}">
                <a16:creationId xmlns:a16="http://schemas.microsoft.com/office/drawing/2014/main" id="{FF80C7AB-2FAC-2975-F7E8-8012CD3A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2" y="3018155"/>
            <a:ext cx="401582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98564"/>
            <a:ext cx="10972800" cy="4937760"/>
          </a:xfrm>
        </p:spPr>
        <p:txBody>
          <a:bodyPr/>
          <a:lstStyle/>
          <a:p>
            <a:pPr lvl="1"/>
            <a:r>
              <a:rPr lang="ko-KR" altLang="en-US" dirty="0">
                <a:ea typeface="굴림" panose="020B0600000101010101" pitchFamily="50" charset="-127"/>
              </a:rPr>
              <a:t>인스턴스 작성 방법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형식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08457A-BEBF-392F-6243-0EB68ADA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인스턴스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1ACDA0-27E5-F105-44D7-EEE9CFED4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5" t="56635" r="43125" b="15532"/>
          <a:stretch/>
        </p:blipFill>
        <p:spPr>
          <a:xfrm>
            <a:off x="1828800" y="2209800"/>
            <a:ext cx="7922926" cy="32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4620</TotalTime>
  <Words>544</Words>
  <Application>Microsoft Office PowerPoint</Application>
  <PresentationFormat>와이드스크린</PresentationFormat>
  <Paragraphs>173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Contents</vt:lpstr>
      <vt:lpstr>디지털 설계 방법</vt:lpstr>
      <vt:lpstr>디지털 설계 방법</vt:lpstr>
      <vt:lpstr>디지털 설계 방법</vt:lpstr>
      <vt:lpstr>모듈</vt:lpstr>
      <vt:lpstr>모듈</vt:lpstr>
      <vt:lpstr>인스턴스</vt:lpstr>
      <vt:lpstr>인스턴스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기본 개념들</vt:lpstr>
      <vt:lpstr>발표 들어주셔서 감사합니다. 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421</cp:revision>
  <dcterms:created xsi:type="dcterms:W3CDTF">2013-05-12T07:12:15Z</dcterms:created>
  <dcterms:modified xsi:type="dcterms:W3CDTF">2023-07-06T07:01:48Z</dcterms:modified>
</cp:coreProperties>
</file>