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3" r:id="rId6"/>
    <p:sldId id="270" r:id="rId7"/>
    <p:sldId id="265" r:id="rId8"/>
    <p:sldId id="276" r:id="rId9"/>
    <p:sldId id="264" r:id="rId10"/>
    <p:sldId id="260" r:id="rId11"/>
    <p:sldId id="268" r:id="rId12"/>
    <p:sldId id="271" r:id="rId13"/>
    <p:sldId id="266" r:id="rId14"/>
    <p:sldId id="267" r:id="rId15"/>
    <p:sldId id="261" r:id="rId16"/>
    <p:sldId id="272" r:id="rId17"/>
    <p:sldId id="269" r:id="rId18"/>
    <p:sldId id="273" r:id="rId19"/>
    <p:sldId id="275" r:id="rId20"/>
    <p:sldId id="279" r:id="rId21"/>
    <p:sldId id="274"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213" autoAdjust="0"/>
    <p:restoredTop sz="80627" autoAdjust="0"/>
  </p:normalViewPr>
  <p:slideViewPr>
    <p:cSldViewPr snapToGrid="0">
      <p:cViewPr varScale="1">
        <p:scale>
          <a:sx n="102" d="100"/>
          <a:sy n="102" d="100"/>
        </p:scale>
        <p:origin x="19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B5B33E-7E2C-4BA4-9C52-5E139780B1E8}" type="datetimeFigureOut">
              <a:rPr lang="en-US" smtClean="0"/>
              <a:t>9/18/2024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B65898-21E1-45BD-8D70-39FF933C46D2}" type="slidenum">
              <a:rPr lang="en-US" smtClean="0"/>
              <a:t>‹#›</a:t>
            </a:fld>
            <a:endParaRPr lang="en-US"/>
          </a:p>
        </p:txBody>
      </p:sp>
    </p:spTree>
    <p:extLst>
      <p:ext uri="{BB962C8B-B14F-4D97-AF65-F5344CB8AC3E}">
        <p14:creationId xmlns:p14="http://schemas.microsoft.com/office/powerpoint/2010/main" val="36667152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fws.gov/species/lake-whitefish-coregonus-clupeaformis"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cisr.ucr.edu/invasive-species/quagga-zebra-mussel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Create– Mastery of a topic– the reason you are developing cases.</a:t>
            </a:r>
          </a:p>
        </p:txBody>
      </p:sp>
      <p:sp>
        <p:nvSpPr>
          <p:cNvPr id="4" name="Slide Number Placeholder 3"/>
          <p:cNvSpPr>
            <a:spLocks noGrp="1"/>
          </p:cNvSpPr>
          <p:nvPr>
            <p:ph type="sldNum" sz="quarter" idx="5"/>
          </p:nvPr>
        </p:nvSpPr>
        <p:spPr/>
        <p:txBody>
          <a:bodyPr/>
          <a:lstStyle/>
          <a:p>
            <a:fld id="{6AB65898-21E1-45BD-8D70-39FF933C46D2}" type="slidenum">
              <a:rPr lang="en-US" smtClean="0"/>
              <a:t>7</a:t>
            </a:fld>
            <a:endParaRPr lang="en-US"/>
          </a:p>
        </p:txBody>
      </p:sp>
    </p:spTree>
    <p:extLst>
      <p:ext uri="{BB962C8B-B14F-4D97-AF65-F5344CB8AC3E}">
        <p14:creationId xmlns:p14="http://schemas.microsoft.com/office/powerpoint/2010/main" val="2058762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B65898-21E1-45BD-8D70-39FF933C46D2}" type="slidenum">
              <a:rPr lang="en-US" smtClean="0"/>
              <a:t>9</a:t>
            </a:fld>
            <a:endParaRPr lang="en-US"/>
          </a:p>
        </p:txBody>
      </p:sp>
    </p:spTree>
    <p:extLst>
      <p:ext uri="{BB962C8B-B14F-4D97-AF65-F5344CB8AC3E}">
        <p14:creationId xmlns:p14="http://schemas.microsoft.com/office/powerpoint/2010/main" val="42732131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Sections for 8-10 pages (numbered) which you will develop in your case. Briefly described content for each page. (2 points)</a:t>
            </a:r>
          </a:p>
          <a:p>
            <a:endParaRPr lang="en-US" dirty="0"/>
          </a:p>
          <a:p>
            <a:r>
              <a:rPr lang="en-US" dirty="0"/>
              <a:t>2. Each team member should be identified as a leader for 2 or more pages. Each page should be assigned 2 or more team members as leading their development. (.25 points)</a:t>
            </a:r>
          </a:p>
          <a:p>
            <a:endParaRPr lang="en-US" dirty="0"/>
          </a:p>
          <a:p>
            <a:r>
              <a:rPr lang="en-US" dirty="0"/>
              <a:t>3. Each page (with the exception of the 'overview') should have descriptions (and links if appropriate) of 2 or more relevant '</a:t>
            </a:r>
            <a:r>
              <a:rPr lang="en-US" dirty="0" err="1"/>
              <a:t>edgenotes</a:t>
            </a:r>
            <a:r>
              <a:rPr lang="en-US" dirty="0"/>
              <a:t>' that will be included. (.25 points)</a:t>
            </a:r>
          </a:p>
          <a:p>
            <a:endParaRPr lang="en-US" dirty="0"/>
          </a:p>
          <a:p>
            <a:r>
              <a:rPr lang="en-US" dirty="0"/>
              <a:t>4. A minimum of 3 engaged learning activities (briefly described). For each team member, at least one of the pages they are leading should have an engaged learning activity. (.25 points) </a:t>
            </a:r>
          </a:p>
          <a:p>
            <a:endParaRPr lang="en-US" dirty="0"/>
          </a:p>
          <a:p>
            <a:r>
              <a:rPr lang="en-US" dirty="0"/>
              <a:t>5. At the end of your document include an attribution statement of what each team member has contributed to this outline. (.25 points)</a:t>
            </a:r>
          </a:p>
        </p:txBody>
      </p:sp>
      <p:sp>
        <p:nvSpPr>
          <p:cNvPr id="4" name="Slide Number Placeholder 3"/>
          <p:cNvSpPr>
            <a:spLocks noGrp="1"/>
          </p:cNvSpPr>
          <p:nvPr>
            <p:ph type="sldNum" sz="quarter" idx="5"/>
          </p:nvPr>
        </p:nvSpPr>
        <p:spPr/>
        <p:txBody>
          <a:bodyPr/>
          <a:lstStyle/>
          <a:p>
            <a:fld id="{6AB65898-21E1-45BD-8D70-39FF933C46D2}" type="slidenum">
              <a:rPr lang="en-US" smtClean="0"/>
              <a:t>11</a:t>
            </a:fld>
            <a:endParaRPr lang="en-US"/>
          </a:p>
        </p:txBody>
      </p:sp>
    </p:spTree>
    <p:extLst>
      <p:ext uri="{BB962C8B-B14F-4D97-AF65-F5344CB8AC3E}">
        <p14:creationId xmlns:p14="http://schemas.microsoft.com/office/powerpoint/2010/main" val="8969902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minimum of 3 engaged learning activities (briefly described). For each team member, at least one of the pages they are leading should have an engaged learning activity. (.25 points) </a:t>
            </a:r>
          </a:p>
          <a:p>
            <a:endParaRPr lang="en-US" dirty="0"/>
          </a:p>
        </p:txBody>
      </p:sp>
      <p:sp>
        <p:nvSpPr>
          <p:cNvPr id="4" name="Slide Number Placeholder 3"/>
          <p:cNvSpPr>
            <a:spLocks noGrp="1"/>
          </p:cNvSpPr>
          <p:nvPr>
            <p:ph type="sldNum" sz="quarter" idx="5"/>
          </p:nvPr>
        </p:nvSpPr>
        <p:spPr/>
        <p:txBody>
          <a:bodyPr/>
          <a:lstStyle/>
          <a:p>
            <a:fld id="{6AB65898-21E1-45BD-8D70-39FF933C46D2}" type="slidenum">
              <a:rPr lang="en-US" smtClean="0"/>
              <a:t>13</a:t>
            </a:fld>
            <a:endParaRPr lang="en-US"/>
          </a:p>
        </p:txBody>
      </p:sp>
    </p:spTree>
    <p:extLst>
      <p:ext uri="{BB962C8B-B14F-4D97-AF65-F5344CB8AC3E}">
        <p14:creationId xmlns:p14="http://schemas.microsoft.com/office/powerpoint/2010/main" val="807726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Each page (with the exception of the 'overview') should have descriptions (and links if appropriate) of 2 or more relevant '</a:t>
            </a:r>
            <a:r>
              <a:rPr lang="en-US" dirty="0" err="1"/>
              <a:t>edgenotes</a:t>
            </a:r>
            <a:r>
              <a:rPr lang="en-US" dirty="0"/>
              <a:t>' that will be included</a:t>
            </a:r>
          </a:p>
        </p:txBody>
      </p:sp>
      <p:sp>
        <p:nvSpPr>
          <p:cNvPr id="4" name="Slide Number Placeholder 3"/>
          <p:cNvSpPr>
            <a:spLocks noGrp="1"/>
          </p:cNvSpPr>
          <p:nvPr>
            <p:ph type="sldNum" sz="quarter" idx="5"/>
          </p:nvPr>
        </p:nvSpPr>
        <p:spPr/>
        <p:txBody>
          <a:bodyPr/>
          <a:lstStyle/>
          <a:p>
            <a:fld id="{6AB65898-21E1-45BD-8D70-39FF933C46D2}" type="slidenum">
              <a:rPr lang="en-US" smtClean="0"/>
              <a:t>14</a:t>
            </a:fld>
            <a:endParaRPr lang="en-US"/>
          </a:p>
        </p:txBody>
      </p:sp>
    </p:spTree>
    <p:extLst>
      <p:ext uri="{BB962C8B-B14F-4D97-AF65-F5344CB8AC3E}">
        <p14:creationId xmlns:p14="http://schemas.microsoft.com/office/powerpoint/2010/main" val="21342659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89721e4dae_0_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89721e4dae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Cal- Underwater preserves - knows about Line 5 case, HABs (like lake E case), Redlining (like Rouge Case), Wetlands (like All-too-common-reed?), Teresa Mussels, HABs (Meg R), Claire, Megan E no submission</a:t>
            </a:r>
            <a:endParaRPr/>
          </a:p>
          <a:p>
            <a:pPr marL="0" lvl="0" indent="0" algn="l" rtl="0">
              <a:lnSpc>
                <a:spcPct val="115000"/>
              </a:lnSpc>
              <a:spcBef>
                <a:spcPts val="900"/>
              </a:spcBef>
              <a:spcAft>
                <a:spcPts val="0"/>
              </a:spcAft>
              <a:buClr>
                <a:schemeClr val="dk1"/>
              </a:buClr>
              <a:buSzPts val="1100"/>
              <a:buFont typeface="Arial"/>
              <a:buNone/>
            </a:pPr>
            <a:r>
              <a:rPr lang="en" sz="1200">
                <a:solidFill>
                  <a:schemeClr val="dk1"/>
                </a:solidFill>
              </a:rPr>
              <a:t>I am interested in studying the invasive Quagga mussel in Lake Michigan. Introduced through ballast water in the 1980s, Quagga mussels have spread rapidly throughout the Great Lakes, colonizing much of the lakebed in Lake Michigan. Unlike their relative, the zebra mussel, Quagga mussels can thrive at greater depths and are more tolerant of colder waters, making them especially pervasive. In this case study, I will examine the ecological impacts caused by Quagga mussels, including their threats to keystone species like lake whitefish, their potential to trigger harmful algal blooms, and their role in the spread of disease. Additionally, I will compare existing control methods and explore more effective management strategies for mitigating their impact.</a:t>
            </a:r>
            <a:endParaRPr sz="1200">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sz="1200" b="1">
                <a:solidFill>
                  <a:schemeClr val="dk1"/>
                </a:solidFill>
              </a:rPr>
              <a:t>Reference:</a:t>
            </a:r>
            <a:endParaRPr sz="1200" b="1">
              <a:solidFill>
                <a:schemeClr val="dk1"/>
              </a:solidFill>
            </a:endParaRPr>
          </a:p>
          <a:p>
            <a:pPr marL="0" lvl="0" indent="0" algn="l" rtl="0">
              <a:lnSpc>
                <a:spcPct val="115000"/>
              </a:lnSpc>
              <a:spcBef>
                <a:spcPts val="900"/>
              </a:spcBef>
              <a:spcAft>
                <a:spcPts val="0"/>
              </a:spcAft>
              <a:buClr>
                <a:schemeClr val="dk1"/>
              </a:buClr>
              <a:buSzPts val="1100"/>
              <a:buFont typeface="Arial"/>
              <a:buNone/>
            </a:pPr>
            <a:r>
              <a:rPr lang="en" sz="1200" u="sng">
                <a:solidFill>
                  <a:schemeClr val="hlink"/>
                </a:solidFill>
                <a:hlinkClick r:id="rId3"/>
              </a:rPr>
              <a:t>Lake Whitefish (Coregonus clupeaformis) | U.S. Fish &amp; Wildlife Service (fws.gov)</a:t>
            </a:r>
            <a:endParaRPr sz="1200" u="sng">
              <a:solidFill>
                <a:schemeClr val="hlink"/>
              </a:solidFill>
              <a:hlinkClick r:id="rId3"/>
            </a:endParaRPr>
          </a:p>
          <a:p>
            <a:pPr marL="0" marR="0" lvl="0" indent="0" algn="l" rtl="0">
              <a:lnSpc>
                <a:spcPct val="115000"/>
              </a:lnSpc>
              <a:spcBef>
                <a:spcPts val="900"/>
              </a:spcBef>
              <a:spcAft>
                <a:spcPts val="0"/>
              </a:spcAft>
              <a:buClr>
                <a:schemeClr val="dk1"/>
              </a:buClr>
              <a:buSzPts val="1100"/>
              <a:buFont typeface="Arial"/>
              <a:buNone/>
            </a:pPr>
            <a:r>
              <a:rPr lang="en" sz="1200" u="sng">
                <a:solidFill>
                  <a:schemeClr val="hlink"/>
                </a:solidFill>
                <a:hlinkClick r:id="rId3"/>
              </a:rPr>
              <a:t>Links to an external site.</a:t>
            </a:r>
            <a:endParaRPr sz="1200" u="sng">
              <a:solidFill>
                <a:schemeClr val="hlink"/>
              </a:solidFill>
              <a:hlinkClick r:id="rId3"/>
            </a:endParaRPr>
          </a:p>
          <a:p>
            <a:pPr marL="0" lvl="0" indent="0" algn="l" rtl="0">
              <a:lnSpc>
                <a:spcPct val="115000"/>
              </a:lnSpc>
              <a:spcBef>
                <a:spcPts val="900"/>
              </a:spcBef>
              <a:spcAft>
                <a:spcPts val="0"/>
              </a:spcAft>
              <a:buClr>
                <a:schemeClr val="dk1"/>
              </a:buClr>
              <a:buSzPts val="1100"/>
              <a:buFont typeface="Arial"/>
              <a:buNone/>
            </a:pPr>
            <a:r>
              <a:rPr lang="en" sz="1200" u="sng">
                <a:solidFill>
                  <a:schemeClr val="hlink"/>
                </a:solidFill>
                <a:hlinkClick r:id="rId4"/>
              </a:rPr>
              <a:t>Quagga &amp; Zebra Mussels | Center for Invasive Species Research (ucr.edu)</a:t>
            </a:r>
            <a:endParaRPr sz="1200" u="sng">
              <a:solidFill>
                <a:schemeClr val="hlink"/>
              </a:solidFill>
              <a:hlinkClick r:id="rId4"/>
            </a:endParaRPr>
          </a:p>
          <a:p>
            <a:pPr marL="0" marR="0" lvl="0" indent="0" algn="l" rtl="0">
              <a:lnSpc>
                <a:spcPct val="115000"/>
              </a:lnSpc>
              <a:spcBef>
                <a:spcPts val="900"/>
              </a:spcBef>
              <a:spcAft>
                <a:spcPts val="0"/>
              </a:spcAft>
              <a:buClr>
                <a:schemeClr val="dk1"/>
              </a:buClr>
              <a:buSzPts val="1100"/>
              <a:buFont typeface="Arial"/>
              <a:buNone/>
            </a:pPr>
            <a:r>
              <a:rPr lang="en" sz="1200" u="sng">
                <a:solidFill>
                  <a:schemeClr val="hlink"/>
                </a:solidFill>
                <a:hlinkClick r:id="rId4"/>
              </a:rPr>
              <a:t>Links to an external site.</a:t>
            </a:r>
            <a:endParaRPr sz="1200" u="sng">
              <a:solidFill>
                <a:schemeClr val="hlink"/>
              </a:solidFill>
              <a:hlinkClick r:id="rId4"/>
            </a:endParaRPr>
          </a:p>
          <a:p>
            <a:pPr marL="0" lvl="0" indent="0" algn="l" rtl="0">
              <a:spcBef>
                <a:spcPts val="80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7F0240-E05A-D83F-BEA6-445F0E0A10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30B144B-C8FF-0446-7B95-C4C12DCA931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DEE68D6-84C5-3AD2-93B9-3F23F2D75589}"/>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5" name="Footer Placeholder 4">
            <a:extLst>
              <a:ext uri="{FF2B5EF4-FFF2-40B4-BE49-F238E27FC236}">
                <a16:creationId xmlns:a16="http://schemas.microsoft.com/office/drawing/2014/main" id="{53200881-40CB-1A4B-0FEA-AC99F100B1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926251-1F2C-5F7A-D691-02D814CE7DEB}"/>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16315741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38A84-E383-B7FD-B3C9-A0FDE811F74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13EEA81-16F6-011B-19EE-E1597536FE6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C3AE7-8EA4-A21C-DA91-5883B9EACC14}"/>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5" name="Footer Placeholder 4">
            <a:extLst>
              <a:ext uri="{FF2B5EF4-FFF2-40B4-BE49-F238E27FC236}">
                <a16:creationId xmlns:a16="http://schemas.microsoft.com/office/drawing/2014/main" id="{23C549A6-1C69-769F-003C-94CB5C0839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0A6943-FD66-19B0-F4B6-39981928D856}"/>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6273950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B141F2-0183-DA2D-0DB6-C4D2C3B70D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2FA1DC-734B-A97E-921D-E9060246658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4B8D98-D6EC-0B22-29D7-9F30D7324141}"/>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5" name="Footer Placeholder 4">
            <a:extLst>
              <a:ext uri="{FF2B5EF4-FFF2-40B4-BE49-F238E27FC236}">
                <a16:creationId xmlns:a16="http://schemas.microsoft.com/office/drawing/2014/main" id="{FBF45D78-8CC7-DDD1-B179-0651C0350C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9BCAD1-DB5A-6F39-0789-2B2951FFB2D4}"/>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1919727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67B34-8978-034D-5B28-B4B3EB683B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30F1B59-7B75-AA0E-3B73-7F3A0B7B0DF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E1FC88-38F4-9F6C-25D5-587AE5A06213}"/>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5" name="Footer Placeholder 4">
            <a:extLst>
              <a:ext uri="{FF2B5EF4-FFF2-40B4-BE49-F238E27FC236}">
                <a16:creationId xmlns:a16="http://schemas.microsoft.com/office/drawing/2014/main" id="{A3C65C49-B7F5-9C83-FD9B-235D26CC0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1C6D74-D4DD-81C7-485A-7178B0BF9D47}"/>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102167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8F51D-6D1D-59EA-11A0-CAD58FB3F6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5AAE86-5B70-63DE-222F-1F06CCC747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0787F68-17FC-FF3B-68B6-FC12FE1510FE}"/>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5" name="Footer Placeholder 4">
            <a:extLst>
              <a:ext uri="{FF2B5EF4-FFF2-40B4-BE49-F238E27FC236}">
                <a16:creationId xmlns:a16="http://schemas.microsoft.com/office/drawing/2014/main" id="{ED6D9C78-EB30-1E45-D1C9-E21B6A4615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B691C-8079-B8F9-A092-D04FD171A650}"/>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42382958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551781-C37A-0EC1-3BFE-B30D06D4BD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1C47CB-41B7-217F-45A7-EE8BC0EB58D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17696BA-E31A-5EAE-BC32-2769278D2B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8F3B356-DCC0-216E-A27A-C408B699C69D}"/>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6" name="Footer Placeholder 5">
            <a:extLst>
              <a:ext uri="{FF2B5EF4-FFF2-40B4-BE49-F238E27FC236}">
                <a16:creationId xmlns:a16="http://schemas.microsoft.com/office/drawing/2014/main" id="{23366C00-647A-47A8-FBCE-B51C5DB119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CDA422A-1DA4-2503-2A3E-0626047B91E2}"/>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3598138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89592-1000-75A0-3A6B-06BDBE7AD22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A2AEAD-B014-4BA4-6592-DAFEE612B7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345B482-CF02-D031-0628-875339C4717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C9161EA-EECA-4F07-19D9-6427740A81F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297B994-0C7B-4400-9A06-482BCD52531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DE72BE7-3F88-72D1-D3DC-7BCC1214E35E}"/>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8" name="Footer Placeholder 7">
            <a:extLst>
              <a:ext uri="{FF2B5EF4-FFF2-40B4-BE49-F238E27FC236}">
                <a16:creationId xmlns:a16="http://schemas.microsoft.com/office/drawing/2014/main" id="{935A5983-8EBF-543C-AD3D-1E6EC82E6E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2E0DACC4-6B29-30F1-2170-96354A03CBDD}"/>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37835123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94DA95-14AE-6CFF-8087-B221E4DCDAB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6FF3329-ED9C-C046-89AD-55E378240A21}"/>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4" name="Footer Placeholder 3">
            <a:extLst>
              <a:ext uri="{FF2B5EF4-FFF2-40B4-BE49-F238E27FC236}">
                <a16:creationId xmlns:a16="http://schemas.microsoft.com/office/drawing/2014/main" id="{3497CBFF-472D-89F8-2F86-8E31E351B0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FC1E549-D634-8B00-4537-716D4AA72CDE}"/>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2683651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5EFCF8-D0DB-8C29-E148-74A6428A1F55}"/>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3" name="Footer Placeholder 2">
            <a:extLst>
              <a:ext uri="{FF2B5EF4-FFF2-40B4-BE49-F238E27FC236}">
                <a16:creationId xmlns:a16="http://schemas.microsoft.com/office/drawing/2014/main" id="{FAF4D535-FD9E-6AAF-607F-9A28C7CA86E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61A1CFA-E21D-5FA0-0646-ED5D5015C37B}"/>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3030940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BE6051-2040-C3D8-C3CB-99B127C9B0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97990D-54C1-F668-C7A0-4967120218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86FB1A-2367-2882-A3C9-26A605BD4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75E755-FAFA-12A3-2116-0B7E06579323}"/>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6" name="Footer Placeholder 5">
            <a:extLst>
              <a:ext uri="{FF2B5EF4-FFF2-40B4-BE49-F238E27FC236}">
                <a16:creationId xmlns:a16="http://schemas.microsoft.com/office/drawing/2014/main" id="{B18AA71A-4A44-B8A7-74FE-CB3186AC02A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A570FA-A4FB-CEAD-43C2-08B1E45D0CA9}"/>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879226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BE7145-83AC-D007-DA2E-8A487091DE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CA4472-E943-9425-B597-F8843182E3D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80D6613-E4AB-F2DF-FBBF-B824845B31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F27763-D7DE-CB3C-ACD2-358A8D6F27BC}"/>
              </a:ext>
            </a:extLst>
          </p:cNvPr>
          <p:cNvSpPr>
            <a:spLocks noGrp="1"/>
          </p:cNvSpPr>
          <p:nvPr>
            <p:ph type="dt" sz="half" idx="10"/>
          </p:nvPr>
        </p:nvSpPr>
        <p:spPr/>
        <p:txBody>
          <a:bodyPr/>
          <a:lstStyle/>
          <a:p>
            <a:fld id="{AC2114BD-857F-4542-AD49-95042193C9B3}" type="datetimeFigureOut">
              <a:rPr lang="en-US" smtClean="0"/>
              <a:t>9/18/2024</a:t>
            </a:fld>
            <a:endParaRPr lang="en-US"/>
          </a:p>
        </p:txBody>
      </p:sp>
      <p:sp>
        <p:nvSpPr>
          <p:cNvPr id="6" name="Footer Placeholder 5">
            <a:extLst>
              <a:ext uri="{FF2B5EF4-FFF2-40B4-BE49-F238E27FC236}">
                <a16:creationId xmlns:a16="http://schemas.microsoft.com/office/drawing/2014/main" id="{A68D2E3D-072F-5B2B-0F7E-6C40C40F46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5BEBAA1-3E96-CE4A-9F0B-1383778B7174}"/>
              </a:ext>
            </a:extLst>
          </p:cNvPr>
          <p:cNvSpPr>
            <a:spLocks noGrp="1"/>
          </p:cNvSpPr>
          <p:nvPr>
            <p:ph type="sldNum" sz="quarter" idx="12"/>
          </p:nvPr>
        </p:nvSpPr>
        <p:spPr/>
        <p:txBody>
          <a:bodyPr/>
          <a:lstStyle/>
          <a:p>
            <a:fld id="{CA54ED69-968D-4603-8A7F-F7B036B5F8FB}" type="slidenum">
              <a:rPr lang="en-US" smtClean="0"/>
              <a:t>‹#›</a:t>
            </a:fld>
            <a:endParaRPr lang="en-US"/>
          </a:p>
        </p:txBody>
      </p:sp>
    </p:spTree>
    <p:extLst>
      <p:ext uri="{BB962C8B-B14F-4D97-AF65-F5344CB8AC3E}">
        <p14:creationId xmlns:p14="http://schemas.microsoft.com/office/powerpoint/2010/main" val="30129724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E93714C-6C69-7CDC-1828-6C26DE0C0D2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7C00618-AB81-A8E8-B285-B91EE6A51B7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36CA082-33BA-ACFC-8F28-5EF18E3B8AB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2114BD-857F-4542-AD49-95042193C9B3}" type="datetimeFigureOut">
              <a:rPr lang="en-US" smtClean="0"/>
              <a:t>9/18/2024</a:t>
            </a:fld>
            <a:endParaRPr lang="en-US"/>
          </a:p>
        </p:txBody>
      </p:sp>
      <p:sp>
        <p:nvSpPr>
          <p:cNvPr id="5" name="Footer Placeholder 4">
            <a:extLst>
              <a:ext uri="{FF2B5EF4-FFF2-40B4-BE49-F238E27FC236}">
                <a16:creationId xmlns:a16="http://schemas.microsoft.com/office/drawing/2014/main" id="{EDE05BCD-27DE-C7F6-E7A8-6D652337DA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E0F6BD7-F49B-100D-5A85-1398E7FAE5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A54ED69-968D-4603-8A7F-F7B036B5F8FB}" type="slidenum">
              <a:rPr lang="en-US" smtClean="0"/>
              <a:t>‹#›</a:t>
            </a:fld>
            <a:endParaRPr lang="en-US"/>
          </a:p>
        </p:txBody>
      </p:sp>
    </p:spTree>
    <p:extLst>
      <p:ext uri="{BB962C8B-B14F-4D97-AF65-F5344CB8AC3E}">
        <p14:creationId xmlns:p14="http://schemas.microsoft.com/office/powerpoint/2010/main" val="34189275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hyperlink" Target="https://search.creativecommons.org/" TargetMode="External"/><Relationship Id="rId2" Type="http://schemas.openxmlformats.org/officeDocument/2006/relationships/hyperlink" Target="https://fairuse.stanford.edu/overview/public-domain/welcome/" TargetMode="External"/><Relationship Id="rId1" Type="http://schemas.openxmlformats.org/officeDocument/2006/relationships/slideLayout" Target="../slideLayouts/slideLayout2.xml"/><Relationship Id="rId6" Type="http://schemas.openxmlformats.org/officeDocument/2006/relationships/hyperlink" Target="https://support.nature.com/en/support/solutions/articles/6000217050-use-of-an-open-access-figure-or-table#:~:text=Reproduction%20of%20figures%20or%20tables,identified%20as%20the%20original%20publisher" TargetMode="External"/><Relationship Id="rId5" Type="http://schemas.openxmlformats.org/officeDocument/2006/relationships/hyperlink" Target="https://www.flickr.com/creativecommons/" TargetMode="External"/><Relationship Id="rId4" Type="http://schemas.openxmlformats.org/officeDocument/2006/relationships/hyperlink" Target="https://commons.wikimedia.or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38E5B7-E02D-2ADD-D3E9-B875DD3D0E12}"/>
              </a:ext>
            </a:extLst>
          </p:cNvPr>
          <p:cNvSpPr>
            <a:spLocks noGrp="1"/>
          </p:cNvSpPr>
          <p:nvPr>
            <p:ph type="ctrTitle"/>
          </p:nvPr>
        </p:nvSpPr>
        <p:spPr>
          <a:xfrm>
            <a:off x="1872791" y="123191"/>
            <a:ext cx="9144000" cy="2387600"/>
          </a:xfrm>
        </p:spPr>
        <p:txBody>
          <a:bodyPr/>
          <a:lstStyle/>
          <a:p>
            <a:r>
              <a:rPr lang="en-US" dirty="0">
                <a:solidFill>
                  <a:schemeClr val="accent1"/>
                </a:solidFill>
              </a:rPr>
              <a:t>How to write a case study? Case Planning Workshop</a:t>
            </a:r>
          </a:p>
        </p:txBody>
      </p:sp>
      <p:sp>
        <p:nvSpPr>
          <p:cNvPr id="3" name="Subtitle 2">
            <a:extLst>
              <a:ext uri="{FF2B5EF4-FFF2-40B4-BE49-F238E27FC236}">
                <a16:creationId xmlns:a16="http://schemas.microsoft.com/office/drawing/2014/main" id="{AE0478A1-4E48-5719-273F-FF34A190C659}"/>
              </a:ext>
            </a:extLst>
          </p:cNvPr>
          <p:cNvSpPr>
            <a:spLocks noGrp="1"/>
          </p:cNvSpPr>
          <p:nvPr>
            <p:ph type="subTitle" idx="1"/>
          </p:nvPr>
        </p:nvSpPr>
        <p:spPr/>
        <p:txBody>
          <a:bodyPr/>
          <a:lstStyle/>
          <a:p>
            <a:endParaRPr lang="en-US"/>
          </a:p>
        </p:txBody>
      </p:sp>
      <p:pic>
        <p:nvPicPr>
          <p:cNvPr id="5" name="Picture 4">
            <a:extLst>
              <a:ext uri="{FF2B5EF4-FFF2-40B4-BE49-F238E27FC236}">
                <a16:creationId xmlns:a16="http://schemas.microsoft.com/office/drawing/2014/main" id="{28D31995-76DC-1CED-6887-092FBF9A5CB1}"/>
              </a:ext>
            </a:extLst>
          </p:cNvPr>
          <p:cNvPicPr>
            <a:picLocks noChangeAspect="1"/>
          </p:cNvPicPr>
          <p:nvPr/>
        </p:nvPicPr>
        <p:blipFill>
          <a:blip r:embed="rId2"/>
          <a:stretch>
            <a:fillRect/>
          </a:stretch>
        </p:blipFill>
        <p:spPr>
          <a:xfrm>
            <a:off x="0" y="3106161"/>
            <a:ext cx="12192000" cy="3628648"/>
          </a:xfrm>
          <a:prstGeom prst="rect">
            <a:avLst/>
          </a:prstGeom>
        </p:spPr>
      </p:pic>
      <p:sp>
        <p:nvSpPr>
          <p:cNvPr id="7" name="TextBox 6">
            <a:extLst>
              <a:ext uri="{FF2B5EF4-FFF2-40B4-BE49-F238E27FC236}">
                <a16:creationId xmlns:a16="http://schemas.microsoft.com/office/drawing/2014/main" id="{71504F0F-E78E-22AE-EF0D-6E6746E4D2EA}"/>
              </a:ext>
            </a:extLst>
          </p:cNvPr>
          <p:cNvSpPr txBox="1"/>
          <p:nvPr/>
        </p:nvSpPr>
        <p:spPr>
          <a:xfrm>
            <a:off x="65599" y="2695297"/>
            <a:ext cx="6094674" cy="369332"/>
          </a:xfrm>
          <a:prstGeom prst="rect">
            <a:avLst/>
          </a:prstGeom>
          <a:noFill/>
        </p:spPr>
        <p:txBody>
          <a:bodyPr wrap="square">
            <a:spAutoFit/>
          </a:bodyPr>
          <a:lstStyle/>
          <a:p>
            <a:r>
              <a:rPr lang="en-US" dirty="0">
                <a:solidFill>
                  <a:schemeClr val="accent5">
                    <a:lumMod val="75000"/>
                  </a:schemeClr>
                </a:solidFill>
              </a:rPr>
              <a:t>https://docs.learngala.com/docs/</a:t>
            </a:r>
          </a:p>
        </p:txBody>
      </p:sp>
    </p:spTree>
    <p:extLst>
      <p:ext uri="{BB962C8B-B14F-4D97-AF65-F5344CB8AC3E}">
        <p14:creationId xmlns:p14="http://schemas.microsoft.com/office/powerpoint/2010/main" val="3040879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23B6-9EAC-8BDE-6A12-FE6A6228B3AC}"/>
              </a:ext>
            </a:extLst>
          </p:cNvPr>
          <p:cNvSpPr>
            <a:spLocks noGrp="1"/>
          </p:cNvSpPr>
          <p:nvPr>
            <p:ph type="title"/>
          </p:nvPr>
        </p:nvSpPr>
        <p:spPr/>
        <p:txBody>
          <a:bodyPr/>
          <a:lstStyle/>
          <a:p>
            <a:r>
              <a:rPr lang="en-US" dirty="0">
                <a:solidFill>
                  <a:schemeClr val="accent1"/>
                </a:solidFill>
              </a:rPr>
              <a:t>Building your case</a:t>
            </a:r>
          </a:p>
        </p:txBody>
      </p:sp>
      <p:sp>
        <p:nvSpPr>
          <p:cNvPr id="3" name="Content Placeholder 2">
            <a:extLst>
              <a:ext uri="{FF2B5EF4-FFF2-40B4-BE49-F238E27FC236}">
                <a16:creationId xmlns:a16="http://schemas.microsoft.com/office/drawing/2014/main" id="{88C975AE-BB4B-4D9A-D4DE-9A0F22A61CF0}"/>
              </a:ext>
            </a:extLst>
          </p:cNvPr>
          <p:cNvSpPr>
            <a:spLocks noGrp="1"/>
          </p:cNvSpPr>
          <p:nvPr>
            <p:ph idx="1"/>
          </p:nvPr>
        </p:nvSpPr>
        <p:spPr>
          <a:xfrm>
            <a:off x="130628" y="1690688"/>
            <a:ext cx="10515600" cy="4351338"/>
          </a:xfrm>
        </p:spPr>
        <p:txBody>
          <a:bodyPr/>
          <a:lstStyle/>
          <a:p>
            <a:pPr lvl="1"/>
            <a:r>
              <a:rPr lang="en-US" sz="2800" i="0" dirty="0">
                <a:solidFill>
                  <a:srgbClr val="1C1E21"/>
                </a:solidFill>
                <a:effectLst/>
                <a:highlight>
                  <a:srgbClr val="FDFDFA"/>
                </a:highlight>
                <a:latin typeface="Tenso"/>
              </a:rPr>
              <a:t>Some tools:</a:t>
            </a:r>
          </a:p>
          <a:p>
            <a:pPr lvl="2"/>
            <a:r>
              <a:rPr lang="en-US" sz="2400" dirty="0">
                <a:solidFill>
                  <a:srgbClr val="1C1E21"/>
                </a:solidFill>
                <a:highlight>
                  <a:srgbClr val="FDFDFA"/>
                </a:highlight>
                <a:latin typeface="Tenso"/>
              </a:rPr>
              <a:t>Problem Arc Structure</a:t>
            </a:r>
          </a:p>
          <a:p>
            <a:pPr lvl="2"/>
            <a:r>
              <a:rPr lang="en-US" sz="2400" i="0" dirty="0">
                <a:solidFill>
                  <a:srgbClr val="1C1E21"/>
                </a:solidFill>
                <a:effectLst/>
                <a:highlight>
                  <a:srgbClr val="FDFDFA"/>
                </a:highlight>
                <a:latin typeface="Tenso"/>
              </a:rPr>
              <a:t>Signposting (set up a decision)</a:t>
            </a:r>
          </a:p>
          <a:p>
            <a:pPr lvl="2"/>
            <a:r>
              <a:rPr lang="en-US" sz="2400" dirty="0">
                <a:solidFill>
                  <a:srgbClr val="1C1E21"/>
                </a:solidFill>
                <a:highlight>
                  <a:srgbClr val="FDFDFA"/>
                </a:highlight>
                <a:latin typeface="Tenso"/>
              </a:rPr>
              <a:t>Tense (past, third person)</a:t>
            </a:r>
          </a:p>
          <a:p>
            <a:pPr lvl="2"/>
            <a:r>
              <a:rPr lang="en-US" sz="2400" i="0" dirty="0">
                <a:solidFill>
                  <a:srgbClr val="1C1E21"/>
                </a:solidFill>
                <a:effectLst/>
                <a:highlight>
                  <a:srgbClr val="FDFDFA"/>
                </a:highlight>
                <a:latin typeface="Tenso"/>
              </a:rPr>
              <a:t>Protagonist – central figure</a:t>
            </a:r>
          </a:p>
          <a:p>
            <a:pPr lvl="2"/>
            <a:r>
              <a:rPr lang="en-US" sz="2400" dirty="0">
                <a:solidFill>
                  <a:srgbClr val="1C1E21"/>
                </a:solidFill>
                <a:highlight>
                  <a:srgbClr val="FDFDFA"/>
                </a:highlight>
                <a:latin typeface="Tenso"/>
              </a:rPr>
              <a:t>Fictionalization</a:t>
            </a:r>
          </a:p>
          <a:p>
            <a:pPr lvl="2"/>
            <a:r>
              <a:rPr lang="en-US" sz="2400" i="0" dirty="0">
                <a:solidFill>
                  <a:srgbClr val="1C1E21"/>
                </a:solidFill>
                <a:effectLst/>
                <a:highlight>
                  <a:srgbClr val="FDFDFA"/>
                </a:highlight>
                <a:latin typeface="Tenso"/>
              </a:rPr>
              <a:t>Dialogue</a:t>
            </a:r>
          </a:p>
          <a:p>
            <a:pPr lvl="2"/>
            <a:endParaRPr lang="en-US" i="0" dirty="0">
              <a:solidFill>
                <a:srgbClr val="1C1E21"/>
              </a:solidFill>
              <a:effectLst/>
              <a:highlight>
                <a:srgbClr val="FDFDFA"/>
              </a:highlight>
              <a:latin typeface="Tenso"/>
            </a:endParaRPr>
          </a:p>
          <a:p>
            <a:pPr lvl="1"/>
            <a:endParaRPr lang="en-US" i="0" dirty="0">
              <a:solidFill>
                <a:srgbClr val="1C1E21"/>
              </a:solidFill>
              <a:effectLst/>
              <a:highlight>
                <a:srgbClr val="FDFDFA"/>
              </a:highlight>
              <a:latin typeface="Tenso"/>
            </a:endParaRPr>
          </a:p>
        </p:txBody>
      </p:sp>
      <p:pic>
        <p:nvPicPr>
          <p:cNvPr id="1026" name="Picture 2" descr="The &amp;quot;Story Mountain&amp;quot; begins with a hook, moving on to a problem, rising action, turning point, resolution, falling action, and conclusion.">
            <a:extLst>
              <a:ext uri="{FF2B5EF4-FFF2-40B4-BE49-F238E27FC236}">
                <a16:creationId xmlns:a16="http://schemas.microsoft.com/office/drawing/2014/main" id="{03A57AB3-1AC3-C809-6640-A34DB14229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8254" y="742437"/>
            <a:ext cx="6383111" cy="537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901350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840B-20CA-F038-EF55-0CBDCD000FE3}"/>
              </a:ext>
            </a:extLst>
          </p:cNvPr>
          <p:cNvSpPr>
            <a:spLocks noGrp="1"/>
          </p:cNvSpPr>
          <p:nvPr>
            <p:ph type="title"/>
          </p:nvPr>
        </p:nvSpPr>
        <p:spPr/>
        <p:txBody>
          <a:bodyPr/>
          <a:lstStyle/>
          <a:p>
            <a:r>
              <a:rPr lang="en-US" dirty="0">
                <a:solidFill>
                  <a:schemeClr val="accent1"/>
                </a:solidFill>
              </a:rPr>
              <a:t>Case Study Outline (Due 9am Oct 18)</a:t>
            </a:r>
          </a:p>
        </p:txBody>
      </p:sp>
      <p:sp>
        <p:nvSpPr>
          <p:cNvPr id="3" name="Content Placeholder 2">
            <a:extLst>
              <a:ext uri="{FF2B5EF4-FFF2-40B4-BE49-F238E27FC236}">
                <a16:creationId xmlns:a16="http://schemas.microsoft.com/office/drawing/2014/main" id="{C90BDAA0-A33D-D156-9364-9289557D1049}"/>
              </a:ext>
            </a:extLst>
          </p:cNvPr>
          <p:cNvSpPr>
            <a:spLocks noGrp="1"/>
          </p:cNvSpPr>
          <p:nvPr>
            <p:ph sz="half" idx="1"/>
          </p:nvPr>
        </p:nvSpPr>
        <p:spPr/>
        <p:txBody>
          <a:bodyPr>
            <a:normAutofit fontScale="85000" lnSpcReduction="20000"/>
          </a:bodyPr>
          <a:lstStyle/>
          <a:p>
            <a:pPr marL="0" indent="0" algn="l">
              <a:buNone/>
            </a:pPr>
            <a:r>
              <a:rPr lang="en-US" b="1" i="0" dirty="0">
                <a:solidFill>
                  <a:srgbClr val="000000"/>
                </a:solidFill>
                <a:effectLst/>
                <a:highlight>
                  <a:srgbClr val="FFFFFF"/>
                </a:highlight>
                <a:latin typeface="Lato Extended"/>
              </a:rPr>
              <a:t>[Page 1] </a:t>
            </a:r>
            <a:r>
              <a:rPr lang="en-US" b="1" i="1" dirty="0">
                <a:solidFill>
                  <a:srgbClr val="000000"/>
                </a:solidFill>
                <a:effectLst/>
                <a:highlight>
                  <a:srgbClr val="FFFFFF"/>
                </a:highlight>
                <a:latin typeface="Lato Extended"/>
              </a:rPr>
              <a:t>Overview</a:t>
            </a:r>
            <a:endParaRPr lang="en-US" b="1" i="0" dirty="0">
              <a:solidFill>
                <a:srgbClr val="000000"/>
              </a:solidFill>
              <a:effectLst/>
              <a:highlight>
                <a:srgbClr val="FFFFFF"/>
              </a:highlight>
              <a:latin typeface="Lato Extended"/>
            </a:endParaRPr>
          </a:p>
          <a:p>
            <a:pPr algn="l">
              <a:buFont typeface="Arial" panose="020B0604020202020204" pitchFamily="34" charset="0"/>
              <a:buChar char="•"/>
            </a:pPr>
            <a:r>
              <a:rPr lang="en-US" b="0" i="0" dirty="0">
                <a:solidFill>
                  <a:srgbClr val="000000"/>
                </a:solidFill>
                <a:effectLst/>
                <a:highlight>
                  <a:srgbClr val="FFFFFF"/>
                </a:highlight>
                <a:latin typeface="Lato Extended"/>
              </a:rPr>
              <a:t>Brief Description</a:t>
            </a:r>
          </a:p>
          <a:p>
            <a:pPr algn="l">
              <a:buFont typeface="Arial" panose="020B0604020202020204" pitchFamily="34" charset="0"/>
              <a:buChar char="•"/>
            </a:pPr>
            <a:r>
              <a:rPr lang="en-US" b="0" i="0" dirty="0">
                <a:solidFill>
                  <a:srgbClr val="000000"/>
                </a:solidFill>
                <a:effectLst/>
                <a:highlight>
                  <a:srgbClr val="FFFFFF"/>
                </a:highlight>
                <a:latin typeface="Lato Extended"/>
              </a:rPr>
              <a:t>Learning objectives</a:t>
            </a:r>
          </a:p>
          <a:p>
            <a:pPr marL="0" indent="0" algn="l">
              <a:buNone/>
            </a:pPr>
            <a:r>
              <a:rPr lang="en-US" b="1" i="0" dirty="0">
                <a:solidFill>
                  <a:srgbClr val="000000"/>
                </a:solidFill>
                <a:effectLst/>
                <a:highlight>
                  <a:srgbClr val="FFFFFF"/>
                </a:highlight>
                <a:latin typeface="Lato Extended"/>
              </a:rPr>
              <a:t>[Page 2 (or Pages 2-3 if necessary)] </a:t>
            </a:r>
            <a:r>
              <a:rPr lang="en-US" b="1" i="1" dirty="0">
                <a:solidFill>
                  <a:srgbClr val="000000"/>
                </a:solidFill>
                <a:effectLst/>
                <a:highlight>
                  <a:srgbClr val="FFFFFF"/>
                </a:highlight>
                <a:latin typeface="Lato Extended"/>
              </a:rPr>
              <a:t>Intro/Background:</a:t>
            </a:r>
            <a:endParaRPr lang="en-US" b="1" i="0" dirty="0">
              <a:solidFill>
                <a:srgbClr val="000000"/>
              </a:solidFill>
              <a:effectLst/>
              <a:highlight>
                <a:srgbClr val="FFFFFF"/>
              </a:highlight>
              <a:latin typeface="Lato Extended"/>
            </a:endParaRPr>
          </a:p>
          <a:p>
            <a:pPr algn="l">
              <a:buFont typeface="Arial" panose="020B0604020202020204" pitchFamily="34" charset="0"/>
              <a:buChar char="•"/>
            </a:pPr>
            <a:r>
              <a:rPr lang="en-US" b="0" i="0" dirty="0">
                <a:solidFill>
                  <a:srgbClr val="000000"/>
                </a:solidFill>
                <a:effectLst/>
                <a:highlight>
                  <a:srgbClr val="FFFFFF"/>
                </a:highlight>
                <a:latin typeface="Lato Extended"/>
              </a:rPr>
              <a:t>Set the scene</a:t>
            </a:r>
          </a:p>
          <a:p>
            <a:pPr algn="l">
              <a:buFont typeface="Arial" panose="020B0604020202020204" pitchFamily="34" charset="0"/>
              <a:buChar char="•"/>
            </a:pPr>
            <a:r>
              <a:rPr lang="en-US" b="0" i="0" dirty="0">
                <a:solidFill>
                  <a:srgbClr val="000000"/>
                </a:solidFill>
                <a:effectLst/>
                <a:highlight>
                  <a:srgbClr val="FFFFFF"/>
                </a:highlight>
                <a:latin typeface="Lato Extended"/>
              </a:rPr>
              <a:t>Introduce protagonist/decision maker</a:t>
            </a:r>
          </a:p>
          <a:p>
            <a:pPr algn="l">
              <a:buFont typeface="Arial" panose="020B0604020202020204" pitchFamily="34" charset="0"/>
              <a:buChar char="•"/>
            </a:pPr>
            <a:r>
              <a:rPr lang="en-US" b="0" i="0" dirty="0">
                <a:solidFill>
                  <a:srgbClr val="000000"/>
                </a:solidFill>
                <a:effectLst/>
                <a:highlight>
                  <a:srgbClr val="FFFFFF"/>
                </a:highlight>
                <a:latin typeface="Lato Extended"/>
              </a:rPr>
              <a:t>Introduce decision or question</a:t>
            </a:r>
          </a:p>
          <a:p>
            <a:pPr algn="l">
              <a:buFont typeface="Arial" panose="020B0604020202020204" pitchFamily="34" charset="0"/>
              <a:buChar char="•"/>
            </a:pPr>
            <a:r>
              <a:rPr lang="en-US" b="0" i="0" dirty="0">
                <a:solidFill>
                  <a:srgbClr val="000000"/>
                </a:solidFill>
                <a:effectLst/>
                <a:highlight>
                  <a:srgbClr val="FFFFFF"/>
                </a:highlight>
                <a:latin typeface="Lato Extended"/>
              </a:rPr>
              <a:t>Provide information necessary to understand the case (technical, historical, etc.)</a:t>
            </a:r>
          </a:p>
          <a:p>
            <a:pPr marL="0" indent="0">
              <a:buNone/>
            </a:pPr>
            <a:endParaRPr lang="en-US" dirty="0"/>
          </a:p>
        </p:txBody>
      </p:sp>
      <p:sp>
        <p:nvSpPr>
          <p:cNvPr id="4" name="Content Placeholder 3">
            <a:extLst>
              <a:ext uri="{FF2B5EF4-FFF2-40B4-BE49-F238E27FC236}">
                <a16:creationId xmlns:a16="http://schemas.microsoft.com/office/drawing/2014/main" id="{217096DA-6861-EB0D-36A1-CC4BEE0B37FD}"/>
              </a:ext>
            </a:extLst>
          </p:cNvPr>
          <p:cNvSpPr>
            <a:spLocks noGrp="1"/>
          </p:cNvSpPr>
          <p:nvPr>
            <p:ph sz="half" idx="2"/>
          </p:nvPr>
        </p:nvSpPr>
        <p:spPr/>
        <p:txBody>
          <a:bodyPr>
            <a:normAutofit fontScale="85000" lnSpcReduction="20000"/>
          </a:bodyPr>
          <a:lstStyle/>
          <a:p>
            <a:pPr marL="0" indent="0" algn="l">
              <a:buNone/>
            </a:pPr>
            <a:r>
              <a:rPr lang="en-US" b="1" i="1" dirty="0">
                <a:solidFill>
                  <a:srgbClr val="000000"/>
                </a:solidFill>
                <a:effectLst/>
                <a:highlight>
                  <a:srgbClr val="FFFFFF"/>
                </a:highlight>
                <a:latin typeface="Lato Extended"/>
              </a:rPr>
              <a:t>[Pages 2 to 9] Body</a:t>
            </a:r>
            <a:r>
              <a:rPr lang="en-US" b="1" i="0" dirty="0">
                <a:solidFill>
                  <a:srgbClr val="000000"/>
                </a:solidFill>
                <a:effectLst/>
                <a:highlight>
                  <a:srgbClr val="FFFFFF"/>
                </a:highlight>
                <a:latin typeface="Lato Extended"/>
              </a:rPr>
              <a:t>:</a:t>
            </a:r>
          </a:p>
          <a:p>
            <a:pPr algn="l">
              <a:buFont typeface="Arial" panose="020B0604020202020204" pitchFamily="34" charset="0"/>
              <a:buChar char="•"/>
            </a:pPr>
            <a:r>
              <a:rPr lang="en-US" b="0" i="0" dirty="0">
                <a:solidFill>
                  <a:srgbClr val="000000"/>
                </a:solidFill>
                <a:effectLst/>
                <a:highlight>
                  <a:srgbClr val="FFFFFF"/>
                </a:highlight>
                <a:latin typeface="Lato Extended"/>
              </a:rPr>
              <a:t>Lay out parameters of the problem</a:t>
            </a:r>
          </a:p>
          <a:p>
            <a:pPr algn="l">
              <a:buFont typeface="Arial" panose="020B0604020202020204" pitchFamily="34" charset="0"/>
              <a:buChar char="•"/>
            </a:pPr>
            <a:r>
              <a:rPr lang="en-US" b="0" i="0" dirty="0">
                <a:solidFill>
                  <a:srgbClr val="000000"/>
                </a:solidFill>
                <a:effectLst/>
                <a:highlight>
                  <a:srgbClr val="FFFFFF"/>
                </a:highlight>
                <a:latin typeface="Lato Extended"/>
              </a:rPr>
              <a:t>How did we get here (to this problem)?</a:t>
            </a:r>
          </a:p>
          <a:p>
            <a:pPr algn="l">
              <a:buFont typeface="Arial" panose="020B0604020202020204" pitchFamily="34" charset="0"/>
              <a:buChar char="•"/>
            </a:pPr>
            <a:r>
              <a:rPr lang="en-US" b="0" i="0" dirty="0">
                <a:solidFill>
                  <a:srgbClr val="000000"/>
                </a:solidFill>
                <a:effectLst/>
                <a:highlight>
                  <a:srgbClr val="FFFFFF"/>
                </a:highlight>
                <a:latin typeface="Lato Extended"/>
              </a:rPr>
              <a:t>Introduce stakeholders, perspectives, complicating factors</a:t>
            </a:r>
          </a:p>
          <a:p>
            <a:pPr algn="l">
              <a:buFont typeface="Arial" panose="020B0604020202020204" pitchFamily="34" charset="0"/>
              <a:buChar char="•"/>
            </a:pPr>
            <a:r>
              <a:rPr lang="en-US" b="0" i="0" dirty="0">
                <a:solidFill>
                  <a:srgbClr val="000000"/>
                </a:solidFill>
                <a:effectLst/>
                <a:highlight>
                  <a:srgbClr val="FFFFFF"/>
                </a:highlight>
                <a:latin typeface="Lato Extended"/>
              </a:rPr>
              <a:t>Analyze possible solutions</a:t>
            </a:r>
          </a:p>
          <a:p>
            <a:pPr marL="0" indent="0" algn="l">
              <a:buNone/>
            </a:pPr>
            <a:r>
              <a:rPr lang="en-US" b="1" i="1" dirty="0">
                <a:solidFill>
                  <a:srgbClr val="000000"/>
                </a:solidFill>
                <a:effectLst/>
                <a:highlight>
                  <a:srgbClr val="FFFFFF"/>
                </a:highlight>
                <a:latin typeface="Lato Extended"/>
              </a:rPr>
              <a:t>[Last Page] Conclusion</a:t>
            </a:r>
            <a:r>
              <a:rPr lang="en-US" b="1" i="0" dirty="0">
                <a:solidFill>
                  <a:srgbClr val="000000"/>
                </a:solidFill>
                <a:effectLst/>
                <a:highlight>
                  <a:srgbClr val="FFFFFF"/>
                </a:highlight>
                <a:latin typeface="Lato Extended"/>
              </a:rPr>
              <a:t>:</a:t>
            </a:r>
          </a:p>
          <a:p>
            <a:pPr algn="l">
              <a:buFont typeface="Arial" panose="020B0604020202020204" pitchFamily="34" charset="0"/>
              <a:buChar char="•"/>
            </a:pPr>
            <a:r>
              <a:rPr lang="en-US" b="0" i="0" dirty="0">
                <a:solidFill>
                  <a:srgbClr val="000000"/>
                </a:solidFill>
                <a:effectLst/>
                <a:highlight>
                  <a:srgbClr val="FFFFFF"/>
                </a:highlight>
                <a:latin typeface="Lato Extended"/>
              </a:rPr>
              <a:t>Return to the problem</a:t>
            </a:r>
          </a:p>
          <a:p>
            <a:pPr algn="l">
              <a:buFont typeface="Arial" panose="020B0604020202020204" pitchFamily="34" charset="0"/>
              <a:buChar char="•"/>
            </a:pPr>
            <a:r>
              <a:rPr lang="en-US" b="0" i="0" dirty="0">
                <a:solidFill>
                  <a:srgbClr val="000000"/>
                </a:solidFill>
                <a:effectLst/>
                <a:highlight>
                  <a:srgbClr val="FFFFFF"/>
                </a:highlight>
                <a:latin typeface="Lato Extended"/>
              </a:rPr>
              <a:t>Reflect on information in case study</a:t>
            </a:r>
          </a:p>
          <a:p>
            <a:pPr algn="l">
              <a:buFont typeface="Arial" panose="020B0604020202020204" pitchFamily="34" charset="0"/>
              <a:buChar char="•"/>
            </a:pPr>
            <a:r>
              <a:rPr lang="en-US" b="0" i="0" dirty="0">
                <a:solidFill>
                  <a:srgbClr val="000000"/>
                </a:solidFill>
                <a:effectLst/>
                <a:highlight>
                  <a:srgbClr val="FFFFFF"/>
                </a:highlight>
                <a:latin typeface="Lato Extended"/>
              </a:rPr>
              <a:t>Pose decision or question again</a:t>
            </a:r>
          </a:p>
          <a:p>
            <a:endParaRPr lang="en-US" dirty="0"/>
          </a:p>
        </p:txBody>
      </p:sp>
      <p:sp>
        <p:nvSpPr>
          <p:cNvPr id="5" name="Flowchart: Off-page Connector 4">
            <a:extLst>
              <a:ext uri="{FF2B5EF4-FFF2-40B4-BE49-F238E27FC236}">
                <a16:creationId xmlns:a16="http://schemas.microsoft.com/office/drawing/2014/main" id="{3BD45004-9645-EB73-35EF-C06824F68260}"/>
              </a:ext>
            </a:extLst>
          </p:cNvPr>
          <p:cNvSpPr/>
          <p:nvPr/>
        </p:nvSpPr>
        <p:spPr>
          <a:xfrm>
            <a:off x="8763000" y="0"/>
            <a:ext cx="2171623" cy="730406"/>
          </a:xfrm>
          <a:prstGeom prst="flowChartOffpageConnector">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2400" b="1" dirty="0"/>
              <a:t>OR SOONER!</a:t>
            </a:r>
          </a:p>
        </p:txBody>
      </p:sp>
    </p:spTree>
    <p:extLst>
      <p:ext uri="{BB962C8B-B14F-4D97-AF65-F5344CB8AC3E}">
        <p14:creationId xmlns:p14="http://schemas.microsoft.com/office/powerpoint/2010/main" val="58606694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D10AE0-CFBC-3B2A-F6CF-AAA9DFAE58DE}"/>
              </a:ext>
            </a:extLst>
          </p:cNvPr>
          <p:cNvPicPr>
            <a:picLocks noGrp="1" noChangeAspect="1"/>
          </p:cNvPicPr>
          <p:nvPr>
            <p:ph idx="1"/>
          </p:nvPr>
        </p:nvPicPr>
        <p:blipFill>
          <a:blip r:embed="rId2"/>
          <a:stretch>
            <a:fillRect/>
          </a:stretch>
        </p:blipFill>
        <p:spPr>
          <a:xfrm>
            <a:off x="3778063" y="306425"/>
            <a:ext cx="7368908" cy="6245150"/>
          </a:xfrm>
          <a:prstGeom prst="rect">
            <a:avLst/>
          </a:prstGeom>
        </p:spPr>
      </p:pic>
    </p:spTree>
    <p:extLst>
      <p:ext uri="{BB962C8B-B14F-4D97-AF65-F5344CB8AC3E}">
        <p14:creationId xmlns:p14="http://schemas.microsoft.com/office/powerpoint/2010/main" val="4730883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23B6-9EAC-8BDE-6A12-FE6A6228B3AC}"/>
              </a:ext>
            </a:extLst>
          </p:cNvPr>
          <p:cNvSpPr>
            <a:spLocks noGrp="1"/>
          </p:cNvSpPr>
          <p:nvPr>
            <p:ph type="title"/>
          </p:nvPr>
        </p:nvSpPr>
        <p:spPr>
          <a:xfrm>
            <a:off x="838200" y="0"/>
            <a:ext cx="10515600" cy="1325563"/>
          </a:xfrm>
        </p:spPr>
        <p:txBody>
          <a:bodyPr/>
          <a:lstStyle/>
          <a:p>
            <a:r>
              <a:rPr lang="en-US" dirty="0">
                <a:solidFill>
                  <a:schemeClr val="accent1"/>
                </a:solidFill>
              </a:rPr>
              <a:t>Building your case</a:t>
            </a:r>
          </a:p>
        </p:txBody>
      </p:sp>
      <p:sp>
        <p:nvSpPr>
          <p:cNvPr id="3" name="Content Placeholder 2">
            <a:extLst>
              <a:ext uri="{FF2B5EF4-FFF2-40B4-BE49-F238E27FC236}">
                <a16:creationId xmlns:a16="http://schemas.microsoft.com/office/drawing/2014/main" id="{88C975AE-BB4B-4D9A-D4DE-9A0F22A61CF0}"/>
              </a:ext>
            </a:extLst>
          </p:cNvPr>
          <p:cNvSpPr>
            <a:spLocks noGrp="1"/>
          </p:cNvSpPr>
          <p:nvPr>
            <p:ph idx="1"/>
          </p:nvPr>
        </p:nvSpPr>
        <p:spPr>
          <a:xfrm>
            <a:off x="912628" y="1040680"/>
            <a:ext cx="10515600" cy="4351338"/>
          </a:xfrm>
        </p:spPr>
        <p:txBody>
          <a:bodyPr/>
          <a:lstStyle/>
          <a:p>
            <a:pPr lvl="1"/>
            <a:r>
              <a:rPr lang="en-US" i="0" dirty="0">
                <a:solidFill>
                  <a:srgbClr val="1C1E21"/>
                </a:solidFill>
                <a:effectLst/>
                <a:highlight>
                  <a:srgbClr val="FDFDFA"/>
                </a:highlight>
                <a:latin typeface="Tenso"/>
              </a:rPr>
              <a:t>Pedagogy – Active Learning Activities (Minimum 3, Handout)</a:t>
            </a:r>
          </a:p>
          <a:p>
            <a:endParaRPr lang="en-US" dirty="0"/>
          </a:p>
          <a:p>
            <a:pPr lvl="1"/>
            <a:endParaRPr lang="en-US" i="0" dirty="0">
              <a:solidFill>
                <a:srgbClr val="1C1E21"/>
              </a:solidFill>
              <a:effectLst/>
              <a:highlight>
                <a:srgbClr val="FDFDFA"/>
              </a:highlight>
              <a:latin typeface="Tenso"/>
            </a:endParaRPr>
          </a:p>
        </p:txBody>
      </p:sp>
      <p:pic>
        <p:nvPicPr>
          <p:cNvPr id="5" name="Picture 4">
            <a:extLst>
              <a:ext uri="{FF2B5EF4-FFF2-40B4-BE49-F238E27FC236}">
                <a16:creationId xmlns:a16="http://schemas.microsoft.com/office/drawing/2014/main" id="{6316BBBB-3D1A-F148-EA2A-C7159FE39FF2}"/>
              </a:ext>
            </a:extLst>
          </p:cNvPr>
          <p:cNvPicPr>
            <a:picLocks noChangeAspect="1"/>
          </p:cNvPicPr>
          <p:nvPr/>
        </p:nvPicPr>
        <p:blipFill>
          <a:blip r:embed="rId3"/>
          <a:stretch>
            <a:fillRect/>
          </a:stretch>
        </p:blipFill>
        <p:spPr>
          <a:xfrm>
            <a:off x="912628" y="1573619"/>
            <a:ext cx="9966625" cy="4997015"/>
          </a:xfrm>
          <a:prstGeom prst="rect">
            <a:avLst/>
          </a:prstGeom>
        </p:spPr>
      </p:pic>
    </p:spTree>
    <p:extLst>
      <p:ext uri="{BB962C8B-B14F-4D97-AF65-F5344CB8AC3E}">
        <p14:creationId xmlns:p14="http://schemas.microsoft.com/office/powerpoint/2010/main" val="348890138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7223B6-9EAC-8BDE-6A12-FE6A6228B3AC}"/>
              </a:ext>
            </a:extLst>
          </p:cNvPr>
          <p:cNvSpPr>
            <a:spLocks noGrp="1"/>
          </p:cNvSpPr>
          <p:nvPr>
            <p:ph type="title"/>
          </p:nvPr>
        </p:nvSpPr>
        <p:spPr>
          <a:xfrm>
            <a:off x="6857011" y="0"/>
            <a:ext cx="10515600" cy="1325563"/>
          </a:xfrm>
        </p:spPr>
        <p:txBody>
          <a:bodyPr/>
          <a:lstStyle/>
          <a:p>
            <a:r>
              <a:rPr lang="en-US" dirty="0">
                <a:solidFill>
                  <a:schemeClr val="accent1"/>
                </a:solidFill>
              </a:rPr>
              <a:t>Building your case</a:t>
            </a:r>
          </a:p>
        </p:txBody>
      </p:sp>
      <p:sp>
        <p:nvSpPr>
          <p:cNvPr id="3" name="Content Placeholder 2">
            <a:extLst>
              <a:ext uri="{FF2B5EF4-FFF2-40B4-BE49-F238E27FC236}">
                <a16:creationId xmlns:a16="http://schemas.microsoft.com/office/drawing/2014/main" id="{88C975AE-BB4B-4D9A-D4DE-9A0F22A61CF0}"/>
              </a:ext>
            </a:extLst>
          </p:cNvPr>
          <p:cNvSpPr>
            <a:spLocks noGrp="1"/>
          </p:cNvSpPr>
          <p:nvPr>
            <p:ph idx="1"/>
          </p:nvPr>
        </p:nvSpPr>
        <p:spPr>
          <a:xfrm>
            <a:off x="6470574" y="1253331"/>
            <a:ext cx="10515600" cy="4351338"/>
          </a:xfrm>
        </p:spPr>
        <p:txBody>
          <a:bodyPr/>
          <a:lstStyle/>
          <a:p>
            <a:pPr lvl="1"/>
            <a:r>
              <a:rPr lang="en-US" sz="2800" i="0" dirty="0">
                <a:solidFill>
                  <a:srgbClr val="1C1E21"/>
                </a:solidFill>
                <a:effectLst/>
                <a:highlight>
                  <a:srgbClr val="FDFDFA"/>
                </a:highlight>
                <a:latin typeface="Tenso"/>
              </a:rPr>
              <a:t>Presentation – </a:t>
            </a:r>
            <a:r>
              <a:rPr lang="en-US" sz="2800" dirty="0" err="1">
                <a:solidFill>
                  <a:srgbClr val="1C1E21"/>
                </a:solidFill>
                <a:highlight>
                  <a:srgbClr val="FDFDFA"/>
                </a:highlight>
                <a:latin typeface="Tenso"/>
              </a:rPr>
              <a:t>Edgenotes</a:t>
            </a:r>
            <a:endParaRPr lang="en-US" sz="2800" dirty="0">
              <a:solidFill>
                <a:srgbClr val="1C1E21"/>
              </a:solidFill>
              <a:highlight>
                <a:srgbClr val="FDFDFA"/>
              </a:highlight>
              <a:latin typeface="Tenso"/>
            </a:endParaRPr>
          </a:p>
          <a:p>
            <a:pPr lvl="1"/>
            <a:r>
              <a:rPr lang="en-US" sz="2800" dirty="0">
                <a:solidFill>
                  <a:srgbClr val="1C1E21"/>
                </a:solidFill>
                <a:highlight>
                  <a:srgbClr val="FDFDFA"/>
                </a:highlight>
                <a:latin typeface="Tenso"/>
              </a:rPr>
              <a:t>2 or more per page </a:t>
            </a:r>
          </a:p>
          <a:p>
            <a:pPr lvl="1"/>
            <a:r>
              <a:rPr lang="en-US" sz="2800" dirty="0">
                <a:solidFill>
                  <a:srgbClr val="1C1E21"/>
                </a:solidFill>
                <a:highlight>
                  <a:srgbClr val="FDFDFA"/>
                </a:highlight>
                <a:latin typeface="Tenso"/>
              </a:rPr>
              <a:t>(exception is the overview)</a:t>
            </a:r>
          </a:p>
          <a:p>
            <a:pPr lvl="1"/>
            <a:endParaRPr lang="en-US" sz="2800" dirty="0">
              <a:solidFill>
                <a:srgbClr val="1C1E21"/>
              </a:solidFill>
              <a:highlight>
                <a:srgbClr val="FDFDFA"/>
              </a:highlight>
              <a:latin typeface="Tenso"/>
            </a:endParaRPr>
          </a:p>
          <a:p>
            <a:pPr marL="914400" lvl="2" indent="0">
              <a:buNone/>
            </a:pPr>
            <a:endParaRPr lang="en-US" dirty="0">
              <a:solidFill>
                <a:srgbClr val="1C1E21"/>
              </a:solidFill>
              <a:highlight>
                <a:srgbClr val="FDFDFA"/>
              </a:highlight>
              <a:latin typeface="Tenso"/>
            </a:endParaRPr>
          </a:p>
        </p:txBody>
      </p:sp>
      <p:pic>
        <p:nvPicPr>
          <p:cNvPr id="5" name="Picture 4">
            <a:extLst>
              <a:ext uri="{FF2B5EF4-FFF2-40B4-BE49-F238E27FC236}">
                <a16:creationId xmlns:a16="http://schemas.microsoft.com/office/drawing/2014/main" id="{5BF79C6B-2DFC-4C60-E8BC-02A85870E02A}"/>
              </a:ext>
            </a:extLst>
          </p:cNvPr>
          <p:cNvPicPr>
            <a:picLocks noChangeAspect="1"/>
          </p:cNvPicPr>
          <p:nvPr/>
        </p:nvPicPr>
        <p:blipFill>
          <a:blip r:embed="rId3"/>
          <a:stretch>
            <a:fillRect/>
          </a:stretch>
        </p:blipFill>
        <p:spPr>
          <a:xfrm>
            <a:off x="247220" y="0"/>
            <a:ext cx="5273781" cy="6858000"/>
          </a:xfrm>
          <a:prstGeom prst="rect">
            <a:avLst/>
          </a:prstGeom>
        </p:spPr>
      </p:pic>
      <p:pic>
        <p:nvPicPr>
          <p:cNvPr id="7" name="Picture 6">
            <a:extLst>
              <a:ext uri="{FF2B5EF4-FFF2-40B4-BE49-F238E27FC236}">
                <a16:creationId xmlns:a16="http://schemas.microsoft.com/office/drawing/2014/main" id="{3922957D-C411-9600-3EE6-42A0D7046305}"/>
              </a:ext>
            </a:extLst>
          </p:cNvPr>
          <p:cNvPicPr>
            <a:picLocks noChangeAspect="1"/>
          </p:cNvPicPr>
          <p:nvPr/>
        </p:nvPicPr>
        <p:blipFill>
          <a:blip r:embed="rId4"/>
          <a:stretch>
            <a:fillRect/>
          </a:stretch>
        </p:blipFill>
        <p:spPr>
          <a:xfrm>
            <a:off x="3290638" y="5687964"/>
            <a:ext cx="4718092" cy="1170036"/>
          </a:xfrm>
          <a:prstGeom prst="rect">
            <a:avLst/>
          </a:prstGeom>
        </p:spPr>
      </p:pic>
    </p:spTree>
    <p:extLst>
      <p:ext uri="{BB962C8B-B14F-4D97-AF65-F5344CB8AC3E}">
        <p14:creationId xmlns:p14="http://schemas.microsoft.com/office/powerpoint/2010/main" val="236359325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715A-F1BE-17B8-DAA5-CD1D421F9AC1}"/>
              </a:ext>
            </a:extLst>
          </p:cNvPr>
          <p:cNvSpPr>
            <a:spLocks noGrp="1"/>
          </p:cNvSpPr>
          <p:nvPr>
            <p:ph type="title"/>
          </p:nvPr>
        </p:nvSpPr>
        <p:spPr/>
        <p:txBody>
          <a:bodyPr/>
          <a:lstStyle/>
          <a:p>
            <a:r>
              <a:rPr lang="en-US" b="0" i="0" dirty="0">
                <a:solidFill>
                  <a:schemeClr val="accent1"/>
                </a:solidFill>
                <a:effectLst/>
                <a:highlight>
                  <a:srgbClr val="FDFDFA"/>
                </a:highlight>
                <a:latin typeface="Tenso"/>
              </a:rPr>
              <a:t>Navigating Copyright, In general:</a:t>
            </a:r>
            <a:br>
              <a:rPr lang="en-US" b="0" i="0" dirty="0">
                <a:solidFill>
                  <a:schemeClr val="accent1"/>
                </a:solidFill>
                <a:effectLst/>
                <a:highlight>
                  <a:srgbClr val="FDFDFA"/>
                </a:highlight>
                <a:latin typeface="Tenso"/>
              </a:rPr>
            </a:br>
            <a:endParaRPr lang="en-US" dirty="0">
              <a:solidFill>
                <a:schemeClr val="accent1"/>
              </a:solidFill>
            </a:endParaRPr>
          </a:p>
        </p:txBody>
      </p:sp>
      <p:sp>
        <p:nvSpPr>
          <p:cNvPr id="3" name="Content Placeholder 2">
            <a:extLst>
              <a:ext uri="{FF2B5EF4-FFF2-40B4-BE49-F238E27FC236}">
                <a16:creationId xmlns:a16="http://schemas.microsoft.com/office/drawing/2014/main" id="{F24F9241-DA17-EA56-164A-A8937B7B96BE}"/>
              </a:ext>
            </a:extLst>
          </p:cNvPr>
          <p:cNvSpPr>
            <a:spLocks noGrp="1"/>
          </p:cNvSpPr>
          <p:nvPr>
            <p:ph idx="1"/>
          </p:nvPr>
        </p:nvSpPr>
        <p:spPr>
          <a:xfrm>
            <a:off x="838200" y="1253331"/>
            <a:ext cx="10515600" cy="4351338"/>
          </a:xfrm>
        </p:spPr>
        <p:txBody>
          <a:bodyPr>
            <a:normAutofit fontScale="92500" lnSpcReduction="20000"/>
          </a:bodyPr>
          <a:lstStyle/>
          <a:p>
            <a:pPr algn="l">
              <a:buFont typeface="Arial" panose="020B0604020202020204" pitchFamily="34" charset="0"/>
              <a:buChar char="•"/>
            </a:pPr>
            <a:r>
              <a:rPr lang="en-US" b="0" i="0" dirty="0">
                <a:solidFill>
                  <a:srgbClr val="1C1E21"/>
                </a:solidFill>
                <a:effectLst/>
                <a:highlight>
                  <a:srgbClr val="FDFDFA"/>
                </a:highlight>
                <a:latin typeface="Tenso"/>
              </a:rPr>
              <a:t>Linking to sources (such as a website or YouTube video, as opposed to reproducing within your case study) is okay.</a:t>
            </a:r>
          </a:p>
          <a:p>
            <a:pPr algn="l">
              <a:buFont typeface="Arial" panose="020B0604020202020204" pitchFamily="34" charset="0"/>
              <a:buChar char="•"/>
            </a:pPr>
            <a:r>
              <a:rPr lang="en-US" b="0" i="0" dirty="0">
                <a:solidFill>
                  <a:srgbClr val="1C1E21"/>
                </a:solidFill>
                <a:effectLst/>
                <a:highlight>
                  <a:srgbClr val="FDFDFA"/>
                </a:highlight>
                <a:latin typeface="Tenso"/>
              </a:rPr>
              <a:t>When embedding images, look for materials in the </a:t>
            </a:r>
            <a:r>
              <a:rPr lang="en-US" b="0" i="0" u="sng" dirty="0">
                <a:solidFill>
                  <a:srgbClr val="1C1E21"/>
                </a:solidFill>
                <a:effectLst/>
                <a:highlight>
                  <a:srgbClr val="FDFDFA"/>
                </a:highlight>
                <a:latin typeface="Tenso"/>
                <a:hlinkClick r:id="rId2"/>
              </a:rPr>
              <a:t>public domain</a:t>
            </a:r>
            <a:r>
              <a:rPr lang="en-US" b="0" i="0" dirty="0">
                <a:solidFill>
                  <a:srgbClr val="1C1E21"/>
                </a:solidFill>
                <a:effectLst/>
                <a:highlight>
                  <a:srgbClr val="FDFDFA"/>
                </a:highlight>
                <a:latin typeface="Tenso"/>
              </a:rPr>
              <a:t> or with a </a:t>
            </a:r>
            <a:r>
              <a:rPr lang="en-US" b="0" i="0" u="sng" dirty="0">
                <a:solidFill>
                  <a:srgbClr val="1C1E21"/>
                </a:solidFill>
                <a:effectLst/>
                <a:highlight>
                  <a:srgbClr val="FDFDFA"/>
                </a:highlight>
                <a:latin typeface="Tenso"/>
                <a:hlinkClick r:id="rId3"/>
              </a:rPr>
              <a:t>Creative Commons</a:t>
            </a:r>
            <a:r>
              <a:rPr lang="en-US" b="0" i="0" dirty="0">
                <a:solidFill>
                  <a:srgbClr val="1C1E21"/>
                </a:solidFill>
                <a:effectLst/>
                <a:highlight>
                  <a:srgbClr val="FDFDFA"/>
                </a:highlight>
                <a:latin typeface="Tenso"/>
              </a:rPr>
              <a:t> license. Good sources of images include:</a:t>
            </a:r>
          </a:p>
          <a:p>
            <a:pPr marL="742950" lvl="1" indent="-285750" algn="l">
              <a:buFont typeface="Arial" panose="020B0604020202020204" pitchFamily="34" charset="0"/>
              <a:buChar char="•"/>
            </a:pPr>
            <a:r>
              <a:rPr lang="en-US" b="0" i="0" dirty="0">
                <a:solidFill>
                  <a:srgbClr val="1C1E21"/>
                </a:solidFill>
                <a:effectLst/>
                <a:highlight>
                  <a:srgbClr val="FDFDFA"/>
                </a:highlight>
                <a:latin typeface="Tenso"/>
              </a:rPr>
              <a:t>Google image search, using the Tools menu to select Usage Rights “labeled for noncommercial reuse” (though be aware that this tool is not foolproof)</a:t>
            </a:r>
          </a:p>
          <a:p>
            <a:pPr marL="742950" lvl="1" indent="-285750" algn="l">
              <a:buFont typeface="Arial" panose="020B0604020202020204" pitchFamily="34" charset="0"/>
              <a:buChar char="•"/>
            </a:pPr>
            <a:r>
              <a:rPr lang="en-US" b="0" i="0" u="sng" dirty="0">
                <a:solidFill>
                  <a:srgbClr val="1C1E21"/>
                </a:solidFill>
                <a:effectLst/>
                <a:highlight>
                  <a:srgbClr val="FDFDFA"/>
                </a:highlight>
                <a:latin typeface="Tenso"/>
                <a:hlinkClick r:id="rId4"/>
              </a:rPr>
              <a:t>Wikimedia Commons</a:t>
            </a:r>
            <a:endParaRPr lang="en-US" b="0" i="0" dirty="0">
              <a:solidFill>
                <a:srgbClr val="1C1E21"/>
              </a:solidFill>
              <a:effectLst/>
              <a:highlight>
                <a:srgbClr val="FDFDFA"/>
              </a:highlight>
              <a:latin typeface="Tenso"/>
            </a:endParaRPr>
          </a:p>
          <a:p>
            <a:pPr marL="742950" lvl="1" indent="-285750" algn="l">
              <a:buFont typeface="Arial" panose="020B0604020202020204" pitchFamily="34" charset="0"/>
              <a:buChar char="•"/>
            </a:pPr>
            <a:r>
              <a:rPr lang="en-US" b="0" i="0" u="sng" dirty="0">
                <a:solidFill>
                  <a:srgbClr val="1C1E21"/>
                </a:solidFill>
                <a:effectLst/>
                <a:highlight>
                  <a:srgbClr val="FDFDFA"/>
                </a:highlight>
                <a:latin typeface="Tenso"/>
                <a:hlinkClick r:id="rId5"/>
              </a:rPr>
              <a:t>Creative Commons on Flickr</a:t>
            </a:r>
            <a:endParaRPr lang="en-US" b="0" i="0" dirty="0">
              <a:solidFill>
                <a:srgbClr val="1C1E21"/>
              </a:solidFill>
              <a:effectLst/>
              <a:highlight>
                <a:srgbClr val="FDFDFA"/>
              </a:highlight>
              <a:latin typeface="Tenso"/>
            </a:endParaRPr>
          </a:p>
          <a:p>
            <a:pPr marL="742950" lvl="1" indent="-285750" algn="l">
              <a:buFont typeface="Arial" panose="020B0604020202020204" pitchFamily="34" charset="0"/>
              <a:buChar char="•"/>
            </a:pPr>
            <a:r>
              <a:rPr lang="en-US" b="0" i="0" dirty="0">
                <a:solidFill>
                  <a:srgbClr val="1C1E21"/>
                </a:solidFill>
                <a:effectLst/>
                <a:highlight>
                  <a:srgbClr val="FDFDFA"/>
                </a:highlight>
                <a:latin typeface="Tenso"/>
              </a:rPr>
              <a:t>Government sources, which are in the public domain by default (but be aware that some government publications reproduce copyrighted materials with permission.)</a:t>
            </a:r>
          </a:p>
          <a:p>
            <a:pPr algn="l">
              <a:buFont typeface="Arial" panose="020B0604020202020204" pitchFamily="34" charset="0"/>
              <a:buChar char="•"/>
            </a:pPr>
            <a:r>
              <a:rPr lang="en-US" b="0" i="0" dirty="0">
                <a:solidFill>
                  <a:srgbClr val="1C1E21"/>
                </a:solidFill>
                <a:effectLst/>
                <a:highlight>
                  <a:srgbClr val="FDFDFA"/>
                </a:highlight>
                <a:latin typeface="Tenso"/>
              </a:rPr>
              <a:t>Reproducing figures from academic journals usually requires permission, however, you can recreate your own figures from data–which are not subject to copyright–and using figures from </a:t>
            </a:r>
            <a:r>
              <a:rPr lang="en-US" b="0" i="0" u="sng" dirty="0">
                <a:solidFill>
                  <a:srgbClr val="1C1E21"/>
                </a:solidFill>
                <a:effectLst/>
                <a:highlight>
                  <a:srgbClr val="FDFDFA"/>
                </a:highlight>
                <a:latin typeface="Tenso"/>
                <a:hlinkClick r:id="rId6"/>
              </a:rPr>
              <a:t>an open-access journal</a:t>
            </a:r>
            <a:r>
              <a:rPr lang="en-US" b="0" i="0" dirty="0">
                <a:solidFill>
                  <a:srgbClr val="1C1E21"/>
                </a:solidFill>
                <a:effectLst/>
                <a:highlight>
                  <a:srgbClr val="FDFDFA"/>
                </a:highlight>
                <a:latin typeface="Tenso"/>
              </a:rPr>
              <a:t> is usually okay.</a:t>
            </a:r>
          </a:p>
          <a:p>
            <a:endParaRPr lang="en-US" dirty="0"/>
          </a:p>
        </p:txBody>
      </p:sp>
    </p:spTree>
    <p:extLst>
      <p:ext uri="{BB962C8B-B14F-4D97-AF65-F5344CB8AC3E}">
        <p14:creationId xmlns:p14="http://schemas.microsoft.com/office/powerpoint/2010/main" val="37826193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5F6B3-1693-974E-85D2-0F3A3CA9B037}"/>
              </a:ext>
            </a:extLst>
          </p:cNvPr>
          <p:cNvSpPr>
            <a:spLocks noGrp="1"/>
          </p:cNvSpPr>
          <p:nvPr>
            <p:ph type="title"/>
          </p:nvPr>
        </p:nvSpPr>
        <p:spPr/>
        <p:txBody>
          <a:bodyPr/>
          <a:lstStyle/>
          <a:p>
            <a:r>
              <a:rPr lang="en-US" dirty="0">
                <a:solidFill>
                  <a:schemeClr val="accent1"/>
                </a:solidFill>
              </a:rPr>
              <a:t>Presenting Content Clearly</a:t>
            </a:r>
          </a:p>
        </p:txBody>
      </p:sp>
      <p:sp>
        <p:nvSpPr>
          <p:cNvPr id="3" name="Content Placeholder 2">
            <a:extLst>
              <a:ext uri="{FF2B5EF4-FFF2-40B4-BE49-F238E27FC236}">
                <a16:creationId xmlns:a16="http://schemas.microsoft.com/office/drawing/2014/main" id="{5F286003-C3C8-C0C2-712F-F7F8981E08DA}"/>
              </a:ext>
            </a:extLst>
          </p:cNvPr>
          <p:cNvSpPr>
            <a:spLocks noGrp="1"/>
          </p:cNvSpPr>
          <p:nvPr>
            <p:ph idx="1"/>
          </p:nvPr>
        </p:nvSpPr>
        <p:spPr/>
        <p:txBody>
          <a:bodyPr/>
          <a:lstStyle/>
          <a:p>
            <a:r>
              <a:rPr lang="en-US" dirty="0"/>
              <a:t>Break it into smaller chunks- “cards”</a:t>
            </a:r>
          </a:p>
          <a:p>
            <a:r>
              <a:rPr lang="en-US" dirty="0"/>
              <a:t>Don’t overwhelm your reader with </a:t>
            </a:r>
            <a:r>
              <a:rPr lang="en-US" dirty="0" err="1"/>
              <a:t>edgenotes</a:t>
            </a:r>
            <a:endParaRPr lang="en-US" dirty="0"/>
          </a:p>
          <a:p>
            <a:r>
              <a:rPr lang="en-US" dirty="0"/>
              <a:t>Tell readers how to interact with </a:t>
            </a:r>
            <a:r>
              <a:rPr lang="en-US" dirty="0" err="1"/>
              <a:t>edgenotes</a:t>
            </a:r>
            <a:r>
              <a:rPr lang="en-US" dirty="0"/>
              <a:t> in captions</a:t>
            </a:r>
          </a:p>
          <a:p>
            <a:pPr lvl="1"/>
            <a:r>
              <a:rPr lang="en-US" dirty="0"/>
              <a:t>E.g., Find out more about…Read up to page #...</a:t>
            </a:r>
          </a:p>
        </p:txBody>
      </p:sp>
    </p:spTree>
    <p:extLst>
      <p:ext uri="{BB962C8B-B14F-4D97-AF65-F5344CB8AC3E}">
        <p14:creationId xmlns:p14="http://schemas.microsoft.com/office/powerpoint/2010/main" val="25719809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B1D4A2-274B-F8EB-786B-A94E7CB1D1C7}"/>
              </a:ext>
            </a:extLst>
          </p:cNvPr>
          <p:cNvSpPr>
            <a:spLocks noGrp="1"/>
          </p:cNvSpPr>
          <p:nvPr>
            <p:ph idx="1"/>
          </p:nvPr>
        </p:nvSpPr>
        <p:spPr/>
        <p:txBody>
          <a:bodyPr/>
          <a:lstStyle/>
          <a:p>
            <a:pPr marL="0" indent="0">
              <a:buNone/>
            </a:pPr>
            <a:endParaRPr lang="en-US" dirty="0"/>
          </a:p>
          <a:p>
            <a:endParaRPr lang="en-US" dirty="0"/>
          </a:p>
        </p:txBody>
      </p:sp>
      <p:pic>
        <p:nvPicPr>
          <p:cNvPr id="5" name="Picture 4">
            <a:extLst>
              <a:ext uri="{FF2B5EF4-FFF2-40B4-BE49-F238E27FC236}">
                <a16:creationId xmlns:a16="http://schemas.microsoft.com/office/drawing/2014/main" id="{9DC05AF0-0846-4A49-BAE0-727F11C7518C}"/>
              </a:ext>
            </a:extLst>
          </p:cNvPr>
          <p:cNvPicPr>
            <a:picLocks noChangeAspect="1"/>
          </p:cNvPicPr>
          <p:nvPr/>
        </p:nvPicPr>
        <p:blipFill>
          <a:blip r:embed="rId2"/>
          <a:stretch>
            <a:fillRect/>
          </a:stretch>
        </p:blipFill>
        <p:spPr>
          <a:xfrm>
            <a:off x="424543" y="0"/>
            <a:ext cx="8875059" cy="6858000"/>
          </a:xfrm>
          <a:prstGeom prst="rect">
            <a:avLst/>
          </a:prstGeom>
        </p:spPr>
      </p:pic>
      <p:sp>
        <p:nvSpPr>
          <p:cNvPr id="2" name="Title 1">
            <a:extLst>
              <a:ext uri="{FF2B5EF4-FFF2-40B4-BE49-F238E27FC236}">
                <a16:creationId xmlns:a16="http://schemas.microsoft.com/office/drawing/2014/main" id="{23BC497F-14CA-E626-1913-134DDFA752D2}"/>
              </a:ext>
            </a:extLst>
          </p:cNvPr>
          <p:cNvSpPr>
            <a:spLocks noGrp="1"/>
          </p:cNvSpPr>
          <p:nvPr>
            <p:ph type="title"/>
          </p:nvPr>
        </p:nvSpPr>
        <p:spPr>
          <a:xfrm>
            <a:off x="7587342" y="3238954"/>
            <a:ext cx="4376057" cy="3063875"/>
          </a:xfrm>
        </p:spPr>
        <p:txBody>
          <a:bodyPr/>
          <a:lstStyle/>
          <a:p>
            <a:r>
              <a:rPr lang="en-US" dirty="0">
                <a:solidFill>
                  <a:schemeClr val="accent1"/>
                </a:solidFill>
              </a:rPr>
              <a:t>Draft case study – Due Nov 1, 11:59PM</a:t>
            </a:r>
          </a:p>
        </p:txBody>
      </p:sp>
    </p:spTree>
    <p:extLst>
      <p:ext uri="{BB962C8B-B14F-4D97-AF65-F5344CB8AC3E}">
        <p14:creationId xmlns:p14="http://schemas.microsoft.com/office/powerpoint/2010/main" val="36020396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EAF0B8-39D7-855D-877D-89BBE179413D}"/>
              </a:ext>
            </a:extLst>
          </p:cNvPr>
          <p:cNvPicPr>
            <a:picLocks noChangeAspect="1"/>
          </p:cNvPicPr>
          <p:nvPr/>
        </p:nvPicPr>
        <p:blipFill>
          <a:blip r:embed="rId2"/>
          <a:stretch>
            <a:fillRect/>
          </a:stretch>
        </p:blipFill>
        <p:spPr>
          <a:xfrm>
            <a:off x="2013311" y="0"/>
            <a:ext cx="8165378" cy="6858000"/>
          </a:xfrm>
          <a:prstGeom prst="rect">
            <a:avLst/>
          </a:prstGeom>
        </p:spPr>
      </p:pic>
    </p:spTree>
    <p:extLst>
      <p:ext uri="{BB962C8B-B14F-4D97-AF65-F5344CB8AC3E}">
        <p14:creationId xmlns:p14="http://schemas.microsoft.com/office/powerpoint/2010/main" val="1972528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7B76-FA0A-8246-5121-A6BE945B9924}"/>
              </a:ext>
            </a:extLst>
          </p:cNvPr>
          <p:cNvSpPr>
            <a:spLocks noGrp="1"/>
          </p:cNvSpPr>
          <p:nvPr>
            <p:ph type="title"/>
          </p:nvPr>
        </p:nvSpPr>
        <p:spPr/>
        <p:txBody>
          <a:bodyPr/>
          <a:lstStyle/>
          <a:p>
            <a:r>
              <a:rPr lang="en-US" dirty="0">
                <a:solidFill>
                  <a:schemeClr val="accent1"/>
                </a:solidFill>
              </a:rPr>
              <a:t>Today’s Plan</a:t>
            </a:r>
          </a:p>
        </p:txBody>
      </p:sp>
      <p:sp>
        <p:nvSpPr>
          <p:cNvPr id="3" name="Content Placeholder 2">
            <a:extLst>
              <a:ext uri="{FF2B5EF4-FFF2-40B4-BE49-F238E27FC236}">
                <a16:creationId xmlns:a16="http://schemas.microsoft.com/office/drawing/2014/main" id="{CD3B7738-CD90-978F-85DE-E306C6249676}"/>
              </a:ext>
            </a:extLst>
          </p:cNvPr>
          <p:cNvSpPr>
            <a:spLocks noGrp="1"/>
          </p:cNvSpPr>
          <p:nvPr>
            <p:ph idx="1"/>
          </p:nvPr>
        </p:nvSpPr>
        <p:spPr>
          <a:xfrm>
            <a:off x="838200" y="1396254"/>
            <a:ext cx="10515600" cy="4351338"/>
          </a:xfrm>
        </p:spPr>
        <p:txBody>
          <a:bodyPr>
            <a:normAutofit fontScale="92500" lnSpcReduction="20000"/>
          </a:bodyPr>
          <a:lstStyle/>
          <a:p>
            <a:r>
              <a:rPr lang="en-US" b="1" i="0" dirty="0">
                <a:solidFill>
                  <a:srgbClr val="1C1E21"/>
                </a:solidFill>
                <a:effectLst/>
                <a:highlight>
                  <a:srgbClr val="FDFDFA"/>
                </a:highlight>
                <a:latin typeface="Tenso"/>
              </a:rPr>
              <a:t>Planning Your Case</a:t>
            </a:r>
          </a:p>
          <a:p>
            <a:pPr lvl="1"/>
            <a:r>
              <a:rPr lang="en-US" dirty="0"/>
              <a:t>Write a “takeaway” statement</a:t>
            </a:r>
          </a:p>
          <a:p>
            <a:pPr lvl="1"/>
            <a:r>
              <a:rPr lang="en-US" i="0" dirty="0">
                <a:solidFill>
                  <a:srgbClr val="1C1E21"/>
                </a:solidFill>
                <a:effectLst/>
                <a:highlight>
                  <a:srgbClr val="FDFDFA"/>
                </a:highlight>
                <a:latin typeface="Tenso"/>
              </a:rPr>
              <a:t>Write Learning Objectives</a:t>
            </a:r>
          </a:p>
          <a:p>
            <a:pPr lvl="1"/>
            <a:r>
              <a:rPr lang="en-US" i="0" dirty="0">
                <a:solidFill>
                  <a:srgbClr val="1C1E21"/>
                </a:solidFill>
                <a:effectLst/>
                <a:highlight>
                  <a:srgbClr val="FDFDFA"/>
                </a:highlight>
                <a:latin typeface="Tenso"/>
              </a:rPr>
              <a:t>Researching for a case</a:t>
            </a:r>
          </a:p>
          <a:p>
            <a:r>
              <a:rPr lang="en-US" b="1" i="0" dirty="0">
                <a:solidFill>
                  <a:srgbClr val="1C1E21"/>
                </a:solidFill>
                <a:effectLst/>
                <a:highlight>
                  <a:srgbClr val="FDFDFA"/>
                </a:highlight>
                <a:latin typeface="Tenso"/>
              </a:rPr>
              <a:t>Building Your Case</a:t>
            </a:r>
          </a:p>
          <a:p>
            <a:pPr lvl="1"/>
            <a:r>
              <a:rPr lang="en-US" i="0" dirty="0">
                <a:solidFill>
                  <a:srgbClr val="1C1E21"/>
                </a:solidFill>
                <a:effectLst/>
                <a:highlight>
                  <a:srgbClr val="FDFDFA"/>
                </a:highlight>
                <a:latin typeface="Tenso"/>
              </a:rPr>
              <a:t>Problem Arc</a:t>
            </a:r>
          </a:p>
          <a:p>
            <a:pPr lvl="1"/>
            <a:r>
              <a:rPr lang="en-US" i="0" dirty="0">
                <a:solidFill>
                  <a:srgbClr val="1C1E21"/>
                </a:solidFill>
                <a:effectLst/>
                <a:highlight>
                  <a:srgbClr val="FDFDFA"/>
                </a:highlight>
                <a:latin typeface="Tenso"/>
              </a:rPr>
              <a:t>Pedagogy – Active Learning Activities</a:t>
            </a:r>
          </a:p>
          <a:p>
            <a:pPr lvl="1"/>
            <a:r>
              <a:rPr lang="en-US" i="0" dirty="0">
                <a:solidFill>
                  <a:srgbClr val="1C1E21"/>
                </a:solidFill>
                <a:effectLst/>
                <a:highlight>
                  <a:srgbClr val="FDFDFA"/>
                </a:highlight>
                <a:latin typeface="Tenso"/>
              </a:rPr>
              <a:t>Presentation</a:t>
            </a:r>
          </a:p>
          <a:p>
            <a:r>
              <a:rPr lang="en-US" b="1" i="0" dirty="0">
                <a:solidFill>
                  <a:srgbClr val="1C1E21"/>
                </a:solidFill>
                <a:effectLst/>
                <a:highlight>
                  <a:srgbClr val="FDFDFA"/>
                </a:highlight>
                <a:latin typeface="Tenso"/>
              </a:rPr>
              <a:t>Authoring on Gala</a:t>
            </a:r>
          </a:p>
          <a:p>
            <a:pPr lvl="1"/>
            <a:r>
              <a:rPr lang="en-US" dirty="0">
                <a:solidFill>
                  <a:srgbClr val="1C1E21"/>
                </a:solidFill>
                <a:highlight>
                  <a:srgbClr val="FDFDFA"/>
                </a:highlight>
                <a:latin typeface="Tenso"/>
              </a:rPr>
              <a:t>Creating a case and collaborating</a:t>
            </a:r>
          </a:p>
          <a:p>
            <a:pPr lvl="1"/>
            <a:r>
              <a:rPr lang="en-US" dirty="0">
                <a:solidFill>
                  <a:srgbClr val="1C1E21"/>
                </a:solidFill>
                <a:highlight>
                  <a:srgbClr val="FDFDFA"/>
                </a:highlight>
                <a:latin typeface="Tenso"/>
              </a:rPr>
              <a:t>Case components – kicker &amp; question, cover image, summary, location, pages, cards</a:t>
            </a:r>
          </a:p>
          <a:p>
            <a:pPr lvl="1"/>
            <a:r>
              <a:rPr lang="en-US" dirty="0">
                <a:solidFill>
                  <a:srgbClr val="1C1E21"/>
                </a:solidFill>
                <a:highlight>
                  <a:srgbClr val="FDFDFA"/>
                </a:highlight>
                <a:latin typeface="Tenso"/>
              </a:rPr>
              <a:t>Media – </a:t>
            </a:r>
            <a:r>
              <a:rPr lang="en-US" dirty="0" err="1">
                <a:solidFill>
                  <a:srgbClr val="1C1E21"/>
                </a:solidFill>
                <a:highlight>
                  <a:srgbClr val="FDFDFA"/>
                </a:highlight>
                <a:latin typeface="Tenso"/>
              </a:rPr>
              <a:t>edgenotes</a:t>
            </a:r>
            <a:r>
              <a:rPr lang="en-US" dirty="0">
                <a:solidFill>
                  <a:srgbClr val="1C1E21"/>
                </a:solidFill>
                <a:highlight>
                  <a:srgbClr val="FDFDFA"/>
                </a:highlight>
                <a:latin typeface="Tenso"/>
              </a:rPr>
              <a:t> and finding Media</a:t>
            </a:r>
          </a:p>
          <a:p>
            <a:r>
              <a:rPr lang="en-US" b="1" dirty="0">
                <a:solidFill>
                  <a:srgbClr val="1C1E21"/>
                </a:solidFill>
                <a:highlight>
                  <a:srgbClr val="FDFDFA"/>
                </a:highlight>
                <a:latin typeface="Tenso"/>
              </a:rPr>
              <a:t>Case Topics and Forming Case Groups (</a:t>
            </a:r>
            <a:r>
              <a:rPr lang="en-US" b="1" dirty="0">
                <a:solidFill>
                  <a:schemeClr val="accent2">
                    <a:lumMod val="75000"/>
                  </a:schemeClr>
                </a:solidFill>
                <a:highlight>
                  <a:srgbClr val="FDFDFA"/>
                </a:highlight>
                <a:latin typeface="Tenso"/>
              </a:rPr>
              <a:t>but first some business</a:t>
            </a:r>
            <a:r>
              <a:rPr lang="en-US" b="1" dirty="0">
                <a:solidFill>
                  <a:srgbClr val="1C1E21"/>
                </a:solidFill>
                <a:highlight>
                  <a:srgbClr val="FDFDFA"/>
                </a:highlight>
                <a:latin typeface="Tenso"/>
              </a:rPr>
              <a:t>)</a:t>
            </a:r>
          </a:p>
          <a:p>
            <a:pPr lvl="1"/>
            <a:endParaRPr lang="en-US" b="1" i="0" dirty="0">
              <a:solidFill>
                <a:srgbClr val="1C1E21"/>
              </a:solidFill>
              <a:effectLst/>
              <a:highlight>
                <a:srgbClr val="FDFDFA"/>
              </a:highlight>
              <a:latin typeface="Tenso"/>
            </a:endParaRPr>
          </a:p>
          <a:p>
            <a:pPr lvl="1"/>
            <a:endParaRPr lang="en-US" i="0" dirty="0">
              <a:solidFill>
                <a:srgbClr val="1C1E21"/>
              </a:solidFill>
              <a:effectLst/>
              <a:highlight>
                <a:srgbClr val="FDFDFA"/>
              </a:highlight>
              <a:latin typeface="Tenso"/>
            </a:endParaRPr>
          </a:p>
        </p:txBody>
      </p:sp>
    </p:spTree>
    <p:extLst>
      <p:ext uri="{BB962C8B-B14F-4D97-AF65-F5344CB8AC3E}">
        <p14:creationId xmlns:p14="http://schemas.microsoft.com/office/powerpoint/2010/main" val="439458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2E2C26-D6D1-1F31-0C77-3391AEED6276}"/>
              </a:ext>
            </a:extLst>
          </p:cNvPr>
          <p:cNvSpPr>
            <a:spLocks noGrp="1"/>
          </p:cNvSpPr>
          <p:nvPr>
            <p:ph type="title"/>
          </p:nvPr>
        </p:nvSpPr>
        <p:spPr/>
        <p:txBody>
          <a:bodyPr/>
          <a:lstStyle/>
          <a:p>
            <a:r>
              <a:rPr lang="en-US" dirty="0">
                <a:solidFill>
                  <a:schemeClr val="accent1"/>
                </a:solidFill>
              </a:rPr>
              <a:t>What is a case study? </a:t>
            </a:r>
            <a:r>
              <a:rPr lang="en-US" sz="3600" dirty="0">
                <a:solidFill>
                  <a:schemeClr val="accent1"/>
                </a:solidFill>
              </a:rPr>
              <a:t>(discuss with your neighbor)</a:t>
            </a:r>
            <a:endParaRPr lang="en-US" dirty="0">
              <a:solidFill>
                <a:schemeClr val="accent1"/>
              </a:solidFill>
            </a:endParaRPr>
          </a:p>
        </p:txBody>
      </p:sp>
      <p:sp>
        <p:nvSpPr>
          <p:cNvPr id="3" name="Content Placeholder 2">
            <a:extLst>
              <a:ext uri="{FF2B5EF4-FFF2-40B4-BE49-F238E27FC236}">
                <a16:creationId xmlns:a16="http://schemas.microsoft.com/office/drawing/2014/main" id="{1EE38CA8-1E5B-F9CC-4480-661CD3DEA204}"/>
              </a:ext>
            </a:extLst>
          </p:cNvPr>
          <p:cNvSpPr>
            <a:spLocks noGrp="1"/>
          </p:cNvSpPr>
          <p:nvPr>
            <p:ph idx="1"/>
          </p:nvPr>
        </p:nvSpPr>
        <p:spPr/>
        <p:txBody>
          <a:bodyPr>
            <a:normAutofit fontScale="92500" lnSpcReduction="20000"/>
          </a:bodyPr>
          <a:lstStyle/>
          <a:p>
            <a:r>
              <a:rPr lang="en-US" dirty="0"/>
              <a:t>Case studies, at their most basic level, are stories. Each story is an account of a real problem, issue, or decision faced by a person or organization.</a:t>
            </a:r>
          </a:p>
          <a:p>
            <a:endParaRPr lang="en-US" dirty="0"/>
          </a:p>
          <a:p>
            <a:r>
              <a:rPr lang="en-US" dirty="0"/>
              <a:t>That problem, issue, or decision requires some form of analysis (</a:t>
            </a:r>
            <a:r>
              <a:rPr lang="en-US" i="1" dirty="0"/>
              <a:t>S. </a:t>
            </a:r>
            <a:r>
              <a:rPr lang="en-US" i="1" dirty="0" err="1"/>
              <a:t>Yaffee</a:t>
            </a:r>
            <a:r>
              <a:rPr lang="en-US" i="1" dirty="0"/>
              <a:t>, pers. comm.</a:t>
            </a:r>
            <a:r>
              <a:rPr lang="en-US" dirty="0"/>
              <a:t>).</a:t>
            </a:r>
          </a:p>
          <a:p>
            <a:endParaRPr lang="en-US" dirty="0"/>
          </a:p>
          <a:p>
            <a:r>
              <a:rPr lang="en-US" dirty="0"/>
              <a:t>Case studies are typically anchored in a specific time and place.</a:t>
            </a:r>
          </a:p>
          <a:p>
            <a:endParaRPr lang="en-US" dirty="0"/>
          </a:p>
          <a:p>
            <a:r>
              <a:rPr lang="en-US" dirty="0"/>
              <a:t>Case studies connect teaching and practice, often bringing the “real world” to students who otherwise may not have access to similar situations and stakeholders.</a:t>
            </a:r>
          </a:p>
        </p:txBody>
      </p:sp>
    </p:spTree>
    <p:extLst>
      <p:ext uri="{BB962C8B-B14F-4D97-AF65-F5344CB8AC3E}">
        <p14:creationId xmlns:p14="http://schemas.microsoft.com/office/powerpoint/2010/main" val="163531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p:nvPr/>
        </p:nvSpPr>
        <p:spPr>
          <a:xfrm>
            <a:off x="2774100" y="2088333"/>
            <a:ext cx="1806400" cy="13232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PFAS</a:t>
            </a:r>
            <a:endParaRPr sz="2000"/>
          </a:p>
        </p:txBody>
      </p:sp>
      <p:sp>
        <p:nvSpPr>
          <p:cNvPr id="61" name="Google Shape;61;p14"/>
          <p:cNvSpPr/>
          <p:nvPr/>
        </p:nvSpPr>
        <p:spPr>
          <a:xfrm>
            <a:off x="5803867" y="2192133"/>
            <a:ext cx="1806400" cy="13232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Invasive Carp</a:t>
            </a:r>
            <a:endParaRPr sz="2000"/>
          </a:p>
        </p:txBody>
      </p:sp>
      <p:sp>
        <p:nvSpPr>
          <p:cNvPr id="62" name="Google Shape;62;p14"/>
          <p:cNvSpPr/>
          <p:nvPr/>
        </p:nvSpPr>
        <p:spPr>
          <a:xfrm>
            <a:off x="263800" y="366133"/>
            <a:ext cx="1806400" cy="13232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Microplastic Pollution</a:t>
            </a:r>
            <a:endParaRPr sz="2000"/>
          </a:p>
        </p:txBody>
      </p:sp>
      <p:sp>
        <p:nvSpPr>
          <p:cNvPr id="63" name="Google Shape;63;p14"/>
          <p:cNvSpPr/>
          <p:nvPr/>
        </p:nvSpPr>
        <p:spPr>
          <a:xfrm>
            <a:off x="2618900" y="569333"/>
            <a:ext cx="1806400" cy="13232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Road Salt Pollution</a:t>
            </a:r>
            <a:endParaRPr sz="2000"/>
          </a:p>
        </p:txBody>
      </p:sp>
      <p:sp>
        <p:nvSpPr>
          <p:cNvPr id="64" name="Google Shape;64;p14"/>
          <p:cNvSpPr/>
          <p:nvPr/>
        </p:nvSpPr>
        <p:spPr>
          <a:xfrm>
            <a:off x="10167000" y="2038384"/>
            <a:ext cx="1806400" cy="132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HABs</a:t>
            </a:r>
            <a:endParaRPr sz="2000"/>
          </a:p>
        </p:txBody>
      </p:sp>
      <p:sp>
        <p:nvSpPr>
          <p:cNvPr id="65" name="Google Shape;65;p14"/>
          <p:cNvSpPr/>
          <p:nvPr/>
        </p:nvSpPr>
        <p:spPr>
          <a:xfrm>
            <a:off x="9243967" y="3650233"/>
            <a:ext cx="2124800" cy="13232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Wetland Invasive Plant Management</a:t>
            </a:r>
            <a:endParaRPr sz="2000"/>
          </a:p>
        </p:txBody>
      </p:sp>
      <p:sp>
        <p:nvSpPr>
          <p:cNvPr id="66" name="Google Shape;66;p14"/>
          <p:cNvSpPr/>
          <p:nvPr/>
        </p:nvSpPr>
        <p:spPr>
          <a:xfrm>
            <a:off x="2977300" y="2256067"/>
            <a:ext cx="1806400" cy="13232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PFAS</a:t>
            </a:r>
            <a:endParaRPr sz="2000"/>
          </a:p>
        </p:txBody>
      </p:sp>
      <p:sp>
        <p:nvSpPr>
          <p:cNvPr id="67" name="Google Shape;67;p14"/>
          <p:cNvSpPr/>
          <p:nvPr/>
        </p:nvSpPr>
        <p:spPr>
          <a:xfrm>
            <a:off x="8236300" y="5214233"/>
            <a:ext cx="1806400" cy="13232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Coastal Wetland Restoration</a:t>
            </a:r>
            <a:endParaRPr sz="2000"/>
          </a:p>
        </p:txBody>
      </p:sp>
      <p:sp>
        <p:nvSpPr>
          <p:cNvPr id="68" name="Google Shape;68;p14"/>
          <p:cNvSpPr/>
          <p:nvPr/>
        </p:nvSpPr>
        <p:spPr>
          <a:xfrm>
            <a:off x="7610267" y="569333"/>
            <a:ext cx="1806400" cy="13232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Line 5 Pipeline</a:t>
            </a:r>
            <a:endParaRPr sz="2000"/>
          </a:p>
        </p:txBody>
      </p:sp>
      <p:sp>
        <p:nvSpPr>
          <p:cNvPr id="69" name="Google Shape;69;p14"/>
          <p:cNvSpPr/>
          <p:nvPr/>
        </p:nvSpPr>
        <p:spPr>
          <a:xfrm>
            <a:off x="10167000" y="5214233"/>
            <a:ext cx="1806400" cy="13232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Great Lakes Marshes</a:t>
            </a:r>
            <a:endParaRPr sz="2000"/>
          </a:p>
        </p:txBody>
      </p:sp>
      <p:sp>
        <p:nvSpPr>
          <p:cNvPr id="70" name="Google Shape;70;p14"/>
          <p:cNvSpPr/>
          <p:nvPr/>
        </p:nvSpPr>
        <p:spPr>
          <a:xfrm>
            <a:off x="7813467" y="772533"/>
            <a:ext cx="1806400" cy="13232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Line 5 Pipeline</a:t>
            </a:r>
            <a:endParaRPr sz="2000"/>
          </a:p>
        </p:txBody>
      </p:sp>
      <p:sp>
        <p:nvSpPr>
          <p:cNvPr id="71" name="Google Shape;71;p14"/>
          <p:cNvSpPr/>
          <p:nvPr/>
        </p:nvSpPr>
        <p:spPr>
          <a:xfrm>
            <a:off x="10116667" y="426517"/>
            <a:ext cx="1806400" cy="132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Underwater Preserves</a:t>
            </a:r>
            <a:endParaRPr sz="2000"/>
          </a:p>
        </p:txBody>
      </p:sp>
      <p:sp>
        <p:nvSpPr>
          <p:cNvPr id="72" name="Google Shape;72;p14"/>
          <p:cNvSpPr/>
          <p:nvPr/>
        </p:nvSpPr>
        <p:spPr>
          <a:xfrm>
            <a:off x="3247633" y="5308933"/>
            <a:ext cx="1806400" cy="13232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Beach Erosion</a:t>
            </a:r>
            <a:endParaRPr sz="2000"/>
          </a:p>
        </p:txBody>
      </p:sp>
      <p:sp>
        <p:nvSpPr>
          <p:cNvPr id="73" name="Google Shape;73;p14"/>
          <p:cNvSpPr/>
          <p:nvPr/>
        </p:nvSpPr>
        <p:spPr>
          <a:xfrm>
            <a:off x="467000" y="569333"/>
            <a:ext cx="1806400" cy="13232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Microplastic Pollution</a:t>
            </a:r>
            <a:endParaRPr sz="2000"/>
          </a:p>
        </p:txBody>
      </p:sp>
      <p:sp>
        <p:nvSpPr>
          <p:cNvPr id="74" name="Google Shape;74;p14"/>
          <p:cNvSpPr/>
          <p:nvPr/>
        </p:nvSpPr>
        <p:spPr>
          <a:xfrm>
            <a:off x="670200" y="772533"/>
            <a:ext cx="1806400" cy="13232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Microplastic Pollution</a:t>
            </a:r>
            <a:endParaRPr sz="2000"/>
          </a:p>
        </p:txBody>
      </p:sp>
      <p:sp>
        <p:nvSpPr>
          <p:cNvPr id="75" name="Google Shape;75;p14"/>
          <p:cNvSpPr/>
          <p:nvPr/>
        </p:nvSpPr>
        <p:spPr>
          <a:xfrm>
            <a:off x="5343084" y="807367"/>
            <a:ext cx="1806400" cy="13232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Mussels</a:t>
            </a:r>
            <a:endParaRPr sz="2000"/>
          </a:p>
        </p:txBody>
      </p:sp>
      <p:sp>
        <p:nvSpPr>
          <p:cNvPr id="76" name="Google Shape;76;p14"/>
          <p:cNvSpPr/>
          <p:nvPr/>
        </p:nvSpPr>
        <p:spPr>
          <a:xfrm>
            <a:off x="5103867" y="569333"/>
            <a:ext cx="1806400" cy="1323200"/>
          </a:xfrm>
          <a:prstGeom prst="roundRect">
            <a:avLst>
              <a:gd name="adj" fmla="val 16667"/>
            </a:avLst>
          </a:prstGeom>
          <a:solidFill>
            <a:srgbClr val="6FA8DC"/>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Mussels/</a:t>
            </a:r>
            <a:endParaRPr sz="2000"/>
          </a:p>
          <a:p>
            <a:pPr algn="ctr"/>
            <a:r>
              <a:rPr lang="en" sz="2000"/>
              <a:t>NANPCA</a:t>
            </a:r>
            <a:endParaRPr sz="2000"/>
          </a:p>
        </p:txBody>
      </p:sp>
      <p:sp>
        <p:nvSpPr>
          <p:cNvPr id="77" name="Google Shape;77;p14"/>
          <p:cNvSpPr/>
          <p:nvPr/>
        </p:nvSpPr>
        <p:spPr>
          <a:xfrm>
            <a:off x="3247617" y="3775067"/>
            <a:ext cx="1806400" cy="1323200"/>
          </a:xfrm>
          <a:prstGeom prst="roundRect">
            <a:avLst>
              <a:gd name="adj" fmla="val 16667"/>
            </a:avLst>
          </a:prstGeom>
          <a:solidFill>
            <a:srgbClr val="B4A7D6"/>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Pumped Hydro Storage Utility</a:t>
            </a:r>
            <a:endParaRPr sz="2000"/>
          </a:p>
        </p:txBody>
      </p:sp>
      <p:sp>
        <p:nvSpPr>
          <p:cNvPr id="78" name="Google Shape;78;p14"/>
          <p:cNvSpPr/>
          <p:nvPr/>
        </p:nvSpPr>
        <p:spPr>
          <a:xfrm>
            <a:off x="8016667" y="975733"/>
            <a:ext cx="1806400" cy="1323200"/>
          </a:xfrm>
          <a:prstGeom prst="roundRect">
            <a:avLst>
              <a:gd name="adj" fmla="val 16667"/>
            </a:avLst>
          </a:prstGeom>
          <a:solidFill>
            <a:srgbClr val="EA9999"/>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Line 5 Pipeline</a:t>
            </a:r>
            <a:endParaRPr sz="2000"/>
          </a:p>
        </p:txBody>
      </p:sp>
      <p:sp>
        <p:nvSpPr>
          <p:cNvPr id="79" name="Google Shape;79;p14"/>
          <p:cNvSpPr/>
          <p:nvPr/>
        </p:nvSpPr>
        <p:spPr>
          <a:xfrm>
            <a:off x="5864699" y="5308933"/>
            <a:ext cx="1948767" cy="1323200"/>
          </a:xfrm>
          <a:prstGeom prst="roundRect">
            <a:avLst>
              <a:gd name="adj" fmla="val 16667"/>
            </a:avLst>
          </a:prstGeom>
          <a:solidFill>
            <a:srgbClr val="76A5A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Redlining, Pollution, Revitalization</a:t>
            </a:r>
            <a:endParaRPr sz="2000"/>
          </a:p>
        </p:txBody>
      </p:sp>
      <p:sp>
        <p:nvSpPr>
          <p:cNvPr id="80" name="Google Shape;80;p14"/>
          <p:cNvSpPr/>
          <p:nvPr/>
        </p:nvSpPr>
        <p:spPr>
          <a:xfrm>
            <a:off x="5864700" y="3814917"/>
            <a:ext cx="1806400" cy="1323200"/>
          </a:xfrm>
          <a:prstGeom prst="roundRect">
            <a:avLst>
              <a:gd name="adj" fmla="val 16667"/>
            </a:avLst>
          </a:prstGeom>
          <a:solidFill>
            <a:srgbClr val="76A5AF"/>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Riparian Restoration</a:t>
            </a:r>
            <a:endParaRPr sz="2000"/>
          </a:p>
        </p:txBody>
      </p:sp>
      <p:sp>
        <p:nvSpPr>
          <p:cNvPr id="81" name="Google Shape;81;p14"/>
          <p:cNvSpPr/>
          <p:nvPr/>
        </p:nvSpPr>
        <p:spPr>
          <a:xfrm>
            <a:off x="360633" y="2487817"/>
            <a:ext cx="1806400" cy="132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Shipping</a:t>
            </a:r>
            <a:endParaRPr sz="2000"/>
          </a:p>
        </p:txBody>
      </p:sp>
      <p:sp>
        <p:nvSpPr>
          <p:cNvPr id="82" name="Google Shape;82;p14"/>
          <p:cNvSpPr/>
          <p:nvPr/>
        </p:nvSpPr>
        <p:spPr>
          <a:xfrm>
            <a:off x="360633" y="3952651"/>
            <a:ext cx="1806400" cy="132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Buffalo Reef/Stamp sands</a:t>
            </a:r>
            <a:endParaRPr sz="2000"/>
          </a:p>
        </p:txBody>
      </p:sp>
      <p:sp>
        <p:nvSpPr>
          <p:cNvPr id="83" name="Google Shape;83;p14"/>
          <p:cNvSpPr/>
          <p:nvPr/>
        </p:nvSpPr>
        <p:spPr>
          <a:xfrm>
            <a:off x="360633" y="5417484"/>
            <a:ext cx="1806400" cy="1323200"/>
          </a:xfrm>
          <a:prstGeom prst="roundRect">
            <a:avLst>
              <a:gd name="adj" fmla="val 16667"/>
            </a:avLst>
          </a:prstGeom>
          <a:solidFill>
            <a:schemeClr val="lt2"/>
          </a:solidFill>
          <a:ln w="9525" cap="flat" cmpd="sng">
            <a:solidFill>
              <a:schemeClr val="dk2"/>
            </a:solidFill>
            <a:prstDash val="solid"/>
            <a:round/>
            <a:headEnd type="none" w="sm" len="sm"/>
            <a:tailEnd type="none" w="sm" len="sm"/>
          </a:ln>
        </p:spPr>
        <p:txBody>
          <a:bodyPr spcFirstLastPara="1" wrap="square" lIns="121900" tIns="121900" rIns="121900" bIns="121900" anchor="ctr" anchorCtr="0">
            <a:noAutofit/>
          </a:bodyPr>
          <a:lstStyle/>
          <a:p>
            <a:pPr algn="ctr"/>
            <a:r>
              <a:rPr lang="en" sz="2000"/>
              <a:t>Coregonine Restoration</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ECD10AE0-CFBC-3B2A-F6CF-AAA9DFAE58DE}"/>
              </a:ext>
            </a:extLst>
          </p:cNvPr>
          <p:cNvPicPr>
            <a:picLocks noGrp="1" noChangeAspect="1"/>
          </p:cNvPicPr>
          <p:nvPr>
            <p:ph idx="1"/>
          </p:nvPr>
        </p:nvPicPr>
        <p:blipFill>
          <a:blip r:embed="rId2"/>
          <a:stretch>
            <a:fillRect/>
          </a:stretch>
        </p:blipFill>
        <p:spPr>
          <a:xfrm>
            <a:off x="3778063" y="306425"/>
            <a:ext cx="7368908" cy="6245150"/>
          </a:xfrm>
          <a:prstGeom prst="rect">
            <a:avLst/>
          </a:prstGeom>
        </p:spPr>
      </p:pic>
    </p:spTree>
    <p:extLst>
      <p:ext uri="{BB962C8B-B14F-4D97-AF65-F5344CB8AC3E}">
        <p14:creationId xmlns:p14="http://schemas.microsoft.com/office/powerpoint/2010/main" val="6230018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A7B76-FA0A-8246-5121-A6BE945B9924}"/>
              </a:ext>
            </a:extLst>
          </p:cNvPr>
          <p:cNvSpPr>
            <a:spLocks noGrp="1"/>
          </p:cNvSpPr>
          <p:nvPr>
            <p:ph type="title"/>
          </p:nvPr>
        </p:nvSpPr>
        <p:spPr/>
        <p:txBody>
          <a:bodyPr/>
          <a:lstStyle/>
          <a:p>
            <a:r>
              <a:rPr lang="en-US" dirty="0">
                <a:solidFill>
                  <a:schemeClr val="accent1"/>
                </a:solidFill>
              </a:rPr>
              <a:t>Today’s Plan</a:t>
            </a:r>
          </a:p>
        </p:txBody>
      </p:sp>
      <p:sp>
        <p:nvSpPr>
          <p:cNvPr id="3" name="Content Placeholder 2">
            <a:extLst>
              <a:ext uri="{FF2B5EF4-FFF2-40B4-BE49-F238E27FC236}">
                <a16:creationId xmlns:a16="http://schemas.microsoft.com/office/drawing/2014/main" id="{CD3B7738-CD90-978F-85DE-E306C6249676}"/>
              </a:ext>
            </a:extLst>
          </p:cNvPr>
          <p:cNvSpPr>
            <a:spLocks noGrp="1"/>
          </p:cNvSpPr>
          <p:nvPr>
            <p:ph idx="1"/>
          </p:nvPr>
        </p:nvSpPr>
        <p:spPr>
          <a:xfrm>
            <a:off x="838200" y="1396253"/>
            <a:ext cx="10515600" cy="5238463"/>
          </a:xfrm>
        </p:spPr>
        <p:txBody>
          <a:bodyPr>
            <a:normAutofit fontScale="92500" lnSpcReduction="10000"/>
          </a:bodyPr>
          <a:lstStyle/>
          <a:p>
            <a:r>
              <a:rPr lang="en-US" b="1" i="0" dirty="0">
                <a:solidFill>
                  <a:srgbClr val="1C1E21"/>
                </a:solidFill>
                <a:effectLst/>
                <a:highlight>
                  <a:srgbClr val="FDFDFA"/>
                </a:highlight>
                <a:latin typeface="Tenso"/>
              </a:rPr>
              <a:t>Planning Your Case</a:t>
            </a:r>
          </a:p>
          <a:p>
            <a:pPr lvl="1"/>
            <a:r>
              <a:rPr lang="en-US" dirty="0"/>
              <a:t>Write a “takeaway” statement</a:t>
            </a:r>
          </a:p>
          <a:p>
            <a:pPr lvl="1"/>
            <a:r>
              <a:rPr lang="en-US" i="0" dirty="0">
                <a:solidFill>
                  <a:srgbClr val="1C1E21"/>
                </a:solidFill>
                <a:effectLst/>
                <a:highlight>
                  <a:srgbClr val="FDFDFA"/>
                </a:highlight>
                <a:latin typeface="Tenso"/>
              </a:rPr>
              <a:t>Write Learning Objectives</a:t>
            </a:r>
          </a:p>
          <a:p>
            <a:pPr lvl="1"/>
            <a:r>
              <a:rPr lang="en-US" i="0" dirty="0">
                <a:solidFill>
                  <a:srgbClr val="1C1E21"/>
                </a:solidFill>
                <a:effectLst/>
                <a:highlight>
                  <a:srgbClr val="FDFDFA"/>
                </a:highlight>
                <a:latin typeface="Tenso"/>
              </a:rPr>
              <a:t>Researching for a case</a:t>
            </a:r>
          </a:p>
          <a:p>
            <a:r>
              <a:rPr lang="en-US" b="1" i="0" dirty="0">
                <a:solidFill>
                  <a:srgbClr val="1C1E21"/>
                </a:solidFill>
                <a:effectLst/>
                <a:highlight>
                  <a:srgbClr val="FDFDFA"/>
                </a:highlight>
                <a:latin typeface="Tenso"/>
              </a:rPr>
              <a:t>Building Your Case</a:t>
            </a:r>
          </a:p>
          <a:p>
            <a:pPr lvl="1"/>
            <a:r>
              <a:rPr lang="en-US" i="0" dirty="0">
                <a:solidFill>
                  <a:srgbClr val="1C1E21"/>
                </a:solidFill>
                <a:effectLst/>
                <a:highlight>
                  <a:srgbClr val="FDFDFA"/>
                </a:highlight>
                <a:latin typeface="Tenso"/>
              </a:rPr>
              <a:t>Problem Arc</a:t>
            </a:r>
          </a:p>
          <a:p>
            <a:pPr lvl="1"/>
            <a:r>
              <a:rPr lang="en-US" i="0" dirty="0">
                <a:solidFill>
                  <a:srgbClr val="1C1E21"/>
                </a:solidFill>
                <a:effectLst/>
                <a:highlight>
                  <a:srgbClr val="FDFDFA"/>
                </a:highlight>
                <a:latin typeface="Tenso"/>
              </a:rPr>
              <a:t>Pedagogy – Active Learning Activities</a:t>
            </a:r>
          </a:p>
          <a:p>
            <a:pPr lvl="1"/>
            <a:r>
              <a:rPr lang="en-US" i="0" dirty="0">
                <a:solidFill>
                  <a:srgbClr val="1C1E21"/>
                </a:solidFill>
                <a:effectLst/>
                <a:highlight>
                  <a:srgbClr val="FDFDFA"/>
                </a:highlight>
                <a:latin typeface="Tenso"/>
              </a:rPr>
              <a:t>Presentation</a:t>
            </a:r>
          </a:p>
          <a:p>
            <a:r>
              <a:rPr lang="en-US" b="1" i="0" dirty="0">
                <a:solidFill>
                  <a:srgbClr val="1C1E21"/>
                </a:solidFill>
                <a:effectLst/>
                <a:highlight>
                  <a:srgbClr val="FDFDFA"/>
                </a:highlight>
                <a:latin typeface="Tenso"/>
              </a:rPr>
              <a:t>Authoring on Gala</a:t>
            </a:r>
          </a:p>
          <a:p>
            <a:pPr lvl="1"/>
            <a:r>
              <a:rPr lang="en-US" dirty="0">
                <a:solidFill>
                  <a:srgbClr val="1C1E21"/>
                </a:solidFill>
                <a:highlight>
                  <a:srgbClr val="FDFDFA"/>
                </a:highlight>
                <a:latin typeface="Tenso"/>
              </a:rPr>
              <a:t>Creating a case and collaborating</a:t>
            </a:r>
          </a:p>
          <a:p>
            <a:pPr lvl="1"/>
            <a:r>
              <a:rPr lang="en-US" dirty="0">
                <a:solidFill>
                  <a:srgbClr val="1C1E21"/>
                </a:solidFill>
                <a:highlight>
                  <a:srgbClr val="FDFDFA"/>
                </a:highlight>
                <a:latin typeface="Tenso"/>
              </a:rPr>
              <a:t>Case components – kicker &amp; question, cover image, summary, location, pages, cards</a:t>
            </a:r>
          </a:p>
          <a:p>
            <a:pPr lvl="1"/>
            <a:r>
              <a:rPr lang="en-US" dirty="0">
                <a:solidFill>
                  <a:srgbClr val="1C1E21"/>
                </a:solidFill>
                <a:highlight>
                  <a:srgbClr val="FDFDFA"/>
                </a:highlight>
                <a:latin typeface="Tenso"/>
              </a:rPr>
              <a:t>Media – </a:t>
            </a:r>
            <a:r>
              <a:rPr lang="en-US" dirty="0" err="1">
                <a:solidFill>
                  <a:srgbClr val="1C1E21"/>
                </a:solidFill>
                <a:highlight>
                  <a:srgbClr val="FDFDFA"/>
                </a:highlight>
                <a:latin typeface="Tenso"/>
              </a:rPr>
              <a:t>edgenotes</a:t>
            </a:r>
            <a:r>
              <a:rPr lang="en-US" dirty="0">
                <a:solidFill>
                  <a:srgbClr val="1C1E21"/>
                </a:solidFill>
                <a:highlight>
                  <a:srgbClr val="FDFDFA"/>
                </a:highlight>
                <a:latin typeface="Tenso"/>
              </a:rPr>
              <a:t> and finding Media</a:t>
            </a:r>
          </a:p>
          <a:p>
            <a:r>
              <a:rPr lang="en-US" b="1" dirty="0">
                <a:solidFill>
                  <a:srgbClr val="1C1E21"/>
                </a:solidFill>
                <a:highlight>
                  <a:srgbClr val="FDFDFA"/>
                </a:highlight>
                <a:latin typeface="Tenso"/>
              </a:rPr>
              <a:t>Case Topics and Forming Case Groups</a:t>
            </a:r>
          </a:p>
          <a:p>
            <a:r>
              <a:rPr lang="en-US" b="1" dirty="0">
                <a:solidFill>
                  <a:srgbClr val="1C1E21"/>
                </a:solidFill>
                <a:highlight>
                  <a:srgbClr val="FDFDFA"/>
                </a:highlight>
                <a:latin typeface="Tenso"/>
              </a:rPr>
              <a:t>Q &amp; A</a:t>
            </a:r>
          </a:p>
          <a:p>
            <a:pPr lvl="1"/>
            <a:endParaRPr lang="en-US" b="1" i="0" dirty="0">
              <a:solidFill>
                <a:srgbClr val="1C1E21"/>
              </a:solidFill>
              <a:effectLst/>
              <a:highlight>
                <a:srgbClr val="FDFDFA"/>
              </a:highlight>
              <a:latin typeface="Tenso"/>
            </a:endParaRPr>
          </a:p>
          <a:p>
            <a:pPr lvl="1"/>
            <a:endParaRPr lang="en-US" i="0" dirty="0">
              <a:solidFill>
                <a:srgbClr val="1C1E21"/>
              </a:solidFill>
              <a:effectLst/>
              <a:highlight>
                <a:srgbClr val="FDFDFA"/>
              </a:highlight>
              <a:latin typeface="Tenso"/>
            </a:endParaRPr>
          </a:p>
        </p:txBody>
      </p:sp>
    </p:spTree>
    <p:extLst>
      <p:ext uri="{BB962C8B-B14F-4D97-AF65-F5344CB8AC3E}">
        <p14:creationId xmlns:p14="http://schemas.microsoft.com/office/powerpoint/2010/main" val="27236220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0" end="10"/>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8C5A-5E0E-A2E1-E9F1-20F42EDDDC29}"/>
              </a:ext>
            </a:extLst>
          </p:cNvPr>
          <p:cNvSpPr>
            <a:spLocks noGrp="1"/>
          </p:cNvSpPr>
          <p:nvPr>
            <p:ph type="title"/>
          </p:nvPr>
        </p:nvSpPr>
        <p:spPr/>
        <p:txBody>
          <a:bodyPr/>
          <a:lstStyle/>
          <a:p>
            <a:r>
              <a:rPr lang="en-US" dirty="0">
                <a:solidFill>
                  <a:schemeClr val="accent1"/>
                </a:solidFill>
              </a:rPr>
              <a:t>Planning your Case</a:t>
            </a:r>
          </a:p>
        </p:txBody>
      </p:sp>
      <p:sp>
        <p:nvSpPr>
          <p:cNvPr id="3" name="Content Placeholder 2">
            <a:extLst>
              <a:ext uri="{FF2B5EF4-FFF2-40B4-BE49-F238E27FC236}">
                <a16:creationId xmlns:a16="http://schemas.microsoft.com/office/drawing/2014/main" id="{6209ED30-B08C-AD1F-3A78-99D456F2F70F}"/>
              </a:ext>
            </a:extLst>
          </p:cNvPr>
          <p:cNvSpPr>
            <a:spLocks noGrp="1"/>
          </p:cNvSpPr>
          <p:nvPr>
            <p:ph idx="1"/>
          </p:nvPr>
        </p:nvSpPr>
        <p:spPr/>
        <p:txBody>
          <a:bodyPr/>
          <a:lstStyle/>
          <a:p>
            <a:pPr lvl="1"/>
            <a:r>
              <a:rPr lang="en-US" dirty="0"/>
              <a:t>Write a “takeaway” statement</a:t>
            </a:r>
          </a:p>
          <a:p>
            <a:pPr lvl="2"/>
            <a:r>
              <a:rPr lang="en-US" b="1" dirty="0"/>
              <a:t>What should the reader take away from your case study?</a:t>
            </a:r>
          </a:p>
          <a:p>
            <a:endParaRPr lang="en-US" dirty="0"/>
          </a:p>
        </p:txBody>
      </p:sp>
      <p:sp>
        <p:nvSpPr>
          <p:cNvPr id="5" name="TextBox 4">
            <a:extLst>
              <a:ext uri="{FF2B5EF4-FFF2-40B4-BE49-F238E27FC236}">
                <a16:creationId xmlns:a16="http://schemas.microsoft.com/office/drawing/2014/main" id="{2C423EC8-63BC-3331-EC4D-4627739F6A15}"/>
              </a:ext>
            </a:extLst>
          </p:cNvPr>
          <p:cNvSpPr txBox="1"/>
          <p:nvPr/>
        </p:nvSpPr>
        <p:spPr>
          <a:xfrm>
            <a:off x="1403927" y="2940178"/>
            <a:ext cx="9485746" cy="3139321"/>
          </a:xfrm>
          <a:prstGeom prst="rect">
            <a:avLst/>
          </a:prstGeom>
          <a:noFill/>
        </p:spPr>
        <p:txBody>
          <a:bodyPr wrap="square">
            <a:spAutoFit/>
          </a:bodyPr>
          <a:lstStyle/>
          <a:p>
            <a:r>
              <a:rPr lang="en-US" dirty="0"/>
              <a:t>“Understand the impacts of a new technology. How to best design a technology to minimize negative impacts in the future--thinking through social consequences, economic and environmental impacts.”</a:t>
            </a:r>
          </a:p>
          <a:p>
            <a:endParaRPr lang="en-US" dirty="0"/>
          </a:p>
          <a:p>
            <a:r>
              <a:rPr lang="en-US" dirty="0"/>
              <a:t>“Protected area decision making is highly complex. Choosing best practices for protected area enforcement does not have a clear cut, straightforward answer but requires balancing often opposing beliefs and expectations from key groups.”</a:t>
            </a:r>
          </a:p>
          <a:p>
            <a:endParaRPr lang="en-US" dirty="0"/>
          </a:p>
          <a:p>
            <a:r>
              <a:rPr lang="en-US" dirty="0"/>
              <a:t>“[I want to] share a framework for how a post-industrial city could revitalize communities and create jobs through urban wood, which has been seen as a waste stream but is now being turned into something useful and beautiful.”</a:t>
            </a:r>
          </a:p>
        </p:txBody>
      </p:sp>
    </p:spTree>
    <p:extLst>
      <p:ext uri="{BB962C8B-B14F-4D97-AF65-F5344CB8AC3E}">
        <p14:creationId xmlns:p14="http://schemas.microsoft.com/office/powerpoint/2010/main" val="4149864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8C5A-5E0E-A2E1-E9F1-20F42EDDDC29}"/>
              </a:ext>
            </a:extLst>
          </p:cNvPr>
          <p:cNvSpPr>
            <a:spLocks noGrp="1"/>
          </p:cNvSpPr>
          <p:nvPr>
            <p:ph type="title"/>
          </p:nvPr>
        </p:nvSpPr>
        <p:spPr/>
        <p:txBody>
          <a:bodyPr/>
          <a:lstStyle/>
          <a:p>
            <a:r>
              <a:rPr lang="en-US" dirty="0">
                <a:solidFill>
                  <a:schemeClr val="accent1"/>
                </a:solidFill>
              </a:rPr>
              <a:t>Planning your Case</a:t>
            </a:r>
          </a:p>
        </p:txBody>
      </p:sp>
      <p:sp>
        <p:nvSpPr>
          <p:cNvPr id="3" name="Content Placeholder 2">
            <a:extLst>
              <a:ext uri="{FF2B5EF4-FFF2-40B4-BE49-F238E27FC236}">
                <a16:creationId xmlns:a16="http://schemas.microsoft.com/office/drawing/2014/main" id="{6209ED30-B08C-AD1F-3A78-99D456F2F70F}"/>
              </a:ext>
            </a:extLst>
          </p:cNvPr>
          <p:cNvSpPr>
            <a:spLocks noGrp="1"/>
          </p:cNvSpPr>
          <p:nvPr>
            <p:ph idx="1"/>
          </p:nvPr>
        </p:nvSpPr>
        <p:spPr>
          <a:xfrm>
            <a:off x="707572" y="1335767"/>
            <a:ext cx="10515600" cy="4351338"/>
          </a:xfrm>
        </p:spPr>
        <p:txBody>
          <a:bodyPr/>
          <a:lstStyle/>
          <a:p>
            <a:pPr lvl="1"/>
            <a:r>
              <a:rPr lang="en-US" dirty="0"/>
              <a:t>Write Learning Objectives </a:t>
            </a:r>
          </a:p>
          <a:p>
            <a:pPr lvl="2"/>
            <a:r>
              <a:rPr lang="en-US" b="0" i="0" dirty="0">
                <a:solidFill>
                  <a:srgbClr val="1C1E21"/>
                </a:solidFill>
                <a:effectLst/>
                <a:highlight>
                  <a:srgbClr val="FDFDFA"/>
                </a:highlight>
                <a:latin typeface="Tenso"/>
              </a:rPr>
              <a:t>what someone should know or be able to do at the end of a course or a lesson</a:t>
            </a:r>
          </a:p>
          <a:p>
            <a:pPr lvl="2"/>
            <a:r>
              <a:rPr lang="en-US" b="0" i="0" dirty="0">
                <a:solidFill>
                  <a:srgbClr val="1C1E21"/>
                </a:solidFill>
                <a:effectLst/>
                <a:highlight>
                  <a:srgbClr val="FDFDFA"/>
                </a:highlight>
                <a:latin typeface="Tenso"/>
              </a:rPr>
              <a:t>generally, learner centered, measurable, and specific</a:t>
            </a:r>
          </a:p>
          <a:p>
            <a:pPr lvl="2"/>
            <a:r>
              <a:rPr lang="en-US" dirty="0">
                <a:solidFill>
                  <a:srgbClr val="1C1E21"/>
                </a:solidFill>
                <a:highlight>
                  <a:srgbClr val="FDFDFA"/>
                </a:highlight>
                <a:latin typeface="Tenso"/>
              </a:rPr>
              <a:t>u</a:t>
            </a:r>
            <a:r>
              <a:rPr lang="en-US" b="0" i="0" dirty="0">
                <a:solidFill>
                  <a:srgbClr val="1C1E21"/>
                </a:solidFill>
                <a:effectLst/>
                <a:highlight>
                  <a:srgbClr val="FDFDFA"/>
                </a:highlight>
                <a:latin typeface="Tenso"/>
              </a:rPr>
              <a:t>se action verbs and articulate components of larger processes</a:t>
            </a:r>
            <a:endParaRPr lang="en-US" dirty="0"/>
          </a:p>
          <a:p>
            <a:endParaRPr lang="en-US" dirty="0"/>
          </a:p>
        </p:txBody>
      </p:sp>
      <p:pic>
        <p:nvPicPr>
          <p:cNvPr id="5" name="Picture 4">
            <a:extLst>
              <a:ext uri="{FF2B5EF4-FFF2-40B4-BE49-F238E27FC236}">
                <a16:creationId xmlns:a16="http://schemas.microsoft.com/office/drawing/2014/main" id="{37B21830-C498-E22B-134A-EB16BF1C7299}"/>
              </a:ext>
            </a:extLst>
          </p:cNvPr>
          <p:cNvPicPr>
            <a:picLocks noChangeAspect="1"/>
          </p:cNvPicPr>
          <p:nvPr/>
        </p:nvPicPr>
        <p:blipFill>
          <a:blip r:embed="rId2"/>
          <a:stretch>
            <a:fillRect/>
          </a:stretch>
        </p:blipFill>
        <p:spPr>
          <a:xfrm>
            <a:off x="1418572" y="2811481"/>
            <a:ext cx="9354856" cy="3858163"/>
          </a:xfrm>
          <a:prstGeom prst="rect">
            <a:avLst/>
          </a:prstGeom>
        </p:spPr>
      </p:pic>
    </p:spTree>
    <p:extLst>
      <p:ext uri="{BB962C8B-B14F-4D97-AF65-F5344CB8AC3E}">
        <p14:creationId xmlns:p14="http://schemas.microsoft.com/office/powerpoint/2010/main" val="32677403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8C5A-5E0E-A2E1-E9F1-20F42EDDDC29}"/>
              </a:ext>
            </a:extLst>
          </p:cNvPr>
          <p:cNvSpPr>
            <a:spLocks noGrp="1"/>
          </p:cNvSpPr>
          <p:nvPr>
            <p:ph type="title"/>
          </p:nvPr>
        </p:nvSpPr>
        <p:spPr/>
        <p:txBody>
          <a:bodyPr/>
          <a:lstStyle/>
          <a:p>
            <a:r>
              <a:rPr lang="en-US" dirty="0">
                <a:solidFill>
                  <a:schemeClr val="accent1"/>
                </a:solidFill>
              </a:rPr>
              <a:t>Planning your Case</a:t>
            </a:r>
          </a:p>
        </p:txBody>
      </p:sp>
      <p:sp>
        <p:nvSpPr>
          <p:cNvPr id="3" name="Content Placeholder 2">
            <a:extLst>
              <a:ext uri="{FF2B5EF4-FFF2-40B4-BE49-F238E27FC236}">
                <a16:creationId xmlns:a16="http://schemas.microsoft.com/office/drawing/2014/main" id="{6209ED30-B08C-AD1F-3A78-99D456F2F70F}"/>
              </a:ext>
            </a:extLst>
          </p:cNvPr>
          <p:cNvSpPr>
            <a:spLocks noGrp="1"/>
          </p:cNvSpPr>
          <p:nvPr>
            <p:ph idx="1"/>
          </p:nvPr>
        </p:nvSpPr>
        <p:spPr>
          <a:xfrm>
            <a:off x="707572" y="1335767"/>
            <a:ext cx="10515600" cy="4351338"/>
          </a:xfrm>
        </p:spPr>
        <p:txBody>
          <a:bodyPr/>
          <a:lstStyle/>
          <a:p>
            <a:pPr lvl="1"/>
            <a:r>
              <a:rPr lang="en-US" dirty="0"/>
              <a:t>Write Learning Objectives </a:t>
            </a:r>
          </a:p>
          <a:p>
            <a:pPr algn="l">
              <a:buFont typeface="Arial" panose="020B0604020202020204" pitchFamily="34" charset="0"/>
              <a:buChar char="•"/>
            </a:pPr>
            <a:r>
              <a:rPr lang="en-US" b="0" i="0" dirty="0">
                <a:solidFill>
                  <a:srgbClr val="01182D"/>
                </a:solidFill>
                <a:effectLst/>
                <a:highlight>
                  <a:srgbClr val="EBEAE4"/>
                </a:highlight>
                <a:latin typeface="freight-text-pro"/>
              </a:rPr>
              <a:t>Recognize the costs to Great Lakes fisheries associated with Sea Lamprey invasions</a:t>
            </a:r>
          </a:p>
          <a:p>
            <a:pPr algn="l">
              <a:buFont typeface="Arial" panose="020B0604020202020204" pitchFamily="34" charset="0"/>
              <a:buChar char="•"/>
            </a:pPr>
            <a:r>
              <a:rPr lang="en-US" b="0" i="0" dirty="0">
                <a:solidFill>
                  <a:srgbClr val="01182D"/>
                </a:solidFill>
                <a:effectLst/>
                <a:highlight>
                  <a:srgbClr val="EBEAE4"/>
                </a:highlight>
                <a:latin typeface="freight-text-pro"/>
              </a:rPr>
              <a:t>Compare Sea Lamprey control methods and identify their benefits and drawbacks</a:t>
            </a:r>
          </a:p>
          <a:p>
            <a:pPr algn="l">
              <a:buFont typeface="Arial" panose="020B0604020202020204" pitchFamily="34" charset="0"/>
              <a:buChar char="•"/>
            </a:pPr>
            <a:r>
              <a:rPr lang="en-US" b="0" i="0" dirty="0">
                <a:solidFill>
                  <a:srgbClr val="01182D"/>
                </a:solidFill>
                <a:effectLst/>
                <a:highlight>
                  <a:srgbClr val="EBEAE4"/>
                </a:highlight>
                <a:latin typeface="freight-text-pro"/>
              </a:rPr>
              <a:t>Analyze trends in Sea Lamprey status within and across lakes</a:t>
            </a:r>
          </a:p>
          <a:p>
            <a:pPr algn="l">
              <a:buFont typeface="Arial" panose="020B0604020202020204" pitchFamily="34" charset="0"/>
              <a:buChar char="•"/>
            </a:pPr>
            <a:r>
              <a:rPr lang="en-US" b="0" i="0" dirty="0">
                <a:solidFill>
                  <a:srgbClr val="01182D"/>
                </a:solidFill>
                <a:effectLst/>
                <a:highlight>
                  <a:srgbClr val="EBEAE4"/>
                </a:highlight>
                <a:latin typeface="freight-text-pro"/>
              </a:rPr>
              <a:t>Evaluate the success and sustainability of Sea Lamprey control</a:t>
            </a:r>
          </a:p>
          <a:p>
            <a:endParaRPr lang="en-US" dirty="0"/>
          </a:p>
        </p:txBody>
      </p:sp>
    </p:spTree>
    <p:extLst>
      <p:ext uri="{BB962C8B-B14F-4D97-AF65-F5344CB8AC3E}">
        <p14:creationId xmlns:p14="http://schemas.microsoft.com/office/powerpoint/2010/main" val="7147275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4" name="Content Placeholder 3">
            <a:extLst>
              <a:ext uri="{FF2B5EF4-FFF2-40B4-BE49-F238E27FC236}">
                <a16:creationId xmlns:a16="http://schemas.microsoft.com/office/drawing/2014/main" id="{A85A11EE-6CA8-974B-1841-2F8FB27A3C4A}"/>
              </a:ext>
            </a:extLst>
          </p:cNvPr>
          <p:cNvPicPr>
            <a:picLocks noGrp="1" noChangeAspect="1"/>
          </p:cNvPicPr>
          <p:nvPr>
            <p:ph idx="1"/>
          </p:nvPr>
        </p:nvPicPr>
        <p:blipFill>
          <a:blip r:embed="rId3"/>
          <a:srcRect t="461"/>
          <a:stretch/>
        </p:blipFill>
        <p:spPr>
          <a:xfrm>
            <a:off x="20" y="1282"/>
            <a:ext cx="12191980" cy="6856718"/>
          </a:xfrm>
          <a:prstGeom prst="rect">
            <a:avLst/>
          </a:prstGeom>
        </p:spPr>
      </p:pic>
    </p:spTree>
    <p:extLst>
      <p:ext uri="{BB962C8B-B14F-4D97-AF65-F5344CB8AC3E}">
        <p14:creationId xmlns:p14="http://schemas.microsoft.com/office/powerpoint/2010/main" val="19236853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6F6E28C-DA71-BABA-CCB8-DFEA752DDE0F}"/>
              </a:ext>
            </a:extLst>
          </p:cNvPr>
          <p:cNvPicPr>
            <a:picLocks noChangeAspect="1"/>
          </p:cNvPicPr>
          <p:nvPr/>
        </p:nvPicPr>
        <p:blipFill>
          <a:blip r:embed="rId2"/>
          <a:stretch>
            <a:fillRect/>
          </a:stretch>
        </p:blipFill>
        <p:spPr>
          <a:xfrm>
            <a:off x="1230086" y="-9580"/>
            <a:ext cx="9718272" cy="6867579"/>
          </a:xfrm>
          <a:prstGeom prst="rect">
            <a:avLst/>
          </a:prstGeom>
        </p:spPr>
      </p:pic>
    </p:spTree>
    <p:extLst>
      <p:ext uri="{BB962C8B-B14F-4D97-AF65-F5344CB8AC3E}">
        <p14:creationId xmlns:p14="http://schemas.microsoft.com/office/powerpoint/2010/main" val="143002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88C5A-5E0E-A2E1-E9F1-20F42EDDDC29}"/>
              </a:ext>
            </a:extLst>
          </p:cNvPr>
          <p:cNvSpPr>
            <a:spLocks noGrp="1"/>
          </p:cNvSpPr>
          <p:nvPr>
            <p:ph type="title"/>
          </p:nvPr>
        </p:nvSpPr>
        <p:spPr/>
        <p:txBody>
          <a:bodyPr/>
          <a:lstStyle/>
          <a:p>
            <a:r>
              <a:rPr lang="en-US" dirty="0">
                <a:solidFill>
                  <a:schemeClr val="accent1"/>
                </a:solidFill>
              </a:rPr>
              <a:t>Planning your Case</a:t>
            </a:r>
          </a:p>
        </p:txBody>
      </p:sp>
      <p:sp>
        <p:nvSpPr>
          <p:cNvPr id="3" name="Content Placeholder 2">
            <a:extLst>
              <a:ext uri="{FF2B5EF4-FFF2-40B4-BE49-F238E27FC236}">
                <a16:creationId xmlns:a16="http://schemas.microsoft.com/office/drawing/2014/main" id="{6209ED30-B08C-AD1F-3A78-99D456F2F70F}"/>
              </a:ext>
            </a:extLst>
          </p:cNvPr>
          <p:cNvSpPr>
            <a:spLocks noGrp="1"/>
          </p:cNvSpPr>
          <p:nvPr>
            <p:ph idx="1"/>
          </p:nvPr>
        </p:nvSpPr>
        <p:spPr>
          <a:xfrm>
            <a:off x="838200" y="1368425"/>
            <a:ext cx="10515600" cy="5124450"/>
          </a:xfrm>
        </p:spPr>
        <p:txBody>
          <a:bodyPr/>
          <a:lstStyle/>
          <a:p>
            <a:pPr lvl="1"/>
            <a:r>
              <a:rPr lang="en-US" sz="2800" dirty="0"/>
              <a:t>Researching for a case - </a:t>
            </a:r>
            <a:r>
              <a:rPr lang="en-US" sz="2800" b="0" i="0" dirty="0">
                <a:solidFill>
                  <a:srgbClr val="003100"/>
                </a:solidFill>
                <a:effectLst/>
                <a:highlight>
                  <a:srgbClr val="E6F6E6"/>
                </a:highlight>
                <a:latin typeface="Tenso"/>
              </a:rPr>
              <a:t>what information do you need to find? Who should you talk to?</a:t>
            </a:r>
            <a:endParaRPr lang="en-US" sz="2800" dirty="0"/>
          </a:p>
          <a:p>
            <a:pPr lvl="1"/>
            <a:r>
              <a:rPr lang="en-US" sz="2800" dirty="0"/>
              <a:t>Because cases are anchored in a specific time and place, provide real-world context in a way that is both factually accurate and interesting. It may be important to:</a:t>
            </a:r>
          </a:p>
          <a:p>
            <a:pPr lvl="2"/>
            <a:r>
              <a:rPr lang="en-US" sz="2400" dirty="0"/>
              <a:t>Provide historical context for a scenario.</a:t>
            </a:r>
          </a:p>
          <a:p>
            <a:pPr lvl="2"/>
            <a:r>
              <a:rPr lang="en-US" sz="2400" dirty="0"/>
              <a:t>Represent a range of perspectives on an issue.</a:t>
            </a:r>
          </a:p>
          <a:p>
            <a:pPr lvl="2"/>
            <a:r>
              <a:rPr lang="en-US" sz="2400" dirty="0"/>
              <a:t>Take extra initiative to understand marginalized perspectives or challenge a dominant narrative.</a:t>
            </a:r>
          </a:p>
          <a:p>
            <a:pPr lvl="2"/>
            <a:r>
              <a:rPr lang="en-US" sz="2400" dirty="0"/>
              <a:t>Convincingly represent real-life actors.</a:t>
            </a:r>
          </a:p>
          <a:p>
            <a:pPr lvl="2"/>
            <a:r>
              <a:rPr lang="en-US" sz="2400" dirty="0"/>
              <a:t>Create an engaged-learning exercise that mimics the way that problems are solved by practitioners in the field.</a:t>
            </a:r>
          </a:p>
          <a:p>
            <a:endParaRPr lang="en-US" dirty="0"/>
          </a:p>
        </p:txBody>
      </p:sp>
    </p:spTree>
    <p:extLst>
      <p:ext uri="{BB962C8B-B14F-4D97-AF65-F5344CB8AC3E}">
        <p14:creationId xmlns:p14="http://schemas.microsoft.com/office/powerpoint/2010/main" val="1910079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11551</TotalTime>
  <Words>1503</Words>
  <Application>Microsoft Office PowerPoint</Application>
  <PresentationFormat>Widescreen</PresentationFormat>
  <Paragraphs>162</Paragraphs>
  <Slides>21</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Aptos</vt:lpstr>
      <vt:lpstr>Aptos Display</vt:lpstr>
      <vt:lpstr>Arial</vt:lpstr>
      <vt:lpstr>freight-text-pro</vt:lpstr>
      <vt:lpstr>Lato Extended</vt:lpstr>
      <vt:lpstr>Tenso</vt:lpstr>
      <vt:lpstr>Office Theme</vt:lpstr>
      <vt:lpstr>How to write a case study? Case Planning Workshop</vt:lpstr>
      <vt:lpstr>What is a case study? (discuss with your neighbor)</vt:lpstr>
      <vt:lpstr>Today’s Plan</vt:lpstr>
      <vt:lpstr>Planning your Case</vt:lpstr>
      <vt:lpstr>Planning your Case</vt:lpstr>
      <vt:lpstr>Planning your Case</vt:lpstr>
      <vt:lpstr>PowerPoint Presentation</vt:lpstr>
      <vt:lpstr>PowerPoint Presentation</vt:lpstr>
      <vt:lpstr>Planning your Case</vt:lpstr>
      <vt:lpstr>Building your case</vt:lpstr>
      <vt:lpstr>Case Study Outline (Due 9am Oct 18)</vt:lpstr>
      <vt:lpstr>PowerPoint Presentation</vt:lpstr>
      <vt:lpstr>Building your case</vt:lpstr>
      <vt:lpstr>Building your case</vt:lpstr>
      <vt:lpstr>Navigating Copyright, In general: </vt:lpstr>
      <vt:lpstr>Presenting Content Clearly</vt:lpstr>
      <vt:lpstr>Draft case study – Due Nov 1, 11:59PM</vt:lpstr>
      <vt:lpstr>PowerPoint Presentation</vt:lpstr>
      <vt:lpstr>Today’s Plan</vt:lpstr>
      <vt:lpstr>PowerPoint Presentation</vt:lpstr>
      <vt:lpstr>PowerPoint Presentation</vt:lpstr>
    </vt:vector>
  </TitlesOfParts>
  <Company>University of Michigan ITS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Alofs, Karen</dc:creator>
  <cp:lastModifiedBy>Alofs, Karen</cp:lastModifiedBy>
  <cp:revision>11</cp:revision>
  <dcterms:created xsi:type="dcterms:W3CDTF">2024-09-05T14:44:30Z</dcterms:created>
  <dcterms:modified xsi:type="dcterms:W3CDTF">2024-09-18T18:20:24Z</dcterms:modified>
</cp:coreProperties>
</file>