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90" r:id="rId4"/>
    <p:sldId id="391" r:id="rId5"/>
    <p:sldId id="284" r:id="rId6"/>
    <p:sldId id="407" r:id="rId7"/>
    <p:sldId id="408" r:id="rId8"/>
    <p:sldId id="357" r:id="rId9"/>
    <p:sldId id="298" r:id="rId10"/>
    <p:sldId id="280" r:id="rId11"/>
    <p:sldId id="414" r:id="rId12"/>
    <p:sldId id="413" r:id="rId13"/>
    <p:sldId id="409" r:id="rId14"/>
    <p:sldId id="412" r:id="rId15"/>
    <p:sldId id="410" r:id="rId16"/>
    <p:sldId id="405" r:id="rId17"/>
    <p:sldId id="370" r:id="rId18"/>
    <p:sldId id="392" r:id="rId19"/>
    <p:sldId id="403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B704A1-74EA-E06C-93F3-8A7C51403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0003857-9DD7-692D-4880-DC0C279AF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2CA84C-C543-46A6-5F36-883B3F79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69D-E089-4C5A-A921-2450C6B63DD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57E31A-7CD1-443B-47F2-14BDA42A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F22545-2192-6B9C-4D76-7921C154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C16D-AD4E-4FBC-9CCC-1D57AC31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4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7E4C91-84F6-91F4-97BE-17B24444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E14E7E7-032F-7408-C0FF-492F3BF09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A50C82-3A5F-72B8-CF1C-F8A73C3D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69D-E089-4C5A-A921-2450C6B63DD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B2B1F86-9053-40FA-423B-080CAB56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A394EC-5B25-E022-E0BF-145B2BF9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C16D-AD4E-4FBC-9CCC-1D57AC31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7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4C6848F-5838-1850-187B-CE51DC045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E6F73DD-7578-21C1-B49C-53F0619EF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B0CB33-FA26-DF48-D977-13A89ECB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69D-E089-4C5A-A921-2450C6B63DD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5F5834-A7C6-CF1C-84D6-5C982574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74D520-F714-70AB-93FD-5B255384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C16D-AD4E-4FBC-9CCC-1D57AC31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92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69D-E089-4C5A-A921-2450C6B63DD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C16D-AD4E-4FBC-9CCC-1D57AC31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74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69D-E089-4C5A-A921-2450C6B63DD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C16D-AD4E-4FBC-9CCC-1D57AC31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41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69D-E089-4C5A-A921-2450C6B63DD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C16D-AD4E-4FBC-9CCC-1D57AC31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97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69D-E089-4C5A-A921-2450C6B63DD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C16D-AD4E-4FBC-9CCC-1D57AC31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31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69D-E089-4C5A-A921-2450C6B63DD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C16D-AD4E-4FBC-9CCC-1D57AC31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6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69D-E089-4C5A-A921-2450C6B63DD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C16D-AD4E-4FBC-9CCC-1D57AC31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5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69D-E089-4C5A-A921-2450C6B63DD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C16D-AD4E-4FBC-9CCC-1D57AC31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47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69D-E089-4C5A-A921-2450C6B63DD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C16D-AD4E-4FBC-9CCC-1D57AC31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9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4D4A0B-2EDA-8F1E-125F-B38D48B8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9BB25E-186E-BEC4-B8E5-82DD79C4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3EBCA9-3DD0-D304-BB8D-D7F804C2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69D-E089-4C5A-A921-2450C6B63DD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F9B5AA-6845-2085-8488-A9493948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F1DD4C1-CDCB-4C07-FF2B-6947BD52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C16D-AD4E-4FBC-9CCC-1D57AC31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61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69D-E089-4C5A-A921-2450C6B63DD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C16D-AD4E-4FBC-9CCC-1D57AC31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37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69D-E089-4C5A-A921-2450C6B63DD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C16D-AD4E-4FBC-9CCC-1D57AC31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28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69D-E089-4C5A-A921-2450C6B63DD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C16D-AD4E-4FBC-9CCC-1D57AC31777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14592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69D-E089-4C5A-A921-2450C6B63DD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C16D-AD4E-4FBC-9CCC-1D57AC31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31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69D-E089-4C5A-A921-2450C6B63DD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C16D-AD4E-4FBC-9CCC-1D57AC31777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3241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69D-E089-4C5A-A921-2450C6B63DD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C16D-AD4E-4FBC-9CCC-1D57AC31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131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69D-E089-4C5A-A921-2450C6B63DD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C16D-AD4E-4FBC-9CCC-1D57AC31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710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69D-E089-4C5A-A921-2450C6B63DD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C16D-AD4E-4FBC-9CCC-1D57AC31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9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A9DBC3-1ABE-318E-0472-91E491B5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D95EA08-C876-B3E6-3888-DC69F253D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BF5460-1C04-20AE-397D-F8B92FC8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69D-E089-4C5A-A921-2450C6B63DD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F5AE2D-059F-1953-4924-A1B0BFBF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83B704-47A9-86C7-21E0-60BEB705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C16D-AD4E-4FBC-9CCC-1D57AC31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8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76E5D7-12B5-1CE0-F6F3-668BC50E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EFED95-D0B8-1187-8472-F2065F279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D20D508-8716-65F3-5EDA-D1C95697D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A099BC6-0C8F-2729-5976-96ADD78F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69D-E089-4C5A-A921-2450C6B63DD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5C63172-827B-4DB7-CE6C-AD871095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5471084-F79F-7AF0-8F49-FCE9DF9A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C16D-AD4E-4FBC-9CCC-1D57AC31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522D28-CBC6-BAF4-70B5-E931E894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EA520B3-1A6C-E359-7487-0A20B5B38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8021BDA-E941-162C-F2BD-9E8494B7C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8A8C819-DCDA-E122-507B-15670CAA3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F048727-F770-5FCB-536D-FF08B5747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BAF56F9-3EAA-528E-0A8F-03408F3D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69D-E089-4C5A-A921-2450C6B63DD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30F00C0-7F7E-B6BD-21A2-BED30D5F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DD3710F-9C1D-786A-5E64-C8E72693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C16D-AD4E-4FBC-9CCC-1D57AC31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9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66BF9A-E27C-7ABB-EEC6-4D7445E9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BD05826-FCE6-0B0A-B02A-4D697EF3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69D-E089-4C5A-A921-2450C6B63DD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25CAAA3-03BC-593C-B0E5-A47C6BD1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46F782F-D919-F650-F337-9AD77069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C16D-AD4E-4FBC-9CCC-1D57AC31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4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4E4EE54-111C-9D6F-AA0D-3B612BFA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69D-E089-4C5A-A921-2450C6B63DD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CD66A19-E569-DD6D-EAA9-1BF9E48F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80E98D1-6571-F961-209E-292FDD82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C16D-AD4E-4FBC-9CCC-1D57AC31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3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759AD9-008D-40C6-2566-CEFB9426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2633D2-9760-19FE-23E0-31F98C80C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5F5E6E0-DE50-C7D6-70C8-A5E9BFE5B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20AE771-2F7A-BA5B-3ABB-8BA83DE4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69D-E089-4C5A-A921-2450C6B63DD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CC818B6-5E1B-289A-4DF1-68E214A3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A252352-00F9-42D3-B1E9-4A619A33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C16D-AD4E-4FBC-9CCC-1D57AC31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5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5C9CD3-6C29-FC5A-2B38-B3B9261F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B8870B6-90EA-E8D4-6B63-BC7B536C3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BB5412D-2927-84CC-FF3C-DF6C8BEE9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5886BC-3676-CD94-F27E-1EF4CCB3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69D-E089-4C5A-A921-2450C6B63DD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C930220-CBF1-777E-8363-2C724A19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194DDA1-D4E8-A9B9-6071-631277C0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C16D-AD4E-4FBC-9CCC-1D57AC31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6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E130167-B54D-C516-CA9F-E7F7C016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69515AB-AA9F-9B09-AC58-8BA7988CE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22BFB93-3409-65C2-ADAE-E0073C022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169D-E089-4C5A-A921-2450C6B63DD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7D90AEF-9512-ED51-682A-7098534A7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7D5E52-E97E-CB79-C7DE-443C19445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C16D-AD4E-4FBC-9CCC-1D57AC31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0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169D-E089-4C5A-A921-2450C6B63DD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93C16D-AD4E-4FBC-9CCC-1D57AC31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8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laysiadailypost.com/service-mesh-market-report-by-product-type-application-modulus-end-users-geography-competitive-analysis-and-the-impact-of-covid-19-report/" TargetMode="Externa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laysiadailypost.com/service-mesh-market-report-by-product-type-application-modulus-end-users-geography-competitive-analysis-and-the-impact-of-covid-19-report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2.jpg"/><Relationship Id="rId7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hyperlink" Target="https://www.cncf.io/blog/2021/10/13/cilium-joins-cncf-as-an-incubating-project/" TargetMode="External"/><Relationship Id="rId4" Type="http://schemas.openxmlformats.org/officeDocument/2006/relationships/hyperlink" Target="http://cilium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trate.io/tetrate-service-bridge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92FF5E-F778-60AF-3BAC-59F082389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472" y="2717741"/>
            <a:ext cx="3984415" cy="69166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Service Mesh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xmlns="" id="{9F456540-D3A7-4753-90C1-1CDABA5E6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756" y="6397862"/>
            <a:ext cx="495652" cy="4620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68635" y="3409406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Micro services great again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84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559"/>
            <a:ext cx="10515600" cy="327207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TSB </a:t>
            </a:r>
            <a:r>
              <a:rPr lang="en-IN" sz="4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with Tools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78" y="2638111"/>
            <a:ext cx="10235833" cy="3994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4563" y="822229"/>
            <a:ext cx="110228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TSB ships with a rich set of integrations to ease the adoption of the platform in your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enterprise infrastructure.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VMware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vSphere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® to simplify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onboarding of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VMs in the enterprise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Venafi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®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Trust Protection Platform as a common store for all certificates in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enterprise.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ServiceNow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®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to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kick off workflows for change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Zipkin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mTLS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&amp; JWT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authentication, authorization controls, ingress and egress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gateways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for flexible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routing controls, request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tracing.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ApacheSkyWalking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for metrics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 can be piped to a Prometheus service or to your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inhouse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="" xmlns:a16="http://schemas.microsoft.com/office/drawing/2014/main" id="{9F456540-D3A7-4753-90C1-1CDABA5E6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111" y="5365412"/>
            <a:ext cx="1603297" cy="14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6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855" y="105328"/>
            <a:ext cx="10515600" cy="327207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ACL Service Offerings with TSB</a:t>
            </a:r>
            <a:endParaRPr lang="en-IN" sz="4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4563" y="753990"/>
            <a:ext cx="11022874" cy="196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Unified mesh capabilities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TSB packages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an application edge gateway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external traffic, an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ingress controller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route traffic to workloads in an environment, and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 service mesh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connectivity between workloads.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Multcluster</a:t>
            </a:r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multicloud</a:t>
            </a: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TSB supports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deployments across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AWS, Azure, and GCP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as well as on-premises virtual machine(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and bare-metal compute services.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Flexible operational model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TSB is available as a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customer-managed or fully-managed offering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Tetrate also offers a hardened,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production-grade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Istio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distribution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maintenance and commercial support offerings.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Open-source commitment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The founders of Tetrate are variously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co-founders of and core contributors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Istio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Envoy, and Apache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SkyWalking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Tetrate continues to be a leading contributor to those projects.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="" xmlns:a16="http://schemas.microsoft.com/office/drawing/2014/main" id="{9F456540-D3A7-4753-90C1-1CDABA5E6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111" y="5365412"/>
            <a:ext cx="1603297" cy="1494454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039528"/>
            <a:ext cx="9716911" cy="37193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24301" y="2700973"/>
            <a:ext cx="3728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C00000"/>
                </a:solidFill>
              </a:rPr>
              <a:t>TSB – One Operator Experience for All</a:t>
            </a:r>
            <a:endParaRPr lang="en-IN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408CC6-3EAF-6CC3-E250-ADF5550C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59" y="117853"/>
            <a:ext cx="10515600" cy="46900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  <a:r>
              <a:rPr lang="en-US" dirty="0" err="1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r>
              <a:rPr lang="en-US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Possibilities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6A0680-ECDF-9319-4595-DB46EA70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159" y="822960"/>
            <a:ext cx="10515600" cy="68790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validate the 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 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functionalities on any 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heterogeneous 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(GCP/ AWS/ Azure/ </a:t>
            </a:r>
            <a:r>
              <a:rPr lang="en-US" sz="1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Vmware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Openshift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BareMetal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with onboarding </a:t>
            </a:r>
            <a:r>
              <a:rPr lang="en-US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workloads 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5G/SASE/SDWAN 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Capabilities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Use </a:t>
            </a:r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cases:</a:t>
            </a:r>
          </a:p>
          <a:p>
            <a:r>
              <a:rPr lang="en-IN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5G – With Intel SGX Platform (Protecting Private Keys)</a:t>
            </a:r>
          </a:p>
          <a:p>
            <a:pPr lvl="1"/>
            <a:r>
              <a:rPr lang="en-IN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Management</a:t>
            </a:r>
          </a:p>
          <a:p>
            <a:pPr lvl="1"/>
            <a:r>
              <a:rPr lang="en-IN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Computing</a:t>
            </a:r>
          </a:p>
          <a:p>
            <a:pPr lvl="1"/>
            <a:r>
              <a:rPr lang="en-IN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Wallet</a:t>
            </a:r>
          </a:p>
          <a:p>
            <a:pPr lvl="1"/>
            <a:r>
              <a:rPr lang="en-IN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  <a:p>
            <a:pPr lvl="1"/>
            <a:r>
              <a:rPr lang="en-IN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at Runtime</a:t>
            </a:r>
          </a:p>
          <a:p>
            <a:pPr lvl="1"/>
            <a:r>
              <a:rPr lang="en-IN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 Enhancing Analytics and Workloads</a:t>
            </a:r>
          </a:p>
          <a:p>
            <a:r>
              <a:rPr lang="en-IN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SASE - Delivers end-to-end security , Visibility and Telemetry for 5G Infrastructure and services</a:t>
            </a:r>
          </a:p>
          <a:p>
            <a:pPr lvl="1"/>
            <a:r>
              <a:rPr lang="en-IN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CASB (Cloud Access Security Broker)</a:t>
            </a:r>
          </a:p>
          <a:p>
            <a:pPr lvl="1"/>
            <a:r>
              <a:rPr lang="en-IN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SWG ( Secure Web Gateway)</a:t>
            </a:r>
          </a:p>
          <a:p>
            <a:pPr lvl="1"/>
            <a:r>
              <a:rPr lang="en-IN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ZTNA (Zero Touch Network Access)</a:t>
            </a:r>
          </a:p>
          <a:p>
            <a:pPr lvl="1"/>
            <a:r>
              <a:rPr lang="en-IN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DLP (Data Loss Protection)</a:t>
            </a:r>
          </a:p>
          <a:p>
            <a:pPr lvl="1"/>
            <a:r>
              <a:rPr lang="en-IN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RBI (Remote Browser Isolation)</a:t>
            </a:r>
          </a:p>
          <a:p>
            <a:pPr lvl="1"/>
            <a:r>
              <a:rPr lang="en-IN" sz="1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FWaaS</a:t>
            </a:r>
            <a:r>
              <a:rPr lang="en-IN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(Firewall as a Service)</a:t>
            </a:r>
          </a:p>
          <a:p>
            <a:r>
              <a:rPr lang="en-IN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SDWAN </a:t>
            </a:r>
          </a:p>
          <a:p>
            <a:pPr lvl="1"/>
            <a:r>
              <a:rPr lang="en-IN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Connectivity</a:t>
            </a:r>
          </a:p>
          <a:p>
            <a:pPr lvl="1"/>
            <a:r>
              <a:rPr lang="en-IN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Connectivity</a:t>
            </a:r>
          </a:p>
          <a:p>
            <a:pPr lvl="1"/>
            <a:r>
              <a:rPr lang="en-IN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Centralized Management</a:t>
            </a:r>
            <a:endParaRPr lang="en-IN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="" xmlns:a16="http://schemas.microsoft.com/office/drawing/2014/main" id="{9F456540-D3A7-4753-90C1-1CDABA5E6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111" y="5365412"/>
            <a:ext cx="1603297" cy="14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7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408CC6-3EAF-6CC3-E250-ADF5550C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59" y="172443"/>
            <a:ext cx="10515600" cy="6505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  <a:r>
              <a:rPr lang="en-US" dirty="0" err="1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r>
              <a:rPr lang="en-US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Objective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="" xmlns:a16="http://schemas.microsoft.com/office/drawing/2014/main" id="{9F456540-D3A7-4753-90C1-1CDABA5E6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111" y="5365412"/>
            <a:ext cx="1603297" cy="149445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142723"/>
            <a:ext cx="10515600" cy="34565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a POC </a:t>
            </a:r>
            <a:r>
              <a:rPr lang="en-US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TSB Platform </a:t>
            </a: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assess the following capabilities:</a:t>
            </a:r>
          </a:p>
          <a:p>
            <a:pPr algn="just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Onboard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Open source/Commercial CNFs with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5G workloads (capabilities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 realize the benefits of 5G/MEC )</a:t>
            </a:r>
          </a:p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Connectivity between Traditional and Modern workloads</a:t>
            </a:r>
          </a:p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Multi cluster, Multi-cloud and Multi-tenant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capability</a:t>
            </a:r>
          </a:p>
          <a:p>
            <a:pPr algn="just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Ingress/Egress Traffic Management</a:t>
            </a:r>
          </a:p>
          <a:p>
            <a:pPr algn="just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(End-to-end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mTLS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Observability</a:t>
            </a:r>
          </a:p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Life cycle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Global Management Plane</a:t>
            </a:r>
          </a:p>
          <a:p>
            <a:pPr algn="just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upgrading (Data plane and Control plane)</a:t>
            </a:r>
          </a:p>
          <a:p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04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IN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Mesh – features</a:t>
            </a:r>
            <a:endParaRPr lang="en-IN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8456"/>
            <a:ext cx="10515600" cy="577378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Service Discovery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– Access other services in the network using simple names</a:t>
            </a:r>
          </a:p>
          <a:p>
            <a:pPr algn="just"/>
            <a:r>
              <a:rPr lang="en-I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– Eliminate unencrypted traffic between services in a scalable and automated way</a:t>
            </a:r>
          </a:p>
          <a:p>
            <a:pPr algn="just"/>
            <a:r>
              <a:rPr lang="en-I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Authentication and Authorization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  Determine who is making a request and determine what is allowed to do before the request even reaches your service</a:t>
            </a:r>
          </a:p>
          <a:p>
            <a:pPr algn="just"/>
            <a:r>
              <a:rPr lang="en-I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Load Balancing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– Distribute load across service instances in accordance with a desired pattern.</a:t>
            </a:r>
          </a:p>
          <a:p>
            <a:pPr algn="just"/>
            <a:r>
              <a:rPr lang="en-I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Circuit breaking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– Stop traffic to struggling service and control damage from worst-case scenarios</a:t>
            </a:r>
          </a:p>
          <a:p>
            <a:pPr algn="just"/>
            <a:r>
              <a:rPr lang="en-I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Auto scaling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– Add or remove service instances automatically based on specific criteria</a:t>
            </a:r>
          </a:p>
          <a:p>
            <a:pPr algn="just"/>
            <a:r>
              <a:rPr lang="en-I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Canary Deployments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– Roll out features or versions of a service only to subset of users.</a:t>
            </a:r>
          </a:p>
          <a:p>
            <a:pPr algn="just"/>
            <a:r>
              <a:rPr lang="en-I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Blue/Green Deployments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– Roll out that hot new feature, but be prepared to </a:t>
            </a:r>
            <a:r>
              <a:rPr lang="en-I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instatantly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roll back.</a:t>
            </a:r>
          </a:p>
          <a:p>
            <a:pPr algn="just">
              <a:lnSpc>
                <a:spcPct val="70000"/>
              </a:lnSpc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Health Checking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– Determine which service instances are in ship shape and respond to cases they are not.</a:t>
            </a:r>
          </a:p>
          <a:p>
            <a:pPr algn="just">
              <a:lnSpc>
                <a:spcPct val="70000"/>
              </a:lnSpc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Load shedding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– Re-route traffic in response to a temporary spike in usage.</a:t>
            </a:r>
          </a:p>
          <a:p>
            <a:pPr algn="just">
              <a:lnSpc>
                <a:spcPct val="70000"/>
              </a:lnSpc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Traffic shadowing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– Send a single request to multiple places</a:t>
            </a:r>
          </a:p>
          <a:p>
            <a:pPr algn="just">
              <a:lnSpc>
                <a:spcPct val="70000"/>
              </a:lnSpc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Isolation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– Divide your mesh into mini meshes.</a:t>
            </a:r>
          </a:p>
          <a:p>
            <a:pPr algn="just">
              <a:lnSpc>
                <a:spcPct val="70000"/>
              </a:lnSpc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Telemetry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– Gather all information from all the services</a:t>
            </a:r>
          </a:p>
          <a:p>
            <a:pPr algn="just">
              <a:lnSpc>
                <a:spcPct val="70000"/>
              </a:lnSpc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Protocol canonicalization –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Translate one encoding to other transparently</a:t>
            </a:r>
          </a:p>
          <a:p>
            <a:pPr algn="just">
              <a:lnSpc>
                <a:spcPct val="70000"/>
              </a:lnSpc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Auditing </a:t>
            </a:r>
          </a:p>
          <a:p>
            <a:pPr algn="just">
              <a:lnSpc>
                <a:spcPct val="70000"/>
              </a:lnSpc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  <a:p>
            <a:pPr algn="just">
              <a:lnSpc>
                <a:spcPct val="70000"/>
              </a:lnSpc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Retries, rate limiting and timeouts</a:t>
            </a:r>
          </a:p>
          <a:p>
            <a:pPr algn="just">
              <a:lnSpc>
                <a:spcPct val="70000"/>
              </a:lnSpc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Topology-aware routing</a:t>
            </a:r>
          </a:p>
          <a:p>
            <a:pPr algn="just">
              <a:lnSpc>
                <a:spcPct val="70000"/>
              </a:lnSpc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Zero Trust Security</a:t>
            </a:r>
          </a:p>
          <a:p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xmlns="" id="{9F456540-D3A7-4753-90C1-1CDABA5E6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111" y="5365412"/>
            <a:ext cx="1603297" cy="14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6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0898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IN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Mesh Adoption Survey - 2022</a:t>
            </a:r>
            <a:endParaRPr lang="en-IN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5362"/>
            <a:ext cx="5640977" cy="4666615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9F456540-D3A7-4753-90C1-1CDABA5E6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111" y="5365412"/>
            <a:ext cx="1603297" cy="1494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558" y="1492131"/>
            <a:ext cx="5264333" cy="4216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8200" y="6382231"/>
            <a:ext cx="80612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hlinkClick r:id="rId5"/>
              </a:rPr>
              <a:t>https://malaysiadailypost.com/service-mesh-market-report-by-product-type-application-modulus-end-users-geography-competitive-analysis-and-the-impact-of-covid-19-report</a:t>
            </a:r>
            <a:r>
              <a:rPr lang="en-IN" sz="800" dirty="0" smtClean="0">
                <a:hlinkClick r:id="rId5"/>
              </a:rPr>
              <a:t>/</a:t>
            </a:r>
            <a:endParaRPr lang="en-IN" sz="800" dirty="0" smtClean="0"/>
          </a:p>
          <a:p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89388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302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Mesh Market Dynamics - 2022</a:t>
            </a:r>
            <a:endParaRPr lang="en-IN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579" y="1139824"/>
            <a:ext cx="10515600" cy="5011593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The Major Key Players Listed in Service Mesh Market Report are: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Buoyant</a:t>
            </a:r>
          </a:p>
          <a:p>
            <a:pPr fontAlgn="base"/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HashiCorp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F5, Inc.</a:t>
            </a:r>
          </a:p>
          <a:p>
            <a:pPr fontAlgn="base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Kong Inc.</a:t>
            </a:r>
          </a:p>
          <a:p>
            <a:pPr fontAlgn="base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Solo.io</a:t>
            </a:r>
          </a:p>
          <a:p>
            <a:pPr fontAlgn="base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Tetrate</a:t>
            </a:r>
          </a:p>
          <a:p>
            <a:pPr fontAlgn="base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Amazon Web Services</a:t>
            </a:r>
          </a:p>
          <a:p>
            <a:pPr fontAlgn="base"/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Traefik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Labs</a:t>
            </a:r>
          </a:p>
          <a:p>
            <a:pPr fontAlgn="base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A10 Networks</a:t>
            </a:r>
          </a:p>
          <a:p>
            <a:pPr fontAlgn="base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Red Hat (IBM)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xmlns="" id="{9F456540-D3A7-4753-90C1-1CDABA5E6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111" y="5365412"/>
            <a:ext cx="1603297" cy="14944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6382231"/>
            <a:ext cx="80612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hlinkClick r:id="rId3"/>
              </a:rPr>
              <a:t>https://malaysiadailypost.com/service-mesh-market-report-by-product-type-application-modulus-end-users-geography-competitive-analysis-and-the-impact-of-covid-19-report</a:t>
            </a:r>
            <a:r>
              <a:rPr lang="en-IN" sz="800" dirty="0" smtClean="0">
                <a:hlinkClick r:id="rId3"/>
              </a:rPr>
              <a:t>/</a:t>
            </a:r>
            <a:endParaRPr lang="en-IN" sz="800" dirty="0" smtClean="0"/>
          </a:p>
          <a:p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07859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159" y="106987"/>
            <a:ext cx="10515600" cy="457835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IN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Executional Approach</a:t>
            </a:r>
            <a:endParaRPr lang="en-IN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xmlns="" id="{9F456540-D3A7-4753-90C1-1CDABA5E6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111" y="5365412"/>
            <a:ext cx="1603297" cy="149445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09113" y="778652"/>
            <a:ext cx="10646228" cy="5077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Leadership</a:t>
            </a:r>
          </a:p>
          <a:p>
            <a:pPr marL="685800" lvl="1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Strategic partnerships – </a:t>
            </a:r>
            <a:r>
              <a:rPr lang="en-I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Tetrate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Rafay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Systems, …..</a:t>
            </a:r>
          </a:p>
          <a:p>
            <a:pPr marL="685800" lvl="1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Joint </a:t>
            </a:r>
            <a:r>
              <a:rPr lang="en-I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PoCs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85800" lvl="1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Solution Engineering - Synergy Areas, Collaboration of vendors</a:t>
            </a:r>
          </a:p>
          <a:p>
            <a:pPr marL="228600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en-IN" sz="16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– Application development and deployment services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Service Mesh organized workloads in </a:t>
            </a:r>
          </a:p>
          <a:p>
            <a:pPr marL="1143000" lvl="2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Hybrid and </a:t>
            </a:r>
          </a:p>
          <a:p>
            <a:pPr marL="1143000" lvl="2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Enterprise cloud deployments</a:t>
            </a:r>
          </a:p>
          <a:p>
            <a:pPr marL="685800" lvl="1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Developing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and showcasing use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cases for specific segments and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verticals – 5G, SD-WAN, SASE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Long term - Scalable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and Evolving platform with CNCF components</a:t>
            </a:r>
          </a:p>
          <a:p>
            <a:pPr marL="228600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</a:t>
            </a:r>
            <a:r>
              <a:rPr lang="en-IN" sz="16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– EN and NN</a:t>
            </a:r>
          </a:p>
          <a:p>
            <a:pPr marL="228600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Collaterals</a:t>
            </a:r>
          </a:p>
          <a:p>
            <a:pPr marL="685800" lvl="1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Email, PPT, Demo, Whitepaper, Brochures, Forums – TIP, TMF, MWC</a:t>
            </a:r>
          </a:p>
          <a:p>
            <a:pPr marL="228600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engineering teams </a:t>
            </a:r>
            <a:r>
              <a:rPr lang="en-IN" sz="16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HR/TAG</a:t>
            </a:r>
            <a:endParaRPr lang="en-IN" sz="16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Architects,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Leads,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Senior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Engineers, Fresher hiring/training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70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159" y="255943"/>
            <a:ext cx="10515600" cy="45783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                     </a:t>
            </a:r>
            <a:r>
              <a:rPr lang="en-IN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Mesh Practice</a:t>
            </a:r>
            <a:endParaRPr lang="en-IN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9F456540-D3A7-4753-90C1-1CDABA5E6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111" y="5365412"/>
            <a:ext cx="1603297" cy="1494454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4918520" y="1402085"/>
            <a:ext cx="5274349" cy="1235548"/>
          </a:xfrm>
          <a:custGeom>
            <a:avLst/>
            <a:gdLst>
              <a:gd name="connsiteX0" fmla="*/ 205929 w 1235547"/>
              <a:gd name="connsiteY0" fmla="*/ 0 h 5274348"/>
              <a:gd name="connsiteX1" fmla="*/ 1029618 w 1235547"/>
              <a:gd name="connsiteY1" fmla="*/ 0 h 5274348"/>
              <a:gd name="connsiteX2" fmla="*/ 1235547 w 1235547"/>
              <a:gd name="connsiteY2" fmla="*/ 205929 h 5274348"/>
              <a:gd name="connsiteX3" fmla="*/ 1235547 w 1235547"/>
              <a:gd name="connsiteY3" fmla="*/ 5274348 h 5274348"/>
              <a:gd name="connsiteX4" fmla="*/ 1235547 w 1235547"/>
              <a:gd name="connsiteY4" fmla="*/ 5274348 h 5274348"/>
              <a:gd name="connsiteX5" fmla="*/ 0 w 1235547"/>
              <a:gd name="connsiteY5" fmla="*/ 5274348 h 5274348"/>
              <a:gd name="connsiteX6" fmla="*/ 0 w 1235547"/>
              <a:gd name="connsiteY6" fmla="*/ 5274348 h 5274348"/>
              <a:gd name="connsiteX7" fmla="*/ 0 w 1235547"/>
              <a:gd name="connsiteY7" fmla="*/ 205929 h 5274348"/>
              <a:gd name="connsiteX8" fmla="*/ 205929 w 1235547"/>
              <a:gd name="connsiteY8" fmla="*/ 0 h 5274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5547" h="5274348">
                <a:moveTo>
                  <a:pt x="1235547" y="879079"/>
                </a:moveTo>
                <a:lnTo>
                  <a:pt x="1235547" y="4395269"/>
                </a:lnTo>
                <a:cubicBezTo>
                  <a:pt x="1235547" y="4880768"/>
                  <a:pt x="1213949" y="5274346"/>
                  <a:pt x="1187307" y="5274346"/>
                </a:cubicBezTo>
                <a:lnTo>
                  <a:pt x="0" y="5274346"/>
                </a:lnTo>
                <a:lnTo>
                  <a:pt x="0" y="5274346"/>
                </a:lnTo>
                <a:lnTo>
                  <a:pt x="0" y="2"/>
                </a:lnTo>
                <a:lnTo>
                  <a:pt x="0" y="2"/>
                </a:lnTo>
                <a:lnTo>
                  <a:pt x="1187307" y="2"/>
                </a:lnTo>
                <a:cubicBezTo>
                  <a:pt x="1213949" y="2"/>
                  <a:pt x="1235547" y="393580"/>
                  <a:pt x="1235547" y="879079"/>
                </a:cubicBez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184139" rIns="307964" bIns="184140" numCol="1" spcCol="1270" anchor="ctr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N" sz="1800" kern="1200" dirty="0" smtClean="0"/>
              <a:t>Go-to-Market Plan &amp; Sales </a:t>
            </a:r>
            <a:r>
              <a:rPr lang="en-IN" dirty="0" smtClean="0"/>
              <a:t>Team Enablement</a:t>
            </a:r>
            <a:endParaRPr lang="en-IN" sz="1800" kern="1200" dirty="0"/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N" sz="1800" kern="1200" dirty="0" smtClean="0"/>
              <a:t>Target Portfolio Listing</a:t>
            </a:r>
            <a:endParaRPr lang="en-IN" sz="1800" kern="1200" dirty="0"/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N" sz="1800" kern="1200" dirty="0" smtClean="0"/>
              <a:t>Business Case Development with a Flow Chart</a:t>
            </a:r>
            <a:endParaRPr lang="en-IN" sz="1800" kern="1200" dirty="0"/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N" sz="1800" kern="1200" dirty="0" smtClean="0"/>
              <a:t>ROI/TCO Analysis and Action Plan</a:t>
            </a:r>
            <a:endParaRPr lang="en-IN" sz="1800" kern="1200" dirty="0"/>
          </a:p>
        </p:txBody>
      </p:sp>
      <p:sp>
        <p:nvSpPr>
          <p:cNvPr id="6" name="Freeform 5"/>
          <p:cNvSpPr/>
          <p:nvPr/>
        </p:nvSpPr>
        <p:spPr>
          <a:xfrm>
            <a:off x="1951701" y="1247641"/>
            <a:ext cx="2966820" cy="1544434"/>
          </a:xfrm>
          <a:custGeom>
            <a:avLst/>
            <a:gdLst>
              <a:gd name="connsiteX0" fmla="*/ 0 w 2966820"/>
              <a:gd name="connsiteY0" fmla="*/ 257411 h 1544434"/>
              <a:gd name="connsiteX1" fmla="*/ 257411 w 2966820"/>
              <a:gd name="connsiteY1" fmla="*/ 0 h 1544434"/>
              <a:gd name="connsiteX2" fmla="*/ 2709409 w 2966820"/>
              <a:gd name="connsiteY2" fmla="*/ 0 h 1544434"/>
              <a:gd name="connsiteX3" fmla="*/ 2966820 w 2966820"/>
              <a:gd name="connsiteY3" fmla="*/ 257411 h 1544434"/>
              <a:gd name="connsiteX4" fmla="*/ 2966820 w 2966820"/>
              <a:gd name="connsiteY4" fmla="*/ 1287023 h 1544434"/>
              <a:gd name="connsiteX5" fmla="*/ 2709409 w 2966820"/>
              <a:gd name="connsiteY5" fmla="*/ 1544434 h 1544434"/>
              <a:gd name="connsiteX6" fmla="*/ 257411 w 2966820"/>
              <a:gd name="connsiteY6" fmla="*/ 1544434 h 1544434"/>
              <a:gd name="connsiteX7" fmla="*/ 0 w 2966820"/>
              <a:gd name="connsiteY7" fmla="*/ 1287023 h 1544434"/>
              <a:gd name="connsiteX8" fmla="*/ 0 w 2966820"/>
              <a:gd name="connsiteY8" fmla="*/ 257411 h 154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6820" h="1544434">
                <a:moveTo>
                  <a:pt x="0" y="257411"/>
                </a:moveTo>
                <a:cubicBezTo>
                  <a:pt x="0" y="115247"/>
                  <a:pt x="115247" y="0"/>
                  <a:pt x="257411" y="0"/>
                </a:cubicBezTo>
                <a:lnTo>
                  <a:pt x="2709409" y="0"/>
                </a:lnTo>
                <a:cubicBezTo>
                  <a:pt x="2851573" y="0"/>
                  <a:pt x="2966820" y="115247"/>
                  <a:pt x="2966820" y="257411"/>
                </a:cubicBezTo>
                <a:lnTo>
                  <a:pt x="2966820" y="1287023"/>
                </a:lnTo>
                <a:cubicBezTo>
                  <a:pt x="2966820" y="1429187"/>
                  <a:pt x="2851573" y="1544434"/>
                  <a:pt x="2709409" y="1544434"/>
                </a:cubicBezTo>
                <a:lnTo>
                  <a:pt x="257411" y="1544434"/>
                </a:lnTo>
                <a:cubicBezTo>
                  <a:pt x="115247" y="1544434"/>
                  <a:pt x="0" y="1429187"/>
                  <a:pt x="0" y="1287023"/>
                </a:cubicBezTo>
                <a:lnTo>
                  <a:pt x="0" y="2574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1593" tIns="113493" rIns="151593" bIns="113493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 kern="1200" dirty="0" smtClean="0"/>
              <a:t>Business Case Proposal &amp; Go-to-Market Development</a:t>
            </a:r>
            <a:endParaRPr lang="en-IN" sz="2000" kern="1200" dirty="0"/>
          </a:p>
        </p:txBody>
      </p:sp>
      <p:sp>
        <p:nvSpPr>
          <p:cNvPr id="7" name="Freeform 6"/>
          <p:cNvSpPr/>
          <p:nvPr/>
        </p:nvSpPr>
        <p:spPr>
          <a:xfrm>
            <a:off x="4918520" y="3023741"/>
            <a:ext cx="5274349" cy="1235548"/>
          </a:xfrm>
          <a:custGeom>
            <a:avLst/>
            <a:gdLst>
              <a:gd name="connsiteX0" fmla="*/ 205929 w 1235547"/>
              <a:gd name="connsiteY0" fmla="*/ 0 h 5274348"/>
              <a:gd name="connsiteX1" fmla="*/ 1029618 w 1235547"/>
              <a:gd name="connsiteY1" fmla="*/ 0 h 5274348"/>
              <a:gd name="connsiteX2" fmla="*/ 1235547 w 1235547"/>
              <a:gd name="connsiteY2" fmla="*/ 205929 h 5274348"/>
              <a:gd name="connsiteX3" fmla="*/ 1235547 w 1235547"/>
              <a:gd name="connsiteY3" fmla="*/ 5274348 h 5274348"/>
              <a:gd name="connsiteX4" fmla="*/ 1235547 w 1235547"/>
              <a:gd name="connsiteY4" fmla="*/ 5274348 h 5274348"/>
              <a:gd name="connsiteX5" fmla="*/ 0 w 1235547"/>
              <a:gd name="connsiteY5" fmla="*/ 5274348 h 5274348"/>
              <a:gd name="connsiteX6" fmla="*/ 0 w 1235547"/>
              <a:gd name="connsiteY6" fmla="*/ 5274348 h 5274348"/>
              <a:gd name="connsiteX7" fmla="*/ 0 w 1235547"/>
              <a:gd name="connsiteY7" fmla="*/ 205929 h 5274348"/>
              <a:gd name="connsiteX8" fmla="*/ 205929 w 1235547"/>
              <a:gd name="connsiteY8" fmla="*/ 0 h 5274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5547" h="5274348">
                <a:moveTo>
                  <a:pt x="1235547" y="879079"/>
                </a:moveTo>
                <a:lnTo>
                  <a:pt x="1235547" y="4395269"/>
                </a:lnTo>
                <a:cubicBezTo>
                  <a:pt x="1235547" y="4880768"/>
                  <a:pt x="1213949" y="5274346"/>
                  <a:pt x="1187307" y="5274346"/>
                </a:cubicBezTo>
                <a:lnTo>
                  <a:pt x="0" y="5274346"/>
                </a:lnTo>
                <a:lnTo>
                  <a:pt x="0" y="5274346"/>
                </a:lnTo>
                <a:lnTo>
                  <a:pt x="0" y="2"/>
                </a:lnTo>
                <a:lnTo>
                  <a:pt x="0" y="2"/>
                </a:lnTo>
                <a:lnTo>
                  <a:pt x="1187307" y="2"/>
                </a:lnTo>
                <a:cubicBezTo>
                  <a:pt x="1213949" y="2"/>
                  <a:pt x="1235547" y="393580"/>
                  <a:pt x="1235547" y="879079"/>
                </a:cubicBez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184139" rIns="307964" bIns="184140" numCol="1" spcCol="1270" anchor="ctr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N" sz="1800" kern="1200" dirty="0" smtClean="0"/>
              <a:t>Solution Scoping &amp; Fit Assessment</a:t>
            </a:r>
            <a:endParaRPr lang="en-IN" sz="1800" kern="1200" dirty="0"/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N" sz="1800" kern="1200" dirty="0" smtClean="0"/>
              <a:t>Solution Architecture</a:t>
            </a:r>
            <a:endParaRPr lang="en-IN" sz="1800" kern="1200" dirty="0"/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N" sz="1800" kern="1200" dirty="0" smtClean="0"/>
              <a:t>Solution Roadmap Development</a:t>
            </a:r>
            <a:endParaRPr lang="en-IN" sz="1800" kern="1200" dirty="0"/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N" sz="1800" kern="1200" dirty="0" smtClean="0"/>
              <a:t>Migration &amp; Implementation Planning</a:t>
            </a:r>
            <a:endParaRPr lang="en-IN" sz="1800" kern="1200" dirty="0"/>
          </a:p>
        </p:txBody>
      </p:sp>
      <p:sp>
        <p:nvSpPr>
          <p:cNvPr id="9" name="Freeform 8"/>
          <p:cNvSpPr/>
          <p:nvPr/>
        </p:nvSpPr>
        <p:spPr>
          <a:xfrm>
            <a:off x="1951701" y="2869297"/>
            <a:ext cx="2966820" cy="1544434"/>
          </a:xfrm>
          <a:custGeom>
            <a:avLst/>
            <a:gdLst>
              <a:gd name="connsiteX0" fmla="*/ 0 w 2966820"/>
              <a:gd name="connsiteY0" fmla="*/ 257411 h 1544434"/>
              <a:gd name="connsiteX1" fmla="*/ 257411 w 2966820"/>
              <a:gd name="connsiteY1" fmla="*/ 0 h 1544434"/>
              <a:gd name="connsiteX2" fmla="*/ 2709409 w 2966820"/>
              <a:gd name="connsiteY2" fmla="*/ 0 h 1544434"/>
              <a:gd name="connsiteX3" fmla="*/ 2966820 w 2966820"/>
              <a:gd name="connsiteY3" fmla="*/ 257411 h 1544434"/>
              <a:gd name="connsiteX4" fmla="*/ 2966820 w 2966820"/>
              <a:gd name="connsiteY4" fmla="*/ 1287023 h 1544434"/>
              <a:gd name="connsiteX5" fmla="*/ 2709409 w 2966820"/>
              <a:gd name="connsiteY5" fmla="*/ 1544434 h 1544434"/>
              <a:gd name="connsiteX6" fmla="*/ 257411 w 2966820"/>
              <a:gd name="connsiteY6" fmla="*/ 1544434 h 1544434"/>
              <a:gd name="connsiteX7" fmla="*/ 0 w 2966820"/>
              <a:gd name="connsiteY7" fmla="*/ 1287023 h 1544434"/>
              <a:gd name="connsiteX8" fmla="*/ 0 w 2966820"/>
              <a:gd name="connsiteY8" fmla="*/ 257411 h 154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6820" h="1544434">
                <a:moveTo>
                  <a:pt x="0" y="257411"/>
                </a:moveTo>
                <a:cubicBezTo>
                  <a:pt x="0" y="115247"/>
                  <a:pt x="115247" y="0"/>
                  <a:pt x="257411" y="0"/>
                </a:cubicBezTo>
                <a:lnTo>
                  <a:pt x="2709409" y="0"/>
                </a:lnTo>
                <a:cubicBezTo>
                  <a:pt x="2851573" y="0"/>
                  <a:pt x="2966820" y="115247"/>
                  <a:pt x="2966820" y="257411"/>
                </a:cubicBezTo>
                <a:lnTo>
                  <a:pt x="2966820" y="1287023"/>
                </a:lnTo>
                <a:cubicBezTo>
                  <a:pt x="2966820" y="1429187"/>
                  <a:pt x="2851573" y="1544434"/>
                  <a:pt x="2709409" y="1544434"/>
                </a:cubicBezTo>
                <a:lnTo>
                  <a:pt x="257411" y="1544434"/>
                </a:lnTo>
                <a:cubicBezTo>
                  <a:pt x="115247" y="1544434"/>
                  <a:pt x="0" y="1429187"/>
                  <a:pt x="0" y="1287023"/>
                </a:cubicBezTo>
                <a:lnTo>
                  <a:pt x="0" y="2574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1593" tIns="113493" rIns="151593" bIns="113493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 kern="1200" dirty="0" smtClean="0"/>
              <a:t>Solution Approach</a:t>
            </a:r>
            <a:endParaRPr lang="en-IN" sz="2000" kern="1200" dirty="0"/>
          </a:p>
        </p:txBody>
      </p:sp>
      <p:sp>
        <p:nvSpPr>
          <p:cNvPr id="10" name="Freeform 9"/>
          <p:cNvSpPr/>
          <p:nvPr/>
        </p:nvSpPr>
        <p:spPr>
          <a:xfrm>
            <a:off x="4918520" y="4645397"/>
            <a:ext cx="5274349" cy="1235548"/>
          </a:xfrm>
          <a:custGeom>
            <a:avLst/>
            <a:gdLst>
              <a:gd name="connsiteX0" fmla="*/ 205929 w 1235547"/>
              <a:gd name="connsiteY0" fmla="*/ 0 h 5274348"/>
              <a:gd name="connsiteX1" fmla="*/ 1029618 w 1235547"/>
              <a:gd name="connsiteY1" fmla="*/ 0 h 5274348"/>
              <a:gd name="connsiteX2" fmla="*/ 1235547 w 1235547"/>
              <a:gd name="connsiteY2" fmla="*/ 205929 h 5274348"/>
              <a:gd name="connsiteX3" fmla="*/ 1235547 w 1235547"/>
              <a:gd name="connsiteY3" fmla="*/ 5274348 h 5274348"/>
              <a:gd name="connsiteX4" fmla="*/ 1235547 w 1235547"/>
              <a:gd name="connsiteY4" fmla="*/ 5274348 h 5274348"/>
              <a:gd name="connsiteX5" fmla="*/ 0 w 1235547"/>
              <a:gd name="connsiteY5" fmla="*/ 5274348 h 5274348"/>
              <a:gd name="connsiteX6" fmla="*/ 0 w 1235547"/>
              <a:gd name="connsiteY6" fmla="*/ 5274348 h 5274348"/>
              <a:gd name="connsiteX7" fmla="*/ 0 w 1235547"/>
              <a:gd name="connsiteY7" fmla="*/ 205929 h 5274348"/>
              <a:gd name="connsiteX8" fmla="*/ 205929 w 1235547"/>
              <a:gd name="connsiteY8" fmla="*/ 0 h 5274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5547" h="5274348">
                <a:moveTo>
                  <a:pt x="1235547" y="879079"/>
                </a:moveTo>
                <a:lnTo>
                  <a:pt x="1235547" y="4395269"/>
                </a:lnTo>
                <a:cubicBezTo>
                  <a:pt x="1235547" y="4880768"/>
                  <a:pt x="1213949" y="5274346"/>
                  <a:pt x="1187307" y="5274346"/>
                </a:cubicBezTo>
                <a:lnTo>
                  <a:pt x="0" y="5274346"/>
                </a:lnTo>
                <a:lnTo>
                  <a:pt x="0" y="5274346"/>
                </a:lnTo>
                <a:lnTo>
                  <a:pt x="0" y="2"/>
                </a:lnTo>
                <a:lnTo>
                  <a:pt x="0" y="2"/>
                </a:lnTo>
                <a:lnTo>
                  <a:pt x="1187307" y="2"/>
                </a:lnTo>
                <a:cubicBezTo>
                  <a:pt x="1213949" y="2"/>
                  <a:pt x="1235547" y="393580"/>
                  <a:pt x="1235547" y="879079"/>
                </a:cubicBez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184139" rIns="307964" bIns="184140" numCol="1" spcCol="1270" anchor="ctr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N" sz="1800" kern="1200" dirty="0" smtClean="0"/>
              <a:t>Business Process Management</a:t>
            </a:r>
            <a:endParaRPr lang="en-IN" sz="1800" kern="1200" dirty="0"/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N" sz="1800" kern="1200" dirty="0" smtClean="0"/>
              <a:t>Business Readiness &amp; Execution Planning</a:t>
            </a:r>
            <a:endParaRPr lang="en-IN" sz="1800" kern="1200" dirty="0"/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N" sz="1800" kern="1200" dirty="0" smtClean="0"/>
              <a:t>Customer Experience Design</a:t>
            </a:r>
            <a:endParaRPr lang="en-IN" sz="1800" kern="1200" dirty="0"/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N" sz="1800" kern="1200" dirty="0" smtClean="0"/>
              <a:t>Workforce Training &amp; Performance Management</a:t>
            </a:r>
            <a:endParaRPr lang="en-IN" sz="18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1951701" y="4490954"/>
            <a:ext cx="2966820" cy="1544434"/>
          </a:xfrm>
          <a:custGeom>
            <a:avLst/>
            <a:gdLst>
              <a:gd name="connsiteX0" fmla="*/ 0 w 2966820"/>
              <a:gd name="connsiteY0" fmla="*/ 257411 h 1544434"/>
              <a:gd name="connsiteX1" fmla="*/ 257411 w 2966820"/>
              <a:gd name="connsiteY1" fmla="*/ 0 h 1544434"/>
              <a:gd name="connsiteX2" fmla="*/ 2709409 w 2966820"/>
              <a:gd name="connsiteY2" fmla="*/ 0 h 1544434"/>
              <a:gd name="connsiteX3" fmla="*/ 2966820 w 2966820"/>
              <a:gd name="connsiteY3" fmla="*/ 257411 h 1544434"/>
              <a:gd name="connsiteX4" fmla="*/ 2966820 w 2966820"/>
              <a:gd name="connsiteY4" fmla="*/ 1287023 h 1544434"/>
              <a:gd name="connsiteX5" fmla="*/ 2709409 w 2966820"/>
              <a:gd name="connsiteY5" fmla="*/ 1544434 h 1544434"/>
              <a:gd name="connsiteX6" fmla="*/ 257411 w 2966820"/>
              <a:gd name="connsiteY6" fmla="*/ 1544434 h 1544434"/>
              <a:gd name="connsiteX7" fmla="*/ 0 w 2966820"/>
              <a:gd name="connsiteY7" fmla="*/ 1287023 h 1544434"/>
              <a:gd name="connsiteX8" fmla="*/ 0 w 2966820"/>
              <a:gd name="connsiteY8" fmla="*/ 257411 h 154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6820" h="1544434">
                <a:moveTo>
                  <a:pt x="0" y="257411"/>
                </a:moveTo>
                <a:cubicBezTo>
                  <a:pt x="0" y="115247"/>
                  <a:pt x="115247" y="0"/>
                  <a:pt x="257411" y="0"/>
                </a:cubicBezTo>
                <a:lnTo>
                  <a:pt x="2709409" y="0"/>
                </a:lnTo>
                <a:cubicBezTo>
                  <a:pt x="2851573" y="0"/>
                  <a:pt x="2966820" y="115247"/>
                  <a:pt x="2966820" y="257411"/>
                </a:cubicBezTo>
                <a:lnTo>
                  <a:pt x="2966820" y="1287023"/>
                </a:lnTo>
                <a:cubicBezTo>
                  <a:pt x="2966820" y="1429187"/>
                  <a:pt x="2851573" y="1544434"/>
                  <a:pt x="2709409" y="1544434"/>
                </a:cubicBezTo>
                <a:lnTo>
                  <a:pt x="257411" y="1544434"/>
                </a:lnTo>
                <a:cubicBezTo>
                  <a:pt x="115247" y="1544434"/>
                  <a:pt x="0" y="1429187"/>
                  <a:pt x="0" y="1287023"/>
                </a:cubicBezTo>
                <a:lnTo>
                  <a:pt x="0" y="2574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1593" tIns="113493" rIns="151593" bIns="113493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 kern="1200" dirty="0" smtClean="0"/>
              <a:t>Business Transformation &amp; Optimization</a:t>
            </a:r>
            <a:endParaRPr lang="en-IN" sz="2000" kern="1200" dirty="0"/>
          </a:p>
        </p:txBody>
      </p:sp>
    </p:spTree>
    <p:extLst>
      <p:ext uri="{BB962C8B-B14F-4D97-AF65-F5344CB8AC3E}">
        <p14:creationId xmlns:p14="http://schemas.microsoft.com/office/powerpoint/2010/main" val="349418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75" y="27734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92D050"/>
                </a:solidFill>
                <a:latin typeface="Blackadder ITC" panose="04020505051007020D02" pitchFamily="82" charset="0"/>
              </a:rPr>
              <a:t>Thank you..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xmlns="" id="{9F456540-D3A7-4753-90C1-1CDABA5E6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111" y="5365412"/>
            <a:ext cx="1603297" cy="14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950"/>
            <a:ext cx="10515600" cy="57540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                                  </a:t>
            </a:r>
            <a:r>
              <a:rPr lang="en-IN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Mesh</a:t>
            </a:r>
            <a:endParaRPr lang="en-IN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4504"/>
            <a:ext cx="10515600" cy="5398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 Service Mesh ?</a:t>
            </a:r>
          </a:p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service mesh is a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dedicated infrastructure layer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built into an application that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controls service-to-service communication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micro service architecture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allows you to transparently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add capabilities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such as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observability, traffic management, and security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without adding them to your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own code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Why service mesh ?</a:t>
            </a:r>
          </a:p>
          <a:p>
            <a:endParaRPr lang="en-IN" dirty="0" smtClean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xmlns="" id="{9F456540-D3A7-4753-90C1-1CDABA5E6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111" y="5365412"/>
            <a:ext cx="1603297" cy="1494454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3815660" y="2443991"/>
            <a:ext cx="4466190" cy="980658"/>
          </a:xfrm>
          <a:custGeom>
            <a:avLst/>
            <a:gdLst>
              <a:gd name="connsiteX0" fmla="*/ 0 w 4466190"/>
              <a:gd name="connsiteY0" fmla="*/ 122582 h 980658"/>
              <a:gd name="connsiteX1" fmla="*/ 3975861 w 4466190"/>
              <a:gd name="connsiteY1" fmla="*/ 122582 h 980658"/>
              <a:gd name="connsiteX2" fmla="*/ 3975861 w 4466190"/>
              <a:gd name="connsiteY2" fmla="*/ 0 h 980658"/>
              <a:gd name="connsiteX3" fmla="*/ 4466190 w 4466190"/>
              <a:gd name="connsiteY3" fmla="*/ 490329 h 980658"/>
              <a:gd name="connsiteX4" fmla="*/ 3975861 w 4466190"/>
              <a:gd name="connsiteY4" fmla="*/ 980658 h 980658"/>
              <a:gd name="connsiteX5" fmla="*/ 3975861 w 4466190"/>
              <a:gd name="connsiteY5" fmla="*/ 858076 h 980658"/>
              <a:gd name="connsiteX6" fmla="*/ 0 w 4466190"/>
              <a:gd name="connsiteY6" fmla="*/ 858076 h 980658"/>
              <a:gd name="connsiteX7" fmla="*/ 0 w 4466190"/>
              <a:gd name="connsiteY7" fmla="*/ 122582 h 98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66190" h="980658">
                <a:moveTo>
                  <a:pt x="0" y="122582"/>
                </a:moveTo>
                <a:lnTo>
                  <a:pt x="3975861" y="122582"/>
                </a:lnTo>
                <a:lnTo>
                  <a:pt x="3975861" y="0"/>
                </a:lnTo>
                <a:lnTo>
                  <a:pt x="4466190" y="490329"/>
                </a:lnTo>
                <a:lnTo>
                  <a:pt x="3975861" y="980658"/>
                </a:lnTo>
                <a:lnTo>
                  <a:pt x="3975861" y="858076"/>
                </a:lnTo>
                <a:lnTo>
                  <a:pt x="0" y="858076"/>
                </a:lnTo>
                <a:lnTo>
                  <a:pt x="0" y="122582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32742" rIns="377907" bIns="132742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N" sz="1600" kern="1200" dirty="0" smtClean="0"/>
              <a:t>Circuit breaking</a:t>
            </a:r>
            <a:endParaRPr lang="en-IN" sz="16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N" sz="1600" kern="1200" dirty="0" smtClean="0"/>
              <a:t>Blue/Green deployments</a:t>
            </a:r>
            <a:endParaRPr lang="en-IN" sz="16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N" sz="1600" kern="1200" dirty="0" smtClean="0"/>
              <a:t>Control traffic flow</a:t>
            </a:r>
            <a:endParaRPr lang="en-IN" sz="16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838200" y="2443991"/>
            <a:ext cx="2977460" cy="980658"/>
          </a:xfrm>
          <a:custGeom>
            <a:avLst/>
            <a:gdLst>
              <a:gd name="connsiteX0" fmla="*/ 0 w 2977460"/>
              <a:gd name="connsiteY0" fmla="*/ 163446 h 980658"/>
              <a:gd name="connsiteX1" fmla="*/ 163446 w 2977460"/>
              <a:gd name="connsiteY1" fmla="*/ 0 h 980658"/>
              <a:gd name="connsiteX2" fmla="*/ 2814014 w 2977460"/>
              <a:gd name="connsiteY2" fmla="*/ 0 h 980658"/>
              <a:gd name="connsiteX3" fmla="*/ 2977460 w 2977460"/>
              <a:gd name="connsiteY3" fmla="*/ 163446 h 980658"/>
              <a:gd name="connsiteX4" fmla="*/ 2977460 w 2977460"/>
              <a:gd name="connsiteY4" fmla="*/ 817212 h 980658"/>
              <a:gd name="connsiteX5" fmla="*/ 2814014 w 2977460"/>
              <a:gd name="connsiteY5" fmla="*/ 980658 h 980658"/>
              <a:gd name="connsiteX6" fmla="*/ 163446 w 2977460"/>
              <a:gd name="connsiteY6" fmla="*/ 980658 h 980658"/>
              <a:gd name="connsiteX7" fmla="*/ 0 w 2977460"/>
              <a:gd name="connsiteY7" fmla="*/ 817212 h 980658"/>
              <a:gd name="connsiteX8" fmla="*/ 0 w 2977460"/>
              <a:gd name="connsiteY8" fmla="*/ 163446 h 98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7460" h="980658">
                <a:moveTo>
                  <a:pt x="0" y="163446"/>
                </a:moveTo>
                <a:cubicBezTo>
                  <a:pt x="0" y="73177"/>
                  <a:pt x="73177" y="0"/>
                  <a:pt x="163446" y="0"/>
                </a:cubicBezTo>
                <a:lnTo>
                  <a:pt x="2814014" y="0"/>
                </a:lnTo>
                <a:cubicBezTo>
                  <a:pt x="2904283" y="0"/>
                  <a:pt x="2977460" y="73177"/>
                  <a:pt x="2977460" y="163446"/>
                </a:cubicBezTo>
                <a:lnTo>
                  <a:pt x="2977460" y="817212"/>
                </a:lnTo>
                <a:cubicBezTo>
                  <a:pt x="2977460" y="907481"/>
                  <a:pt x="2904283" y="980658"/>
                  <a:pt x="2814014" y="980658"/>
                </a:cubicBezTo>
                <a:lnTo>
                  <a:pt x="163446" y="980658"/>
                </a:lnTo>
                <a:cubicBezTo>
                  <a:pt x="73177" y="980658"/>
                  <a:pt x="0" y="907481"/>
                  <a:pt x="0" y="817212"/>
                </a:cubicBezTo>
                <a:lnTo>
                  <a:pt x="0" y="163446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072" tIns="85972" rIns="124072" bIns="85972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 kern="1200" dirty="0" smtClean="0"/>
              <a:t>Connect</a:t>
            </a:r>
            <a:endParaRPr lang="en-IN" sz="20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3815660" y="3522715"/>
            <a:ext cx="4466190" cy="980658"/>
          </a:xfrm>
          <a:custGeom>
            <a:avLst/>
            <a:gdLst>
              <a:gd name="connsiteX0" fmla="*/ 0 w 4466190"/>
              <a:gd name="connsiteY0" fmla="*/ 122582 h 980658"/>
              <a:gd name="connsiteX1" fmla="*/ 3975861 w 4466190"/>
              <a:gd name="connsiteY1" fmla="*/ 122582 h 980658"/>
              <a:gd name="connsiteX2" fmla="*/ 3975861 w 4466190"/>
              <a:gd name="connsiteY2" fmla="*/ 0 h 980658"/>
              <a:gd name="connsiteX3" fmla="*/ 4466190 w 4466190"/>
              <a:gd name="connsiteY3" fmla="*/ 490329 h 980658"/>
              <a:gd name="connsiteX4" fmla="*/ 3975861 w 4466190"/>
              <a:gd name="connsiteY4" fmla="*/ 980658 h 980658"/>
              <a:gd name="connsiteX5" fmla="*/ 3975861 w 4466190"/>
              <a:gd name="connsiteY5" fmla="*/ 858076 h 980658"/>
              <a:gd name="connsiteX6" fmla="*/ 0 w 4466190"/>
              <a:gd name="connsiteY6" fmla="*/ 858076 h 980658"/>
              <a:gd name="connsiteX7" fmla="*/ 0 w 4466190"/>
              <a:gd name="connsiteY7" fmla="*/ 122582 h 98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66190" h="980658">
                <a:moveTo>
                  <a:pt x="0" y="122582"/>
                </a:moveTo>
                <a:lnTo>
                  <a:pt x="3975861" y="122582"/>
                </a:lnTo>
                <a:lnTo>
                  <a:pt x="3975861" y="0"/>
                </a:lnTo>
                <a:lnTo>
                  <a:pt x="4466190" y="490329"/>
                </a:lnTo>
                <a:lnTo>
                  <a:pt x="3975861" y="980658"/>
                </a:lnTo>
                <a:lnTo>
                  <a:pt x="3975861" y="858076"/>
                </a:lnTo>
                <a:lnTo>
                  <a:pt x="0" y="858076"/>
                </a:lnTo>
                <a:lnTo>
                  <a:pt x="0" y="122582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32742" rIns="377907" bIns="132742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N" sz="1600" kern="1200" dirty="0" err="1" smtClean="0"/>
              <a:t>mTLS</a:t>
            </a:r>
            <a:r>
              <a:rPr lang="en-IN" sz="1600" kern="1200" dirty="0" smtClean="0"/>
              <a:t> for internal communications</a:t>
            </a:r>
            <a:endParaRPr lang="en-IN" sz="16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N" sz="1600" kern="1200" dirty="0" smtClean="0"/>
              <a:t>Authentication and authorization of workloads</a:t>
            </a:r>
            <a:endParaRPr lang="en-IN" sz="16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N" sz="1600" kern="1200" dirty="0" smtClean="0"/>
              <a:t>Automatic certificate provisioning &amp; rotation</a:t>
            </a:r>
            <a:endParaRPr lang="en-IN" sz="16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838200" y="3522715"/>
            <a:ext cx="2977460" cy="980658"/>
          </a:xfrm>
          <a:custGeom>
            <a:avLst/>
            <a:gdLst>
              <a:gd name="connsiteX0" fmla="*/ 0 w 2977460"/>
              <a:gd name="connsiteY0" fmla="*/ 163446 h 980658"/>
              <a:gd name="connsiteX1" fmla="*/ 163446 w 2977460"/>
              <a:gd name="connsiteY1" fmla="*/ 0 h 980658"/>
              <a:gd name="connsiteX2" fmla="*/ 2814014 w 2977460"/>
              <a:gd name="connsiteY2" fmla="*/ 0 h 980658"/>
              <a:gd name="connsiteX3" fmla="*/ 2977460 w 2977460"/>
              <a:gd name="connsiteY3" fmla="*/ 163446 h 980658"/>
              <a:gd name="connsiteX4" fmla="*/ 2977460 w 2977460"/>
              <a:gd name="connsiteY4" fmla="*/ 817212 h 980658"/>
              <a:gd name="connsiteX5" fmla="*/ 2814014 w 2977460"/>
              <a:gd name="connsiteY5" fmla="*/ 980658 h 980658"/>
              <a:gd name="connsiteX6" fmla="*/ 163446 w 2977460"/>
              <a:gd name="connsiteY6" fmla="*/ 980658 h 980658"/>
              <a:gd name="connsiteX7" fmla="*/ 0 w 2977460"/>
              <a:gd name="connsiteY7" fmla="*/ 817212 h 980658"/>
              <a:gd name="connsiteX8" fmla="*/ 0 w 2977460"/>
              <a:gd name="connsiteY8" fmla="*/ 163446 h 98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7460" h="980658">
                <a:moveTo>
                  <a:pt x="0" y="163446"/>
                </a:moveTo>
                <a:cubicBezTo>
                  <a:pt x="0" y="73177"/>
                  <a:pt x="73177" y="0"/>
                  <a:pt x="163446" y="0"/>
                </a:cubicBezTo>
                <a:lnTo>
                  <a:pt x="2814014" y="0"/>
                </a:lnTo>
                <a:cubicBezTo>
                  <a:pt x="2904283" y="0"/>
                  <a:pt x="2977460" y="73177"/>
                  <a:pt x="2977460" y="163446"/>
                </a:cubicBezTo>
                <a:lnTo>
                  <a:pt x="2977460" y="817212"/>
                </a:lnTo>
                <a:cubicBezTo>
                  <a:pt x="2977460" y="907481"/>
                  <a:pt x="2904283" y="980658"/>
                  <a:pt x="2814014" y="980658"/>
                </a:cubicBezTo>
                <a:lnTo>
                  <a:pt x="163446" y="980658"/>
                </a:lnTo>
                <a:cubicBezTo>
                  <a:pt x="73177" y="980658"/>
                  <a:pt x="0" y="907481"/>
                  <a:pt x="0" y="817212"/>
                </a:cubicBezTo>
                <a:lnTo>
                  <a:pt x="0" y="16344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072" tIns="85972" rIns="124072" bIns="85972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 kern="1200" dirty="0" smtClean="0"/>
              <a:t>Security</a:t>
            </a:r>
            <a:endParaRPr lang="en-IN" sz="20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3815660" y="4601438"/>
            <a:ext cx="4466190" cy="980658"/>
          </a:xfrm>
          <a:custGeom>
            <a:avLst/>
            <a:gdLst>
              <a:gd name="connsiteX0" fmla="*/ 0 w 4466190"/>
              <a:gd name="connsiteY0" fmla="*/ 122582 h 980658"/>
              <a:gd name="connsiteX1" fmla="*/ 3975861 w 4466190"/>
              <a:gd name="connsiteY1" fmla="*/ 122582 h 980658"/>
              <a:gd name="connsiteX2" fmla="*/ 3975861 w 4466190"/>
              <a:gd name="connsiteY2" fmla="*/ 0 h 980658"/>
              <a:gd name="connsiteX3" fmla="*/ 4466190 w 4466190"/>
              <a:gd name="connsiteY3" fmla="*/ 490329 h 980658"/>
              <a:gd name="connsiteX4" fmla="*/ 3975861 w 4466190"/>
              <a:gd name="connsiteY4" fmla="*/ 980658 h 980658"/>
              <a:gd name="connsiteX5" fmla="*/ 3975861 w 4466190"/>
              <a:gd name="connsiteY5" fmla="*/ 858076 h 980658"/>
              <a:gd name="connsiteX6" fmla="*/ 0 w 4466190"/>
              <a:gd name="connsiteY6" fmla="*/ 858076 h 980658"/>
              <a:gd name="connsiteX7" fmla="*/ 0 w 4466190"/>
              <a:gd name="connsiteY7" fmla="*/ 122582 h 98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66190" h="980658">
                <a:moveTo>
                  <a:pt x="0" y="122582"/>
                </a:moveTo>
                <a:lnTo>
                  <a:pt x="3975861" y="122582"/>
                </a:lnTo>
                <a:lnTo>
                  <a:pt x="3975861" y="0"/>
                </a:lnTo>
                <a:lnTo>
                  <a:pt x="4466190" y="490329"/>
                </a:lnTo>
                <a:lnTo>
                  <a:pt x="3975861" y="980658"/>
                </a:lnTo>
                <a:lnTo>
                  <a:pt x="3975861" y="858076"/>
                </a:lnTo>
                <a:lnTo>
                  <a:pt x="0" y="858076"/>
                </a:lnTo>
                <a:lnTo>
                  <a:pt x="0" y="122582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32742" rIns="377907" bIns="132742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N" sz="1600" kern="1200" dirty="0" smtClean="0"/>
              <a:t>L7 Load Balancing</a:t>
            </a:r>
            <a:endParaRPr lang="en-IN" sz="16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N" sz="1600" kern="1200" dirty="0" smtClean="0"/>
              <a:t>L7 Traffic Steering</a:t>
            </a:r>
            <a:endParaRPr lang="en-IN" sz="16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N" sz="1600" kern="1200" dirty="0" smtClean="0"/>
              <a:t>Resilience (Timeout, retries) &amp; Robustness</a:t>
            </a:r>
            <a:endParaRPr lang="en-IN" sz="1600" kern="1200" dirty="0"/>
          </a:p>
        </p:txBody>
      </p:sp>
      <p:sp>
        <p:nvSpPr>
          <p:cNvPr id="15" name="Freeform 14"/>
          <p:cNvSpPr/>
          <p:nvPr/>
        </p:nvSpPr>
        <p:spPr>
          <a:xfrm>
            <a:off x="838200" y="4601438"/>
            <a:ext cx="2977460" cy="980658"/>
          </a:xfrm>
          <a:custGeom>
            <a:avLst/>
            <a:gdLst>
              <a:gd name="connsiteX0" fmla="*/ 0 w 2977460"/>
              <a:gd name="connsiteY0" fmla="*/ 163446 h 980658"/>
              <a:gd name="connsiteX1" fmla="*/ 163446 w 2977460"/>
              <a:gd name="connsiteY1" fmla="*/ 0 h 980658"/>
              <a:gd name="connsiteX2" fmla="*/ 2814014 w 2977460"/>
              <a:gd name="connsiteY2" fmla="*/ 0 h 980658"/>
              <a:gd name="connsiteX3" fmla="*/ 2977460 w 2977460"/>
              <a:gd name="connsiteY3" fmla="*/ 163446 h 980658"/>
              <a:gd name="connsiteX4" fmla="*/ 2977460 w 2977460"/>
              <a:gd name="connsiteY4" fmla="*/ 817212 h 980658"/>
              <a:gd name="connsiteX5" fmla="*/ 2814014 w 2977460"/>
              <a:gd name="connsiteY5" fmla="*/ 980658 h 980658"/>
              <a:gd name="connsiteX6" fmla="*/ 163446 w 2977460"/>
              <a:gd name="connsiteY6" fmla="*/ 980658 h 980658"/>
              <a:gd name="connsiteX7" fmla="*/ 0 w 2977460"/>
              <a:gd name="connsiteY7" fmla="*/ 817212 h 980658"/>
              <a:gd name="connsiteX8" fmla="*/ 0 w 2977460"/>
              <a:gd name="connsiteY8" fmla="*/ 163446 h 98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7460" h="980658">
                <a:moveTo>
                  <a:pt x="0" y="163446"/>
                </a:moveTo>
                <a:cubicBezTo>
                  <a:pt x="0" y="73177"/>
                  <a:pt x="73177" y="0"/>
                  <a:pt x="163446" y="0"/>
                </a:cubicBezTo>
                <a:lnTo>
                  <a:pt x="2814014" y="0"/>
                </a:lnTo>
                <a:cubicBezTo>
                  <a:pt x="2904283" y="0"/>
                  <a:pt x="2977460" y="73177"/>
                  <a:pt x="2977460" y="163446"/>
                </a:cubicBezTo>
                <a:lnTo>
                  <a:pt x="2977460" y="817212"/>
                </a:lnTo>
                <a:cubicBezTo>
                  <a:pt x="2977460" y="907481"/>
                  <a:pt x="2904283" y="980658"/>
                  <a:pt x="2814014" y="980658"/>
                </a:cubicBezTo>
                <a:lnTo>
                  <a:pt x="163446" y="980658"/>
                </a:lnTo>
                <a:cubicBezTo>
                  <a:pt x="73177" y="980658"/>
                  <a:pt x="0" y="907481"/>
                  <a:pt x="0" y="817212"/>
                </a:cubicBezTo>
                <a:lnTo>
                  <a:pt x="0" y="163446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072" tIns="85972" rIns="124072" bIns="85972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 kern="1200" dirty="0" smtClean="0"/>
              <a:t>Traffic Management</a:t>
            </a:r>
            <a:endParaRPr lang="en-IN" sz="20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3815660" y="5680162"/>
            <a:ext cx="4466190" cy="980658"/>
          </a:xfrm>
          <a:custGeom>
            <a:avLst/>
            <a:gdLst>
              <a:gd name="connsiteX0" fmla="*/ 0 w 4466190"/>
              <a:gd name="connsiteY0" fmla="*/ 122582 h 980658"/>
              <a:gd name="connsiteX1" fmla="*/ 3975861 w 4466190"/>
              <a:gd name="connsiteY1" fmla="*/ 122582 h 980658"/>
              <a:gd name="connsiteX2" fmla="*/ 3975861 w 4466190"/>
              <a:gd name="connsiteY2" fmla="*/ 0 h 980658"/>
              <a:gd name="connsiteX3" fmla="*/ 4466190 w 4466190"/>
              <a:gd name="connsiteY3" fmla="*/ 490329 h 980658"/>
              <a:gd name="connsiteX4" fmla="*/ 3975861 w 4466190"/>
              <a:gd name="connsiteY4" fmla="*/ 980658 h 980658"/>
              <a:gd name="connsiteX5" fmla="*/ 3975861 w 4466190"/>
              <a:gd name="connsiteY5" fmla="*/ 858076 h 980658"/>
              <a:gd name="connsiteX6" fmla="*/ 0 w 4466190"/>
              <a:gd name="connsiteY6" fmla="*/ 858076 h 980658"/>
              <a:gd name="connsiteX7" fmla="*/ 0 w 4466190"/>
              <a:gd name="connsiteY7" fmla="*/ 122582 h 98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66190" h="980658">
                <a:moveTo>
                  <a:pt x="0" y="122582"/>
                </a:moveTo>
                <a:lnTo>
                  <a:pt x="3975861" y="122582"/>
                </a:lnTo>
                <a:lnTo>
                  <a:pt x="3975861" y="0"/>
                </a:lnTo>
                <a:lnTo>
                  <a:pt x="4466190" y="490329"/>
                </a:lnTo>
                <a:lnTo>
                  <a:pt x="3975861" y="980658"/>
                </a:lnTo>
                <a:lnTo>
                  <a:pt x="3975861" y="858076"/>
                </a:lnTo>
                <a:lnTo>
                  <a:pt x="0" y="858076"/>
                </a:lnTo>
                <a:lnTo>
                  <a:pt x="0" y="122582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32742" rIns="377907" bIns="132742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N" sz="1600" kern="1200" dirty="0" smtClean="0"/>
              <a:t>Layer 7 Visibility</a:t>
            </a:r>
            <a:endParaRPr lang="en-IN" sz="16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N" sz="1600" kern="1200" dirty="0" smtClean="0"/>
              <a:t>Logging &amp; Monitoring</a:t>
            </a:r>
            <a:endParaRPr lang="en-IN" sz="16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N" sz="1600" kern="1200" dirty="0" smtClean="0"/>
              <a:t>Distributed tracing</a:t>
            </a:r>
            <a:endParaRPr lang="en-IN" sz="16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838200" y="5680162"/>
            <a:ext cx="2977460" cy="980658"/>
          </a:xfrm>
          <a:custGeom>
            <a:avLst/>
            <a:gdLst>
              <a:gd name="connsiteX0" fmla="*/ 0 w 2977460"/>
              <a:gd name="connsiteY0" fmla="*/ 163446 h 980658"/>
              <a:gd name="connsiteX1" fmla="*/ 163446 w 2977460"/>
              <a:gd name="connsiteY1" fmla="*/ 0 h 980658"/>
              <a:gd name="connsiteX2" fmla="*/ 2814014 w 2977460"/>
              <a:gd name="connsiteY2" fmla="*/ 0 h 980658"/>
              <a:gd name="connsiteX3" fmla="*/ 2977460 w 2977460"/>
              <a:gd name="connsiteY3" fmla="*/ 163446 h 980658"/>
              <a:gd name="connsiteX4" fmla="*/ 2977460 w 2977460"/>
              <a:gd name="connsiteY4" fmla="*/ 817212 h 980658"/>
              <a:gd name="connsiteX5" fmla="*/ 2814014 w 2977460"/>
              <a:gd name="connsiteY5" fmla="*/ 980658 h 980658"/>
              <a:gd name="connsiteX6" fmla="*/ 163446 w 2977460"/>
              <a:gd name="connsiteY6" fmla="*/ 980658 h 980658"/>
              <a:gd name="connsiteX7" fmla="*/ 0 w 2977460"/>
              <a:gd name="connsiteY7" fmla="*/ 817212 h 980658"/>
              <a:gd name="connsiteX8" fmla="*/ 0 w 2977460"/>
              <a:gd name="connsiteY8" fmla="*/ 163446 h 98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7460" h="980658">
                <a:moveTo>
                  <a:pt x="0" y="163446"/>
                </a:moveTo>
                <a:cubicBezTo>
                  <a:pt x="0" y="73177"/>
                  <a:pt x="73177" y="0"/>
                  <a:pt x="163446" y="0"/>
                </a:cubicBezTo>
                <a:lnTo>
                  <a:pt x="2814014" y="0"/>
                </a:lnTo>
                <a:cubicBezTo>
                  <a:pt x="2904283" y="0"/>
                  <a:pt x="2977460" y="73177"/>
                  <a:pt x="2977460" y="163446"/>
                </a:cubicBezTo>
                <a:lnTo>
                  <a:pt x="2977460" y="817212"/>
                </a:lnTo>
                <a:cubicBezTo>
                  <a:pt x="2977460" y="907481"/>
                  <a:pt x="2904283" y="980658"/>
                  <a:pt x="2814014" y="980658"/>
                </a:cubicBezTo>
                <a:lnTo>
                  <a:pt x="163446" y="980658"/>
                </a:lnTo>
                <a:cubicBezTo>
                  <a:pt x="73177" y="980658"/>
                  <a:pt x="0" y="907481"/>
                  <a:pt x="0" y="817212"/>
                </a:cubicBezTo>
                <a:lnTo>
                  <a:pt x="0" y="16344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072" tIns="85972" rIns="124072" bIns="85972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 kern="1200" dirty="0" smtClean="0"/>
              <a:t>Observability</a:t>
            </a:r>
            <a:endParaRPr lang="en-IN" sz="2000" kern="1200" dirty="0"/>
          </a:p>
        </p:txBody>
      </p:sp>
    </p:spTree>
    <p:extLst>
      <p:ext uri="{BB962C8B-B14F-4D97-AF65-F5344CB8AC3E}">
        <p14:creationId xmlns:p14="http://schemas.microsoft.com/office/powerpoint/2010/main" val="219173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82" y="146762"/>
            <a:ext cx="10515600" cy="510086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en-IN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ISTIO &amp; Envoy</a:t>
            </a:r>
            <a:endParaRPr lang="en-IN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7" y="1030813"/>
            <a:ext cx="10515600" cy="27463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Istio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an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open source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of the service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mesh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 layers transparently onto existing distributed applications. 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Istio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the path to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load balancing, service-to-service authentication, and monitoring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Istio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has two components: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the data plane and the control plane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 plane is the communication between services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Service mesh uses a proxy to intercept all your network traffic, allowing a broad set of application-aware features based on configuration you set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control plane takes your desired configuration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its view of the services,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dynamically programs the proxy servers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updating them as the rules or the environment changes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Envoy proxy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deployed along with each service that you start in your cluster, or runs alongside services running on VMs.</a:t>
            </a: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71" y="3777188"/>
            <a:ext cx="5604330" cy="3080812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xmlns="" id="{9F456540-D3A7-4753-90C1-1CDABA5E6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111" y="5365412"/>
            <a:ext cx="1603297" cy="14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E9636D-D107-C735-23DB-5928DBAB7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3582" y="185707"/>
            <a:ext cx="10515600" cy="4932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ervice 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esh Vendors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xmlns="" id="{9F456540-D3A7-4753-90C1-1CDABA5E6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111" y="5365412"/>
            <a:ext cx="1603297" cy="1494454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>
            <a:off x="841486" y="858911"/>
            <a:ext cx="2930761" cy="625249"/>
          </a:xfrm>
          <a:custGeom>
            <a:avLst/>
            <a:gdLst>
              <a:gd name="connsiteX0" fmla="*/ 0 w 3203971"/>
              <a:gd name="connsiteY0" fmla="*/ 0 h 1281588"/>
              <a:gd name="connsiteX1" fmla="*/ 3203971 w 3203971"/>
              <a:gd name="connsiteY1" fmla="*/ 0 h 1281588"/>
              <a:gd name="connsiteX2" fmla="*/ 3203971 w 3203971"/>
              <a:gd name="connsiteY2" fmla="*/ 1281588 h 1281588"/>
              <a:gd name="connsiteX3" fmla="*/ 0 w 3203971"/>
              <a:gd name="connsiteY3" fmla="*/ 1281588 h 1281588"/>
              <a:gd name="connsiteX4" fmla="*/ 0 w 3203971"/>
              <a:gd name="connsiteY4" fmla="*/ 0 h 128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1281588">
                <a:moveTo>
                  <a:pt x="0" y="0"/>
                </a:moveTo>
                <a:lnTo>
                  <a:pt x="3203971" y="0"/>
                </a:lnTo>
                <a:lnTo>
                  <a:pt x="3203971" y="1281588"/>
                </a:lnTo>
                <a:lnTo>
                  <a:pt x="0" y="12815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496" tIns="235712" rIns="412496" bIns="235712" numCol="1" spcCol="1270" anchor="ctr" anchorCtr="0">
            <a:noAutofit/>
          </a:bodyPr>
          <a:lstStyle/>
          <a:p>
            <a:pPr lvl="0" algn="ctr" defTabSz="2578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 kern="1200" dirty="0" smtClean="0"/>
              <a:t>Tetrate</a:t>
            </a:r>
            <a:endParaRPr lang="en-IN" sz="20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841486" y="1853116"/>
            <a:ext cx="2930761" cy="4247238"/>
          </a:xfrm>
          <a:custGeom>
            <a:avLst/>
            <a:gdLst>
              <a:gd name="connsiteX0" fmla="*/ 0 w 3203971"/>
              <a:gd name="connsiteY0" fmla="*/ 0 h 2547360"/>
              <a:gd name="connsiteX1" fmla="*/ 3203971 w 3203971"/>
              <a:gd name="connsiteY1" fmla="*/ 0 h 2547360"/>
              <a:gd name="connsiteX2" fmla="*/ 3203971 w 3203971"/>
              <a:gd name="connsiteY2" fmla="*/ 2547360 h 2547360"/>
              <a:gd name="connsiteX3" fmla="*/ 0 w 3203971"/>
              <a:gd name="connsiteY3" fmla="*/ 2547360 h 2547360"/>
              <a:gd name="connsiteX4" fmla="*/ 0 w 3203971"/>
              <a:gd name="connsiteY4" fmla="*/ 0 h 254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2547360">
                <a:moveTo>
                  <a:pt x="0" y="0"/>
                </a:moveTo>
                <a:lnTo>
                  <a:pt x="3203971" y="0"/>
                </a:lnTo>
                <a:lnTo>
                  <a:pt x="3203971" y="2547360"/>
                </a:lnTo>
                <a:lnTo>
                  <a:pt x="0" y="25473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9372" tIns="309372" rIns="412496" bIns="464058" numCol="1" spcCol="1270" anchor="t" anchorCtr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Tetrate is one of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first startups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offer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commercial version of Envoy and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Istio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Enterprise customers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can rely on Tetrate to access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tested and trusted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builds of Envoy and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Istio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are backed by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professional services and support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One of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Tetrate’s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founding goals is to enable customers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to manage their applications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everywhere from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edge to workload, between services and VMs, in datacenters and the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cloud.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389511" y="858911"/>
            <a:ext cx="2930761" cy="625249"/>
          </a:xfrm>
          <a:custGeom>
            <a:avLst/>
            <a:gdLst>
              <a:gd name="connsiteX0" fmla="*/ 0 w 3203971"/>
              <a:gd name="connsiteY0" fmla="*/ 0 h 1281588"/>
              <a:gd name="connsiteX1" fmla="*/ 3203971 w 3203971"/>
              <a:gd name="connsiteY1" fmla="*/ 0 h 1281588"/>
              <a:gd name="connsiteX2" fmla="*/ 3203971 w 3203971"/>
              <a:gd name="connsiteY2" fmla="*/ 1281588 h 1281588"/>
              <a:gd name="connsiteX3" fmla="*/ 0 w 3203971"/>
              <a:gd name="connsiteY3" fmla="*/ 1281588 h 1281588"/>
              <a:gd name="connsiteX4" fmla="*/ 0 w 3203971"/>
              <a:gd name="connsiteY4" fmla="*/ 0 h 128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1281588">
                <a:moveTo>
                  <a:pt x="0" y="0"/>
                </a:moveTo>
                <a:lnTo>
                  <a:pt x="3203971" y="0"/>
                </a:lnTo>
                <a:lnTo>
                  <a:pt x="3203971" y="1281588"/>
                </a:lnTo>
                <a:lnTo>
                  <a:pt x="0" y="1281588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496" tIns="235712" rIns="412496" bIns="235712" numCol="1" spcCol="1270" anchor="ctr" anchorCtr="0">
            <a:noAutofit/>
          </a:bodyPr>
          <a:lstStyle/>
          <a:p>
            <a:pPr lvl="0" algn="ctr" defTabSz="2578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 kern="1200" dirty="0" smtClean="0"/>
              <a:t>Aspen Mesh</a:t>
            </a:r>
            <a:endParaRPr lang="en-IN" sz="20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4518712" y="1853116"/>
            <a:ext cx="2899563" cy="4247238"/>
          </a:xfrm>
          <a:custGeom>
            <a:avLst/>
            <a:gdLst>
              <a:gd name="connsiteX0" fmla="*/ 0 w 3203971"/>
              <a:gd name="connsiteY0" fmla="*/ 0 h 2547360"/>
              <a:gd name="connsiteX1" fmla="*/ 3203971 w 3203971"/>
              <a:gd name="connsiteY1" fmla="*/ 0 h 2547360"/>
              <a:gd name="connsiteX2" fmla="*/ 3203971 w 3203971"/>
              <a:gd name="connsiteY2" fmla="*/ 2547360 h 2547360"/>
              <a:gd name="connsiteX3" fmla="*/ 0 w 3203971"/>
              <a:gd name="connsiteY3" fmla="*/ 2547360 h 2547360"/>
              <a:gd name="connsiteX4" fmla="*/ 0 w 3203971"/>
              <a:gd name="connsiteY4" fmla="*/ 0 h 254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2547360">
                <a:moveTo>
                  <a:pt x="0" y="0"/>
                </a:moveTo>
                <a:lnTo>
                  <a:pt x="3203971" y="0"/>
                </a:lnTo>
                <a:lnTo>
                  <a:pt x="3203971" y="2547360"/>
                </a:lnTo>
                <a:lnTo>
                  <a:pt x="0" y="25473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9372" tIns="309372" rIns="412496" bIns="464058" numCol="1" spcCol="1270" anchor="t" anchorCtr="0">
            <a:noAutofit/>
          </a:bodyPr>
          <a:lstStyle/>
          <a:p>
            <a:pPr marL="285750" lvl="1" indent="-285750" algn="just" defTabSz="2578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Aspen Mesh takes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Istio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 step further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providing more advanced features for enterprise organizations including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mTLS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 fine-grained RBAC, policy frameworks,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Istio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Vet, SSO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and more.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 defTabSz="2578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 defTabSz="2578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BIG-IP SPK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(Service Proxy for Kubernetes) and Carrier-Grade Aspen Mesh are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the first offerings in a 5G portfolio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that will accelerate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digital transformation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 service providers and their customers.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8146542" y="858911"/>
            <a:ext cx="2930761" cy="625249"/>
          </a:xfrm>
          <a:custGeom>
            <a:avLst/>
            <a:gdLst>
              <a:gd name="connsiteX0" fmla="*/ 0 w 3203971"/>
              <a:gd name="connsiteY0" fmla="*/ 0 h 1281588"/>
              <a:gd name="connsiteX1" fmla="*/ 3203971 w 3203971"/>
              <a:gd name="connsiteY1" fmla="*/ 0 h 1281588"/>
              <a:gd name="connsiteX2" fmla="*/ 3203971 w 3203971"/>
              <a:gd name="connsiteY2" fmla="*/ 1281588 h 1281588"/>
              <a:gd name="connsiteX3" fmla="*/ 0 w 3203971"/>
              <a:gd name="connsiteY3" fmla="*/ 1281588 h 1281588"/>
              <a:gd name="connsiteX4" fmla="*/ 0 w 3203971"/>
              <a:gd name="connsiteY4" fmla="*/ 0 h 128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1281588">
                <a:moveTo>
                  <a:pt x="0" y="0"/>
                </a:moveTo>
                <a:lnTo>
                  <a:pt x="3203971" y="0"/>
                </a:lnTo>
                <a:lnTo>
                  <a:pt x="3203971" y="1281588"/>
                </a:lnTo>
                <a:lnTo>
                  <a:pt x="0" y="12815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496" tIns="235712" rIns="412496" bIns="235712" numCol="1" spcCol="1270" anchor="ctr" anchorCtr="0">
            <a:noAutofit/>
          </a:bodyPr>
          <a:lstStyle/>
          <a:p>
            <a:pPr lvl="0" algn="ctr" defTabSz="2578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 kern="1200" dirty="0" smtClean="0"/>
              <a:t>Kong Mesh</a:t>
            </a:r>
            <a:endParaRPr lang="en-IN" sz="20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8164741" y="1853116"/>
            <a:ext cx="2912562" cy="4247238"/>
          </a:xfrm>
          <a:custGeom>
            <a:avLst/>
            <a:gdLst>
              <a:gd name="connsiteX0" fmla="*/ 0 w 3203971"/>
              <a:gd name="connsiteY0" fmla="*/ 0 h 2547360"/>
              <a:gd name="connsiteX1" fmla="*/ 3203971 w 3203971"/>
              <a:gd name="connsiteY1" fmla="*/ 0 h 2547360"/>
              <a:gd name="connsiteX2" fmla="*/ 3203971 w 3203971"/>
              <a:gd name="connsiteY2" fmla="*/ 2547360 h 2547360"/>
              <a:gd name="connsiteX3" fmla="*/ 0 w 3203971"/>
              <a:gd name="connsiteY3" fmla="*/ 2547360 h 2547360"/>
              <a:gd name="connsiteX4" fmla="*/ 0 w 3203971"/>
              <a:gd name="connsiteY4" fmla="*/ 0 h 254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2547360">
                <a:moveTo>
                  <a:pt x="0" y="0"/>
                </a:moveTo>
                <a:lnTo>
                  <a:pt x="3203971" y="0"/>
                </a:lnTo>
                <a:lnTo>
                  <a:pt x="3203971" y="2547360"/>
                </a:lnTo>
                <a:lnTo>
                  <a:pt x="0" y="25473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9372" tIns="309372" rIns="412496" bIns="464058" numCol="1" spcCol="1270" anchor="t" anchorCtr="0">
            <a:noAutofit/>
          </a:bodyPr>
          <a:lstStyle/>
          <a:p>
            <a:pPr marL="285750" lvl="1" indent="-285750" algn="just" defTabSz="2578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Enterprise service mesh based on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Kuma for multi-cloud and multi-cluster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 both Kubernetes and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VMs</a:t>
            </a:r>
          </a:p>
          <a:p>
            <a:pPr marL="0" lvl="1" algn="just" defTabSz="2578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 defTabSz="2578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Built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top of Envoy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Kong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Mesh is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modern control plane focused on simplicity, security and scalability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1" indent="-285750" algn="just" defTabSz="2578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2578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Kong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Mesh and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Intel Crypto NI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based Service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Mesh implementation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faster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encrypted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1" indent="-285750" algn="just" defTabSz="2578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2578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2578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IN" sz="1200" kern="1200" dirty="0" smtClean="0"/>
          </a:p>
          <a:p>
            <a:pPr marL="285750" lvl="1" indent="-285750" algn="l" defTabSz="2578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IN" sz="5800" kern="1200" dirty="0"/>
          </a:p>
        </p:txBody>
      </p:sp>
    </p:spTree>
    <p:extLst>
      <p:ext uri="{BB962C8B-B14F-4D97-AF65-F5344CB8AC3E}">
        <p14:creationId xmlns:p14="http://schemas.microsoft.com/office/powerpoint/2010/main" val="187703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E9636D-D107-C735-23DB-5928DBAB7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3582" y="185707"/>
            <a:ext cx="10515600" cy="4932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ervice 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esh Vendors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xmlns="" id="{9F456540-D3A7-4753-90C1-1CDABA5E6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051" y="5785738"/>
            <a:ext cx="1152357" cy="1074127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>
            <a:off x="841486" y="858911"/>
            <a:ext cx="2930761" cy="625249"/>
          </a:xfrm>
          <a:custGeom>
            <a:avLst/>
            <a:gdLst>
              <a:gd name="connsiteX0" fmla="*/ 0 w 3203971"/>
              <a:gd name="connsiteY0" fmla="*/ 0 h 1281588"/>
              <a:gd name="connsiteX1" fmla="*/ 3203971 w 3203971"/>
              <a:gd name="connsiteY1" fmla="*/ 0 h 1281588"/>
              <a:gd name="connsiteX2" fmla="*/ 3203971 w 3203971"/>
              <a:gd name="connsiteY2" fmla="*/ 1281588 h 1281588"/>
              <a:gd name="connsiteX3" fmla="*/ 0 w 3203971"/>
              <a:gd name="connsiteY3" fmla="*/ 1281588 h 1281588"/>
              <a:gd name="connsiteX4" fmla="*/ 0 w 3203971"/>
              <a:gd name="connsiteY4" fmla="*/ 0 h 128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1281588">
                <a:moveTo>
                  <a:pt x="0" y="0"/>
                </a:moveTo>
                <a:lnTo>
                  <a:pt x="3203971" y="0"/>
                </a:lnTo>
                <a:lnTo>
                  <a:pt x="3203971" y="1281588"/>
                </a:lnTo>
                <a:lnTo>
                  <a:pt x="0" y="12815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496" tIns="235712" rIns="412496" bIns="235712" numCol="1" spcCol="1270" anchor="ctr" anchorCtr="0">
            <a:noAutofit/>
          </a:bodyPr>
          <a:lstStyle/>
          <a:p>
            <a:pPr lvl="0" algn="ctr" defTabSz="2578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 kern="1200" dirty="0" err="1" smtClean="0"/>
              <a:t>OpenShift</a:t>
            </a:r>
            <a:endParaRPr lang="en-IN" sz="20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841486" y="1853116"/>
            <a:ext cx="2930761" cy="4247238"/>
          </a:xfrm>
          <a:custGeom>
            <a:avLst/>
            <a:gdLst>
              <a:gd name="connsiteX0" fmla="*/ 0 w 3203971"/>
              <a:gd name="connsiteY0" fmla="*/ 0 h 2547360"/>
              <a:gd name="connsiteX1" fmla="*/ 3203971 w 3203971"/>
              <a:gd name="connsiteY1" fmla="*/ 0 h 2547360"/>
              <a:gd name="connsiteX2" fmla="*/ 3203971 w 3203971"/>
              <a:gd name="connsiteY2" fmla="*/ 2547360 h 2547360"/>
              <a:gd name="connsiteX3" fmla="*/ 0 w 3203971"/>
              <a:gd name="connsiteY3" fmla="*/ 2547360 h 2547360"/>
              <a:gd name="connsiteX4" fmla="*/ 0 w 3203971"/>
              <a:gd name="connsiteY4" fmla="*/ 0 h 254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2547360">
                <a:moveTo>
                  <a:pt x="0" y="0"/>
                </a:moveTo>
                <a:lnTo>
                  <a:pt x="3203971" y="0"/>
                </a:lnTo>
                <a:lnTo>
                  <a:pt x="3203971" y="2547360"/>
                </a:lnTo>
                <a:lnTo>
                  <a:pt x="0" y="25473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9372" tIns="309372" rIns="412496" bIns="464058" numCol="1" spcCol="1270" anchor="t" anchorCtr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Redhat</a:t>
            </a:r>
            <a:r>
              <a:rPr lang="en-I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OpenShift</a:t>
            </a:r>
            <a:r>
              <a:rPr lang="en-I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delivers a complete application platform for both </a:t>
            </a:r>
            <a:r>
              <a:rPr lang="en-I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traditional and cloud-native applications 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allowing them to run anywhere.</a:t>
            </a:r>
          </a:p>
          <a:p>
            <a:pPr algn="just"/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Openshift</a:t>
            </a:r>
            <a:r>
              <a:rPr lang="en-I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service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mesh is based on Open source projects </a:t>
            </a:r>
            <a:r>
              <a:rPr lang="en-I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Istio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Jaegar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Kiali</a:t>
            </a:r>
            <a:endParaRPr lang="en-I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Openshift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service mesh installs a 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multi-tenant control plane by </a:t>
            </a:r>
            <a:r>
              <a:rPr lang="en-IN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default.</a:t>
            </a:r>
            <a:endParaRPr lang="en-I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389511" y="858911"/>
            <a:ext cx="2930761" cy="625249"/>
          </a:xfrm>
          <a:custGeom>
            <a:avLst/>
            <a:gdLst>
              <a:gd name="connsiteX0" fmla="*/ 0 w 3203971"/>
              <a:gd name="connsiteY0" fmla="*/ 0 h 1281588"/>
              <a:gd name="connsiteX1" fmla="*/ 3203971 w 3203971"/>
              <a:gd name="connsiteY1" fmla="*/ 0 h 1281588"/>
              <a:gd name="connsiteX2" fmla="*/ 3203971 w 3203971"/>
              <a:gd name="connsiteY2" fmla="*/ 1281588 h 1281588"/>
              <a:gd name="connsiteX3" fmla="*/ 0 w 3203971"/>
              <a:gd name="connsiteY3" fmla="*/ 1281588 h 1281588"/>
              <a:gd name="connsiteX4" fmla="*/ 0 w 3203971"/>
              <a:gd name="connsiteY4" fmla="*/ 0 h 128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1281588">
                <a:moveTo>
                  <a:pt x="0" y="0"/>
                </a:moveTo>
                <a:lnTo>
                  <a:pt x="3203971" y="0"/>
                </a:lnTo>
                <a:lnTo>
                  <a:pt x="3203971" y="1281588"/>
                </a:lnTo>
                <a:lnTo>
                  <a:pt x="0" y="1281588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496" tIns="235712" rIns="412496" bIns="235712" numCol="1" spcCol="1270" anchor="ctr" anchorCtr="0">
            <a:noAutofit/>
          </a:bodyPr>
          <a:lstStyle/>
          <a:p>
            <a:pPr lvl="0" algn="ctr" defTabSz="2578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 dirty="0" err="1" smtClean="0"/>
              <a:t>HashiCorp</a:t>
            </a:r>
            <a:endParaRPr lang="en-IN" sz="20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4389511" y="1853116"/>
            <a:ext cx="2899563" cy="4247238"/>
          </a:xfrm>
          <a:custGeom>
            <a:avLst/>
            <a:gdLst>
              <a:gd name="connsiteX0" fmla="*/ 0 w 3203971"/>
              <a:gd name="connsiteY0" fmla="*/ 0 h 2547360"/>
              <a:gd name="connsiteX1" fmla="*/ 3203971 w 3203971"/>
              <a:gd name="connsiteY1" fmla="*/ 0 h 2547360"/>
              <a:gd name="connsiteX2" fmla="*/ 3203971 w 3203971"/>
              <a:gd name="connsiteY2" fmla="*/ 2547360 h 2547360"/>
              <a:gd name="connsiteX3" fmla="*/ 0 w 3203971"/>
              <a:gd name="connsiteY3" fmla="*/ 2547360 h 2547360"/>
              <a:gd name="connsiteX4" fmla="*/ 0 w 3203971"/>
              <a:gd name="connsiteY4" fmla="*/ 0 h 254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2547360">
                <a:moveTo>
                  <a:pt x="0" y="0"/>
                </a:moveTo>
                <a:lnTo>
                  <a:pt x="3203971" y="0"/>
                </a:lnTo>
                <a:lnTo>
                  <a:pt x="3203971" y="2547360"/>
                </a:lnTo>
                <a:lnTo>
                  <a:pt x="0" y="25473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9372" tIns="309372" rIns="412496" bIns="464058" numCol="1" spcCol="1270" anchor="t" anchorCtr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HashiCorp’s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Consul is a multi-cloud service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networking platform that connects and secures services across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any runtime platform and public or private cloud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Consul is a service mesh solution providing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full featured control plane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service discovery, configuration, and segmentation functionality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Consul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ships with a simple built-in proxy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 that everything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works out of the box,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but also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supports 3rd party proxy integrations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such as Envoy.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8146542" y="858911"/>
            <a:ext cx="2930761" cy="625249"/>
          </a:xfrm>
          <a:custGeom>
            <a:avLst/>
            <a:gdLst>
              <a:gd name="connsiteX0" fmla="*/ 0 w 3203971"/>
              <a:gd name="connsiteY0" fmla="*/ 0 h 1281588"/>
              <a:gd name="connsiteX1" fmla="*/ 3203971 w 3203971"/>
              <a:gd name="connsiteY1" fmla="*/ 0 h 1281588"/>
              <a:gd name="connsiteX2" fmla="*/ 3203971 w 3203971"/>
              <a:gd name="connsiteY2" fmla="*/ 1281588 h 1281588"/>
              <a:gd name="connsiteX3" fmla="*/ 0 w 3203971"/>
              <a:gd name="connsiteY3" fmla="*/ 1281588 h 1281588"/>
              <a:gd name="connsiteX4" fmla="*/ 0 w 3203971"/>
              <a:gd name="connsiteY4" fmla="*/ 0 h 128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1281588">
                <a:moveTo>
                  <a:pt x="0" y="0"/>
                </a:moveTo>
                <a:lnTo>
                  <a:pt x="3203971" y="0"/>
                </a:lnTo>
                <a:lnTo>
                  <a:pt x="3203971" y="1281588"/>
                </a:lnTo>
                <a:lnTo>
                  <a:pt x="0" y="12815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496" tIns="235712" rIns="412496" bIns="235712" numCol="1" spcCol="1270" anchor="ctr" anchorCtr="0">
            <a:noAutofit/>
          </a:bodyPr>
          <a:lstStyle/>
          <a:p>
            <a:pPr lvl="0" algn="ctr" defTabSz="2578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 kern="1200" dirty="0" smtClean="0"/>
              <a:t>Buoyant</a:t>
            </a:r>
            <a:endParaRPr lang="en-IN" sz="20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8164741" y="1853116"/>
            <a:ext cx="2912562" cy="4247238"/>
          </a:xfrm>
          <a:custGeom>
            <a:avLst/>
            <a:gdLst>
              <a:gd name="connsiteX0" fmla="*/ 0 w 3203971"/>
              <a:gd name="connsiteY0" fmla="*/ 0 h 2547360"/>
              <a:gd name="connsiteX1" fmla="*/ 3203971 w 3203971"/>
              <a:gd name="connsiteY1" fmla="*/ 0 h 2547360"/>
              <a:gd name="connsiteX2" fmla="*/ 3203971 w 3203971"/>
              <a:gd name="connsiteY2" fmla="*/ 2547360 h 2547360"/>
              <a:gd name="connsiteX3" fmla="*/ 0 w 3203971"/>
              <a:gd name="connsiteY3" fmla="*/ 2547360 h 2547360"/>
              <a:gd name="connsiteX4" fmla="*/ 0 w 3203971"/>
              <a:gd name="connsiteY4" fmla="*/ 0 h 254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2547360">
                <a:moveTo>
                  <a:pt x="0" y="0"/>
                </a:moveTo>
                <a:lnTo>
                  <a:pt x="3203971" y="0"/>
                </a:lnTo>
                <a:lnTo>
                  <a:pt x="3203971" y="2547360"/>
                </a:lnTo>
                <a:lnTo>
                  <a:pt x="0" y="25473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9372" tIns="309372" rIns="412496" bIns="464058" numCol="1" spcCol="1270" anchor="t" anchorCtr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Linkerd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world’s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fastest, lightest service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mesh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Ultra light, ultra simple, ultra powerful. 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Linkerd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significantly lighter and simpler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than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Istio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Linkerd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uses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an ultralight “micro-proxy” called Linkerd2-proxy,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which is built in Rust for safety and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CNCF Graduated Project</a:t>
            </a:r>
            <a:endParaRPr lang="en-US" sz="1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 defTabSz="2578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 defTabSz="2578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 defTabSz="2578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IN" sz="1200" kern="1200" dirty="0" smtClean="0"/>
          </a:p>
          <a:p>
            <a:pPr marL="285750" lvl="1" indent="-285750" algn="just" defTabSz="2578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IN" sz="5800" kern="1200" dirty="0"/>
          </a:p>
        </p:txBody>
      </p:sp>
    </p:spTree>
    <p:extLst>
      <p:ext uri="{BB962C8B-B14F-4D97-AF65-F5344CB8AC3E}">
        <p14:creationId xmlns:p14="http://schemas.microsoft.com/office/powerpoint/2010/main" val="341711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E9636D-D107-C735-23DB-5928DBAB7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3582" y="185707"/>
            <a:ext cx="10515600" cy="4932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ervice 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esh Vendors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xmlns="" id="{9F456540-D3A7-4753-90C1-1CDABA5E6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111" y="5365412"/>
            <a:ext cx="1603297" cy="1494454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>
            <a:off x="841486" y="858911"/>
            <a:ext cx="2930761" cy="625249"/>
          </a:xfrm>
          <a:custGeom>
            <a:avLst/>
            <a:gdLst>
              <a:gd name="connsiteX0" fmla="*/ 0 w 3203971"/>
              <a:gd name="connsiteY0" fmla="*/ 0 h 1281588"/>
              <a:gd name="connsiteX1" fmla="*/ 3203971 w 3203971"/>
              <a:gd name="connsiteY1" fmla="*/ 0 h 1281588"/>
              <a:gd name="connsiteX2" fmla="*/ 3203971 w 3203971"/>
              <a:gd name="connsiteY2" fmla="*/ 1281588 h 1281588"/>
              <a:gd name="connsiteX3" fmla="*/ 0 w 3203971"/>
              <a:gd name="connsiteY3" fmla="*/ 1281588 h 1281588"/>
              <a:gd name="connsiteX4" fmla="*/ 0 w 3203971"/>
              <a:gd name="connsiteY4" fmla="*/ 0 h 128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1281588">
                <a:moveTo>
                  <a:pt x="0" y="0"/>
                </a:moveTo>
                <a:lnTo>
                  <a:pt x="3203971" y="0"/>
                </a:lnTo>
                <a:lnTo>
                  <a:pt x="3203971" y="1281588"/>
                </a:lnTo>
                <a:lnTo>
                  <a:pt x="0" y="12815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496" tIns="235712" rIns="412496" bIns="235712" numCol="1" spcCol="1270" anchor="ctr" anchorCtr="0">
            <a:noAutofit/>
          </a:bodyPr>
          <a:lstStyle/>
          <a:p>
            <a:pPr lvl="0" algn="ctr" defTabSz="2578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 kern="1200" dirty="0" err="1" smtClean="0"/>
              <a:t>Gloo</a:t>
            </a:r>
            <a:r>
              <a:rPr lang="en-IN" sz="2000" kern="1200" dirty="0" smtClean="0"/>
              <a:t> Mesh – Solo.io</a:t>
            </a:r>
            <a:endParaRPr lang="en-IN" sz="20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841486" y="1853116"/>
            <a:ext cx="2930761" cy="4247238"/>
          </a:xfrm>
          <a:custGeom>
            <a:avLst/>
            <a:gdLst>
              <a:gd name="connsiteX0" fmla="*/ 0 w 3203971"/>
              <a:gd name="connsiteY0" fmla="*/ 0 h 2547360"/>
              <a:gd name="connsiteX1" fmla="*/ 3203971 w 3203971"/>
              <a:gd name="connsiteY1" fmla="*/ 0 h 2547360"/>
              <a:gd name="connsiteX2" fmla="*/ 3203971 w 3203971"/>
              <a:gd name="connsiteY2" fmla="*/ 2547360 h 2547360"/>
              <a:gd name="connsiteX3" fmla="*/ 0 w 3203971"/>
              <a:gd name="connsiteY3" fmla="*/ 2547360 h 2547360"/>
              <a:gd name="connsiteX4" fmla="*/ 0 w 3203971"/>
              <a:gd name="connsiteY4" fmla="*/ 0 h 254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2547360">
                <a:moveTo>
                  <a:pt x="0" y="0"/>
                </a:moveTo>
                <a:lnTo>
                  <a:pt x="3203971" y="0"/>
                </a:lnTo>
                <a:lnTo>
                  <a:pt x="3203971" y="2547360"/>
                </a:lnTo>
                <a:lnTo>
                  <a:pt x="0" y="25473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9372" tIns="309372" rIns="412496" bIns="464058" numCol="1" spcCol="127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Gloo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Mesh Enterprise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multicluster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multimesh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management plane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that is based on hardened, open-source projects like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Envoy and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Istio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These apps can run in different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virtual machines (VMs) or Kubernetes clusters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 premises or in various cloud providers, and even in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different service meshes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Solo.io’s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push toward </a:t>
            </a:r>
            <a:r>
              <a:rPr lang="en-US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-based solutions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offers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opportunities for new innovations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821303" y="858911"/>
            <a:ext cx="3486674" cy="625249"/>
          </a:xfrm>
          <a:custGeom>
            <a:avLst/>
            <a:gdLst>
              <a:gd name="connsiteX0" fmla="*/ 0 w 3203971"/>
              <a:gd name="connsiteY0" fmla="*/ 0 h 1281588"/>
              <a:gd name="connsiteX1" fmla="*/ 3203971 w 3203971"/>
              <a:gd name="connsiteY1" fmla="*/ 0 h 1281588"/>
              <a:gd name="connsiteX2" fmla="*/ 3203971 w 3203971"/>
              <a:gd name="connsiteY2" fmla="*/ 1281588 h 1281588"/>
              <a:gd name="connsiteX3" fmla="*/ 0 w 3203971"/>
              <a:gd name="connsiteY3" fmla="*/ 1281588 h 1281588"/>
              <a:gd name="connsiteX4" fmla="*/ 0 w 3203971"/>
              <a:gd name="connsiteY4" fmla="*/ 0 h 128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1281588">
                <a:moveTo>
                  <a:pt x="0" y="0"/>
                </a:moveTo>
                <a:lnTo>
                  <a:pt x="3203971" y="0"/>
                </a:lnTo>
                <a:lnTo>
                  <a:pt x="3203971" y="1281588"/>
                </a:lnTo>
                <a:lnTo>
                  <a:pt x="0" y="12815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496" tIns="235712" rIns="412496" bIns="235712" numCol="1" spcCol="1270" anchor="ctr" anchorCtr="0">
            <a:noAutofit/>
          </a:bodyPr>
          <a:lstStyle/>
          <a:p>
            <a:pPr lvl="0" algn="ctr" defTabSz="2578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 kern="1200" dirty="0" smtClean="0"/>
              <a:t>Future of Service Mesh - </a:t>
            </a:r>
            <a:r>
              <a:rPr lang="en-IN" sz="2000" kern="1200" dirty="0" err="1" smtClean="0"/>
              <a:t>eBPF</a:t>
            </a:r>
            <a:endParaRPr lang="en-IN" sz="20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4821303" y="1853116"/>
            <a:ext cx="3486674" cy="4247238"/>
          </a:xfrm>
          <a:custGeom>
            <a:avLst/>
            <a:gdLst>
              <a:gd name="connsiteX0" fmla="*/ 0 w 3203971"/>
              <a:gd name="connsiteY0" fmla="*/ 0 h 2547360"/>
              <a:gd name="connsiteX1" fmla="*/ 3203971 w 3203971"/>
              <a:gd name="connsiteY1" fmla="*/ 0 h 2547360"/>
              <a:gd name="connsiteX2" fmla="*/ 3203971 w 3203971"/>
              <a:gd name="connsiteY2" fmla="*/ 2547360 h 2547360"/>
              <a:gd name="connsiteX3" fmla="*/ 0 w 3203971"/>
              <a:gd name="connsiteY3" fmla="*/ 2547360 h 2547360"/>
              <a:gd name="connsiteX4" fmla="*/ 0 w 3203971"/>
              <a:gd name="connsiteY4" fmla="*/ 0 h 254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2547360">
                <a:moveTo>
                  <a:pt x="0" y="0"/>
                </a:moveTo>
                <a:lnTo>
                  <a:pt x="3203971" y="0"/>
                </a:lnTo>
                <a:lnTo>
                  <a:pt x="3203971" y="2547360"/>
                </a:lnTo>
                <a:lnTo>
                  <a:pt x="0" y="25473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9372" tIns="309372" rIns="412496" bIns="464058" numCol="1" spcCol="127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Future of Service Mesh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happens in and around 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Data Plane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is a kernel technology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that allows custom programs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to run in the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kernel as ‘Sandboxed’ Program.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-based 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Cilium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project (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which recently 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joined the Cloud Computing Foundation at Incubation level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brings this “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sidecarless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” model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 the world of service mesh.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As well as the conventional sidecar model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Cilium supports running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service mesh data plane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a single Envoy proxy instance per node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Content Placeholder 3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513779" y="869508"/>
            <a:ext cx="3651985" cy="3012171"/>
          </a:xfrm>
          <a:prstGeom prst="rect">
            <a:avLst/>
          </a:prstGeom>
        </p:spPr>
      </p:pic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075473"/>
              </p:ext>
            </p:extLst>
          </p:nvPr>
        </p:nvGraphicFramePr>
        <p:xfrm>
          <a:off x="9357033" y="4072189"/>
          <a:ext cx="1532709" cy="1293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Worksheet" showAsIcon="1" r:id="rId7" imgW="914400" imgH="771480" progId="Excel.Sheet.12">
                  <p:embed/>
                </p:oleObj>
              </mc:Choice>
              <mc:Fallback>
                <p:oleObj name="Worksheet" showAsIcon="1" r:id="rId7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57033" y="4072189"/>
                        <a:ext cx="1532709" cy="1293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986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451" y="102520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IN" sz="4000" dirty="0" err="1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en-IN" sz="40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Alternate to Sidecar Approach</a:t>
            </a:r>
            <a:endParaRPr lang="en-IN" sz="4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635" y="1054916"/>
            <a:ext cx="10304416" cy="2397968"/>
          </a:xfrm>
        </p:spPr>
        <p:txBody>
          <a:bodyPr>
            <a:noAutofit/>
          </a:bodyPr>
          <a:lstStyle/>
          <a:p>
            <a:pPr algn="just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allows to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dynamically extend the functionality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of the Linux kernel.</a:t>
            </a:r>
          </a:p>
          <a:p>
            <a:pPr algn="just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widely supported in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kernel versions used in Linux production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distributions.</a:t>
            </a:r>
          </a:p>
          <a:p>
            <a:pPr algn="just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Enterprises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can take advantage of it for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more efficient networking solution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as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more efficient data plane for service mesh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When a use case cannot be implemented with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-only approach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the mesh can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fall back onto a per-node proxy mode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 that directly integrates the proxy  with the socket layer of the kernel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is the answer to provide a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native and highly efficient service mesh implementation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84" y="3788229"/>
            <a:ext cx="5813153" cy="2762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832" y="3626282"/>
            <a:ext cx="4877481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3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5EB90A-7E79-C26C-E798-87567E6C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59" y="18224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Tetrate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xmlns="" id="{9F456540-D3A7-4753-90C1-1CDABA5E6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111" y="5365412"/>
            <a:ext cx="1603297" cy="1494454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697794" y="634474"/>
            <a:ext cx="3203971" cy="640794"/>
          </a:xfrm>
          <a:custGeom>
            <a:avLst/>
            <a:gdLst>
              <a:gd name="connsiteX0" fmla="*/ 0 w 3203971"/>
              <a:gd name="connsiteY0" fmla="*/ 0 h 1281588"/>
              <a:gd name="connsiteX1" fmla="*/ 3203971 w 3203971"/>
              <a:gd name="connsiteY1" fmla="*/ 0 h 1281588"/>
              <a:gd name="connsiteX2" fmla="*/ 3203971 w 3203971"/>
              <a:gd name="connsiteY2" fmla="*/ 1281588 h 1281588"/>
              <a:gd name="connsiteX3" fmla="*/ 0 w 3203971"/>
              <a:gd name="connsiteY3" fmla="*/ 1281588 h 1281588"/>
              <a:gd name="connsiteX4" fmla="*/ 0 w 3203971"/>
              <a:gd name="connsiteY4" fmla="*/ 0 h 128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1281588">
                <a:moveTo>
                  <a:pt x="0" y="0"/>
                </a:moveTo>
                <a:lnTo>
                  <a:pt x="3203971" y="0"/>
                </a:lnTo>
                <a:lnTo>
                  <a:pt x="3203971" y="1281588"/>
                </a:lnTo>
                <a:lnTo>
                  <a:pt x="0" y="12815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496" tIns="235712" rIns="412496" bIns="235712" numCol="1" spcCol="1270" anchor="ctr" anchorCtr="0">
            <a:noAutofit/>
          </a:bodyPr>
          <a:lstStyle/>
          <a:p>
            <a:pPr lvl="0" algn="ctr" defTabSz="2578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 kern="1200" dirty="0" smtClean="0"/>
              <a:t>Why Tetrate?</a:t>
            </a:r>
            <a:endParaRPr lang="en-IN" sz="20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697793" y="1393629"/>
            <a:ext cx="3203972" cy="5274377"/>
          </a:xfrm>
          <a:custGeom>
            <a:avLst/>
            <a:gdLst>
              <a:gd name="connsiteX0" fmla="*/ 0 w 3203971"/>
              <a:gd name="connsiteY0" fmla="*/ 0 h 2547360"/>
              <a:gd name="connsiteX1" fmla="*/ 3203971 w 3203971"/>
              <a:gd name="connsiteY1" fmla="*/ 0 h 2547360"/>
              <a:gd name="connsiteX2" fmla="*/ 3203971 w 3203971"/>
              <a:gd name="connsiteY2" fmla="*/ 2547360 h 2547360"/>
              <a:gd name="connsiteX3" fmla="*/ 0 w 3203971"/>
              <a:gd name="connsiteY3" fmla="*/ 2547360 h 2547360"/>
              <a:gd name="connsiteX4" fmla="*/ 0 w 3203971"/>
              <a:gd name="connsiteY4" fmla="*/ 0 h 254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2547360">
                <a:moveTo>
                  <a:pt x="0" y="0"/>
                </a:moveTo>
                <a:lnTo>
                  <a:pt x="3203971" y="0"/>
                </a:lnTo>
                <a:lnTo>
                  <a:pt x="3203971" y="2547360"/>
                </a:lnTo>
                <a:lnTo>
                  <a:pt x="0" y="25473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9372" tIns="309372" rIns="412496" bIns="464058" numCol="1" spcCol="1270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Tetrate was selected as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Gartner Cool Vendor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for Cloud Computing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Tetrate built and launched 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GetEnvoy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an open-source project to make it easier to adopt, use and extend the Envoy Proxy within the wider community.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Tetrate built and launched 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GetIstio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an open-source project to make it easier to deploy, use and maintain certified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Istio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distributions.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Tetrate built and launched 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Tetrate Service Bridge (TSB)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an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enterprise grade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comprehensive service mesh platform that provides a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unified and consistent way to secure and manage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services.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Tetrate remains a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top contributors and maintainers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to the open-source projects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Istio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and Envoy Proxy and Apache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SkyWalking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612297" y="634474"/>
            <a:ext cx="3203971" cy="640794"/>
          </a:xfrm>
          <a:custGeom>
            <a:avLst/>
            <a:gdLst>
              <a:gd name="connsiteX0" fmla="*/ 0 w 3203971"/>
              <a:gd name="connsiteY0" fmla="*/ 0 h 1281588"/>
              <a:gd name="connsiteX1" fmla="*/ 3203971 w 3203971"/>
              <a:gd name="connsiteY1" fmla="*/ 0 h 1281588"/>
              <a:gd name="connsiteX2" fmla="*/ 3203971 w 3203971"/>
              <a:gd name="connsiteY2" fmla="*/ 1281588 h 1281588"/>
              <a:gd name="connsiteX3" fmla="*/ 0 w 3203971"/>
              <a:gd name="connsiteY3" fmla="*/ 1281588 h 1281588"/>
              <a:gd name="connsiteX4" fmla="*/ 0 w 3203971"/>
              <a:gd name="connsiteY4" fmla="*/ 0 h 128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1281588">
                <a:moveTo>
                  <a:pt x="0" y="0"/>
                </a:moveTo>
                <a:lnTo>
                  <a:pt x="3203971" y="0"/>
                </a:lnTo>
                <a:lnTo>
                  <a:pt x="3203971" y="1281588"/>
                </a:lnTo>
                <a:lnTo>
                  <a:pt x="0" y="12815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496" tIns="235712" rIns="412496" bIns="235712" numCol="1" spcCol="1270" anchor="ctr" anchorCtr="0">
            <a:noAutofit/>
          </a:bodyPr>
          <a:lstStyle/>
          <a:p>
            <a:pPr lvl="0" algn="ctr" defTabSz="2578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 kern="1200" dirty="0" smtClean="0"/>
              <a:t>TSB Environment</a:t>
            </a:r>
            <a:endParaRPr lang="en-IN" sz="20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4612296" y="1393629"/>
            <a:ext cx="3203972" cy="5274377"/>
          </a:xfrm>
          <a:custGeom>
            <a:avLst/>
            <a:gdLst>
              <a:gd name="connsiteX0" fmla="*/ 0 w 3203971"/>
              <a:gd name="connsiteY0" fmla="*/ 0 h 2547360"/>
              <a:gd name="connsiteX1" fmla="*/ 3203971 w 3203971"/>
              <a:gd name="connsiteY1" fmla="*/ 0 h 2547360"/>
              <a:gd name="connsiteX2" fmla="*/ 3203971 w 3203971"/>
              <a:gd name="connsiteY2" fmla="*/ 2547360 h 2547360"/>
              <a:gd name="connsiteX3" fmla="*/ 0 w 3203971"/>
              <a:gd name="connsiteY3" fmla="*/ 2547360 h 2547360"/>
              <a:gd name="connsiteX4" fmla="*/ 0 w 3203971"/>
              <a:gd name="connsiteY4" fmla="*/ 0 h 254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2547360">
                <a:moveTo>
                  <a:pt x="0" y="0"/>
                </a:moveTo>
                <a:lnTo>
                  <a:pt x="3203971" y="0"/>
                </a:lnTo>
                <a:lnTo>
                  <a:pt x="3203971" y="2547360"/>
                </a:lnTo>
                <a:lnTo>
                  <a:pt x="0" y="25473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9372" tIns="309372" rIns="412496" bIns="464058" numCol="1" spcCol="1270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single pane for managing a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heterogeneous environment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of Kubernetes, Virtual Machines, bare metal servers, on-premises and cloud --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all in one place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and in a standardized, controlled way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proprietary platform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that makes it easier to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manage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Istio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which provides an abstracted network that sits between applications and a traditional network to control the additional traffic that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containers, VMs, and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bring to the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table.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connecting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traditional and modern workloads seamlessly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TSB makes it faster and safer to modernize and incrementally migrate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, without fear of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downtime.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TSB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enables management of all four dimensions of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APP SCOR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(Security, Connectivity, Observability,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Reliability)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8322149" y="634474"/>
            <a:ext cx="3203971" cy="640794"/>
          </a:xfrm>
          <a:custGeom>
            <a:avLst/>
            <a:gdLst>
              <a:gd name="connsiteX0" fmla="*/ 0 w 3203971"/>
              <a:gd name="connsiteY0" fmla="*/ 0 h 1281588"/>
              <a:gd name="connsiteX1" fmla="*/ 3203971 w 3203971"/>
              <a:gd name="connsiteY1" fmla="*/ 0 h 1281588"/>
              <a:gd name="connsiteX2" fmla="*/ 3203971 w 3203971"/>
              <a:gd name="connsiteY2" fmla="*/ 1281588 h 1281588"/>
              <a:gd name="connsiteX3" fmla="*/ 0 w 3203971"/>
              <a:gd name="connsiteY3" fmla="*/ 1281588 h 1281588"/>
              <a:gd name="connsiteX4" fmla="*/ 0 w 3203971"/>
              <a:gd name="connsiteY4" fmla="*/ 0 h 128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1281588">
                <a:moveTo>
                  <a:pt x="0" y="0"/>
                </a:moveTo>
                <a:lnTo>
                  <a:pt x="3203971" y="0"/>
                </a:lnTo>
                <a:lnTo>
                  <a:pt x="3203971" y="1281588"/>
                </a:lnTo>
                <a:lnTo>
                  <a:pt x="0" y="128158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496" tIns="235712" rIns="412496" bIns="235712" numCol="1" spcCol="1270" anchor="ctr" anchorCtr="0">
            <a:noAutofit/>
          </a:bodyPr>
          <a:lstStyle/>
          <a:p>
            <a:pPr lvl="0" algn="ctr" defTabSz="2578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 kern="1200" dirty="0" smtClean="0"/>
              <a:t>TSB Objectives</a:t>
            </a:r>
            <a:endParaRPr lang="en-IN" sz="20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8322148" y="1393629"/>
            <a:ext cx="3203972" cy="5274377"/>
          </a:xfrm>
          <a:custGeom>
            <a:avLst/>
            <a:gdLst>
              <a:gd name="connsiteX0" fmla="*/ 0 w 3203971"/>
              <a:gd name="connsiteY0" fmla="*/ 0 h 2547360"/>
              <a:gd name="connsiteX1" fmla="*/ 3203971 w 3203971"/>
              <a:gd name="connsiteY1" fmla="*/ 0 h 2547360"/>
              <a:gd name="connsiteX2" fmla="*/ 3203971 w 3203971"/>
              <a:gd name="connsiteY2" fmla="*/ 2547360 h 2547360"/>
              <a:gd name="connsiteX3" fmla="*/ 0 w 3203971"/>
              <a:gd name="connsiteY3" fmla="*/ 2547360 h 2547360"/>
              <a:gd name="connsiteX4" fmla="*/ 0 w 3203971"/>
              <a:gd name="connsiteY4" fmla="*/ 0 h 254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2547360">
                <a:moveTo>
                  <a:pt x="0" y="0"/>
                </a:moveTo>
                <a:lnTo>
                  <a:pt x="3203971" y="0"/>
                </a:lnTo>
                <a:lnTo>
                  <a:pt x="3203971" y="2547360"/>
                </a:lnTo>
                <a:lnTo>
                  <a:pt x="0" y="25473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9372" tIns="309372" rIns="412496" bIns="464058" numCol="1" spcCol="1270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number of clusters, network environments and user permissions become more complex, there is a need to build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another management plane above 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Istio’s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control plane for hybrid cloud management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Multi-cluster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, multi-cloud, hybrid cloud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- connect and manage applications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across clusters, clouds, and data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centers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any of the upstream conformant distributions of Kubernetes from major cloud vendors, which includes, but is not limited to Google Kubernetes Engine (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GKE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), Amazon Elastic Kubernetes Service (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EKS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), Azure Kubernetes Service (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AKS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Openshift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Mirantis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Kubernetes Engine (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MKE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Tetrate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Bridge also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supports onboarding Virtual Machine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(VM)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and bare-metal workloads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to the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mesh.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only application connectivity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platform with zero trust built in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4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20B563-55ED-B42E-CF3E-E0E715AE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26" y="352795"/>
            <a:ext cx="10515600" cy="38132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US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TSB 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8DCD09-FF9B-0E18-80A4-D709CA80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698"/>
            <a:ext cx="10515600" cy="5141265"/>
          </a:xfrm>
        </p:spPr>
        <p:txBody>
          <a:bodyPr/>
          <a:lstStyle/>
          <a:p>
            <a:pPr algn="just"/>
            <a:r>
              <a:rPr lang="en-US" sz="1600" b="0" i="0" dirty="0">
                <a:solidFill>
                  <a:srgbClr val="1C1E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TSB is comprised of four layers: </a:t>
            </a:r>
            <a:r>
              <a:rPr lang="en-US" sz="1600" b="1" i="0" dirty="0">
                <a:solidFill>
                  <a:srgbClr val="1C1E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data plane</a:t>
            </a:r>
            <a:r>
              <a:rPr lang="en-US" sz="1600" b="0" i="0" dirty="0">
                <a:solidFill>
                  <a:srgbClr val="1C1E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600" b="1" i="0" dirty="0">
                <a:solidFill>
                  <a:srgbClr val="1C1E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 control planes</a:t>
            </a:r>
            <a:r>
              <a:rPr lang="en-US" sz="1600" b="0" i="0" dirty="0">
                <a:solidFill>
                  <a:srgbClr val="1C1E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 </a:t>
            </a:r>
            <a:r>
              <a:rPr lang="en-US" sz="1600" b="1" i="0" dirty="0">
                <a:solidFill>
                  <a:srgbClr val="1C1E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global control plane</a:t>
            </a:r>
            <a:r>
              <a:rPr lang="en-US" sz="1600" b="0" i="0" dirty="0">
                <a:solidFill>
                  <a:srgbClr val="1C1E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(typically called the "Cross Cluster Control Plane" or "XCP" ), and the </a:t>
            </a:r>
            <a:r>
              <a:rPr lang="en-US" sz="1600" b="1" i="0" dirty="0">
                <a:solidFill>
                  <a:srgbClr val="1C1E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management plane</a:t>
            </a:r>
            <a:r>
              <a:rPr lang="en-US" sz="1600" b="0" i="0" dirty="0">
                <a:solidFill>
                  <a:srgbClr val="1C1E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588B615-C5E6-06BE-675D-7E945BE9D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625" y="1887047"/>
            <a:ext cx="5586674" cy="4742683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xmlns="" id="{9F456540-D3A7-4753-90C1-1CDABA5E6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077" y="5393128"/>
            <a:ext cx="1603297" cy="14944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050" y="1963037"/>
            <a:ext cx="6482684" cy="466669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68788" y="1692322"/>
            <a:ext cx="458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TSB – Management Plane for Multi Mesh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9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61781</TotalTime>
  <Words>1867</Words>
  <Application>Microsoft Office PowerPoint</Application>
  <PresentationFormat>Widescreen</PresentationFormat>
  <Paragraphs>254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Blackadder ITC</vt:lpstr>
      <vt:lpstr>Calibri</vt:lpstr>
      <vt:lpstr>Calibri Light</vt:lpstr>
      <vt:lpstr>Trebuchet MS</vt:lpstr>
      <vt:lpstr>Wingdings 3</vt:lpstr>
      <vt:lpstr>Office Theme</vt:lpstr>
      <vt:lpstr>Facet</vt:lpstr>
      <vt:lpstr>Microsoft Excel Worksheet</vt:lpstr>
      <vt:lpstr>Service Mesh </vt:lpstr>
      <vt:lpstr>                                   Service Mesh</vt:lpstr>
      <vt:lpstr>                              ISTIO &amp; Envoy</vt:lpstr>
      <vt:lpstr>                               Service Mesh Vendors</vt:lpstr>
      <vt:lpstr>                               Service Mesh Vendors</vt:lpstr>
      <vt:lpstr>                               Service Mesh Vendors</vt:lpstr>
      <vt:lpstr>                eBPF – Alternate to Sidecar Approach</vt:lpstr>
      <vt:lpstr>                              Tetrate</vt:lpstr>
      <vt:lpstr>                     TSB Architecture</vt:lpstr>
      <vt:lpstr>                 TSB Integration with Tools</vt:lpstr>
      <vt:lpstr>                 ACL Service Offerings with TSB</vt:lpstr>
      <vt:lpstr>                       PoC Possibilities</vt:lpstr>
      <vt:lpstr>                       PoC Objective</vt:lpstr>
      <vt:lpstr>             Service Mesh – features</vt:lpstr>
      <vt:lpstr>       Service Mesh Adoption Survey - 2022</vt:lpstr>
      <vt:lpstr>   Service Mesh Market Dynamics - 2022</vt:lpstr>
      <vt:lpstr>                 ACL Executional Approach</vt:lpstr>
      <vt:lpstr>                      Service Mesh Practice</vt:lpstr>
      <vt:lpstr>Thank you..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TSB POC</dc:title>
  <dc:creator>Suresh Yadav</dc:creator>
  <cp:lastModifiedBy>Galam SureshYadav</cp:lastModifiedBy>
  <cp:revision>381</cp:revision>
  <dcterms:created xsi:type="dcterms:W3CDTF">2022-05-13T11:03:37Z</dcterms:created>
  <dcterms:modified xsi:type="dcterms:W3CDTF">2022-06-29T12:53:17Z</dcterms:modified>
</cp:coreProperties>
</file>