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Glacial Indifference" charset="1" panose="00000000000000000000"/>
      <p:regular r:id="rId13"/>
    </p:embeddedFont>
    <p:embeddedFont>
      <p:font typeface="Glacial Indifference Bold" charset="1" panose="00000800000000000000"/>
      <p:regular r:id="rId14"/>
    </p:embeddedFont>
    <p:embeddedFont>
      <p:font typeface="Montserrat Bold" charset="1" panose="00000800000000000000"/>
      <p:regular r:id="rId15"/>
    </p:embeddedFont>
    <p:embeddedFont>
      <p:font typeface="Montaser Arabic Bold" charset="1" panose="00000800000000000000"/>
      <p:regular r:id="rId16"/>
    </p:embeddedFont>
    <p:embeddedFont>
      <p:font typeface="Montaser Arabic"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5.png" Type="http://schemas.openxmlformats.org/officeDocument/2006/relationships/image"/><Relationship Id="rId9" Target="../media/image1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21.jpeg" Type="http://schemas.openxmlformats.org/officeDocument/2006/relationships/image"/><Relationship Id="rId12" Target="../media/image22.jpe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31.jpe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5.png" Type="http://schemas.openxmlformats.org/officeDocument/2006/relationships/image"/><Relationship Id="rId8" Target="../media/image3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39515" y="6668606"/>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3514" y="2901658"/>
            <a:ext cx="1327633" cy="1327633"/>
          </a:xfrm>
          <a:custGeom>
            <a:avLst/>
            <a:gdLst/>
            <a:ahLst/>
            <a:cxnLst/>
            <a:rect r="r" b="b" t="t" l="l"/>
            <a:pathLst>
              <a:path h="1327633" w="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47072" y="-2408128"/>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51247" y="4400741"/>
            <a:ext cx="803180" cy="742759"/>
            <a:chOff x="0" y="0"/>
            <a:chExt cx="211537" cy="195624"/>
          </a:xfrm>
        </p:grpSpPr>
        <p:sp>
          <p:nvSpPr>
            <p:cNvPr name="Freeform 8" id="8"/>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5DA295"/>
            </a:solidFill>
          </p:spPr>
        </p:sp>
        <p:sp>
          <p:nvSpPr>
            <p:cNvPr name="TextBox 9" id="9"/>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619741" cy="2934068"/>
            <a:chOff x="0" y="0"/>
            <a:chExt cx="163224" cy="772759"/>
          </a:xfrm>
        </p:grpSpPr>
        <p:sp>
          <p:nvSpPr>
            <p:cNvPr name="Freeform 11" id="11"/>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5DA295"/>
            </a:solidFill>
          </p:spPr>
        </p:sp>
        <p:sp>
          <p:nvSpPr>
            <p:cNvPr name="TextBox 12" id="12"/>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933707"/>
            <a:ext cx="619741" cy="1004046"/>
            <a:chOff x="0" y="0"/>
            <a:chExt cx="163224" cy="264440"/>
          </a:xfrm>
        </p:grpSpPr>
        <p:sp>
          <p:nvSpPr>
            <p:cNvPr name="Freeform 14" id="14"/>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BFDDD2"/>
            </a:solidFill>
          </p:spPr>
        </p:sp>
        <p:sp>
          <p:nvSpPr>
            <p:cNvPr name="TextBox 15" id="15"/>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6668606"/>
            <a:ext cx="12939515" cy="3618394"/>
            <a:chOff x="0" y="0"/>
            <a:chExt cx="3407938" cy="952993"/>
          </a:xfrm>
        </p:grpSpPr>
        <p:sp>
          <p:nvSpPr>
            <p:cNvPr name="Freeform 17" id="17"/>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5DA295"/>
            </a:solidFill>
          </p:spPr>
        </p:sp>
        <p:sp>
          <p:nvSpPr>
            <p:cNvPr name="TextBox 18" id="18"/>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967885" y="7117855"/>
            <a:ext cx="143103" cy="2691310"/>
            <a:chOff x="0" y="0"/>
            <a:chExt cx="37690" cy="708822"/>
          </a:xfrm>
        </p:grpSpPr>
        <p:sp>
          <p:nvSpPr>
            <p:cNvPr name="Freeform 20" id="2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21" id="2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2676921" y="8516338"/>
            <a:ext cx="6467079"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rPr>
              <a:t>PROGRAM STUDI TIMMERMAN</a:t>
            </a:r>
          </a:p>
        </p:txBody>
      </p:sp>
      <p:sp>
        <p:nvSpPr>
          <p:cNvPr name="TextBox 23" id="23"/>
          <p:cNvSpPr txBox="true"/>
          <p:nvPr/>
        </p:nvSpPr>
        <p:spPr>
          <a:xfrm rot="0">
            <a:off x="2676921" y="7078451"/>
            <a:ext cx="5056886" cy="688975"/>
          </a:xfrm>
          <a:prstGeom prst="rect">
            <a:avLst/>
          </a:prstGeom>
        </p:spPr>
        <p:txBody>
          <a:bodyPr anchor="t" rtlCol="false" tIns="0" lIns="0" bIns="0" rIns="0">
            <a:spAutoFit/>
          </a:bodyPr>
          <a:lstStyle/>
          <a:p>
            <a:pPr algn="l">
              <a:lnSpc>
                <a:spcPts val="5599"/>
              </a:lnSpc>
            </a:pPr>
            <a:r>
              <a:rPr lang="en-US" sz="3999">
                <a:solidFill>
                  <a:srgbClr val="FFFFFF"/>
                </a:solidFill>
                <a:latin typeface="Glacial Indifference Bold"/>
              </a:rPr>
              <a:t>Korina Villanueva</a:t>
            </a:r>
          </a:p>
        </p:txBody>
      </p:sp>
      <p:sp>
        <p:nvSpPr>
          <p:cNvPr name="TextBox 24" id="24"/>
          <p:cNvSpPr txBox="true"/>
          <p:nvPr/>
        </p:nvSpPr>
        <p:spPr>
          <a:xfrm rot="0">
            <a:off x="2676921" y="7850223"/>
            <a:ext cx="3755428"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rPr>
              <a:t>NIM : 1234567890</a:t>
            </a:r>
          </a:p>
        </p:txBody>
      </p:sp>
      <p:sp>
        <p:nvSpPr>
          <p:cNvPr name="TextBox 25" id="25"/>
          <p:cNvSpPr txBox="true"/>
          <p:nvPr/>
        </p:nvSpPr>
        <p:spPr>
          <a:xfrm rot="0">
            <a:off x="2676921" y="9182453"/>
            <a:ext cx="1455625"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Bold"/>
              </a:rPr>
              <a:t>2029</a:t>
            </a:r>
          </a:p>
        </p:txBody>
      </p:sp>
      <p:grpSp>
        <p:nvGrpSpPr>
          <p:cNvPr name="Group 26" id="26"/>
          <p:cNvGrpSpPr/>
          <p:nvPr/>
        </p:nvGrpSpPr>
        <p:grpSpPr>
          <a:xfrm rot="0">
            <a:off x="0" y="6654313"/>
            <a:ext cx="12939515" cy="3618394"/>
            <a:chOff x="0" y="0"/>
            <a:chExt cx="3407938" cy="952993"/>
          </a:xfrm>
        </p:grpSpPr>
        <p:sp>
          <p:nvSpPr>
            <p:cNvPr name="Freeform 27" id="27"/>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5DA295"/>
            </a:solidFill>
          </p:spPr>
        </p:sp>
        <p:sp>
          <p:nvSpPr>
            <p:cNvPr name="TextBox 28" id="28"/>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967885" y="7117855"/>
            <a:ext cx="143103" cy="2691310"/>
            <a:chOff x="0" y="0"/>
            <a:chExt cx="37690" cy="708822"/>
          </a:xfrm>
        </p:grpSpPr>
        <p:sp>
          <p:nvSpPr>
            <p:cNvPr name="Freeform 30" id="3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31" id="3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14528632" y="7160855"/>
            <a:ext cx="2170251" cy="2648310"/>
          </a:xfrm>
          <a:custGeom>
            <a:avLst/>
            <a:gdLst/>
            <a:ahLst/>
            <a:cxnLst/>
            <a:rect r="r" b="b" t="t" l="l"/>
            <a:pathLst>
              <a:path h="2648310" w="2170251">
                <a:moveTo>
                  <a:pt x="0" y="0"/>
                </a:moveTo>
                <a:lnTo>
                  <a:pt x="2170251" y="0"/>
                </a:lnTo>
                <a:lnTo>
                  <a:pt x="2170251" y="2648310"/>
                </a:lnTo>
                <a:lnTo>
                  <a:pt x="0" y="2648310"/>
                </a:lnTo>
                <a:lnTo>
                  <a:pt x="0" y="0"/>
                </a:lnTo>
                <a:close/>
              </a:path>
            </a:pathLst>
          </a:custGeom>
          <a:blipFill>
            <a:blip r:embed="rId6"/>
            <a:stretch>
              <a:fillRect l="0" t="0" r="0" b="0"/>
            </a:stretch>
          </a:blipFill>
        </p:spPr>
      </p:sp>
      <p:sp>
        <p:nvSpPr>
          <p:cNvPr name="TextBox 33" id="33"/>
          <p:cNvSpPr txBox="true"/>
          <p:nvPr/>
        </p:nvSpPr>
        <p:spPr>
          <a:xfrm rot="0">
            <a:off x="1805967" y="633212"/>
            <a:ext cx="12927906" cy="3304541"/>
          </a:xfrm>
          <a:prstGeom prst="rect">
            <a:avLst/>
          </a:prstGeom>
        </p:spPr>
        <p:txBody>
          <a:bodyPr anchor="t" rtlCol="false" tIns="0" lIns="0" bIns="0" rIns="0">
            <a:spAutoFit/>
          </a:bodyPr>
          <a:lstStyle/>
          <a:p>
            <a:pPr algn="l">
              <a:lnSpc>
                <a:spcPts val="12980"/>
              </a:lnSpc>
            </a:pPr>
            <a:r>
              <a:rPr lang="en-US" sz="11000">
                <a:solidFill>
                  <a:srgbClr val="000000"/>
                </a:solidFill>
                <a:latin typeface="Glacial Indifference Bold"/>
              </a:rPr>
              <a:t>GREEN</a:t>
            </a:r>
          </a:p>
          <a:p>
            <a:pPr algn="l">
              <a:lnSpc>
                <a:spcPts val="12980"/>
              </a:lnSpc>
            </a:pPr>
            <a:r>
              <a:rPr lang="en-US" sz="11000">
                <a:solidFill>
                  <a:srgbClr val="000000"/>
                </a:solidFill>
                <a:latin typeface="Glacial Indifference Bold"/>
              </a:rPr>
              <a:t>RANGER</a:t>
            </a:r>
          </a:p>
        </p:txBody>
      </p:sp>
      <p:sp>
        <p:nvSpPr>
          <p:cNvPr name="TextBox 34" id="34"/>
          <p:cNvSpPr txBox="true"/>
          <p:nvPr/>
        </p:nvSpPr>
        <p:spPr>
          <a:xfrm rot="0">
            <a:off x="2676921" y="5892313"/>
            <a:ext cx="8718655" cy="606425"/>
          </a:xfrm>
          <a:prstGeom prst="rect">
            <a:avLst/>
          </a:prstGeom>
        </p:spPr>
        <p:txBody>
          <a:bodyPr anchor="t" rtlCol="false" tIns="0" lIns="0" bIns="0" rIns="0">
            <a:spAutoFit/>
          </a:bodyPr>
          <a:lstStyle/>
          <a:p>
            <a:pPr algn="l">
              <a:lnSpc>
                <a:spcPts val="4900"/>
              </a:lnSpc>
            </a:pPr>
            <a:r>
              <a:rPr lang="en-US" sz="3500" spc="280">
                <a:solidFill>
                  <a:srgbClr val="5DA295"/>
                </a:solidFill>
                <a:latin typeface="Montserrat Bold"/>
              </a:rPr>
              <a:t>Kelompok 7</a:t>
            </a:r>
          </a:p>
        </p:txBody>
      </p:sp>
      <p:sp>
        <p:nvSpPr>
          <p:cNvPr name="TextBox 35" id="35"/>
          <p:cNvSpPr txBox="true"/>
          <p:nvPr/>
        </p:nvSpPr>
        <p:spPr>
          <a:xfrm rot="0">
            <a:off x="2676921" y="7227869"/>
            <a:ext cx="8009620" cy="537845"/>
          </a:xfrm>
          <a:prstGeom prst="rect">
            <a:avLst/>
          </a:prstGeom>
        </p:spPr>
        <p:txBody>
          <a:bodyPr anchor="t" rtlCol="false" tIns="0" lIns="0" bIns="0" rIns="0">
            <a:spAutoFit/>
          </a:bodyPr>
          <a:lstStyle/>
          <a:p>
            <a:pPr algn="l">
              <a:lnSpc>
                <a:spcPts val="4480"/>
              </a:lnSpc>
            </a:pPr>
            <a:r>
              <a:rPr lang="en-US" sz="3200">
                <a:solidFill>
                  <a:srgbClr val="FFFFFF"/>
                </a:solidFill>
                <a:latin typeface="Glacial Indifference Bold"/>
              </a:rPr>
              <a:t>Firstyatama Auzan F (1203220009)</a:t>
            </a:r>
          </a:p>
        </p:txBody>
      </p:sp>
      <p:sp>
        <p:nvSpPr>
          <p:cNvPr name="TextBox 36" id="36"/>
          <p:cNvSpPr txBox="true"/>
          <p:nvPr/>
        </p:nvSpPr>
        <p:spPr>
          <a:xfrm rot="0">
            <a:off x="2676921" y="7851439"/>
            <a:ext cx="8252343" cy="537845"/>
          </a:xfrm>
          <a:prstGeom prst="rect">
            <a:avLst/>
          </a:prstGeom>
        </p:spPr>
        <p:txBody>
          <a:bodyPr anchor="t" rtlCol="false" tIns="0" lIns="0" bIns="0" rIns="0">
            <a:spAutoFit/>
          </a:bodyPr>
          <a:lstStyle/>
          <a:p>
            <a:pPr algn="l">
              <a:lnSpc>
                <a:spcPts val="4480"/>
              </a:lnSpc>
            </a:pPr>
            <a:r>
              <a:rPr lang="en-US" sz="3200">
                <a:solidFill>
                  <a:srgbClr val="FFFFFF"/>
                </a:solidFill>
                <a:latin typeface="Glacial Indifference Bold"/>
              </a:rPr>
              <a:t>Maulana Galang F     (1203220105)</a:t>
            </a:r>
          </a:p>
        </p:txBody>
      </p:sp>
      <p:sp>
        <p:nvSpPr>
          <p:cNvPr name="TextBox 37" id="37"/>
          <p:cNvSpPr txBox="true"/>
          <p:nvPr/>
        </p:nvSpPr>
        <p:spPr>
          <a:xfrm rot="0">
            <a:off x="2676921" y="9106612"/>
            <a:ext cx="8009620" cy="537845"/>
          </a:xfrm>
          <a:prstGeom prst="rect">
            <a:avLst/>
          </a:prstGeom>
        </p:spPr>
        <p:txBody>
          <a:bodyPr anchor="t" rtlCol="false" tIns="0" lIns="0" bIns="0" rIns="0">
            <a:spAutoFit/>
          </a:bodyPr>
          <a:lstStyle/>
          <a:p>
            <a:pPr algn="l">
              <a:lnSpc>
                <a:spcPts val="4480"/>
              </a:lnSpc>
            </a:pPr>
            <a:r>
              <a:rPr lang="en-US" sz="3200">
                <a:solidFill>
                  <a:srgbClr val="FFFFFF"/>
                </a:solidFill>
                <a:latin typeface="Glacial Indifference Bold"/>
              </a:rPr>
              <a:t>Reyhan Dwi Cahyo N  (1203222095)</a:t>
            </a:r>
          </a:p>
        </p:txBody>
      </p:sp>
      <p:sp>
        <p:nvSpPr>
          <p:cNvPr name="TextBox 38" id="38"/>
          <p:cNvSpPr txBox="true"/>
          <p:nvPr/>
        </p:nvSpPr>
        <p:spPr>
          <a:xfrm rot="0">
            <a:off x="2676921" y="8479025"/>
            <a:ext cx="8252343" cy="537845"/>
          </a:xfrm>
          <a:prstGeom prst="rect">
            <a:avLst/>
          </a:prstGeom>
        </p:spPr>
        <p:txBody>
          <a:bodyPr anchor="t" rtlCol="false" tIns="0" lIns="0" bIns="0" rIns="0">
            <a:spAutoFit/>
          </a:bodyPr>
          <a:lstStyle/>
          <a:p>
            <a:pPr algn="l">
              <a:lnSpc>
                <a:spcPts val="4480"/>
              </a:lnSpc>
            </a:pPr>
            <a:r>
              <a:rPr lang="en-US" sz="3200">
                <a:solidFill>
                  <a:srgbClr val="FFFFFF"/>
                </a:solidFill>
                <a:latin typeface="Glacial Indifference Bold"/>
              </a:rPr>
              <a:t>Muhammad Hafizh A (1203220145)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219020" y="2322934"/>
            <a:ext cx="12197027" cy="6386476"/>
            <a:chOff x="0" y="0"/>
            <a:chExt cx="3212386" cy="1682035"/>
          </a:xfrm>
        </p:grpSpPr>
        <p:sp>
          <p:nvSpPr>
            <p:cNvPr name="Freeform 10" id="10"/>
            <p:cNvSpPr/>
            <p:nvPr/>
          </p:nvSpPr>
          <p:spPr>
            <a:xfrm flipH="false" flipV="false" rot="0">
              <a:off x="0" y="0"/>
              <a:ext cx="3212386" cy="1682035"/>
            </a:xfrm>
            <a:custGeom>
              <a:avLst/>
              <a:gdLst/>
              <a:ahLst/>
              <a:cxnLst/>
              <a:rect r="r" b="b" t="t" l="l"/>
              <a:pathLst>
                <a:path h="1682035" w="3212386">
                  <a:moveTo>
                    <a:pt x="0" y="0"/>
                  </a:moveTo>
                  <a:lnTo>
                    <a:pt x="3212386" y="0"/>
                  </a:lnTo>
                  <a:lnTo>
                    <a:pt x="3212386" y="1682035"/>
                  </a:lnTo>
                  <a:lnTo>
                    <a:pt x="0" y="1682035"/>
                  </a:lnTo>
                  <a:close/>
                </a:path>
              </a:pathLst>
            </a:custGeom>
            <a:solidFill>
              <a:srgbClr val="BFDDD2"/>
            </a:solidFill>
          </p:spPr>
        </p:sp>
        <p:sp>
          <p:nvSpPr>
            <p:cNvPr name="TextBox 11" id="11"/>
            <p:cNvSpPr txBox="true"/>
            <p:nvPr/>
          </p:nvSpPr>
          <p:spPr>
            <a:xfrm>
              <a:off x="0" y="-38100"/>
              <a:ext cx="3212386" cy="172013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02</a:t>
            </a:r>
          </a:p>
        </p:txBody>
      </p:sp>
      <p:sp>
        <p:nvSpPr>
          <p:cNvPr name="AutoShape 15" id="15"/>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6" id="16"/>
          <p:cNvSpPr/>
          <p:nvPr/>
        </p:nvSpPr>
        <p:spPr>
          <a:xfrm flipH="false" flipV="false" rot="0">
            <a:off x="1028700" y="758341"/>
            <a:ext cx="1047406" cy="1278126"/>
          </a:xfrm>
          <a:custGeom>
            <a:avLst/>
            <a:gdLst/>
            <a:ahLst/>
            <a:cxnLst/>
            <a:rect r="r" b="b" t="t" l="l"/>
            <a:pathLst>
              <a:path h="1278126" w="1047406">
                <a:moveTo>
                  <a:pt x="0" y="0"/>
                </a:moveTo>
                <a:lnTo>
                  <a:pt x="1047406" y="0"/>
                </a:lnTo>
                <a:lnTo>
                  <a:pt x="1047406" y="1278126"/>
                </a:lnTo>
                <a:lnTo>
                  <a:pt x="0" y="1278126"/>
                </a:lnTo>
                <a:lnTo>
                  <a:pt x="0" y="0"/>
                </a:lnTo>
                <a:close/>
              </a:path>
            </a:pathLst>
          </a:custGeom>
          <a:blipFill>
            <a:blip r:embed="rId8"/>
            <a:stretch>
              <a:fillRect l="0" t="0" r="0" b="0"/>
            </a:stretch>
          </a:blipFill>
        </p:spPr>
      </p:sp>
      <p:sp>
        <p:nvSpPr>
          <p:cNvPr name="Freeform 17" id="17"/>
          <p:cNvSpPr/>
          <p:nvPr/>
        </p:nvSpPr>
        <p:spPr>
          <a:xfrm flipH="false" flipV="false" rot="0">
            <a:off x="961369" y="2322934"/>
            <a:ext cx="4257650" cy="6386476"/>
          </a:xfrm>
          <a:custGeom>
            <a:avLst/>
            <a:gdLst/>
            <a:ahLst/>
            <a:cxnLst/>
            <a:rect r="r" b="b" t="t" l="l"/>
            <a:pathLst>
              <a:path h="6386476" w="4257650">
                <a:moveTo>
                  <a:pt x="0" y="0"/>
                </a:moveTo>
                <a:lnTo>
                  <a:pt x="4257651" y="0"/>
                </a:lnTo>
                <a:lnTo>
                  <a:pt x="4257651" y="6386476"/>
                </a:lnTo>
                <a:lnTo>
                  <a:pt x="0" y="6386476"/>
                </a:lnTo>
                <a:lnTo>
                  <a:pt x="0" y="0"/>
                </a:lnTo>
                <a:close/>
              </a:path>
            </a:pathLst>
          </a:custGeom>
          <a:blipFill>
            <a:blip r:embed="rId9"/>
            <a:stretch>
              <a:fillRect l="0" t="0" r="0" b="0"/>
            </a:stretch>
          </a:blipFill>
        </p:spPr>
      </p:sp>
      <p:sp>
        <p:nvSpPr>
          <p:cNvPr name="TextBox 18" id="18"/>
          <p:cNvSpPr txBox="true"/>
          <p:nvPr/>
        </p:nvSpPr>
        <p:spPr>
          <a:xfrm rot="0">
            <a:off x="10367518" y="8963025"/>
            <a:ext cx="5986132"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PRESENTASI TUGAS BESAR</a:t>
            </a:r>
          </a:p>
        </p:txBody>
      </p:sp>
      <p:sp>
        <p:nvSpPr>
          <p:cNvPr name="TextBox 19" id="19"/>
          <p:cNvSpPr txBox="true"/>
          <p:nvPr/>
        </p:nvSpPr>
        <p:spPr>
          <a:xfrm rot="0">
            <a:off x="5395308" y="1269136"/>
            <a:ext cx="8578604" cy="697738"/>
          </a:xfrm>
          <a:prstGeom prst="rect">
            <a:avLst/>
          </a:prstGeom>
        </p:spPr>
        <p:txBody>
          <a:bodyPr anchor="t" rtlCol="false" tIns="0" lIns="0" bIns="0" rIns="0">
            <a:spAutoFit/>
          </a:bodyPr>
          <a:lstStyle/>
          <a:p>
            <a:pPr algn="l">
              <a:lnSpc>
                <a:spcPts val="5546"/>
              </a:lnSpc>
            </a:pPr>
            <a:r>
              <a:rPr lang="en-US" sz="4700">
                <a:solidFill>
                  <a:srgbClr val="B22D30"/>
                </a:solidFill>
                <a:latin typeface="Montaser Arabic Bold"/>
              </a:rPr>
              <a:t>Mengenal Green Ranger</a:t>
            </a:r>
          </a:p>
        </p:txBody>
      </p:sp>
      <p:sp>
        <p:nvSpPr>
          <p:cNvPr name="TextBox 20" id="20"/>
          <p:cNvSpPr txBox="true"/>
          <p:nvPr/>
        </p:nvSpPr>
        <p:spPr>
          <a:xfrm rot="0">
            <a:off x="6064905" y="2936720"/>
            <a:ext cx="10730020" cy="606425"/>
          </a:xfrm>
          <a:prstGeom prst="rect">
            <a:avLst/>
          </a:prstGeom>
        </p:spPr>
        <p:txBody>
          <a:bodyPr anchor="t" rtlCol="false" tIns="0" lIns="0" bIns="0" rIns="0">
            <a:spAutoFit/>
          </a:bodyPr>
          <a:lstStyle/>
          <a:p>
            <a:pPr algn="l">
              <a:lnSpc>
                <a:spcPts val="4900"/>
              </a:lnSpc>
            </a:pPr>
            <a:r>
              <a:rPr lang="en-US" sz="3500">
                <a:solidFill>
                  <a:srgbClr val="59683C"/>
                </a:solidFill>
                <a:latin typeface="Montaser Arabic Bold"/>
              </a:rPr>
              <a:t>Apa itu Green Ranger?</a:t>
            </a:r>
          </a:p>
        </p:txBody>
      </p:sp>
      <p:sp>
        <p:nvSpPr>
          <p:cNvPr name="TextBox 21" id="21"/>
          <p:cNvSpPr txBox="true"/>
          <p:nvPr/>
        </p:nvSpPr>
        <p:spPr>
          <a:xfrm rot="0">
            <a:off x="5970186" y="3971770"/>
            <a:ext cx="10694694" cy="4265295"/>
          </a:xfrm>
          <a:prstGeom prst="rect">
            <a:avLst/>
          </a:prstGeom>
        </p:spPr>
        <p:txBody>
          <a:bodyPr anchor="t" rtlCol="false" tIns="0" lIns="0" bIns="0" rIns="0">
            <a:spAutoFit/>
          </a:bodyPr>
          <a:lstStyle/>
          <a:p>
            <a:pPr algn="just">
              <a:lnSpc>
                <a:spcPts val="3780"/>
              </a:lnSpc>
            </a:pPr>
            <a:r>
              <a:rPr lang="en-US" sz="2700">
                <a:solidFill>
                  <a:srgbClr val="000000"/>
                </a:solidFill>
                <a:latin typeface="Montaser Arabic"/>
              </a:rPr>
              <a:t>Green Ranger merupakan sebuah website yang berfokus pada  kebersihan dan lingkungan. Green Ranger menyediakan wadah untuk perekrutan relawan lingkungan dan kebersihan, selain itu, website ini juga sebagai platform penggalangan dana. pengguna dapat berdonasi dan donasi tersebut akan digunakan untuk membantu proyek - proyek lingkungan dan kebersihan Green Ranger. Terdapat juga artikel informatif dan tips kebersihan atau lingkungan yang dapat menambah literasi pengguna.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sp>
        <p:nvSpPr>
          <p:cNvPr name="Freeform 2" id="2"/>
          <p:cNvSpPr/>
          <p:nvPr/>
        </p:nvSpPr>
        <p:spPr>
          <a:xfrm flipH="false" flipV="false" rot="0">
            <a:off x="0" y="7453479"/>
            <a:ext cx="4072345" cy="4066842"/>
          </a:xfrm>
          <a:custGeom>
            <a:avLst/>
            <a:gdLst/>
            <a:ahLst/>
            <a:cxnLst/>
            <a:rect r="r" b="b" t="t" l="l"/>
            <a:pathLst>
              <a:path h="4066842" w="4072345">
                <a:moveTo>
                  <a:pt x="0" y="0"/>
                </a:moveTo>
                <a:lnTo>
                  <a:pt x="4072345" y="0"/>
                </a:lnTo>
                <a:lnTo>
                  <a:pt x="4072345" y="4066842"/>
                </a:lnTo>
                <a:lnTo>
                  <a:pt x="0" y="40668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true" rot="0">
            <a:off x="14729434" y="-317609"/>
            <a:ext cx="4180831" cy="3386473"/>
          </a:xfrm>
          <a:custGeom>
            <a:avLst/>
            <a:gdLst/>
            <a:ahLst/>
            <a:cxnLst/>
            <a:rect r="r" b="b" t="t" l="l"/>
            <a:pathLst>
              <a:path h="3386473" w="4180831">
                <a:moveTo>
                  <a:pt x="0" y="3386473"/>
                </a:moveTo>
                <a:lnTo>
                  <a:pt x="4180831" y="3386473"/>
                </a:lnTo>
                <a:lnTo>
                  <a:pt x="4180831" y="0"/>
                </a:lnTo>
                <a:lnTo>
                  <a:pt x="0" y="0"/>
                </a:lnTo>
                <a:lnTo>
                  <a:pt x="0" y="3386473"/>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0" y="0"/>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03</a:t>
            </a:r>
          </a:p>
        </p:txBody>
      </p:sp>
      <p:sp>
        <p:nvSpPr>
          <p:cNvPr name="AutoShape 11" id="11"/>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2" id="12"/>
          <p:cNvSpPr/>
          <p:nvPr/>
        </p:nvSpPr>
        <p:spPr>
          <a:xfrm flipH="false" flipV="false" rot="0">
            <a:off x="3679812" y="6770983"/>
            <a:ext cx="1072583" cy="1072583"/>
          </a:xfrm>
          <a:custGeom>
            <a:avLst/>
            <a:gdLst/>
            <a:ahLst/>
            <a:cxnLst/>
            <a:rect r="r" b="b" t="t" l="l"/>
            <a:pathLst>
              <a:path h="1072583" w="1072583">
                <a:moveTo>
                  <a:pt x="0" y="0"/>
                </a:moveTo>
                <a:lnTo>
                  <a:pt x="1072583" y="0"/>
                </a:lnTo>
                <a:lnTo>
                  <a:pt x="1072583" y="1072583"/>
                </a:lnTo>
                <a:lnTo>
                  <a:pt x="0" y="10725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4023509" y="649617"/>
            <a:ext cx="1792620" cy="1452022"/>
          </a:xfrm>
          <a:custGeom>
            <a:avLst/>
            <a:gdLst/>
            <a:ahLst/>
            <a:cxnLst/>
            <a:rect r="r" b="b" t="t" l="l"/>
            <a:pathLst>
              <a:path h="1452022" w="1792620">
                <a:moveTo>
                  <a:pt x="0" y="0"/>
                </a:moveTo>
                <a:lnTo>
                  <a:pt x="1792620" y="0"/>
                </a:lnTo>
                <a:lnTo>
                  <a:pt x="1792620" y="1452022"/>
                </a:lnTo>
                <a:lnTo>
                  <a:pt x="0" y="14520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028700" y="758341"/>
            <a:ext cx="1047406" cy="1278126"/>
          </a:xfrm>
          <a:custGeom>
            <a:avLst/>
            <a:gdLst/>
            <a:ahLst/>
            <a:cxnLst/>
            <a:rect r="r" b="b" t="t" l="l"/>
            <a:pathLst>
              <a:path h="1278126" w="1047406">
                <a:moveTo>
                  <a:pt x="0" y="0"/>
                </a:moveTo>
                <a:lnTo>
                  <a:pt x="1047406" y="0"/>
                </a:lnTo>
                <a:lnTo>
                  <a:pt x="1047406" y="1278126"/>
                </a:lnTo>
                <a:lnTo>
                  <a:pt x="0" y="1278126"/>
                </a:lnTo>
                <a:lnTo>
                  <a:pt x="0" y="0"/>
                </a:lnTo>
                <a:close/>
              </a:path>
            </a:pathLst>
          </a:custGeom>
          <a:blipFill>
            <a:blip r:embed="rId10"/>
            <a:stretch>
              <a:fillRect l="0" t="0" r="0" b="0"/>
            </a:stretch>
          </a:blipFill>
        </p:spPr>
      </p:sp>
      <p:sp>
        <p:nvSpPr>
          <p:cNvPr name="Freeform 15" id="15"/>
          <p:cNvSpPr/>
          <p:nvPr/>
        </p:nvSpPr>
        <p:spPr>
          <a:xfrm flipH="false" flipV="false" rot="0">
            <a:off x="1028700" y="2492251"/>
            <a:ext cx="2926474" cy="2607166"/>
          </a:xfrm>
          <a:custGeom>
            <a:avLst/>
            <a:gdLst/>
            <a:ahLst/>
            <a:cxnLst/>
            <a:rect r="r" b="b" t="t" l="l"/>
            <a:pathLst>
              <a:path h="2607166" w="2926474">
                <a:moveTo>
                  <a:pt x="0" y="0"/>
                </a:moveTo>
                <a:lnTo>
                  <a:pt x="2926474" y="0"/>
                </a:lnTo>
                <a:lnTo>
                  <a:pt x="2926474" y="2607166"/>
                </a:lnTo>
                <a:lnTo>
                  <a:pt x="0" y="2607166"/>
                </a:lnTo>
                <a:lnTo>
                  <a:pt x="0" y="0"/>
                </a:lnTo>
                <a:close/>
              </a:path>
            </a:pathLst>
          </a:custGeom>
          <a:blipFill>
            <a:blip r:embed="rId11"/>
            <a:stretch>
              <a:fillRect l="-33633" t="0" r="0" b="0"/>
            </a:stretch>
          </a:blipFill>
        </p:spPr>
      </p:sp>
      <p:sp>
        <p:nvSpPr>
          <p:cNvPr name="Freeform 16" id="16"/>
          <p:cNvSpPr/>
          <p:nvPr/>
        </p:nvSpPr>
        <p:spPr>
          <a:xfrm flipH="false" flipV="false" rot="0">
            <a:off x="1509982" y="5293032"/>
            <a:ext cx="2445192" cy="3359165"/>
          </a:xfrm>
          <a:custGeom>
            <a:avLst/>
            <a:gdLst/>
            <a:ahLst/>
            <a:cxnLst/>
            <a:rect r="r" b="b" t="t" l="l"/>
            <a:pathLst>
              <a:path h="3359165" w="2445192">
                <a:moveTo>
                  <a:pt x="0" y="0"/>
                </a:moveTo>
                <a:lnTo>
                  <a:pt x="2445192" y="0"/>
                </a:lnTo>
                <a:lnTo>
                  <a:pt x="2445192" y="3359164"/>
                </a:lnTo>
                <a:lnTo>
                  <a:pt x="0" y="3359164"/>
                </a:lnTo>
                <a:lnTo>
                  <a:pt x="0" y="0"/>
                </a:lnTo>
                <a:close/>
              </a:path>
            </a:pathLst>
          </a:custGeom>
          <a:blipFill>
            <a:blip r:embed="rId12"/>
            <a:stretch>
              <a:fillRect l="0" t="0" r="0" b="0"/>
            </a:stretch>
          </a:blipFill>
        </p:spPr>
      </p:sp>
      <p:sp>
        <p:nvSpPr>
          <p:cNvPr name="TextBox 17" id="17"/>
          <p:cNvSpPr txBox="true"/>
          <p:nvPr/>
        </p:nvSpPr>
        <p:spPr>
          <a:xfrm rot="0">
            <a:off x="4461541" y="3114489"/>
            <a:ext cx="12358308" cy="5542717"/>
          </a:xfrm>
          <a:prstGeom prst="rect">
            <a:avLst/>
          </a:prstGeom>
        </p:spPr>
        <p:txBody>
          <a:bodyPr anchor="t" rtlCol="false" tIns="0" lIns="0" bIns="0" rIns="0">
            <a:spAutoFit/>
          </a:bodyPr>
          <a:lstStyle/>
          <a:p>
            <a:pPr algn="just">
              <a:lnSpc>
                <a:spcPts val="3720"/>
              </a:lnSpc>
            </a:pPr>
            <a:r>
              <a:rPr lang="en-US" sz="2657">
                <a:solidFill>
                  <a:srgbClr val="000000"/>
                </a:solidFill>
                <a:latin typeface="Glacial Indifference"/>
              </a:rPr>
              <a:t>Masalah lingkungan menjadi fokus utama di berbagai belahan dunia saat ini. Data terkini dari United Nations Environment Programme (UNEP) menunjukkan bahwa masalah sampah menjadi salah satu penyebab utama kerusakan ekosistem global.</a:t>
            </a:r>
          </a:p>
          <a:p>
            <a:pPr algn="just">
              <a:lnSpc>
                <a:spcPts val="1328"/>
              </a:lnSpc>
            </a:pPr>
          </a:p>
          <a:p>
            <a:pPr algn="just">
              <a:lnSpc>
                <a:spcPts val="3720"/>
              </a:lnSpc>
            </a:pPr>
            <a:r>
              <a:rPr lang="en-US" sz="2657">
                <a:solidFill>
                  <a:srgbClr val="000000"/>
                </a:solidFill>
                <a:latin typeface="Glacial Indifference"/>
              </a:rPr>
              <a:t>Salah satu upaya untuk mengatasi tantangan ini adalah melalui peran aktif organisasi lingkungan. Organisasi berperan penting dalam mengedukasi masyarakat, menggalang dukungan finansial, dan mendorong partisipasi dalam aksi nyata untuk menjaga keberlanjutan lingkungan.</a:t>
            </a:r>
          </a:p>
          <a:p>
            <a:pPr algn="just">
              <a:lnSpc>
                <a:spcPts val="2099"/>
              </a:lnSpc>
            </a:pPr>
          </a:p>
          <a:p>
            <a:pPr algn="just">
              <a:lnSpc>
                <a:spcPts val="3720"/>
              </a:lnSpc>
            </a:pPr>
            <a:r>
              <a:rPr lang="en-US" sz="2657">
                <a:solidFill>
                  <a:srgbClr val="000000"/>
                </a:solidFill>
                <a:latin typeface="Glacial Indifference"/>
              </a:rPr>
              <a:t>Namun, banyak organisasi lingkungan masih menghadapi berbagai kendala dalam menjalankan misinya. Salah satunya adalah kesulitan dalam mengumpulkan dana yang cukup untuk mendukung proyek-proyek lingkungan mereka dan merekrut relawan. Disini kami menyediakan solusi dengan mengembangkan website ini.</a:t>
            </a:r>
          </a:p>
        </p:txBody>
      </p:sp>
      <p:sp>
        <p:nvSpPr>
          <p:cNvPr name="TextBox 18" id="18"/>
          <p:cNvSpPr txBox="true"/>
          <p:nvPr/>
        </p:nvSpPr>
        <p:spPr>
          <a:xfrm rot="0">
            <a:off x="4293760" y="1053297"/>
            <a:ext cx="9700481" cy="697738"/>
          </a:xfrm>
          <a:prstGeom prst="rect">
            <a:avLst/>
          </a:prstGeom>
        </p:spPr>
        <p:txBody>
          <a:bodyPr anchor="t" rtlCol="false" tIns="0" lIns="0" bIns="0" rIns="0">
            <a:spAutoFit/>
          </a:bodyPr>
          <a:lstStyle/>
          <a:p>
            <a:pPr algn="l">
              <a:lnSpc>
                <a:spcPts val="5546"/>
              </a:lnSpc>
            </a:pPr>
            <a:r>
              <a:rPr lang="en-US" sz="4700">
                <a:solidFill>
                  <a:srgbClr val="B22D30"/>
                </a:solidFill>
                <a:latin typeface="Montaser Arabic Bold"/>
              </a:rPr>
              <a:t>Latar Belakang Green Ranger</a:t>
            </a:r>
          </a:p>
        </p:txBody>
      </p:sp>
      <p:sp>
        <p:nvSpPr>
          <p:cNvPr name="TextBox 19" id="19"/>
          <p:cNvSpPr txBox="true"/>
          <p:nvPr/>
        </p:nvSpPr>
        <p:spPr>
          <a:xfrm rot="0">
            <a:off x="4461541" y="2416051"/>
            <a:ext cx="10175438" cy="606425"/>
          </a:xfrm>
          <a:prstGeom prst="rect">
            <a:avLst/>
          </a:prstGeom>
        </p:spPr>
        <p:txBody>
          <a:bodyPr anchor="t" rtlCol="false" tIns="0" lIns="0" bIns="0" rIns="0">
            <a:spAutoFit/>
          </a:bodyPr>
          <a:lstStyle/>
          <a:p>
            <a:pPr algn="l">
              <a:lnSpc>
                <a:spcPts val="4900"/>
              </a:lnSpc>
            </a:pPr>
            <a:r>
              <a:rPr lang="en-US" sz="3500">
                <a:solidFill>
                  <a:srgbClr val="59683C"/>
                </a:solidFill>
                <a:latin typeface="Montaser Arabic"/>
              </a:rPr>
              <a:t>Kenapa Kita mengembangkan Green Ranger?</a:t>
            </a:r>
          </a:p>
        </p:txBody>
      </p:sp>
      <p:sp>
        <p:nvSpPr>
          <p:cNvPr name="TextBox 20" id="20"/>
          <p:cNvSpPr txBox="true"/>
          <p:nvPr/>
        </p:nvSpPr>
        <p:spPr>
          <a:xfrm rot="0">
            <a:off x="10253843" y="8963025"/>
            <a:ext cx="5986132"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PRESENTASI TUGAS BESAR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DA295"/>
        </a:solidFill>
      </p:bgPr>
    </p:bg>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E4E4E4"/>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FFFFFF"/>
                </a:solidFill>
                <a:latin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sp>
        <p:nvSpPr>
          <p:cNvPr name="Freeform 10" id="10"/>
          <p:cNvSpPr/>
          <p:nvPr/>
        </p:nvSpPr>
        <p:spPr>
          <a:xfrm flipH="false" flipV="false" rot="0">
            <a:off x="16315549" y="677272"/>
            <a:ext cx="1452071" cy="1457537"/>
          </a:xfrm>
          <a:custGeom>
            <a:avLst/>
            <a:gdLst/>
            <a:ahLst/>
            <a:cxnLst/>
            <a:rect r="r" b="b" t="t" l="l"/>
            <a:pathLst>
              <a:path h="1457537" w="1452071">
                <a:moveTo>
                  <a:pt x="0" y="0"/>
                </a:moveTo>
                <a:lnTo>
                  <a:pt x="1452072" y="0"/>
                </a:lnTo>
                <a:lnTo>
                  <a:pt x="1452072" y="1457537"/>
                </a:lnTo>
                <a:lnTo>
                  <a:pt x="0" y="14575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555294" y="2275495"/>
            <a:ext cx="713130" cy="713130"/>
          </a:xfrm>
          <a:custGeom>
            <a:avLst/>
            <a:gdLst/>
            <a:ahLst/>
            <a:cxnLst/>
            <a:rect r="r" b="b" t="t" l="l"/>
            <a:pathLst>
              <a:path h="713130" w="713130">
                <a:moveTo>
                  <a:pt x="0" y="0"/>
                </a:moveTo>
                <a:lnTo>
                  <a:pt x="713131" y="0"/>
                </a:lnTo>
                <a:lnTo>
                  <a:pt x="713131" y="713130"/>
                </a:lnTo>
                <a:lnTo>
                  <a:pt x="0" y="713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46230" y="6885480"/>
            <a:ext cx="3984149" cy="3984149"/>
          </a:xfrm>
          <a:custGeom>
            <a:avLst/>
            <a:gdLst/>
            <a:ahLst/>
            <a:cxnLst/>
            <a:rect r="r" b="b" t="t" l="l"/>
            <a:pathLst>
              <a:path h="3984149" w="3984149">
                <a:moveTo>
                  <a:pt x="0" y="0"/>
                </a:moveTo>
                <a:lnTo>
                  <a:pt x="3984149" y="0"/>
                </a:lnTo>
                <a:lnTo>
                  <a:pt x="3984149" y="3984148"/>
                </a:lnTo>
                <a:lnTo>
                  <a:pt x="0" y="3984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986928" y="7292756"/>
            <a:ext cx="1909190" cy="1546444"/>
          </a:xfrm>
          <a:custGeom>
            <a:avLst/>
            <a:gdLst/>
            <a:ahLst/>
            <a:cxnLst/>
            <a:rect r="r" b="b" t="t" l="l"/>
            <a:pathLst>
              <a:path h="1546444" w="1909190">
                <a:moveTo>
                  <a:pt x="0" y="0"/>
                </a:moveTo>
                <a:lnTo>
                  <a:pt x="1909190" y="0"/>
                </a:lnTo>
                <a:lnTo>
                  <a:pt x="1909190" y="1546444"/>
                </a:lnTo>
                <a:lnTo>
                  <a:pt x="0" y="1546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028700" y="758341"/>
            <a:ext cx="1047406" cy="1278126"/>
          </a:xfrm>
          <a:custGeom>
            <a:avLst/>
            <a:gdLst/>
            <a:ahLst/>
            <a:cxnLst/>
            <a:rect r="r" b="b" t="t" l="l"/>
            <a:pathLst>
              <a:path h="1278126" w="1047406">
                <a:moveTo>
                  <a:pt x="0" y="0"/>
                </a:moveTo>
                <a:lnTo>
                  <a:pt x="1047406" y="0"/>
                </a:lnTo>
                <a:lnTo>
                  <a:pt x="1047406" y="1278126"/>
                </a:lnTo>
                <a:lnTo>
                  <a:pt x="0" y="1278126"/>
                </a:lnTo>
                <a:lnTo>
                  <a:pt x="0" y="0"/>
                </a:lnTo>
                <a:close/>
              </a:path>
            </a:pathLst>
          </a:custGeom>
          <a:blipFill>
            <a:blip r:embed="rId10"/>
            <a:stretch>
              <a:fillRect l="0" t="0" r="0" b="0"/>
            </a:stretch>
          </a:blipFill>
        </p:spPr>
      </p:sp>
      <p:sp>
        <p:nvSpPr>
          <p:cNvPr name="Freeform 15" id="15"/>
          <p:cNvSpPr/>
          <p:nvPr/>
        </p:nvSpPr>
        <p:spPr>
          <a:xfrm flipH="false" flipV="false" rot="0">
            <a:off x="1022226" y="2281607"/>
            <a:ext cx="3271533" cy="2181022"/>
          </a:xfrm>
          <a:custGeom>
            <a:avLst/>
            <a:gdLst/>
            <a:ahLst/>
            <a:cxnLst/>
            <a:rect r="r" b="b" t="t" l="l"/>
            <a:pathLst>
              <a:path h="2181022" w="3271533">
                <a:moveTo>
                  <a:pt x="0" y="0"/>
                </a:moveTo>
                <a:lnTo>
                  <a:pt x="3271534" y="0"/>
                </a:lnTo>
                <a:lnTo>
                  <a:pt x="3271534" y="2181022"/>
                </a:lnTo>
                <a:lnTo>
                  <a:pt x="0" y="2181022"/>
                </a:lnTo>
                <a:lnTo>
                  <a:pt x="0" y="0"/>
                </a:lnTo>
                <a:close/>
              </a:path>
            </a:pathLst>
          </a:custGeom>
          <a:blipFill>
            <a:blip r:embed="rId11"/>
            <a:stretch>
              <a:fillRect l="0" t="0" r="0" b="0"/>
            </a:stretch>
          </a:blipFill>
        </p:spPr>
      </p:sp>
      <p:sp>
        <p:nvSpPr>
          <p:cNvPr name="TextBox 16" id="16"/>
          <p:cNvSpPr txBox="true"/>
          <p:nvPr/>
        </p:nvSpPr>
        <p:spPr>
          <a:xfrm rot="0">
            <a:off x="4293760" y="965752"/>
            <a:ext cx="9700481" cy="697738"/>
          </a:xfrm>
          <a:prstGeom prst="rect">
            <a:avLst/>
          </a:prstGeom>
        </p:spPr>
        <p:txBody>
          <a:bodyPr anchor="t" rtlCol="false" tIns="0" lIns="0" bIns="0" rIns="0">
            <a:spAutoFit/>
          </a:bodyPr>
          <a:lstStyle/>
          <a:p>
            <a:pPr algn="l">
              <a:lnSpc>
                <a:spcPts val="5546"/>
              </a:lnSpc>
            </a:pPr>
            <a:r>
              <a:rPr lang="en-US" sz="4700">
                <a:solidFill>
                  <a:srgbClr val="B22D30"/>
                </a:solidFill>
                <a:latin typeface="Montaser Arabic Bold"/>
              </a:rPr>
              <a:t>Solusi Yang Kami Tawarkan</a:t>
            </a:r>
          </a:p>
        </p:txBody>
      </p:sp>
      <p:sp>
        <p:nvSpPr>
          <p:cNvPr name="TextBox 17" id="17"/>
          <p:cNvSpPr txBox="true"/>
          <p:nvPr/>
        </p:nvSpPr>
        <p:spPr>
          <a:xfrm rot="0">
            <a:off x="4461541" y="2196890"/>
            <a:ext cx="12797759" cy="1254562"/>
          </a:xfrm>
          <a:prstGeom prst="rect">
            <a:avLst/>
          </a:prstGeom>
        </p:spPr>
        <p:txBody>
          <a:bodyPr anchor="t" rtlCol="false" tIns="0" lIns="0" bIns="0" rIns="0">
            <a:spAutoFit/>
          </a:bodyPr>
          <a:lstStyle/>
          <a:p>
            <a:pPr algn="just">
              <a:lnSpc>
                <a:spcPts val="3300"/>
              </a:lnSpc>
            </a:pPr>
            <a:r>
              <a:rPr lang="en-US" sz="2357">
                <a:solidFill>
                  <a:srgbClr val="000000"/>
                </a:solidFill>
                <a:latin typeface="Glacial Indifference"/>
              </a:rPr>
              <a:t>Green Ranger merupakan jawaban dari seluruh permasalahan sebelumnya. Green Ranger merupakan platform yang mewadahi kebutuhan organisasi lingkungan. Berikut beberapa fitur yang terdapat dalam website ini:</a:t>
            </a:r>
          </a:p>
        </p:txBody>
      </p:sp>
      <p:sp>
        <p:nvSpPr>
          <p:cNvPr name="TextBox 18" id="18"/>
          <p:cNvSpPr txBox="true"/>
          <p:nvPr/>
        </p:nvSpPr>
        <p:spPr>
          <a:xfrm rot="0">
            <a:off x="4076044" y="3445250"/>
            <a:ext cx="12358308" cy="416362"/>
          </a:xfrm>
          <a:prstGeom prst="rect">
            <a:avLst/>
          </a:prstGeom>
        </p:spPr>
        <p:txBody>
          <a:bodyPr anchor="t" rtlCol="false" tIns="0" lIns="0" bIns="0" rIns="0">
            <a:spAutoFit/>
          </a:bodyPr>
          <a:lstStyle/>
          <a:p>
            <a:pPr algn="just" marL="509048" indent="-254524" lvl="1">
              <a:lnSpc>
                <a:spcPts val="3300"/>
              </a:lnSpc>
              <a:buAutoNum type="arabicPeriod" startAt="1"/>
            </a:pPr>
            <a:r>
              <a:rPr lang="en-US" sz="2357">
                <a:solidFill>
                  <a:srgbClr val="000000"/>
                </a:solidFill>
                <a:latin typeface="Glacial Indifference Bold"/>
              </a:rPr>
              <a:t>Perekrutan Relawan</a:t>
            </a:r>
          </a:p>
        </p:txBody>
      </p:sp>
      <p:sp>
        <p:nvSpPr>
          <p:cNvPr name="TextBox 19" id="19"/>
          <p:cNvSpPr txBox="true"/>
          <p:nvPr/>
        </p:nvSpPr>
        <p:spPr>
          <a:xfrm rot="0">
            <a:off x="4683277" y="3874654"/>
            <a:ext cx="12358308" cy="1254562"/>
          </a:xfrm>
          <a:prstGeom prst="rect">
            <a:avLst/>
          </a:prstGeom>
        </p:spPr>
        <p:txBody>
          <a:bodyPr anchor="t" rtlCol="false" tIns="0" lIns="0" bIns="0" rIns="0">
            <a:spAutoFit/>
          </a:bodyPr>
          <a:lstStyle/>
          <a:p>
            <a:pPr algn="just">
              <a:lnSpc>
                <a:spcPts val="3300"/>
              </a:lnSpc>
            </a:pPr>
            <a:r>
              <a:rPr lang="en-US" sz="2357">
                <a:solidFill>
                  <a:srgbClr val="000000"/>
                </a:solidFill>
                <a:latin typeface="Glacial Indifference"/>
              </a:rPr>
              <a:t>Fitur ini mempermudah seseorang untuk bergabung menjadi relawan kebersihan dan lingkungan. Green Ranger menyediakan berbagai event kebersihan dan lingkungan yang menarik lengkap dengan susunan acaranya. </a:t>
            </a:r>
          </a:p>
        </p:txBody>
      </p:sp>
      <p:sp>
        <p:nvSpPr>
          <p:cNvPr name="TextBox 20" id="20"/>
          <p:cNvSpPr txBox="true"/>
          <p:nvPr/>
        </p:nvSpPr>
        <p:spPr>
          <a:xfrm rot="0">
            <a:off x="4379661" y="5138741"/>
            <a:ext cx="12358308" cy="416362"/>
          </a:xfrm>
          <a:prstGeom prst="rect">
            <a:avLst/>
          </a:prstGeom>
        </p:spPr>
        <p:txBody>
          <a:bodyPr anchor="t" rtlCol="false" tIns="0" lIns="0" bIns="0" rIns="0">
            <a:spAutoFit/>
          </a:bodyPr>
          <a:lstStyle/>
          <a:p>
            <a:pPr algn="just">
              <a:lnSpc>
                <a:spcPts val="3300"/>
              </a:lnSpc>
            </a:pPr>
            <a:r>
              <a:rPr lang="en-US" sz="2357">
                <a:solidFill>
                  <a:srgbClr val="000000"/>
                </a:solidFill>
                <a:latin typeface="Glacial Indifference"/>
              </a:rPr>
              <a:t>2. </a:t>
            </a:r>
            <a:r>
              <a:rPr lang="en-US" sz="2357">
                <a:solidFill>
                  <a:srgbClr val="000000"/>
                </a:solidFill>
                <a:latin typeface="Glacial Indifference Bold"/>
              </a:rPr>
              <a:t>Platform Donasi</a:t>
            </a:r>
          </a:p>
        </p:txBody>
      </p:sp>
      <p:sp>
        <p:nvSpPr>
          <p:cNvPr name="TextBox 21" id="21"/>
          <p:cNvSpPr txBox="true"/>
          <p:nvPr/>
        </p:nvSpPr>
        <p:spPr>
          <a:xfrm rot="0">
            <a:off x="4683277" y="5568146"/>
            <a:ext cx="12358308" cy="1673662"/>
          </a:xfrm>
          <a:prstGeom prst="rect">
            <a:avLst/>
          </a:prstGeom>
        </p:spPr>
        <p:txBody>
          <a:bodyPr anchor="t" rtlCol="false" tIns="0" lIns="0" bIns="0" rIns="0">
            <a:spAutoFit/>
          </a:bodyPr>
          <a:lstStyle/>
          <a:p>
            <a:pPr algn="just">
              <a:lnSpc>
                <a:spcPts val="3300"/>
              </a:lnSpc>
            </a:pPr>
            <a:r>
              <a:rPr lang="en-US" sz="2357">
                <a:solidFill>
                  <a:srgbClr val="000000"/>
                </a:solidFill>
                <a:latin typeface="Glacial Indifference"/>
              </a:rPr>
              <a:t>Fitur ini cocok bagi seseorang yang ingin menjadi relawan proyek kebersihan dan lingkungan namun terkendala suatu hal. Dengan berdonasi, kita sudah ikut berkontribusi menyelamatkan lingkungan. Donasi ini akan disalurkan untuk membantu mendanai proyek - proyek lingkungan dan kebersihan Green Ranger.</a:t>
            </a:r>
          </a:p>
        </p:txBody>
      </p:sp>
      <p:sp>
        <p:nvSpPr>
          <p:cNvPr name="TextBox 22" id="22"/>
          <p:cNvSpPr txBox="true"/>
          <p:nvPr/>
        </p:nvSpPr>
        <p:spPr>
          <a:xfrm rot="0">
            <a:off x="4379661" y="7205042"/>
            <a:ext cx="12358308" cy="416362"/>
          </a:xfrm>
          <a:prstGeom prst="rect">
            <a:avLst/>
          </a:prstGeom>
        </p:spPr>
        <p:txBody>
          <a:bodyPr anchor="t" rtlCol="false" tIns="0" lIns="0" bIns="0" rIns="0">
            <a:spAutoFit/>
          </a:bodyPr>
          <a:lstStyle/>
          <a:p>
            <a:pPr algn="just">
              <a:lnSpc>
                <a:spcPts val="3300"/>
              </a:lnSpc>
            </a:pPr>
            <a:r>
              <a:rPr lang="en-US" sz="2357">
                <a:solidFill>
                  <a:srgbClr val="000000"/>
                </a:solidFill>
                <a:latin typeface="Glacial Indifference"/>
              </a:rPr>
              <a:t>3</a:t>
            </a:r>
            <a:r>
              <a:rPr lang="en-US" sz="2357">
                <a:solidFill>
                  <a:srgbClr val="000000"/>
                </a:solidFill>
                <a:latin typeface="Glacial Indifference Bold"/>
              </a:rPr>
              <a:t>. Media Informatif</a:t>
            </a:r>
          </a:p>
        </p:txBody>
      </p:sp>
      <p:sp>
        <p:nvSpPr>
          <p:cNvPr name="TextBox 23" id="23"/>
          <p:cNvSpPr txBox="true"/>
          <p:nvPr/>
        </p:nvSpPr>
        <p:spPr>
          <a:xfrm rot="0">
            <a:off x="4683277" y="7584638"/>
            <a:ext cx="12358308" cy="1673662"/>
          </a:xfrm>
          <a:prstGeom prst="rect">
            <a:avLst/>
          </a:prstGeom>
        </p:spPr>
        <p:txBody>
          <a:bodyPr anchor="t" rtlCol="false" tIns="0" lIns="0" bIns="0" rIns="0">
            <a:spAutoFit/>
          </a:bodyPr>
          <a:lstStyle/>
          <a:p>
            <a:pPr algn="just">
              <a:lnSpc>
                <a:spcPts val="3300"/>
              </a:lnSpc>
            </a:pPr>
            <a:r>
              <a:rPr lang="en-US" sz="2357">
                <a:solidFill>
                  <a:srgbClr val="000000"/>
                </a:solidFill>
                <a:latin typeface="Glacial Indifference"/>
              </a:rPr>
              <a:t>Sebuah sarana edukasi orang melalui platform digital. Disini pengguna dapat menemukan artikel dan tips menarik mengenai lingkungan dan kebersihan. Hal ini juga bermanfaat agar pengguna mendapatkan edukasi serta literasi dan harapannya bisa diemplementasikan di kehidupan mereka.</a:t>
            </a:r>
          </a:p>
        </p:txBody>
      </p:sp>
      <p:sp>
        <p:nvSpPr>
          <p:cNvPr name="TextBox 24" id="24"/>
          <p:cNvSpPr txBox="true"/>
          <p:nvPr/>
        </p:nvSpPr>
        <p:spPr>
          <a:xfrm rot="0">
            <a:off x="10329417" y="8963025"/>
            <a:ext cx="5986132" cy="523875"/>
          </a:xfrm>
          <a:prstGeom prst="rect">
            <a:avLst/>
          </a:prstGeom>
        </p:spPr>
        <p:txBody>
          <a:bodyPr anchor="t" rtlCol="false" tIns="0" lIns="0" bIns="0" rIns="0">
            <a:spAutoFit/>
          </a:bodyPr>
          <a:lstStyle/>
          <a:p>
            <a:pPr algn="r">
              <a:lnSpc>
                <a:spcPts val="4200"/>
              </a:lnSpc>
            </a:pPr>
            <a:r>
              <a:rPr lang="en-US" sz="3000" spc="300">
                <a:solidFill>
                  <a:srgbClr val="FFFFFF"/>
                </a:solidFill>
                <a:latin typeface="Glacial Indifference Bold"/>
              </a:rPr>
              <a:t>PRESENTASI TUGAS BESAR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05</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028700" y="758341"/>
            <a:ext cx="1047406" cy="1278126"/>
          </a:xfrm>
          <a:custGeom>
            <a:avLst/>
            <a:gdLst/>
            <a:ahLst/>
            <a:cxnLst/>
            <a:rect r="r" b="b" t="t" l="l"/>
            <a:pathLst>
              <a:path h="1278126" w="1047406">
                <a:moveTo>
                  <a:pt x="0" y="0"/>
                </a:moveTo>
                <a:lnTo>
                  <a:pt x="1047406" y="0"/>
                </a:lnTo>
                <a:lnTo>
                  <a:pt x="1047406" y="1278126"/>
                </a:lnTo>
                <a:lnTo>
                  <a:pt x="0" y="1278126"/>
                </a:lnTo>
                <a:lnTo>
                  <a:pt x="0" y="0"/>
                </a:lnTo>
                <a:close/>
              </a:path>
            </a:pathLst>
          </a:custGeom>
          <a:blipFill>
            <a:blip r:embed="rId6"/>
            <a:stretch>
              <a:fillRect l="0" t="0" r="0" b="0"/>
            </a:stretch>
          </a:blipFill>
        </p:spPr>
      </p:sp>
      <p:sp>
        <p:nvSpPr>
          <p:cNvPr name="Freeform 19" id="19"/>
          <p:cNvSpPr/>
          <p:nvPr/>
        </p:nvSpPr>
        <p:spPr>
          <a:xfrm flipH="false" flipV="false" rot="0">
            <a:off x="2007153" y="6196416"/>
            <a:ext cx="1461972" cy="1461972"/>
          </a:xfrm>
          <a:custGeom>
            <a:avLst/>
            <a:gdLst/>
            <a:ahLst/>
            <a:cxnLst/>
            <a:rect r="r" b="b" t="t" l="l"/>
            <a:pathLst>
              <a:path h="1461972" w="1461972">
                <a:moveTo>
                  <a:pt x="0" y="0"/>
                </a:moveTo>
                <a:lnTo>
                  <a:pt x="1461972" y="0"/>
                </a:lnTo>
                <a:lnTo>
                  <a:pt x="1461972" y="1461972"/>
                </a:lnTo>
                <a:lnTo>
                  <a:pt x="0" y="1461972"/>
                </a:lnTo>
                <a:lnTo>
                  <a:pt x="0" y="0"/>
                </a:lnTo>
                <a:close/>
              </a:path>
            </a:pathLst>
          </a:custGeom>
          <a:blipFill>
            <a:blip r:embed="rId7"/>
            <a:stretch>
              <a:fillRect l="0" t="0" r="0" b="0"/>
            </a:stretch>
          </a:blipFill>
        </p:spPr>
      </p:sp>
      <p:sp>
        <p:nvSpPr>
          <p:cNvPr name="Freeform 20" id="20"/>
          <p:cNvSpPr/>
          <p:nvPr/>
        </p:nvSpPr>
        <p:spPr>
          <a:xfrm flipH="false" flipV="false" rot="0">
            <a:off x="-194819" y="2285807"/>
            <a:ext cx="5865915" cy="3910610"/>
          </a:xfrm>
          <a:custGeom>
            <a:avLst/>
            <a:gdLst/>
            <a:ahLst/>
            <a:cxnLst/>
            <a:rect r="r" b="b" t="t" l="l"/>
            <a:pathLst>
              <a:path h="3910610" w="5865915">
                <a:moveTo>
                  <a:pt x="0" y="0"/>
                </a:moveTo>
                <a:lnTo>
                  <a:pt x="5865915" y="0"/>
                </a:lnTo>
                <a:lnTo>
                  <a:pt x="5865915" y="3910609"/>
                </a:lnTo>
                <a:lnTo>
                  <a:pt x="0" y="3910609"/>
                </a:lnTo>
                <a:lnTo>
                  <a:pt x="0" y="0"/>
                </a:lnTo>
                <a:close/>
              </a:path>
            </a:pathLst>
          </a:custGeom>
          <a:blipFill>
            <a:blip r:embed="rId8"/>
            <a:stretch>
              <a:fillRect l="0" t="0" r="0" b="0"/>
            </a:stretch>
          </a:blipFill>
        </p:spPr>
      </p:sp>
      <p:sp>
        <p:nvSpPr>
          <p:cNvPr name="TextBox 21" id="21"/>
          <p:cNvSpPr txBox="true"/>
          <p:nvPr/>
        </p:nvSpPr>
        <p:spPr>
          <a:xfrm rot="0">
            <a:off x="4293760" y="1053297"/>
            <a:ext cx="9700481" cy="697738"/>
          </a:xfrm>
          <a:prstGeom prst="rect">
            <a:avLst/>
          </a:prstGeom>
        </p:spPr>
        <p:txBody>
          <a:bodyPr anchor="t" rtlCol="false" tIns="0" lIns="0" bIns="0" rIns="0">
            <a:spAutoFit/>
          </a:bodyPr>
          <a:lstStyle/>
          <a:p>
            <a:pPr algn="l">
              <a:lnSpc>
                <a:spcPts val="5546"/>
              </a:lnSpc>
            </a:pPr>
            <a:r>
              <a:rPr lang="en-US" sz="4700">
                <a:solidFill>
                  <a:srgbClr val="B22D30"/>
                </a:solidFill>
                <a:latin typeface="Montaser Arabic Bold"/>
              </a:rPr>
              <a:t>Pengembangan website</a:t>
            </a:r>
          </a:p>
        </p:txBody>
      </p:sp>
      <p:sp>
        <p:nvSpPr>
          <p:cNvPr name="TextBox 22" id="22"/>
          <p:cNvSpPr txBox="true"/>
          <p:nvPr/>
        </p:nvSpPr>
        <p:spPr>
          <a:xfrm rot="0">
            <a:off x="4293760" y="3050903"/>
            <a:ext cx="10609734" cy="2323267"/>
          </a:xfrm>
          <a:prstGeom prst="rect">
            <a:avLst/>
          </a:prstGeom>
        </p:spPr>
        <p:txBody>
          <a:bodyPr anchor="t" rtlCol="false" tIns="0" lIns="0" bIns="0" rIns="0">
            <a:spAutoFit/>
          </a:bodyPr>
          <a:lstStyle/>
          <a:p>
            <a:pPr algn="just">
              <a:lnSpc>
                <a:spcPts val="3720"/>
              </a:lnSpc>
            </a:pPr>
            <a:r>
              <a:rPr lang="en-US" sz="2657">
                <a:solidFill>
                  <a:srgbClr val="000000"/>
                </a:solidFill>
                <a:latin typeface="Glacial Indifference"/>
              </a:rPr>
              <a:t>Kami mengembangkan website Green Ranger menggunakan framework PHP laravel.  Dengan menggunakan framework mempermudah kita dalam mengembangkan website ini karena lebih terstruktur. Selain itu, kami juga menggunakan Library CSS Bootsrap untuk mengembangkan bagian interface pengguna.</a:t>
            </a:r>
          </a:p>
        </p:txBody>
      </p:sp>
      <p:sp>
        <p:nvSpPr>
          <p:cNvPr name="TextBox 23" id="23"/>
          <p:cNvSpPr txBox="true"/>
          <p:nvPr/>
        </p:nvSpPr>
        <p:spPr>
          <a:xfrm rot="0">
            <a:off x="10253843" y="8963025"/>
            <a:ext cx="5986132"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PRESENTASI TUGAS BESAR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sz="4499">
                <a:solidFill>
                  <a:srgbClr val="000000"/>
                </a:solidFill>
                <a:latin typeface="Glacial Indifference Bold"/>
              </a:rPr>
              <a:t>06</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028700" y="758341"/>
            <a:ext cx="1047406" cy="1278126"/>
          </a:xfrm>
          <a:custGeom>
            <a:avLst/>
            <a:gdLst/>
            <a:ahLst/>
            <a:cxnLst/>
            <a:rect r="r" b="b" t="t" l="l"/>
            <a:pathLst>
              <a:path h="1278126" w="1047406">
                <a:moveTo>
                  <a:pt x="0" y="0"/>
                </a:moveTo>
                <a:lnTo>
                  <a:pt x="1047406" y="0"/>
                </a:lnTo>
                <a:lnTo>
                  <a:pt x="1047406" y="1278126"/>
                </a:lnTo>
                <a:lnTo>
                  <a:pt x="0" y="1278126"/>
                </a:lnTo>
                <a:lnTo>
                  <a:pt x="0" y="0"/>
                </a:lnTo>
                <a:close/>
              </a:path>
            </a:pathLst>
          </a:custGeom>
          <a:blipFill>
            <a:blip r:embed="rId6"/>
            <a:stretch>
              <a:fillRect l="0" t="0" r="0" b="0"/>
            </a:stretch>
          </a:blipFill>
        </p:spPr>
      </p:sp>
      <p:sp>
        <p:nvSpPr>
          <p:cNvPr name="TextBox 19" id="19"/>
          <p:cNvSpPr txBox="true"/>
          <p:nvPr/>
        </p:nvSpPr>
        <p:spPr>
          <a:xfrm rot="0">
            <a:off x="5592790" y="4277526"/>
            <a:ext cx="6650658" cy="697738"/>
          </a:xfrm>
          <a:prstGeom prst="rect">
            <a:avLst/>
          </a:prstGeom>
        </p:spPr>
        <p:txBody>
          <a:bodyPr anchor="t" rtlCol="false" tIns="0" lIns="0" bIns="0" rIns="0">
            <a:spAutoFit/>
          </a:bodyPr>
          <a:lstStyle/>
          <a:p>
            <a:pPr algn="l">
              <a:lnSpc>
                <a:spcPts val="5546"/>
              </a:lnSpc>
            </a:pPr>
            <a:r>
              <a:rPr lang="en-US" sz="4700">
                <a:solidFill>
                  <a:srgbClr val="B22D30"/>
                </a:solidFill>
                <a:latin typeface="Montaser Arabic Bold"/>
              </a:rPr>
              <a:t>Video Demo Website</a:t>
            </a:r>
          </a:p>
        </p:txBody>
      </p:sp>
      <p:sp>
        <p:nvSpPr>
          <p:cNvPr name="TextBox 20" id="20"/>
          <p:cNvSpPr txBox="true"/>
          <p:nvPr/>
        </p:nvSpPr>
        <p:spPr>
          <a:xfrm rot="0">
            <a:off x="10253843" y="8963025"/>
            <a:ext cx="5986132" cy="523875"/>
          </a:xfrm>
          <a:prstGeom prst="rect">
            <a:avLst/>
          </a:prstGeom>
        </p:spPr>
        <p:txBody>
          <a:bodyPr anchor="t" rtlCol="false" tIns="0" lIns="0" bIns="0" rIns="0">
            <a:spAutoFit/>
          </a:bodyPr>
          <a:lstStyle/>
          <a:p>
            <a:pPr algn="r">
              <a:lnSpc>
                <a:spcPts val="4200"/>
              </a:lnSpc>
            </a:pPr>
            <a:r>
              <a:rPr lang="en-US" sz="3000" spc="300">
                <a:solidFill>
                  <a:srgbClr val="000000"/>
                </a:solidFill>
                <a:latin typeface="Glacial Indifference Bold"/>
              </a:rPr>
              <a:t>PRESENTASI TUGAS BESAR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1785341" y="1679079"/>
            <a:ext cx="14717318" cy="6928841"/>
            <a:chOff x="0" y="0"/>
            <a:chExt cx="3876166" cy="1824880"/>
          </a:xfrm>
        </p:grpSpPr>
        <p:sp>
          <p:nvSpPr>
            <p:cNvPr name="Freeform 3" id="3"/>
            <p:cNvSpPr/>
            <p:nvPr/>
          </p:nvSpPr>
          <p:spPr>
            <a:xfrm flipH="false" flipV="false" rot="0">
              <a:off x="0" y="0"/>
              <a:ext cx="3876166" cy="1824880"/>
            </a:xfrm>
            <a:custGeom>
              <a:avLst/>
              <a:gdLst/>
              <a:ahLst/>
              <a:cxnLst/>
              <a:rect r="r" b="b" t="t" l="l"/>
              <a:pathLst>
                <a:path h="1824880" w="3876166">
                  <a:moveTo>
                    <a:pt x="0" y="0"/>
                  </a:moveTo>
                  <a:lnTo>
                    <a:pt x="3876166" y="0"/>
                  </a:lnTo>
                  <a:lnTo>
                    <a:pt x="3876166" y="1824880"/>
                  </a:lnTo>
                  <a:lnTo>
                    <a:pt x="0" y="1824880"/>
                  </a:lnTo>
                  <a:close/>
                </a:path>
              </a:pathLst>
            </a:custGeom>
            <a:solidFill>
              <a:srgbClr val="5DA295"/>
            </a:solidFill>
          </p:spPr>
        </p:sp>
        <p:sp>
          <p:nvSpPr>
            <p:cNvPr name="TextBox 4" id="4"/>
            <p:cNvSpPr txBox="true"/>
            <p:nvPr/>
          </p:nvSpPr>
          <p:spPr>
            <a:xfrm>
              <a:off x="0" y="-38100"/>
              <a:ext cx="3876166" cy="18629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61903" y="-1566138"/>
            <a:ext cx="4761674" cy="4761674"/>
          </a:xfrm>
          <a:custGeom>
            <a:avLst/>
            <a:gdLst/>
            <a:ahLst/>
            <a:cxnLst/>
            <a:rect r="r" b="b" t="t" l="l"/>
            <a:pathLst>
              <a:path h="4761674" w="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42740" y="2842069"/>
            <a:ext cx="1413018" cy="1236391"/>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8" id="8"/>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1313694"/>
            <a:ext cx="1528376" cy="1528376"/>
          </a:xfrm>
          <a:custGeom>
            <a:avLst/>
            <a:gdLst/>
            <a:ahLst/>
            <a:cxnLst/>
            <a:rect r="r" b="b" t="t" l="l"/>
            <a:pathLst>
              <a:path h="1528376" w="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4221" y="7272116"/>
            <a:ext cx="4777529" cy="4771073"/>
          </a:xfrm>
          <a:custGeom>
            <a:avLst/>
            <a:gdLst/>
            <a:ahLst/>
            <a:cxnLst/>
            <a:rect r="r" b="b" t="t" l="l"/>
            <a:pathLst>
              <a:path h="4771073" w="4777529">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386547" y="3908425"/>
            <a:ext cx="13514906" cy="2222501"/>
          </a:xfrm>
          <a:prstGeom prst="rect">
            <a:avLst/>
          </a:prstGeom>
        </p:spPr>
        <p:txBody>
          <a:bodyPr anchor="t" rtlCol="false" tIns="0" lIns="0" bIns="0" rIns="0">
            <a:spAutoFit/>
          </a:bodyPr>
          <a:lstStyle/>
          <a:p>
            <a:pPr algn="ctr">
              <a:lnSpc>
                <a:spcPts val="18199"/>
              </a:lnSpc>
            </a:pPr>
            <a:r>
              <a:rPr lang="en-US" sz="12999">
                <a:solidFill>
                  <a:srgbClr val="ED3237"/>
                </a:solidFill>
                <a:latin typeface="Glacial Indifference"/>
              </a:rPr>
              <a:t>Terima Kasih</a:t>
            </a:r>
          </a:p>
        </p:txBody>
      </p:sp>
      <p:sp>
        <p:nvSpPr>
          <p:cNvPr name="Freeform 12" id="12"/>
          <p:cNvSpPr/>
          <p:nvPr/>
        </p:nvSpPr>
        <p:spPr>
          <a:xfrm flipH="false" flipV="false" rot="0">
            <a:off x="4317571" y="7272116"/>
            <a:ext cx="1084179" cy="1084179"/>
          </a:xfrm>
          <a:custGeom>
            <a:avLst/>
            <a:gdLst/>
            <a:ahLst/>
            <a:cxnLst/>
            <a:rect r="r" b="b" t="t" l="l"/>
            <a:pathLst>
              <a:path h="1084179" w="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DAGHnybaxQg</dc:identifier>
  <dcterms:modified xsi:type="dcterms:W3CDTF">2011-08-01T06:04:30Z</dcterms:modified>
  <cp:revision>1</cp:revision>
  <dc:title>Green Ranger Presentasi</dc:title>
</cp:coreProperties>
</file>