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58" r:id="rId4"/>
    <p:sldId id="261" r:id="rId5"/>
    <p:sldId id="270" r:id="rId6"/>
    <p:sldId id="260" r:id="rId7"/>
    <p:sldId id="262" r:id="rId8"/>
    <p:sldId id="263" r:id="rId9"/>
    <p:sldId id="264" r:id="rId10"/>
    <p:sldId id="265" r:id="rId11"/>
    <p:sldId id="266" r:id="rId12"/>
    <p:sldId id="267" r:id="rId13"/>
    <p:sldId id="268" r:id="rId14"/>
    <p:sldId id="269" r:id="rId15"/>
    <p:sldId id="292" r:id="rId16"/>
    <p:sldId id="297" r:id="rId17"/>
    <p:sldId id="298" r:id="rId18"/>
    <p:sldId id="299" r:id="rId19"/>
    <p:sldId id="271" r:id="rId20"/>
    <p:sldId id="296" r:id="rId21"/>
    <p:sldId id="293" r:id="rId22"/>
    <p:sldId id="276" r:id="rId23"/>
    <p:sldId id="272" r:id="rId24"/>
    <p:sldId id="284" r:id="rId25"/>
    <p:sldId id="285" r:id="rId26"/>
    <p:sldId id="286" r:id="rId27"/>
    <p:sldId id="287" r:id="rId28"/>
    <p:sldId id="288" r:id="rId29"/>
    <p:sldId id="289" r:id="rId30"/>
    <p:sldId id="290" r:id="rId31"/>
    <p:sldId id="291"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3235" autoAdjust="0"/>
    <p:restoredTop sz="86323" autoAdjust="0"/>
  </p:normalViewPr>
  <p:slideViewPr>
    <p:cSldViewPr>
      <p:cViewPr varScale="1">
        <p:scale>
          <a:sx n="74" d="100"/>
          <a:sy n="74" d="100"/>
        </p:scale>
        <p:origin x="-954" y="-90"/>
      </p:cViewPr>
      <p:guideLst>
        <p:guide orient="horz" pos="2160"/>
        <p:guide pos="2880"/>
      </p:guideLst>
    </p:cSldViewPr>
  </p:slideViewPr>
  <p:outlineViewPr>
    <p:cViewPr>
      <p:scale>
        <a:sx n="33" d="100"/>
        <a:sy n="33" d="100"/>
      </p:scale>
      <p:origin x="0" y="20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A184C-8535-4500-B19B-0B8E5D77CDEF}" type="datetimeFigureOut">
              <a:rPr lang="en-US" smtClean="0"/>
              <a:t>5/17/2014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5D359-B6AE-4D13-8C92-8EFC6CC94349}" type="slidenum">
              <a:rPr lang="en-US" smtClean="0"/>
              <a:t>‹#›</a:t>
            </a:fld>
            <a:endParaRPr lang="en-US"/>
          </a:p>
        </p:txBody>
      </p:sp>
    </p:spTree>
    <p:extLst>
      <p:ext uri="{BB962C8B-B14F-4D97-AF65-F5344CB8AC3E}">
        <p14:creationId xmlns:p14="http://schemas.microsoft.com/office/powerpoint/2010/main" val="213548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plots of response variable</a:t>
            </a:r>
            <a:endParaRPr lang="en-US" dirty="0"/>
          </a:p>
        </p:txBody>
      </p:sp>
      <p:sp>
        <p:nvSpPr>
          <p:cNvPr id="4" name="Slide Number Placeholder 3"/>
          <p:cNvSpPr>
            <a:spLocks noGrp="1"/>
          </p:cNvSpPr>
          <p:nvPr>
            <p:ph type="sldNum" sz="quarter" idx="10"/>
          </p:nvPr>
        </p:nvSpPr>
        <p:spPr/>
        <p:txBody>
          <a:bodyPr/>
          <a:lstStyle/>
          <a:p>
            <a:fld id="{8BB1361F-3129-49B2-948A-25A72B86AAF9}" type="slidenum">
              <a:rPr lang="en-US" smtClean="0"/>
              <a:t>7</a:t>
            </a:fld>
            <a:endParaRPr lang="en-US"/>
          </a:p>
        </p:txBody>
      </p:sp>
    </p:spTree>
    <p:extLst>
      <p:ext uri="{BB962C8B-B14F-4D97-AF65-F5344CB8AC3E}">
        <p14:creationId xmlns:p14="http://schemas.microsoft.com/office/powerpoint/2010/main" val="424751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pictures of each after transformation</a:t>
            </a:r>
            <a:endParaRPr lang="en-US" dirty="0"/>
          </a:p>
        </p:txBody>
      </p:sp>
      <p:sp>
        <p:nvSpPr>
          <p:cNvPr id="4" name="Slide Number Placeholder 3"/>
          <p:cNvSpPr>
            <a:spLocks noGrp="1"/>
          </p:cNvSpPr>
          <p:nvPr>
            <p:ph type="sldNum" sz="quarter" idx="10"/>
          </p:nvPr>
        </p:nvSpPr>
        <p:spPr/>
        <p:txBody>
          <a:bodyPr/>
          <a:lstStyle/>
          <a:p>
            <a:fld id="{8BB1361F-3129-49B2-948A-25A72B86AAF9}" type="slidenum">
              <a:rPr lang="en-US" smtClean="0"/>
              <a:t>13</a:t>
            </a:fld>
            <a:endParaRPr lang="en-US"/>
          </a:p>
        </p:txBody>
      </p:sp>
    </p:spTree>
    <p:extLst>
      <p:ext uri="{BB962C8B-B14F-4D97-AF65-F5344CB8AC3E}">
        <p14:creationId xmlns:p14="http://schemas.microsoft.com/office/powerpoint/2010/main" val="344552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DE52B-D904-4A07-8BDD-62550D5FE28E}"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393011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DE52B-D904-4A07-8BDD-62550D5FE28E}"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31609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DE52B-D904-4A07-8BDD-62550D5FE28E}"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347244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DE52B-D904-4A07-8BDD-62550D5FE28E}"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402238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DE52B-D904-4A07-8BDD-62550D5FE28E}"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41198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DE52B-D904-4A07-8BDD-62550D5FE28E}"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182360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DE52B-D904-4A07-8BDD-62550D5FE28E}" type="datetimeFigureOut">
              <a:rPr lang="en-US" smtClean="0"/>
              <a:t>5/17/2014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422099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DE52B-D904-4A07-8BDD-62550D5FE28E}" type="datetimeFigureOut">
              <a:rPr lang="en-US" smtClean="0"/>
              <a:t>5/17/2014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29671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E52B-D904-4A07-8BDD-62550D5FE28E}" type="datetimeFigureOut">
              <a:rPr lang="en-US" smtClean="0"/>
              <a:t>5/17/2014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168196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DE52B-D904-4A07-8BDD-62550D5FE28E}"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261329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DE52B-D904-4A07-8BDD-62550D5FE28E}"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E6B1-9B2E-4CCC-8F1B-C30FF90E695A}" type="slidenum">
              <a:rPr lang="en-US" smtClean="0"/>
              <a:t>‹#›</a:t>
            </a:fld>
            <a:endParaRPr lang="en-US"/>
          </a:p>
        </p:txBody>
      </p:sp>
    </p:spTree>
    <p:extLst>
      <p:ext uri="{BB962C8B-B14F-4D97-AF65-F5344CB8AC3E}">
        <p14:creationId xmlns:p14="http://schemas.microsoft.com/office/powerpoint/2010/main" val="293666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DE52B-D904-4A07-8BDD-62550D5FE28E}" type="datetimeFigureOut">
              <a:rPr lang="en-US" smtClean="0"/>
              <a:t>5/17/2014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9E6B1-9B2E-4CCC-8F1B-C30FF90E695A}" type="slidenum">
              <a:rPr lang="en-US" smtClean="0"/>
              <a:t>‹#›</a:t>
            </a:fld>
            <a:endParaRPr lang="en-US"/>
          </a:p>
        </p:txBody>
      </p:sp>
    </p:spTree>
    <p:extLst>
      <p:ext uri="{BB962C8B-B14F-4D97-AF65-F5344CB8AC3E}">
        <p14:creationId xmlns:p14="http://schemas.microsoft.com/office/powerpoint/2010/main" val="10814286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80.png"/><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10.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Can Wikipedia Page Activity be Used to Predict Box Office Revenue?</a:t>
            </a:r>
            <a:br>
              <a:rPr lang="en-US" b="1" dirty="0"/>
            </a:br>
            <a:endParaRPr lang="en-US" dirty="0"/>
          </a:p>
        </p:txBody>
      </p:sp>
      <p:sp>
        <p:nvSpPr>
          <p:cNvPr id="3" name="Subtitle 2"/>
          <p:cNvSpPr>
            <a:spLocks noGrp="1"/>
          </p:cNvSpPr>
          <p:nvPr>
            <p:ph type="subTitle" idx="1"/>
          </p:nvPr>
        </p:nvSpPr>
        <p:spPr/>
        <p:txBody>
          <a:bodyPr/>
          <a:lstStyle/>
          <a:p>
            <a:r>
              <a:rPr lang="en-US" dirty="0" err="1" smtClean="0"/>
              <a:t>MadR</a:t>
            </a:r>
            <a:r>
              <a:rPr lang="en-US" dirty="0" smtClean="0"/>
              <a:t> meeting</a:t>
            </a:r>
          </a:p>
          <a:p>
            <a:r>
              <a:rPr lang="en-US" dirty="0" smtClean="0"/>
              <a:t>May 2014</a:t>
            </a:r>
            <a:endParaRPr lang="en-US" dirty="0"/>
          </a:p>
        </p:txBody>
      </p:sp>
    </p:spTree>
    <p:extLst>
      <p:ext uri="{BB962C8B-B14F-4D97-AF65-F5344CB8AC3E}">
        <p14:creationId xmlns:p14="http://schemas.microsoft.com/office/powerpoint/2010/main" val="377369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 in the </a:t>
            </a:r>
            <a:r>
              <a:rPr lang="en-US" dirty="0" err="1" smtClean="0"/>
              <a:t>PLoS</a:t>
            </a:r>
            <a:r>
              <a:rPr lang="en-US" dirty="0" smtClean="0"/>
              <a:t> data set	</a:t>
            </a:r>
            <a:endParaRPr lang="en-US" dirty="0"/>
          </a:p>
        </p:txBody>
      </p:sp>
      <p:sp>
        <p:nvSpPr>
          <p:cNvPr id="3" name="Content Placeholder 2"/>
          <p:cNvSpPr>
            <a:spLocks noGrp="1"/>
          </p:cNvSpPr>
          <p:nvPr>
            <p:ph idx="1"/>
          </p:nvPr>
        </p:nvSpPr>
        <p:spPr>
          <a:xfrm>
            <a:off x="457200" y="1600201"/>
            <a:ext cx="8229600" cy="4267199"/>
          </a:xfrm>
        </p:spPr>
        <p:txBody>
          <a:bodyPr>
            <a:normAutofit/>
          </a:bodyPr>
          <a:lstStyle/>
          <a:p>
            <a:r>
              <a:rPr lang="en-US" b="1" dirty="0" smtClean="0"/>
              <a:t>Edits</a:t>
            </a:r>
            <a:r>
              <a:rPr lang="en-US" dirty="0" smtClean="0"/>
              <a:t>* – the number of times a movie’s article was edited</a:t>
            </a:r>
          </a:p>
          <a:p>
            <a:r>
              <a:rPr lang="en-US" b="1" dirty="0" smtClean="0"/>
              <a:t>Rigor</a:t>
            </a:r>
            <a:r>
              <a:rPr lang="en-US" dirty="0" smtClean="0"/>
              <a:t>* – number of edits corrected for successive edits by the same user</a:t>
            </a:r>
          </a:p>
          <a:p>
            <a:pPr marL="0" indent="0">
              <a:buNone/>
            </a:pPr>
            <a:endParaRPr lang="en-US" dirty="0" smtClean="0"/>
          </a:p>
          <a:p>
            <a:pPr marL="0" indent="0">
              <a:buNone/>
            </a:pPr>
            <a:r>
              <a:rPr lang="en-US" sz="2400" dirty="0" smtClean="0"/>
              <a:t>* Recorded at 60, 50, 40, 30, 20, and 10 days prior to release.</a:t>
            </a:r>
            <a:endParaRPr lang="en-US" sz="2400" dirty="0"/>
          </a:p>
        </p:txBody>
      </p:sp>
    </p:spTree>
    <p:extLst>
      <p:ext uri="{BB962C8B-B14F-4D97-AF65-F5344CB8AC3E}">
        <p14:creationId xmlns:p14="http://schemas.microsoft.com/office/powerpoint/2010/main" val="1259183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variables considered</a:t>
            </a:r>
            <a:endParaRPr lang="en-US" dirty="0"/>
          </a:p>
        </p:txBody>
      </p:sp>
      <p:sp>
        <p:nvSpPr>
          <p:cNvPr id="3" name="Content Placeholder 2"/>
          <p:cNvSpPr>
            <a:spLocks noGrp="1"/>
          </p:cNvSpPr>
          <p:nvPr>
            <p:ph idx="1"/>
          </p:nvPr>
        </p:nvSpPr>
        <p:spPr/>
        <p:txBody>
          <a:bodyPr>
            <a:normAutofit/>
          </a:bodyPr>
          <a:lstStyle/>
          <a:p>
            <a:r>
              <a:rPr lang="en-US" b="1" dirty="0" err="1" smtClean="0"/>
              <a:t>Wide_Release</a:t>
            </a:r>
            <a:r>
              <a:rPr lang="en-US" dirty="0" smtClean="0"/>
              <a:t> </a:t>
            </a:r>
            <a:r>
              <a:rPr lang="en-US" dirty="0" smtClean="0"/>
              <a:t>– equal </a:t>
            </a:r>
            <a:r>
              <a:rPr lang="en-US" dirty="0" smtClean="0"/>
              <a:t>to 1 if a movie was screened at more than 1300 theaters</a:t>
            </a:r>
          </a:p>
          <a:p>
            <a:r>
              <a:rPr lang="en-US" b="1" dirty="0" err="1" smtClean="0"/>
              <a:t>Is_sequel</a:t>
            </a:r>
            <a:r>
              <a:rPr lang="en-US" dirty="0" smtClean="0"/>
              <a:t> </a:t>
            </a:r>
            <a:r>
              <a:rPr lang="en-US" dirty="0" smtClean="0"/>
              <a:t>– equal </a:t>
            </a:r>
            <a:r>
              <a:rPr lang="en-US" dirty="0" smtClean="0"/>
              <a:t>to 1 if a movie is a sequel</a:t>
            </a:r>
          </a:p>
          <a:p>
            <a:r>
              <a:rPr lang="en-US" b="1" dirty="0" smtClean="0"/>
              <a:t>Is_3D_or_IMAX</a:t>
            </a:r>
            <a:r>
              <a:rPr lang="en-US" dirty="0" smtClean="0"/>
              <a:t> </a:t>
            </a:r>
            <a:r>
              <a:rPr lang="en-US" dirty="0" smtClean="0"/>
              <a:t>– equal </a:t>
            </a:r>
            <a:r>
              <a:rPr lang="en-US" dirty="0" smtClean="0"/>
              <a:t>to 1 if a movie was released in 3D or IMAX format</a:t>
            </a:r>
          </a:p>
          <a:p>
            <a:r>
              <a:rPr lang="en-US" b="1" dirty="0" err="1" smtClean="0"/>
              <a:t>Fri_Sat</a:t>
            </a:r>
            <a:r>
              <a:rPr lang="en-US" dirty="0" smtClean="0"/>
              <a:t> </a:t>
            </a:r>
            <a:r>
              <a:rPr lang="en-US" dirty="0" smtClean="0"/>
              <a:t>– equal </a:t>
            </a:r>
            <a:r>
              <a:rPr lang="en-US" dirty="0" smtClean="0"/>
              <a:t>to 1 if a movie was released on Friday or Saturday</a:t>
            </a:r>
          </a:p>
        </p:txBody>
      </p:sp>
    </p:spTree>
    <p:extLst>
      <p:ext uri="{BB962C8B-B14F-4D97-AF65-F5344CB8AC3E}">
        <p14:creationId xmlns:p14="http://schemas.microsoft.com/office/powerpoint/2010/main" val="833324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variables considered</a:t>
            </a:r>
            <a:endParaRPr lang="en-US" dirty="0"/>
          </a:p>
        </p:txBody>
      </p:sp>
      <p:sp>
        <p:nvSpPr>
          <p:cNvPr id="3" name="Content Placeholder 2"/>
          <p:cNvSpPr>
            <a:spLocks noGrp="1"/>
          </p:cNvSpPr>
          <p:nvPr>
            <p:ph idx="1"/>
          </p:nvPr>
        </p:nvSpPr>
        <p:spPr/>
        <p:txBody>
          <a:bodyPr>
            <a:normAutofit/>
          </a:bodyPr>
          <a:lstStyle/>
          <a:p>
            <a:r>
              <a:rPr lang="en-US" b="1" dirty="0" err="1" smtClean="0"/>
              <a:t>In_Summer</a:t>
            </a:r>
            <a:r>
              <a:rPr lang="en-US" dirty="0" smtClean="0"/>
              <a:t> – indicator variable for whether a movie was released between Memorial Day and Labor Day</a:t>
            </a:r>
          </a:p>
          <a:p>
            <a:r>
              <a:rPr lang="en-US" b="1" dirty="0" err="1" smtClean="0"/>
              <a:t>Federal_Holiday</a:t>
            </a:r>
            <a:r>
              <a:rPr lang="en-US" b="1" dirty="0" smtClean="0"/>
              <a:t> </a:t>
            </a:r>
            <a:r>
              <a:rPr lang="en-US" dirty="0" smtClean="0"/>
              <a:t>– equal to 1 if the movie was released on the weekend containing the 4</a:t>
            </a:r>
            <a:r>
              <a:rPr lang="en-US" baseline="30000" dirty="0" smtClean="0"/>
              <a:t>th</a:t>
            </a:r>
            <a:r>
              <a:rPr lang="en-US" dirty="0" smtClean="0"/>
              <a:t> of July or Christmas</a:t>
            </a:r>
          </a:p>
          <a:p>
            <a:r>
              <a:rPr lang="en-US" b="1" dirty="0" err="1" smtClean="0"/>
              <a:t>N_Other_Rel</a:t>
            </a:r>
            <a:r>
              <a:rPr lang="en-US" b="1" dirty="0" smtClean="0"/>
              <a:t> </a:t>
            </a:r>
            <a:r>
              <a:rPr lang="en-US" dirty="0" smtClean="0"/>
              <a:t>– number of other movies released on the same weekend</a:t>
            </a:r>
          </a:p>
        </p:txBody>
      </p:sp>
    </p:spTree>
    <p:extLst>
      <p:ext uri="{BB962C8B-B14F-4D97-AF65-F5344CB8AC3E}">
        <p14:creationId xmlns:p14="http://schemas.microsoft.com/office/powerpoint/2010/main" val="206417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 of predictor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Number of theaters was log-transformed</a:t>
                </a:r>
                <a:endParaRPr lang="en-US" dirty="0"/>
              </a:p>
              <a:p>
                <a:r>
                  <a:rPr lang="en-US" dirty="0" smtClean="0"/>
                  <a:t>The Views, Users, Rigor, and Edits at 60 days were log-transformed after adding 1 to each</a:t>
                </a:r>
              </a:p>
              <a:p>
                <a:r>
                  <a:rPr lang="en-US" dirty="0" smtClean="0"/>
                  <a:t>The remaining Views, Users, etc., were log-transformed after subtracting the result from the previous period and adding one.</a:t>
                </a:r>
              </a:p>
              <a:p>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a:rPr>
                        <m:t>ldV</m:t>
                      </m:r>
                      <m:r>
                        <m:rPr>
                          <m:nor/>
                        </m:rPr>
                        <a:rPr lang="en-US" b="0" i="0" smtClean="0">
                          <a:latin typeface="Cambria Math"/>
                        </a:rPr>
                        <m:t>40</m:t>
                      </m:r>
                      <m:r>
                        <a:rPr lang="en-US" b="0" i="1" smtClean="0">
                          <a:latin typeface="Cambria Math"/>
                        </a:rPr>
                        <m:t>=</m:t>
                      </m:r>
                      <m:r>
                        <m:rPr>
                          <m:sty m:val="p"/>
                        </m:rPr>
                        <a:rPr lang="en-US" b="0" i="0" smtClean="0">
                          <a:latin typeface="Cambria Math"/>
                        </a:rPr>
                        <m:t>log</m:t>
                      </m:r>
                      <m:r>
                        <a:rPr lang="en-US" b="0" i="1" smtClean="0">
                          <a:latin typeface="Cambria Math"/>
                        </a:rPr>
                        <m:t>⁡(</m:t>
                      </m:r>
                      <m:r>
                        <m:rPr>
                          <m:nor/>
                        </m:rPr>
                        <a:rPr lang="en-US" b="0" i="0" smtClean="0">
                          <a:latin typeface="Cambria Math"/>
                        </a:rPr>
                        <m:t>Views</m:t>
                      </m:r>
                      <m:r>
                        <m:rPr>
                          <m:nor/>
                        </m:rPr>
                        <a:rPr lang="en-US" b="0" i="0" smtClean="0">
                          <a:latin typeface="Cambria Math"/>
                        </a:rPr>
                        <m:t>40</m:t>
                      </m:r>
                      <m:r>
                        <a:rPr lang="en-US" b="0" i="1" smtClean="0">
                          <a:latin typeface="Cambria Math"/>
                        </a:rPr>
                        <m:t>−</m:t>
                      </m:r>
                      <m:r>
                        <m:rPr>
                          <m:nor/>
                        </m:rPr>
                        <a:rPr lang="en-US" b="0" i="0" smtClean="0">
                          <a:latin typeface="Cambria Math"/>
                        </a:rPr>
                        <m:t>Views</m:t>
                      </m:r>
                      <m:r>
                        <m:rPr>
                          <m:nor/>
                        </m:rPr>
                        <a:rPr lang="en-US" b="0" i="0" smtClean="0">
                          <a:latin typeface="Cambria Math"/>
                        </a:rPr>
                        <m:t>50</m:t>
                      </m:r>
                      <m:r>
                        <a:rPr lang="en-US" b="0" i="1" smtClean="0">
                          <a:latin typeface="Cambria Math"/>
                        </a:rPr>
                        <m:t>+1)</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en-US">
                    <a:noFill/>
                  </a:rPr>
                  <a:t> </a:t>
                </a:r>
              </a:p>
            </p:txBody>
          </p:sp>
        </mc:Fallback>
      </mc:AlternateContent>
    </p:spTree>
    <p:extLst>
      <p:ext uri="{BB962C8B-B14F-4D97-AF65-F5344CB8AC3E}">
        <p14:creationId xmlns:p14="http://schemas.microsoft.com/office/powerpoint/2010/main" val="1444175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and test data sets</a:t>
            </a:r>
            <a:endParaRPr lang="en-US" dirty="0"/>
          </a:p>
        </p:txBody>
      </p:sp>
      <p:sp>
        <p:nvSpPr>
          <p:cNvPr id="3" name="Content Placeholder 2"/>
          <p:cNvSpPr>
            <a:spLocks noGrp="1"/>
          </p:cNvSpPr>
          <p:nvPr>
            <p:ph idx="1"/>
          </p:nvPr>
        </p:nvSpPr>
        <p:spPr/>
        <p:txBody>
          <a:bodyPr>
            <a:normAutofit lnSpcReduction="10000"/>
          </a:bodyPr>
          <a:lstStyle/>
          <a:p>
            <a:r>
              <a:rPr lang="en-US" dirty="0" smtClean="0"/>
              <a:t>Sixty percent of the data were assigned to a training set. The remaining data were held back for model validation.</a:t>
            </a:r>
          </a:p>
          <a:p>
            <a:r>
              <a:rPr lang="en-US" dirty="0" smtClean="0"/>
              <a:t>To help ensure that the two sets were similar, the movies were sorted by revenue and divided into groups of five. For each group, three were randomly assigned to the training set and the remaining two were assigned to the test set.</a:t>
            </a:r>
            <a:endParaRPr lang="en-US" dirty="0"/>
          </a:p>
        </p:txBody>
      </p:sp>
    </p:spTree>
    <p:extLst>
      <p:ext uri="{BB962C8B-B14F-4D97-AF65-F5344CB8AC3E}">
        <p14:creationId xmlns:p14="http://schemas.microsoft.com/office/powerpoint/2010/main" val="183792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 used R</a:t>
            </a:r>
            <a:endParaRPr lang="en-US" dirty="0"/>
          </a:p>
        </p:txBody>
      </p:sp>
      <p:sp>
        <p:nvSpPr>
          <p:cNvPr id="3" name="Content Placeholder 2"/>
          <p:cNvSpPr>
            <a:spLocks noGrp="1"/>
          </p:cNvSpPr>
          <p:nvPr>
            <p:ph idx="1"/>
          </p:nvPr>
        </p:nvSpPr>
        <p:spPr/>
        <p:txBody>
          <a:bodyPr>
            <a:normAutofit lnSpcReduction="10000"/>
          </a:bodyPr>
          <a:lstStyle/>
          <a:p>
            <a:r>
              <a:rPr lang="en-US" dirty="0" smtClean="0"/>
              <a:t>Almost everywhere:</a:t>
            </a:r>
          </a:p>
          <a:p>
            <a:pPr lvl="1"/>
            <a:r>
              <a:rPr lang="en-US" dirty="0" smtClean="0"/>
              <a:t>Data cleaning and transformation</a:t>
            </a:r>
          </a:p>
          <a:p>
            <a:pPr lvl="1"/>
            <a:r>
              <a:rPr lang="en-US" dirty="0" smtClean="0"/>
              <a:t>Initial models</a:t>
            </a:r>
          </a:p>
          <a:p>
            <a:pPr lvl="1"/>
            <a:r>
              <a:rPr lang="en-US" dirty="0" smtClean="0"/>
              <a:t>Variable selection</a:t>
            </a:r>
          </a:p>
          <a:p>
            <a:pPr lvl="1"/>
            <a:r>
              <a:rPr lang="en-US" dirty="0" smtClean="0"/>
              <a:t>Creation of final visualizations</a:t>
            </a:r>
          </a:p>
          <a:p>
            <a:r>
              <a:rPr lang="en-US" dirty="0" smtClean="0"/>
              <a:t>Where I didn’t:</a:t>
            </a:r>
          </a:p>
          <a:p>
            <a:pPr lvl="1"/>
            <a:r>
              <a:rPr lang="en-US" dirty="0" smtClean="0"/>
              <a:t>Initial exploration of the data (JMP)</a:t>
            </a:r>
          </a:p>
          <a:p>
            <a:pPr lvl="1"/>
            <a:r>
              <a:rPr lang="en-US" dirty="0" smtClean="0"/>
              <a:t>Progress reports and slides for final presentation (Office)</a:t>
            </a:r>
            <a:endParaRPr lang="en-US" dirty="0"/>
          </a:p>
        </p:txBody>
      </p:sp>
    </p:spTree>
    <p:extLst>
      <p:ext uri="{BB962C8B-B14F-4D97-AF65-F5344CB8AC3E}">
        <p14:creationId xmlns:p14="http://schemas.microsoft.com/office/powerpoint/2010/main" val="4087946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0" dirty="0"/>
              <a:t>U</a:t>
            </a:r>
            <a:r>
              <a:rPr lang="en-US" sz="4400" b="0" i="0" kern="1200" dirty="0" smtClean="0">
                <a:solidFill>
                  <a:schemeClr val="tx2"/>
                </a:solidFill>
                <a:effectLst/>
              </a:rPr>
              <a:t>sing the ggplot2 package for exploratory data analysis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567753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Pros and cons of </a:t>
            </a:r>
            <a:r>
              <a:rPr lang="en-US" dirty="0" err="1" smtClean="0"/>
              <a:t>ggplot</a:t>
            </a:r>
            <a:endParaRPr lang="en-US" dirty="0"/>
          </a:p>
        </p:txBody>
      </p:sp>
      <p:sp>
        <p:nvSpPr>
          <p:cNvPr id="5" name="Content Placeholder 4"/>
          <p:cNvSpPr>
            <a:spLocks noGrp="1"/>
          </p:cNvSpPr>
          <p:nvPr>
            <p:ph idx="1"/>
          </p:nvPr>
        </p:nvSpPr>
        <p:spPr/>
        <p:txBody>
          <a:bodyPr/>
          <a:lstStyle/>
          <a:p>
            <a:r>
              <a:rPr lang="en-US" dirty="0" smtClean="0"/>
              <a:t>It’s essentially a new language (keep in mind what it’s named after!)</a:t>
            </a:r>
          </a:p>
          <a:p>
            <a:pPr lvl="1"/>
            <a:r>
              <a:rPr lang="en-US" dirty="0" smtClean="0"/>
              <a:t>Steep learning curve</a:t>
            </a:r>
          </a:p>
          <a:p>
            <a:pPr lvl="1"/>
            <a:r>
              <a:rPr lang="en-US" dirty="0" smtClean="0"/>
              <a:t>Need to practice</a:t>
            </a:r>
          </a:p>
          <a:p>
            <a:r>
              <a:rPr lang="en-US" dirty="0" smtClean="0"/>
              <a:t>It’s elegant</a:t>
            </a:r>
          </a:p>
          <a:p>
            <a:r>
              <a:rPr lang="en-US" dirty="0" smtClean="0"/>
              <a:t>There’s tons of help on the Internet.</a:t>
            </a:r>
          </a:p>
        </p:txBody>
      </p:sp>
    </p:spTree>
    <p:extLst>
      <p:ext uri="{BB962C8B-B14F-4D97-AF65-F5344CB8AC3E}">
        <p14:creationId xmlns:p14="http://schemas.microsoft.com/office/powerpoint/2010/main" val="173153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plots with</a:t>
            </a:r>
            <a:r>
              <a:rPr lang="en-US" baseline="0" dirty="0" smtClean="0"/>
              <a:t> </a:t>
            </a:r>
            <a:r>
              <a:rPr lang="en-US" baseline="0" dirty="0" err="1" smtClean="0"/>
              <a:t>ggplot</a:t>
            </a:r>
            <a:endParaRPr lang="en-US" dirty="0"/>
          </a:p>
        </p:txBody>
      </p:sp>
      <p:sp>
        <p:nvSpPr>
          <p:cNvPr id="3" name="Content Placeholder 2"/>
          <p:cNvSpPr>
            <a:spLocks noGrp="1"/>
          </p:cNvSpPr>
          <p:nvPr>
            <p:ph idx="1"/>
          </p:nvPr>
        </p:nvSpPr>
        <p:spPr/>
        <p:txBody>
          <a:bodyPr/>
          <a:lstStyle/>
          <a:p>
            <a:r>
              <a:rPr lang="en-US" dirty="0" smtClean="0"/>
              <a:t>Create a data frame</a:t>
            </a:r>
          </a:p>
          <a:p>
            <a:r>
              <a:rPr lang="en-US" dirty="0" smtClean="0"/>
              <a:t>Assign aesthetics</a:t>
            </a:r>
          </a:p>
          <a:p>
            <a:r>
              <a:rPr lang="en-US" dirty="0" smtClean="0"/>
              <a:t>Add </a:t>
            </a:r>
            <a:r>
              <a:rPr lang="en-US" dirty="0" err="1" smtClean="0"/>
              <a:t>geom’s</a:t>
            </a:r>
            <a:endParaRPr lang="en-US" dirty="0" smtClean="0"/>
          </a:p>
          <a:p>
            <a:endParaRPr lang="en-US" dirty="0"/>
          </a:p>
        </p:txBody>
      </p:sp>
      <p:pic>
        <p:nvPicPr>
          <p:cNvPr id="2050" name="Picture 2" descr="C:\Users\Joel\AppData\Local\Microsoft\Windows\Temporary Internet Files\Content.IE5\5E0OCMR8\MC90044147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1884" y="6096000"/>
            <a:ext cx="457028" cy="45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9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and assessing regression models in 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01501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bother?</a:t>
            </a:r>
            <a:endParaRPr lang="en-US" dirty="0"/>
          </a:p>
        </p:txBody>
      </p:sp>
      <p:sp>
        <p:nvSpPr>
          <p:cNvPr id="3" name="Content Placeholder 2"/>
          <p:cNvSpPr>
            <a:spLocks noGrp="1"/>
          </p:cNvSpPr>
          <p:nvPr>
            <p:ph idx="1"/>
          </p:nvPr>
        </p:nvSpPr>
        <p:spPr/>
        <p:txBody>
          <a:bodyPr/>
          <a:lstStyle/>
          <a:p>
            <a:r>
              <a:rPr lang="en-US" dirty="0" smtClean="0"/>
              <a:t>$10b in </a:t>
            </a:r>
            <a:r>
              <a:rPr lang="en-US" smtClean="0"/>
              <a:t>revenue in US</a:t>
            </a:r>
            <a:endParaRPr lang="en-US" dirty="0" smtClean="0"/>
          </a:p>
          <a:p>
            <a:r>
              <a:rPr lang="en-US" dirty="0" smtClean="0"/>
              <a:t>Lone Ranger (2013)</a:t>
            </a:r>
          </a:p>
          <a:p>
            <a:pPr lvl="1"/>
            <a:r>
              <a:rPr lang="en-US" dirty="0" smtClean="0"/>
              <a:t>Approx. $250m to make</a:t>
            </a:r>
          </a:p>
          <a:p>
            <a:pPr lvl="1"/>
            <a:r>
              <a:rPr lang="en-US" dirty="0" smtClean="0"/>
              <a:t>Approx. $260m in revenue worldwide</a:t>
            </a:r>
          </a:p>
          <a:p>
            <a:r>
              <a:rPr lang="en-US" dirty="0" smtClean="0"/>
              <a:t>Slumdog Millionaire (2008)</a:t>
            </a:r>
          </a:p>
          <a:p>
            <a:pPr lvl="1"/>
            <a:r>
              <a:rPr lang="en-US" dirty="0" smtClean="0"/>
              <a:t>Approx. $15m to make</a:t>
            </a:r>
          </a:p>
          <a:p>
            <a:pPr lvl="1"/>
            <a:r>
              <a:rPr lang="en-US" dirty="0" smtClean="0"/>
              <a:t>Approx. $280m in revenue worldwide</a:t>
            </a:r>
            <a:endParaRPr lang="en-US" dirty="0"/>
          </a:p>
        </p:txBody>
      </p:sp>
    </p:spTree>
    <p:extLst>
      <p:ext uri="{BB962C8B-B14F-4D97-AF65-F5344CB8AC3E}">
        <p14:creationId xmlns:p14="http://schemas.microsoft.com/office/powerpoint/2010/main" val="3970878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It’s as easy as 1-2-3!</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Create a data frame</a:t>
            </a:r>
          </a:p>
          <a:p>
            <a:pPr marL="514350" indent="-514350">
              <a:buFont typeface="+mj-lt"/>
              <a:buAutoNum type="arabicPeriod"/>
            </a:pPr>
            <a:r>
              <a:rPr lang="en-US" dirty="0" smtClean="0"/>
              <a:t>Pass it and a formula to lm()</a:t>
            </a:r>
          </a:p>
          <a:p>
            <a:pPr marL="514350" indent="-514350">
              <a:buFont typeface="+mj-lt"/>
              <a:buAutoNum type="arabicPeriod"/>
            </a:pPr>
            <a:r>
              <a:rPr lang="en-US" dirty="0" smtClean="0"/>
              <a:t>Evaluate the resulting object using summary() and plot()</a:t>
            </a:r>
          </a:p>
          <a:p>
            <a:pPr marL="0" indent="0">
              <a:buNone/>
            </a:pPr>
            <a:r>
              <a:rPr lang="en-US" dirty="0" smtClean="0"/>
              <a:t>Repeat as necessary.</a:t>
            </a:r>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29300" y="3082131"/>
            <a:ext cx="16764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Users\Joel\AppData\Local\Microsoft\Windows\Temporary Internet Files\Content.IE5\5E0OCMR8\MC90044147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1884" y="6096000"/>
            <a:ext cx="457028" cy="45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96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a:t>
            </a:r>
            <a:r>
              <a:rPr lang="en-US" dirty="0" err="1" smtClean="0"/>
              <a:t>glmnet</a:t>
            </a:r>
            <a:r>
              <a:rPr lang="en-US" dirty="0" smtClean="0"/>
              <a:t> package to perform variable selection </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904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LASSO?</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Minimizes the sum of squares, but with a penalty on the size of the coefficients</a:t>
                </a:r>
              </a:p>
              <a:p>
                <a:r>
                  <a:rPr lang="en-US" dirty="0" smtClean="0"/>
                  <a:t>Penalty is chosen by a tuning parameter </a:t>
                </a:r>
                <a14:m>
                  <m:oMath xmlns:m="http://schemas.openxmlformats.org/officeDocument/2006/math">
                    <m:r>
                      <a:rPr lang="en-US" b="0" i="1" smtClean="0">
                        <a:latin typeface="Cambria Math"/>
                      </a:rPr>
                      <m:t>𝜆</m:t>
                    </m:r>
                  </m:oMath>
                </a14:m>
                <a:r>
                  <a:rPr lang="en-US" dirty="0" smtClean="0"/>
                  <a:t>, which is chosen by cross-validation</a:t>
                </a:r>
                <a:r>
                  <a:rPr lang="en-US" dirty="0" smtClean="0"/>
                  <a:t>.</a:t>
                </a:r>
                <a:endParaRPr lang="en-US" dirty="0" smtClean="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4" name="Picture 2" descr="C:\Users\Joel\AppData\Local\Microsoft\Windows\Temporary Internet Files\Content.IE5\5E0OCMR8\MC90044147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1884" y="6096000"/>
            <a:ext cx="457028" cy="45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82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selection</a:t>
            </a:r>
            <a:endParaRPr lang="en-US" dirty="0"/>
          </a:p>
        </p:txBody>
      </p:sp>
      <p:sp>
        <p:nvSpPr>
          <p:cNvPr id="3" name="Content Placeholder 2"/>
          <p:cNvSpPr>
            <a:spLocks noGrp="1"/>
          </p:cNvSpPr>
          <p:nvPr>
            <p:ph idx="1"/>
          </p:nvPr>
        </p:nvSpPr>
        <p:spPr/>
        <p:txBody>
          <a:bodyPr>
            <a:normAutofit/>
          </a:bodyPr>
          <a:lstStyle/>
          <a:p>
            <a:r>
              <a:rPr lang="en-US" dirty="0" smtClean="0"/>
              <a:t>Six sets of models were generated – one for each period in which Wikipedia article data was collected. For each period, only terms available within that period were used. </a:t>
            </a:r>
          </a:p>
          <a:p>
            <a:r>
              <a:rPr lang="en-US" dirty="0" smtClean="0"/>
              <a:t>Two methods employed: </a:t>
            </a:r>
          </a:p>
          <a:p>
            <a:pPr lvl="1"/>
            <a:r>
              <a:rPr lang="en-US" dirty="0" smtClean="0"/>
              <a:t>stepwise </a:t>
            </a:r>
          </a:p>
          <a:p>
            <a:pPr lvl="1"/>
            <a:r>
              <a:rPr lang="en-US" dirty="0" smtClean="0"/>
              <a:t>LASSO</a:t>
            </a:r>
            <a:endParaRPr lang="en-US" dirty="0"/>
          </a:p>
        </p:txBody>
      </p:sp>
    </p:spTree>
    <p:extLst>
      <p:ext uri="{BB962C8B-B14F-4D97-AF65-F5344CB8AC3E}">
        <p14:creationId xmlns:p14="http://schemas.microsoft.com/office/powerpoint/2010/main" val="3907775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chosen by stepwise</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6187" y="1367636"/>
            <a:ext cx="6002768" cy="88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187" y="2156000"/>
            <a:ext cx="5997575"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187" y="3537255"/>
            <a:ext cx="5997575"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6186" y="4288740"/>
            <a:ext cx="5997575"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184" y="5053540"/>
            <a:ext cx="5997575"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70199" y="1544040"/>
            <a:ext cx="59404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0199" y="2877519"/>
            <a:ext cx="59404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70199" y="3707911"/>
            <a:ext cx="59404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70198" y="4459396"/>
            <a:ext cx="59404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70199" y="5241306"/>
            <a:ext cx="59404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326659" y="1544040"/>
            <a:ext cx="1927655" cy="954107"/>
          </a:xfrm>
          <a:prstGeom prst="rect">
            <a:avLst/>
          </a:prstGeom>
          <a:solidFill>
            <a:schemeClr val="accent1">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1400" dirty="0" smtClean="0">
                <a:latin typeface="+mj-lt"/>
                <a:cs typeface="Consolas" panose="020B0609020204030204" pitchFamily="49" charset="0"/>
              </a:rPr>
              <a:t>R-squared values obtained from fitting the selected models on the test data</a:t>
            </a:r>
            <a:endParaRPr lang="en-US" sz="1400" dirty="0">
              <a:latin typeface="+mj-lt"/>
              <a:cs typeface="Consolas" panose="020B0609020204030204" pitchFamily="49" charset="0"/>
            </a:endParaRPr>
          </a:p>
        </p:txBody>
      </p:sp>
    </p:spTree>
    <p:extLst>
      <p:ext uri="{BB962C8B-B14F-4D97-AF65-F5344CB8AC3E}">
        <p14:creationId xmlns:p14="http://schemas.microsoft.com/office/powerpoint/2010/main" val="1286918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stepwise and LASSO shrinkage</a:t>
            </a:r>
            <a:endParaRPr lang="en-US" dirty="0"/>
          </a:p>
        </p:txBody>
      </p:sp>
      <p:pic>
        <p:nvPicPr>
          <p:cNvPr id="4" name="Content Placeholder 3"/>
          <p:cNvPicPr>
            <a:picLocks noGrp="1"/>
          </p:cNvPicPr>
          <p:nvPr>
            <p:ph sz="half" idx="1"/>
          </p:nvPr>
        </p:nvPicPr>
        <p:blipFill>
          <a:blip r:embed="rId2"/>
          <a:stretch>
            <a:fillRect/>
          </a:stretch>
        </p:blipFill>
        <p:spPr>
          <a:xfrm>
            <a:off x="457200" y="1711334"/>
            <a:ext cx="4724400" cy="4613266"/>
          </a:xfrm>
          <a:prstGeom prst="rect">
            <a:avLst/>
          </a:prstGeom>
        </p:spPr>
      </p:pic>
      <p:sp>
        <p:nvSpPr>
          <p:cNvPr id="3" name="Content Placeholder 2"/>
          <p:cNvSpPr>
            <a:spLocks noGrp="1"/>
          </p:cNvSpPr>
          <p:nvPr>
            <p:ph sz="half" idx="2"/>
          </p:nvPr>
        </p:nvSpPr>
        <p:spPr>
          <a:xfrm>
            <a:off x="5715000" y="1600200"/>
            <a:ext cx="2971800" cy="4525963"/>
          </a:xfrm>
        </p:spPr>
        <p:txBody>
          <a:bodyPr>
            <a:normAutofit fontScale="77500" lnSpcReduction="20000"/>
          </a:bodyPr>
          <a:lstStyle/>
          <a:p>
            <a:r>
              <a:rPr lang="en-US" dirty="0" smtClean="0">
                <a:solidFill>
                  <a:schemeClr val="accent2">
                    <a:lumMod val="40000"/>
                    <a:lumOff val="60000"/>
                  </a:schemeClr>
                </a:solidFill>
              </a:rPr>
              <a:t>Blue</a:t>
            </a:r>
            <a:r>
              <a:rPr lang="en-US" dirty="0" smtClean="0"/>
              <a:t> lines: selected by stepwise</a:t>
            </a:r>
          </a:p>
          <a:p>
            <a:r>
              <a:rPr lang="en-US" dirty="0" smtClean="0">
                <a:solidFill>
                  <a:schemeClr val="accent1">
                    <a:lumMod val="50000"/>
                    <a:lumOff val="50000"/>
                  </a:schemeClr>
                </a:solidFill>
              </a:rPr>
              <a:t>Red</a:t>
            </a:r>
            <a:r>
              <a:rPr lang="en-US" dirty="0" smtClean="0"/>
              <a:t> lines: eliminated by stepwise</a:t>
            </a:r>
          </a:p>
          <a:p>
            <a:r>
              <a:rPr lang="en-US" dirty="0" smtClean="0"/>
              <a:t>Two very different models are selected by the two methods</a:t>
            </a:r>
          </a:p>
          <a:p>
            <a:r>
              <a:rPr lang="en-US" dirty="0" smtClean="0"/>
              <a:t>A very large penalty needed for LASSO to get similarly sized </a:t>
            </a:r>
            <a:r>
              <a:rPr lang="en-US" dirty="0" smtClean="0"/>
              <a:t>models</a:t>
            </a:r>
            <a:endParaRPr lang="en-US" dirty="0" smtClean="0"/>
          </a:p>
        </p:txBody>
      </p:sp>
    </p:spTree>
    <p:extLst>
      <p:ext uri="{BB962C8B-B14F-4D97-AF65-F5344CB8AC3E}">
        <p14:creationId xmlns:p14="http://schemas.microsoft.com/office/powerpoint/2010/main" val="3138055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Relative performance of LASSO models by day</a:t>
            </a:r>
            <a:endParaRPr lang="en-US" dirty="0"/>
          </a:p>
        </p:txBody>
      </p:sp>
      <p:pic>
        <p:nvPicPr>
          <p:cNvPr id="7" name="Content Placeholder 6"/>
          <p:cNvPicPr>
            <a:picLocks noGrp="1"/>
          </p:cNvPicPr>
          <p:nvPr>
            <p:ph idx="1"/>
          </p:nvPr>
        </p:nvPicPr>
        <p:blipFill>
          <a:blip r:embed="rId2"/>
          <a:stretch>
            <a:fillRect/>
          </a:stretch>
        </p:blipFill>
        <p:spPr>
          <a:xfrm>
            <a:off x="1733484" y="1600200"/>
            <a:ext cx="5677031" cy="4302125"/>
          </a:xfrm>
          <a:prstGeom prst="rect">
            <a:avLst/>
          </a:prstGeom>
        </p:spPr>
      </p:pic>
    </p:spTree>
    <p:extLst>
      <p:ext uri="{BB962C8B-B14F-4D97-AF65-F5344CB8AC3E}">
        <p14:creationId xmlns:p14="http://schemas.microsoft.com/office/powerpoint/2010/main" val="2391571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30 Day Model </a:t>
                </a:r>
                <a:r>
                  <a:rPr lang="en-US" dirty="0"/>
                  <a:t>chosen when </a:t>
                </a:r>
                <a14:m>
                  <m:oMath xmlns:m="http://schemas.openxmlformats.org/officeDocument/2006/math">
                    <m:r>
                      <a:rPr lang="en-US" b="0" i="1">
                        <a:latin typeface="Cambria Math"/>
                      </a:rPr>
                      <m:t>𝜆</m:t>
                    </m:r>
                    <m:r>
                      <a:rPr lang="en-US" b="0" i="1">
                        <a:latin typeface="Cambria Math"/>
                      </a:rPr>
                      <m:t>=1</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74" b="-3191"/>
                </a:stretch>
              </a:blipFill>
            </p:spPr>
            <p:txBody>
              <a:bodyPr/>
              <a:lstStyle/>
              <a:p>
                <a:r>
                  <a:rPr lang="en-US">
                    <a:noFill/>
                  </a:rPr>
                  <a:t> </a:t>
                </a:r>
              </a:p>
            </p:txBody>
          </p:sp>
        </mc:Fallback>
      </mc:AlternateContent>
      <p:pic>
        <p:nvPicPr>
          <p:cNvPr id="4" name="Content Placeholder 3"/>
          <p:cNvPicPr>
            <a:picLocks noGrp="1"/>
          </p:cNvPicPr>
          <p:nvPr>
            <p:ph sz="half" idx="1"/>
          </p:nvPr>
        </p:nvPicPr>
        <p:blipFill>
          <a:blip r:embed="rId3"/>
          <a:stretch>
            <a:fillRect/>
          </a:stretch>
        </p:blipFill>
        <p:spPr>
          <a:xfrm>
            <a:off x="500742" y="2044110"/>
            <a:ext cx="4038600" cy="2375647"/>
          </a:xfrm>
          <a:prstGeom prst="rect">
            <a:avLst/>
          </a:prstGeom>
        </p:spPr>
      </p:pic>
      <p:pic>
        <p:nvPicPr>
          <p:cNvPr id="2050" name="Picture 2"/>
          <p:cNvPicPr>
            <a:picLocks noGrp="1" noChangeAspect="1" noChangeArrowheads="1"/>
          </p:cNvPicPr>
          <p:nvPr>
            <p:ph sz="half" idx="2"/>
          </p:nvPr>
        </p:nvPicPr>
        <p:blipFill rotWithShape="1">
          <a:blip r:embed="rId4" cstate="print">
            <a:extLst>
              <a:ext uri="{28A0092B-C50C-407E-A947-70E740481C1C}">
                <a14:useLocalDpi xmlns:a14="http://schemas.microsoft.com/office/drawing/2010/main" val="0"/>
              </a:ext>
            </a:extLst>
          </a:blip>
          <a:srcRect r="10602"/>
          <a:stretch/>
        </p:blipFill>
        <p:spPr bwMode="auto">
          <a:xfrm>
            <a:off x="4307118" y="2170707"/>
            <a:ext cx="4615065" cy="208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idx="4294967295"/>
          </p:nvPr>
        </p:nvSpPr>
        <p:spPr>
          <a:xfrm>
            <a:off x="457200" y="1722438"/>
            <a:ext cx="3438525" cy="639762"/>
          </a:xfrm>
        </p:spPr>
        <p:txBody>
          <a:bodyPr/>
          <a:lstStyle/>
          <a:p>
            <a:pPr marL="0" indent="0">
              <a:buNone/>
            </a:pPr>
            <a:r>
              <a:rPr lang="en-US" sz="2000" b="0" dirty="0" smtClean="0"/>
              <a:t>LASSO</a:t>
            </a:r>
            <a:endParaRPr lang="en-US" b="0" dirty="0"/>
          </a:p>
        </p:txBody>
      </p:sp>
      <p:sp>
        <p:nvSpPr>
          <p:cNvPr id="5" name="Text Placeholder 4"/>
          <p:cNvSpPr>
            <a:spLocks noGrp="1"/>
          </p:cNvSpPr>
          <p:nvPr>
            <p:ph type="body" sz="quarter" idx="4294967295"/>
          </p:nvPr>
        </p:nvSpPr>
        <p:spPr>
          <a:xfrm>
            <a:off x="4191000" y="1722437"/>
            <a:ext cx="4041775" cy="639763"/>
          </a:xfrm>
        </p:spPr>
        <p:txBody>
          <a:bodyPr>
            <a:normAutofit/>
          </a:bodyPr>
          <a:lstStyle/>
          <a:p>
            <a:pPr marL="0" indent="0">
              <a:buNone/>
            </a:pPr>
            <a:r>
              <a:rPr lang="en-US" sz="2000" b="0" dirty="0" smtClean="0"/>
              <a:t>BIC</a:t>
            </a:r>
            <a:endParaRPr lang="en-US" sz="2000" b="0" dirty="0"/>
          </a:p>
        </p:txBody>
      </p:sp>
    </p:spTree>
    <p:extLst>
      <p:ext uri="{BB962C8B-B14F-4D97-AF65-F5344CB8AC3E}">
        <p14:creationId xmlns:p14="http://schemas.microsoft.com/office/powerpoint/2010/main" val="2047706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30 Day Model </a:t>
                </a:r>
                <a:r>
                  <a:rPr lang="en-US" dirty="0"/>
                  <a:t>chosen when </a:t>
                </a:r>
                <a14:m>
                  <m:oMath xmlns:m="http://schemas.openxmlformats.org/officeDocument/2006/math">
                    <m:r>
                      <a:rPr lang="en-US" b="0" i="1">
                        <a:latin typeface="Cambria Math"/>
                      </a:rPr>
                      <m:t>𝜆</m:t>
                    </m:r>
                    <m:r>
                      <a:rPr lang="en-US" b="0" i="1">
                        <a:latin typeface="Cambria Math"/>
                      </a:rPr>
                      <m:t>=2</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74" b="-3191"/>
                </a:stretch>
              </a:blipFill>
            </p:spPr>
            <p:txBody>
              <a:bodyPr/>
              <a:lstStyle/>
              <a:p>
                <a:r>
                  <a:rPr lang="en-US">
                    <a:noFill/>
                  </a:rPr>
                  <a:t> </a:t>
                </a:r>
              </a:p>
            </p:txBody>
          </p:sp>
        </mc:Fallback>
      </mc:AlternateContent>
      <p:sp>
        <p:nvSpPr>
          <p:cNvPr id="3" name="Text Placeholder 2"/>
          <p:cNvSpPr>
            <a:spLocks noGrp="1"/>
          </p:cNvSpPr>
          <p:nvPr>
            <p:ph type="body" idx="1"/>
          </p:nvPr>
        </p:nvSpPr>
        <p:spPr>
          <a:xfrm>
            <a:off x="471714" y="1491571"/>
            <a:ext cx="4040188" cy="639762"/>
          </a:xfrm>
        </p:spPr>
        <p:txBody>
          <a:bodyPr>
            <a:normAutofit/>
          </a:bodyPr>
          <a:lstStyle/>
          <a:p>
            <a:r>
              <a:rPr lang="en-US" sz="2000" b="0" dirty="0"/>
              <a:t>LASSO</a:t>
            </a:r>
            <a:endParaRPr lang="en-US" sz="2000" dirty="0"/>
          </a:p>
        </p:txBody>
      </p:sp>
      <p:pic>
        <p:nvPicPr>
          <p:cNvPr id="4" name="Content Placeholder 3"/>
          <p:cNvPicPr>
            <a:picLocks noGrp="1"/>
          </p:cNvPicPr>
          <p:nvPr>
            <p:ph sz="half" idx="2"/>
          </p:nvPr>
        </p:nvPicPr>
        <p:blipFill>
          <a:blip r:embed="rId3"/>
          <a:stretch>
            <a:fillRect/>
          </a:stretch>
        </p:blipFill>
        <p:spPr>
          <a:xfrm>
            <a:off x="486229" y="2044250"/>
            <a:ext cx="4013835" cy="2269046"/>
          </a:xfrm>
          <a:prstGeom prst="rect">
            <a:avLst/>
          </a:prstGeom>
        </p:spPr>
      </p:pic>
      <p:sp>
        <p:nvSpPr>
          <p:cNvPr id="5" name="Text Placeholder 4"/>
          <p:cNvSpPr>
            <a:spLocks noGrp="1"/>
          </p:cNvSpPr>
          <p:nvPr>
            <p:ph type="body" sz="quarter" idx="3"/>
          </p:nvPr>
        </p:nvSpPr>
        <p:spPr>
          <a:xfrm>
            <a:off x="4195091" y="1477057"/>
            <a:ext cx="4041775" cy="639762"/>
          </a:xfrm>
        </p:spPr>
        <p:txBody>
          <a:bodyPr/>
          <a:lstStyle/>
          <a:p>
            <a:r>
              <a:rPr lang="en-US" sz="2000" b="0" dirty="0"/>
              <a:t>BIC</a:t>
            </a:r>
            <a:endParaRPr lang="en-US" dirty="0"/>
          </a:p>
        </p:txBody>
      </p:sp>
      <p:pic>
        <p:nvPicPr>
          <p:cNvPr id="3074" name="Picture 2"/>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4296689" y="2174877"/>
            <a:ext cx="5162380" cy="208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277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 and interpretation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55000" lnSpcReduction="20000"/>
              </a:bodyPr>
              <a:lstStyle/>
              <a:p>
                <a:pPr marL="0" indent="0">
                  <a:lnSpc>
                    <a:spcPct val="120000"/>
                  </a:lnSpc>
                  <a:spcAft>
                    <a:spcPts val="600"/>
                  </a:spcAft>
                  <a:buNone/>
                </a:pPr>
                <a14:m>
                  <m:oMathPara xmlns:m="http://schemas.openxmlformats.org/officeDocument/2006/math">
                    <m:oMathParaPr>
                      <m:jc m:val="centerGroup"/>
                    </m:oMathParaPr>
                    <m:oMath xmlns:m="http://schemas.openxmlformats.org/officeDocument/2006/math">
                      <m:r>
                        <m:rPr>
                          <m:nor/>
                        </m:rPr>
                        <a:rPr lang="en-US" sz="3400" b="0" i="0" smtClean="0">
                          <a:latin typeface="Cambria Math"/>
                        </a:rPr>
                        <m:t>logRev</m:t>
                      </m:r>
                      <m:r>
                        <a:rPr lang="en-US" sz="3400" b="0" i="1" smtClean="0">
                          <a:latin typeface="Cambria Math"/>
                        </a:rPr>
                        <m:t>=7.3+0.57</m:t>
                      </m:r>
                      <m:r>
                        <m:rPr>
                          <m:nor/>
                        </m:rPr>
                        <a:rPr lang="en-US" sz="3400" b="0" i="0" smtClean="0">
                          <a:latin typeface="Cambria Math"/>
                        </a:rPr>
                        <m:t>(</m:t>
                      </m:r>
                      <m:r>
                        <m:rPr>
                          <m:nor/>
                        </m:rPr>
                        <a:rPr lang="en-US" sz="3400" b="0" i="0" smtClean="0">
                          <a:latin typeface="Cambria Math"/>
                        </a:rPr>
                        <m:t>logThea</m:t>
                      </m:r>
                      <m:r>
                        <m:rPr>
                          <m:nor/>
                        </m:rPr>
                        <a:rPr lang="en-US" sz="3400" b="0" i="0" smtClean="0">
                          <a:latin typeface="Cambria Math"/>
                        </a:rPr>
                        <m:t>)</m:t>
                      </m:r>
                      <m:r>
                        <a:rPr lang="en-US" sz="3400" i="1">
                          <a:latin typeface="Cambria Math"/>
                        </a:rPr>
                        <m:t>+2.2(</m:t>
                      </m:r>
                      <m:r>
                        <m:rPr>
                          <m:nor/>
                        </m:rPr>
                        <a:rPr lang="en-US" sz="3400">
                          <a:latin typeface="Cambria Math"/>
                        </a:rPr>
                        <m:t>logThea</m:t>
                      </m:r>
                      <m:r>
                        <a:rPr lang="en-US" sz="3400" i="1">
                          <a:latin typeface="Cambria Math"/>
                        </a:rPr>
                        <m:t>∗</m:t>
                      </m:r>
                      <m:r>
                        <m:rPr>
                          <m:nor/>
                        </m:rPr>
                        <a:rPr lang="en-US" sz="3400">
                          <a:latin typeface="Cambria Math"/>
                        </a:rPr>
                        <m:t>Wide</m:t>
                      </m:r>
                      <m:r>
                        <m:rPr>
                          <m:nor/>
                        </m:rPr>
                        <a:rPr lang="en-US" sz="3400">
                          <a:latin typeface="Cambria Math"/>
                        </a:rPr>
                        <m:t>_</m:t>
                      </m:r>
                      <m:r>
                        <m:rPr>
                          <m:nor/>
                        </m:rPr>
                        <a:rPr lang="en-US" sz="3400">
                          <a:latin typeface="Cambria Math"/>
                        </a:rPr>
                        <m:t>Release</m:t>
                      </m:r>
                      <m:r>
                        <a:rPr lang="en-US" sz="3400" i="1">
                          <a:latin typeface="Cambria Math"/>
                        </a:rPr>
                        <m:t>)+0.31</m:t>
                      </m:r>
                      <m:d>
                        <m:dPr>
                          <m:ctrlPr>
                            <a:rPr lang="en-US" sz="3400" i="1">
                              <a:latin typeface="Cambria Math"/>
                            </a:rPr>
                          </m:ctrlPr>
                        </m:dPr>
                        <m:e>
                          <m:r>
                            <m:rPr>
                              <m:nor/>
                            </m:rPr>
                            <a:rPr lang="en-US" sz="3400">
                              <a:latin typeface="Cambria Math"/>
                            </a:rPr>
                            <m:t>ldV</m:t>
                          </m:r>
                          <m:r>
                            <m:rPr>
                              <m:nor/>
                            </m:rPr>
                            <a:rPr lang="en-US" sz="3400">
                              <a:latin typeface="Cambria Math"/>
                            </a:rPr>
                            <m:t>30</m:t>
                          </m:r>
                        </m:e>
                      </m:d>
                      <m:r>
                        <a:rPr lang="en-US" sz="3400" b="0" i="1" smtClean="0">
                          <a:latin typeface="Cambria Math"/>
                        </a:rPr>
                        <m:t>−16(</m:t>
                      </m:r>
                      <m:r>
                        <m:rPr>
                          <m:nor/>
                        </m:rPr>
                        <a:rPr lang="en-US" sz="3400" b="0" i="0" smtClean="0">
                          <a:latin typeface="Cambria Math"/>
                        </a:rPr>
                        <m:t>Wide</m:t>
                      </m:r>
                      <m:r>
                        <m:rPr>
                          <m:nor/>
                        </m:rPr>
                        <a:rPr lang="en-US" sz="3400" b="0" i="0" smtClean="0">
                          <a:latin typeface="Cambria Math"/>
                        </a:rPr>
                        <m:t>_</m:t>
                      </m:r>
                      <m:r>
                        <m:rPr>
                          <m:nor/>
                        </m:rPr>
                        <a:rPr lang="en-US" sz="3400" b="0" i="0" smtClean="0">
                          <a:latin typeface="Cambria Math"/>
                        </a:rPr>
                        <m:t>Release</m:t>
                      </m:r>
                      <m:r>
                        <m:rPr>
                          <m:nor/>
                        </m:rPr>
                        <a:rPr lang="en-US" sz="3400" b="0" i="0" smtClean="0">
                          <a:latin typeface="Cambria Math"/>
                        </a:rPr>
                        <m:t>)</m:t>
                      </m:r>
                    </m:oMath>
                  </m:oMathPara>
                </a14:m>
                <a:endParaRPr lang="en-US" sz="4600" b="0" dirty="0" smtClean="0"/>
              </a:p>
              <a:p>
                <a:r>
                  <a:rPr lang="en-US" dirty="0" smtClean="0"/>
                  <a:t>A movie shown at a single theater without change in the number of Wikipedia page views between 40 and 30 days before release will make on opening weekend, on average, </a:t>
                </a:r>
                <a14:m>
                  <m:oMath xmlns:m="http://schemas.openxmlformats.org/officeDocument/2006/math">
                    <m:r>
                      <m:rPr>
                        <m:sty m:val="p"/>
                      </m:rPr>
                      <a:rPr lang="en-US" i="1" dirty="0" smtClean="0">
                        <a:latin typeface="Cambria Math"/>
                      </a:rPr>
                      <m:t>exp</m:t>
                    </m:r>
                    <m:r>
                      <a:rPr lang="en-US" i="1" dirty="0" smtClean="0">
                        <a:latin typeface="Cambria Math"/>
                      </a:rPr>
                      <m:t>⁡(7.3)</m:t>
                    </m:r>
                  </m:oMath>
                </a14:m>
                <a:r>
                  <a:rPr lang="en-US" dirty="0" smtClean="0"/>
                  <a:t> or  $1500.</a:t>
                </a:r>
              </a:p>
              <a:p>
                <a:r>
                  <a:rPr lang="en-US" dirty="0" smtClean="0"/>
                  <a:t>For limited release films, a 1% increase in the number of theaters produces on average a 0.57% increase in revenue for a given level of Wikipedia activity.</a:t>
                </a:r>
              </a:p>
              <a:p>
                <a:r>
                  <a:rPr lang="en-US" dirty="0" smtClean="0"/>
                  <a:t>For wide release films, a 1% increase in the number of theaters produces a 2.8% increase in revenue for a given level of Wikipedia activity.</a:t>
                </a:r>
              </a:p>
              <a:p>
                <a:r>
                  <a:rPr lang="en-US" dirty="0" smtClean="0"/>
                  <a:t>For both types of films, a 1% increase in Wikipedia page views at 30 days before release as compared to 40 days before release produces a 0.31% increase in revenue assuming the number of theaters is constant.</a:t>
                </a:r>
              </a:p>
              <a:p>
                <a:r>
                  <a:rPr lang="en-US" dirty="0" smtClean="0"/>
                  <a:t>The coefficient for </a:t>
                </a:r>
                <a:r>
                  <a:rPr lang="en-US" i="1" dirty="0" err="1" smtClean="0">
                    <a:latin typeface="Consolas" panose="020B0609020204030204" pitchFamily="49" charset="0"/>
                    <a:cs typeface="Consolas" panose="020B0609020204030204" pitchFamily="49" charset="0"/>
                  </a:rPr>
                  <a:t>Wide_Release</a:t>
                </a:r>
                <a:r>
                  <a:rPr lang="en-US" dirty="0" smtClean="0"/>
                  <a:t> is a correction factor that ensures that the model predicts a single number at the boundary between limited and wide release films (</a:t>
                </a:r>
                <a:r>
                  <a:rPr lang="en-US" i="1" dirty="0" err="1" smtClean="0">
                    <a:latin typeface="Consolas" panose="020B0609020204030204" pitchFamily="49" charset="0"/>
                    <a:cs typeface="Consolas" panose="020B0609020204030204" pitchFamily="49" charset="0"/>
                  </a:rPr>
                  <a:t>N_Theaters</a:t>
                </a:r>
                <a:r>
                  <a:rPr lang="en-US" dirty="0" smtClean="0"/>
                  <a:t> = 1300).</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444" r="-667"/>
                </a:stretch>
              </a:blipFill>
            </p:spPr>
            <p:txBody>
              <a:bodyPr/>
              <a:lstStyle/>
              <a:p>
                <a:r>
                  <a:rPr lang="en-US">
                    <a:noFill/>
                  </a:rPr>
                  <a:t> </a:t>
                </a:r>
              </a:p>
            </p:txBody>
          </p:sp>
        </mc:Fallback>
      </mc:AlternateContent>
    </p:spTree>
    <p:extLst>
      <p:ext uri="{BB962C8B-B14F-4D97-AF65-F5344CB8AC3E}">
        <p14:creationId xmlns:p14="http://schemas.microsoft.com/office/powerpoint/2010/main" val="828820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things to consider</a:t>
            </a:r>
            <a:endParaRPr lang="en-US" dirty="0"/>
          </a:p>
        </p:txBody>
      </p:sp>
      <p:sp>
        <p:nvSpPr>
          <p:cNvPr id="3" name="Content Placeholder 2"/>
          <p:cNvSpPr>
            <a:spLocks noGrp="1"/>
          </p:cNvSpPr>
          <p:nvPr>
            <p:ph idx="1"/>
          </p:nvPr>
        </p:nvSpPr>
        <p:spPr/>
        <p:txBody>
          <a:bodyPr/>
          <a:lstStyle/>
          <a:p>
            <a:r>
              <a:rPr lang="en-US" dirty="0" smtClean="0"/>
              <a:t>Advertising</a:t>
            </a:r>
          </a:p>
          <a:p>
            <a:r>
              <a:rPr lang="en-US" dirty="0" smtClean="0"/>
              <a:t>Rating</a:t>
            </a:r>
          </a:p>
          <a:p>
            <a:r>
              <a:rPr lang="en-US" dirty="0" smtClean="0"/>
              <a:t>Genre</a:t>
            </a:r>
          </a:p>
          <a:p>
            <a:r>
              <a:rPr lang="en-US" dirty="0" smtClean="0"/>
              <a:t>Studio</a:t>
            </a:r>
          </a:p>
          <a:p>
            <a:r>
              <a:rPr lang="en-US" u="sng" dirty="0" smtClean="0"/>
              <a:t>Number of theaters</a:t>
            </a:r>
            <a:endParaRPr lang="en-US" u="sng" dirty="0"/>
          </a:p>
        </p:txBody>
      </p:sp>
    </p:spTree>
    <p:extLst>
      <p:ext uri="{BB962C8B-B14F-4D97-AF65-F5344CB8AC3E}">
        <p14:creationId xmlns:p14="http://schemas.microsoft.com/office/powerpoint/2010/main" val="2775475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pic>
        <p:nvPicPr>
          <p:cNvPr id="4" name="Content Placeholder 3"/>
          <p:cNvPicPr>
            <a:picLocks noGrp="1" noChangeAspect="1"/>
          </p:cNvPicPr>
          <p:nvPr>
            <p:ph sz="half" idx="1"/>
          </p:nvPr>
        </p:nvPicPr>
        <p:blipFill>
          <a:blip r:embed="rId2"/>
          <a:stretch>
            <a:fillRect/>
          </a:stretch>
        </p:blipFill>
        <p:spPr>
          <a:xfrm>
            <a:off x="1219200" y="1172152"/>
            <a:ext cx="6095239" cy="4619048"/>
          </a:xfrm>
          <a:prstGeom prst="rect">
            <a:avLst/>
          </a:prstGeom>
        </p:spPr>
      </p:pic>
      <p:sp>
        <p:nvSpPr>
          <p:cNvPr id="3" name="Content Placeholder 2"/>
          <p:cNvSpPr>
            <a:spLocks noGrp="1"/>
          </p:cNvSpPr>
          <p:nvPr>
            <p:ph sz="half" idx="2"/>
          </p:nvPr>
        </p:nvSpPr>
        <p:spPr>
          <a:xfrm>
            <a:off x="7467600" y="1981200"/>
            <a:ext cx="1295400" cy="1643527"/>
          </a:xfrm>
          <a:solidFill>
            <a:schemeClr val="accent1">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0" indent="0">
              <a:buNone/>
            </a:pPr>
            <a:r>
              <a:rPr lang="en-US" sz="1400" dirty="0">
                <a:latin typeface="+mj-lt"/>
                <a:cs typeface="Consolas" panose="020B0609020204030204" pitchFamily="49" charset="0"/>
              </a:rPr>
              <a:t>Range is approximately 1-2000%.</a:t>
            </a:r>
          </a:p>
          <a:p>
            <a:pPr marL="0" indent="0">
              <a:buNone/>
            </a:pPr>
            <a:r>
              <a:rPr lang="en-US" sz="1400" dirty="0">
                <a:latin typeface="+mj-lt"/>
                <a:cs typeface="Consolas" panose="020B0609020204030204" pitchFamily="49" charset="0"/>
              </a:rPr>
              <a:t>However, half the errors lie between 25 and 100%</a:t>
            </a:r>
            <a:endParaRPr lang="en-US" sz="1400" dirty="0">
              <a:latin typeface="+mj-lt"/>
              <a:cs typeface="Consolas" panose="020B0609020204030204" pitchFamily="49" charset="0"/>
            </a:endParaRPr>
          </a:p>
        </p:txBody>
      </p:sp>
      <mc:AlternateContent xmlns:mc="http://schemas.openxmlformats.org/markup-compatibility/2006">
        <mc:Choice xmlns:a14="http://schemas.microsoft.com/office/drawing/2010/main" Requires="a14">
          <p:sp>
            <p:nvSpPr>
              <p:cNvPr id="5" name="Rectangle 4"/>
              <p:cNvSpPr/>
              <p:nvPr/>
            </p:nvSpPr>
            <p:spPr>
              <a:xfrm>
                <a:off x="1752600" y="5775860"/>
                <a:ext cx="5410200" cy="54874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nor/>
                        </m:rPr>
                        <a:rPr lang="en-US" sz="1400">
                          <a:latin typeface="Cambria Math"/>
                        </a:rPr>
                        <m:t>Percent</m:t>
                      </m:r>
                      <m:r>
                        <m:rPr>
                          <m:nor/>
                        </m:rPr>
                        <a:rPr lang="en-US" sz="1400">
                          <a:latin typeface="Cambria Math"/>
                        </a:rPr>
                        <m:t> </m:t>
                      </m:r>
                      <m:r>
                        <m:rPr>
                          <m:nor/>
                        </m:rPr>
                        <a:rPr lang="en-US" sz="1400">
                          <a:latin typeface="Cambria Math"/>
                        </a:rPr>
                        <m:t>error</m:t>
                      </m:r>
                      <m:r>
                        <a:rPr lang="en-US" sz="1400" i="1">
                          <a:latin typeface="Cambria Math"/>
                        </a:rPr>
                        <m:t>=</m:t>
                      </m:r>
                      <m:f>
                        <m:fPr>
                          <m:ctrlPr>
                            <a:rPr lang="en-US" sz="1400" i="1">
                              <a:latin typeface="Cambria Math"/>
                            </a:rPr>
                          </m:ctrlPr>
                        </m:fPr>
                        <m:num>
                          <m:r>
                            <m:rPr>
                              <m:nor/>
                            </m:rPr>
                            <a:rPr lang="en-US" sz="1400">
                              <a:latin typeface="Cambria Math"/>
                            </a:rPr>
                            <m:t>actual</m:t>
                          </m:r>
                          <m:r>
                            <m:rPr>
                              <m:nor/>
                            </m:rPr>
                            <a:rPr lang="en-US" sz="1400">
                              <a:latin typeface="Cambria Math"/>
                            </a:rPr>
                            <m:t>  [$]</m:t>
                          </m:r>
                          <m:r>
                            <a:rPr lang="en-US" sz="1400">
                              <a:latin typeface="Cambria Math"/>
                            </a:rPr>
                            <m:t>−</m:t>
                          </m:r>
                          <m:r>
                            <m:rPr>
                              <m:nor/>
                            </m:rPr>
                            <a:rPr lang="en-US" sz="1400">
                              <a:latin typeface="Cambria Math"/>
                            </a:rPr>
                            <m:t>predicted</m:t>
                          </m:r>
                          <m:r>
                            <m:rPr>
                              <m:nor/>
                            </m:rPr>
                            <a:rPr lang="en-US" sz="1400">
                              <a:latin typeface="Cambria Math"/>
                            </a:rPr>
                            <m:t> [$]</m:t>
                          </m:r>
                        </m:num>
                        <m:den>
                          <m:r>
                            <m:rPr>
                              <m:nor/>
                            </m:rPr>
                            <a:rPr lang="en-US" sz="1400">
                              <a:latin typeface="Cambria Math"/>
                            </a:rPr>
                            <m:t>actual</m:t>
                          </m:r>
                          <m:r>
                            <m:rPr>
                              <m:nor/>
                            </m:rPr>
                            <a:rPr lang="en-US" sz="1400">
                              <a:latin typeface="Cambria Math"/>
                            </a:rPr>
                            <m:t> [$]</m:t>
                          </m:r>
                        </m:den>
                      </m:f>
                      <m:r>
                        <a:rPr lang="en-US" sz="1400" i="1">
                          <a:latin typeface="Cambria Math"/>
                        </a:rPr>
                        <m:t>×100%</m:t>
                      </m:r>
                    </m:oMath>
                  </m:oMathPara>
                </a14:m>
                <a:endParaRPr lang="en-US" sz="1400" dirty="0"/>
              </a:p>
            </p:txBody>
          </p:sp>
        </mc:Choice>
        <mc:Fallback>
          <p:sp>
            <p:nvSpPr>
              <p:cNvPr id="5" name="Rectangle 4"/>
              <p:cNvSpPr>
                <a:spLocks noRot="1" noChangeAspect="1" noMove="1" noResize="1" noEditPoints="1" noAdjustHandles="1" noChangeArrowheads="1" noChangeShapeType="1" noTextEdit="1"/>
              </p:cNvSpPr>
              <p:nvPr/>
            </p:nvSpPr>
            <p:spPr>
              <a:xfrm>
                <a:off x="1752600" y="5775860"/>
                <a:ext cx="5410200" cy="548740"/>
              </a:xfrm>
              <a:prstGeom prst="rect">
                <a:avLst/>
              </a:prstGeom>
              <a:blipFill rotWithShape="1">
                <a:blip r:embed="rId3"/>
                <a:stretch>
                  <a:fillRect b="-4396"/>
                </a:stretch>
              </a:blipFill>
            </p:spPr>
            <p:txBody>
              <a:bodyPr/>
              <a:lstStyle/>
              <a:p>
                <a:r>
                  <a:rPr lang="en-US">
                    <a:noFill/>
                  </a:rPr>
                  <a:t> </a:t>
                </a:r>
              </a:p>
            </p:txBody>
          </p:sp>
        </mc:Fallback>
      </mc:AlternateContent>
    </p:spTree>
    <p:extLst>
      <p:ext uri="{BB962C8B-B14F-4D97-AF65-F5344CB8AC3E}">
        <p14:creationId xmlns:p14="http://schemas.microsoft.com/office/powerpoint/2010/main" val="669347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pic>
        <p:nvPicPr>
          <p:cNvPr id="4" name="Content Placeholder 3"/>
          <p:cNvPicPr>
            <a:picLocks noGrp="1" noChangeAspect="1"/>
          </p:cNvPicPr>
          <p:nvPr>
            <p:ph sz="half" idx="1"/>
          </p:nvPr>
        </p:nvPicPr>
        <p:blipFill>
          <a:blip r:embed="rId2"/>
          <a:stretch>
            <a:fillRect/>
          </a:stretch>
        </p:blipFill>
        <p:spPr>
          <a:xfrm>
            <a:off x="1219961" y="1219200"/>
            <a:ext cx="6095239" cy="4619048"/>
          </a:xfrm>
          <a:prstGeom prst="rect">
            <a:avLst/>
          </a:prstGeom>
        </p:spPr>
      </p:pic>
      <p:sp>
        <p:nvSpPr>
          <p:cNvPr id="3" name="Content Placeholder 2"/>
          <p:cNvSpPr>
            <a:spLocks noGrp="1"/>
          </p:cNvSpPr>
          <p:nvPr>
            <p:ph sz="half" idx="2"/>
          </p:nvPr>
        </p:nvSpPr>
        <p:spPr>
          <a:xfrm>
            <a:off x="7315200" y="2209800"/>
            <a:ext cx="1600200" cy="2505301"/>
          </a:xfrm>
          <a:solidFill>
            <a:schemeClr val="accent1">
              <a:lumMod val="10000"/>
              <a:lumOff val="9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p>
            <a:pPr marL="0" indent="0">
              <a:buNone/>
            </a:pPr>
            <a:r>
              <a:rPr lang="en-US" sz="1400" dirty="0">
                <a:latin typeface="+mj-lt"/>
                <a:cs typeface="Consolas" panose="020B0609020204030204" pitchFamily="49" charset="0"/>
              </a:rPr>
              <a:t>Errors are smaller for wide release films (half lie between 20 and 50%).</a:t>
            </a:r>
          </a:p>
          <a:p>
            <a:pPr marL="0" indent="0">
              <a:buNone/>
            </a:pPr>
            <a:r>
              <a:rPr lang="en-US" sz="1400" dirty="0">
                <a:latin typeface="+mj-lt"/>
                <a:cs typeface="Consolas" panose="020B0609020204030204" pitchFamily="49" charset="0"/>
              </a:rPr>
              <a:t>Revenue for limited release films is much harder to estimate (half lie between 25 and 100%).</a:t>
            </a:r>
            <a:endParaRPr lang="en-US" sz="1400" dirty="0">
              <a:latin typeface="+mj-lt"/>
              <a:cs typeface="Consolas" panose="020B0609020204030204" pitchFamily="49" charset="0"/>
            </a:endParaRPr>
          </a:p>
        </p:txBody>
      </p:sp>
    </p:spTree>
    <p:extLst>
      <p:ext uri="{BB962C8B-B14F-4D97-AF65-F5344CB8AC3E}">
        <p14:creationId xmlns:p14="http://schemas.microsoft.com/office/powerpoint/2010/main" val="1831596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Acknowledgments</a:t>
            </a:r>
            <a:endParaRPr lang="en-US" dirty="0"/>
          </a:p>
        </p:txBody>
      </p:sp>
      <p:sp>
        <p:nvSpPr>
          <p:cNvPr id="6" name="Content Placeholder 5"/>
          <p:cNvSpPr>
            <a:spLocks noGrp="1"/>
          </p:cNvSpPr>
          <p:nvPr>
            <p:ph idx="1"/>
          </p:nvPr>
        </p:nvSpPr>
        <p:spPr/>
        <p:txBody>
          <a:bodyPr/>
          <a:lstStyle/>
          <a:p>
            <a:r>
              <a:rPr lang="en-US" dirty="0" smtClean="0"/>
              <a:t>Alex </a:t>
            </a:r>
            <a:r>
              <a:rPr lang="en-US" dirty="0" err="1" smtClean="0"/>
              <a:t>Bessinger</a:t>
            </a:r>
            <a:r>
              <a:rPr lang="en-US" dirty="0" smtClean="0"/>
              <a:t>, Jennifer Morse, Hung Tran, Joseph </a:t>
            </a:r>
            <a:r>
              <a:rPr lang="en-US" dirty="0" err="1" smtClean="0"/>
              <a:t>Magagnoli</a:t>
            </a:r>
            <a:endParaRPr lang="en-US" dirty="0" smtClean="0"/>
          </a:p>
          <a:p>
            <a:r>
              <a:rPr lang="en-US" dirty="0" smtClean="0"/>
              <a:t>Profs. Simon </a:t>
            </a:r>
            <a:r>
              <a:rPr lang="en-US" dirty="0" err="1" smtClean="0"/>
              <a:t>Sheather</a:t>
            </a:r>
            <a:r>
              <a:rPr lang="en-US" dirty="0" smtClean="0"/>
              <a:t>, Alan Dabney, Don Allen</a:t>
            </a:r>
          </a:p>
          <a:p>
            <a:r>
              <a:rPr lang="en-US" dirty="0" smtClean="0"/>
              <a:t>Jennifer South, Kim Ritchie</a:t>
            </a:r>
            <a:r>
              <a:rPr lang="en-US" smtClean="0"/>
              <a:t>, Penny </a:t>
            </a:r>
            <a:r>
              <a:rPr lang="en-US" dirty="0" smtClean="0"/>
              <a:t>Jackson</a:t>
            </a:r>
            <a:endParaRPr lang="en-US" dirty="0"/>
          </a:p>
        </p:txBody>
      </p:sp>
    </p:spTree>
    <p:extLst>
      <p:ext uri="{BB962C8B-B14F-4D97-AF65-F5344CB8AC3E}">
        <p14:creationId xmlns:p14="http://schemas.microsoft.com/office/powerpoint/2010/main" val="292979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2"/>
                </a:solidFill>
                <a:effectLst/>
                <a:latin typeface="+mj-lt"/>
                <a:ea typeface="+mj-ea"/>
                <a:cs typeface="+mj-cs"/>
              </a:rPr>
              <a:t>Why Wikipedia?</a:t>
            </a:r>
            <a:endParaRPr lang="en-US" dirty="0"/>
          </a:p>
        </p:txBody>
      </p:sp>
      <p:sp>
        <p:nvSpPr>
          <p:cNvPr id="3" name="Content Placeholder 2"/>
          <p:cNvSpPr>
            <a:spLocks noGrp="1"/>
          </p:cNvSpPr>
          <p:nvPr>
            <p:ph idx="1"/>
          </p:nvPr>
        </p:nvSpPr>
        <p:spPr/>
        <p:txBody>
          <a:bodyPr/>
          <a:lstStyle/>
          <a:p>
            <a:pPr marL="0" indent="0">
              <a:buNone/>
            </a:pPr>
            <a:r>
              <a:rPr lang="en-US" dirty="0" smtClean="0"/>
              <a:t>Our project was inspired </a:t>
            </a:r>
            <a:r>
              <a:rPr lang="en-US" dirty="0" smtClean="0"/>
              <a:t>by </a:t>
            </a:r>
            <a:r>
              <a:rPr lang="en-US" dirty="0" err="1" smtClean="0"/>
              <a:t>Mestyan</a:t>
            </a:r>
            <a:r>
              <a:rPr lang="en-US" dirty="0" smtClean="0"/>
              <a:t> </a:t>
            </a:r>
            <a:r>
              <a:rPr lang="en-US" i="1" dirty="0" smtClean="0"/>
              <a:t>et al.</a:t>
            </a:r>
            <a:r>
              <a:rPr lang="en-US" dirty="0" smtClean="0"/>
              <a:t> </a:t>
            </a:r>
            <a:br>
              <a:rPr lang="en-US" dirty="0" smtClean="0"/>
            </a:br>
            <a:r>
              <a:rPr lang="en-US" dirty="0" smtClean="0"/>
              <a:t>(</a:t>
            </a:r>
            <a:r>
              <a:rPr lang="en-US" dirty="0" err="1" smtClean="0"/>
              <a:t>PLoS</a:t>
            </a:r>
            <a:r>
              <a:rPr lang="en-US" dirty="0" smtClean="0"/>
              <a:t> ONE 8(8): e71226)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8382000" cy="228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68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team effort</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107387796"/>
                  </p:ext>
                </p:extLst>
              </p:nvPr>
            </p:nvGraphicFramePr>
            <p:xfrm>
              <a:off x="457200" y="1600200"/>
              <a:ext cx="8229602" cy="3677920"/>
            </p:xfrm>
            <a:graphic>
              <a:graphicData uri="http://schemas.openxmlformats.org/drawingml/2006/table">
                <a:tbl>
                  <a:tblPr firstRow="1" firstCol="1" bandRow="1">
                    <a:tableStyleId>{5C22544A-7EE6-4342-B048-85BDC9FD1C3A}</a:tableStyleId>
                  </a:tblPr>
                  <a:tblGrid>
                    <a:gridCol w="1726442"/>
                    <a:gridCol w="1300632"/>
                    <a:gridCol w="1300632"/>
                    <a:gridCol w="1220109"/>
                    <a:gridCol w="1381155"/>
                    <a:gridCol w="1300632"/>
                  </a:tblGrid>
                  <a:tr h="370840">
                    <a:tc>
                      <a:txBody>
                        <a:bodyPr/>
                        <a:lstStyle/>
                        <a:p>
                          <a:endParaRPr lang="en-US" sz="1600" dirty="0"/>
                        </a:p>
                      </a:txBody>
                      <a:tcPr/>
                    </a:tc>
                    <a:tc>
                      <a:txBody>
                        <a:bodyPr/>
                        <a:lstStyle/>
                        <a:p>
                          <a:r>
                            <a:rPr lang="en-US" sz="1400" b="1" kern="1200" dirty="0" smtClean="0">
                              <a:solidFill>
                                <a:schemeClr val="lt1"/>
                              </a:solidFill>
                              <a:latin typeface="+mn-lt"/>
                              <a:ea typeface="+mn-ea"/>
                              <a:cs typeface="+mn-cs"/>
                            </a:rPr>
                            <a:t>Alex</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Hung</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Jennifer</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Joel</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Joseph</a:t>
                          </a:r>
                          <a:endParaRPr lang="en-US" sz="1400" b="1" kern="1200" dirty="0">
                            <a:solidFill>
                              <a:schemeClr val="lt1"/>
                            </a:solidFill>
                            <a:latin typeface="+mn-lt"/>
                            <a:ea typeface="+mn-ea"/>
                            <a:cs typeface="+mn-cs"/>
                          </a:endParaRPr>
                        </a:p>
                      </a:txBody>
                      <a:tcPr/>
                    </a:tc>
                  </a:tr>
                  <a:tr h="370840">
                    <a:tc>
                      <a:txBody>
                        <a:bodyPr/>
                        <a:lstStyle/>
                        <a:p>
                          <a:r>
                            <a:rPr lang="en-US" sz="1400" dirty="0" smtClean="0"/>
                            <a:t>Weighting</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Log(number of theaters)</a:t>
                          </a:r>
                        </a:p>
                      </a:txBody>
                      <a:tcPr/>
                    </a:tc>
                    <a:tc>
                      <a:txBody>
                        <a:bodyPr/>
                        <a:lstStyle/>
                        <a:p>
                          <a:r>
                            <a:rPr lang="en-US" sz="1400" dirty="0" smtClean="0"/>
                            <a:t>None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Log(number of theaters)</a:t>
                          </a:r>
                          <a:endParaRPr lang="en-US" sz="1400" dirty="0"/>
                        </a:p>
                      </a:txBody>
                      <a:tcPr/>
                    </a:tc>
                    <a:tc>
                      <a:txBody>
                        <a:bodyPr/>
                        <a:lstStyle/>
                        <a:p>
                          <a:r>
                            <a:rPr lang="en-US" sz="1400" dirty="0" smtClean="0"/>
                            <a:t>Log(number of theaters)</a:t>
                          </a:r>
                          <a:endParaRPr lang="en-US" sz="1400" dirty="0"/>
                        </a:p>
                      </a:txBody>
                      <a:tcPr/>
                    </a:tc>
                    <a:tc>
                      <a:txBody>
                        <a:bodyPr/>
                        <a:lstStyle/>
                        <a:p>
                          <a:r>
                            <a:rPr lang="en-US" sz="1400" dirty="0" smtClean="0"/>
                            <a:t>Loess predicted</a:t>
                          </a:r>
                          <a:endParaRPr lang="en-US" sz="1400" dirty="0"/>
                        </a:p>
                      </a:txBody>
                      <a:tcPr/>
                    </a:tc>
                  </a:tr>
                  <a:tr h="370840">
                    <a:tc>
                      <a:txBody>
                        <a:bodyPr/>
                        <a:lstStyle/>
                        <a:p>
                          <a:r>
                            <a:rPr lang="en-US" sz="1400" dirty="0" smtClean="0"/>
                            <a:t>Centering</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Outlier removal</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Movie  45365</a:t>
                          </a:r>
                          <a:endParaRPr lang="en-US" sz="1400" dirty="0"/>
                        </a:p>
                      </a:txBody>
                      <a:tcPr/>
                    </a:tc>
                    <a:tc>
                      <a:txBody>
                        <a:bodyPr/>
                        <a:lstStyle/>
                        <a:p>
                          <a:r>
                            <a:rPr lang="en-US" sz="1400" dirty="0" smtClean="0"/>
                            <a:t>3 highest</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r>
                  <a:tr h="370840">
                    <a:tc>
                      <a:txBody>
                        <a:bodyPr/>
                        <a:lstStyle/>
                        <a:p>
                          <a:r>
                            <a:rPr lang="en-US" sz="1400" dirty="0" smtClean="0"/>
                            <a:t>Interaction</a:t>
                          </a:r>
                          <a:r>
                            <a:rPr lang="en-US" sz="1400" baseline="0" dirty="0" smtClean="0"/>
                            <a:t>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None</a:t>
                          </a:r>
                          <a:endParaRPr lang="en-US" sz="1400" dirty="0"/>
                        </a:p>
                      </a:txBody>
                      <a:tcPr/>
                    </a:tc>
                  </a:tr>
                  <a:tr h="370840">
                    <a:tc>
                      <a:txBody>
                        <a:bodyPr/>
                        <a:lstStyle/>
                        <a:p>
                          <a:r>
                            <a:rPr lang="en-US" sz="1400" dirty="0" smtClean="0"/>
                            <a:t>Selection methods</a:t>
                          </a:r>
                          <a:endParaRPr lang="en-US" sz="1400" dirty="0"/>
                        </a:p>
                      </a:txBody>
                      <a:tcPr/>
                    </a:tc>
                    <a:tc>
                      <a:txBody>
                        <a:bodyPr/>
                        <a:lstStyle/>
                        <a:p>
                          <a:r>
                            <a:rPr lang="en-US" sz="1400" dirty="0" smtClean="0"/>
                            <a:t>Backwards</a:t>
                          </a:r>
                          <a:r>
                            <a:rPr lang="en-US" sz="1400" baseline="0" dirty="0" smtClean="0"/>
                            <a:t> Selection and LASSO</a:t>
                          </a:r>
                          <a:endParaRPr lang="en-US" sz="1400" dirty="0"/>
                        </a:p>
                      </a:txBody>
                      <a:tcPr/>
                    </a:tc>
                    <a:tc>
                      <a:txBody>
                        <a:bodyPr/>
                        <a:lstStyle/>
                        <a:p>
                          <a:r>
                            <a:rPr lang="en-US" sz="1400" dirty="0" smtClean="0"/>
                            <a:t>Stepwise Selection and LASSO</a:t>
                          </a:r>
                          <a:endParaRPr lang="en-US" sz="1400" dirty="0"/>
                        </a:p>
                      </a:txBody>
                      <a:tcPr/>
                    </a:tc>
                    <a:tc>
                      <a:txBody>
                        <a:bodyPr/>
                        <a:lstStyle/>
                        <a:p>
                          <a:r>
                            <a:rPr lang="en-US" sz="1400" dirty="0" smtClean="0"/>
                            <a:t>Stepwise</a:t>
                          </a:r>
                          <a:r>
                            <a:rPr lang="en-US" sz="1400" baseline="0" dirty="0" smtClean="0"/>
                            <a:t> Both (BIC)</a:t>
                          </a:r>
                          <a:endParaRPr lang="en-US" sz="1400" dirty="0"/>
                        </a:p>
                      </a:txBody>
                      <a:tcPr/>
                    </a:tc>
                    <a:tc>
                      <a:txBody>
                        <a:bodyPr/>
                        <a:lstStyle/>
                        <a:p>
                          <a:r>
                            <a:rPr lang="en-US" sz="1400" dirty="0" smtClean="0"/>
                            <a:t>Stepwise (AIC and BIC) and LASSO</a:t>
                          </a:r>
                          <a:endParaRPr lang="en-US" sz="1400" dirty="0"/>
                        </a:p>
                      </a:txBody>
                      <a:tcPr/>
                    </a:tc>
                    <a:tc>
                      <a:txBody>
                        <a:bodyPr/>
                        <a:lstStyle/>
                        <a:p>
                          <a:r>
                            <a:rPr lang="en-US" sz="1400" dirty="0" smtClean="0"/>
                            <a:t>LASSO</a:t>
                          </a:r>
                          <a:endParaRPr lang="en-US" sz="1400" dirty="0"/>
                        </a:p>
                      </a:txBody>
                      <a:tcPr/>
                    </a:tc>
                  </a:tr>
                  <a:tr h="370840">
                    <a:tc>
                      <a:txBody>
                        <a:bodyPr/>
                        <a:lstStyle/>
                        <a:p>
                          <a:r>
                            <a:rPr lang="en-US" sz="1400" dirty="0" smtClean="0"/>
                            <a:t>Model Selection Criteria</a:t>
                          </a:r>
                          <a:endParaRPr lang="en-US" sz="1400" dirty="0"/>
                        </a:p>
                      </a:txBody>
                      <a:tcPr/>
                    </a:tc>
                    <a:tc>
                      <a:txBody>
                        <a:bodyPr/>
                        <a:lstStyle/>
                        <a:p>
                          <a:r>
                            <a:rPr lang="en-US" sz="1400" dirty="0" smtClean="0"/>
                            <a:t>Parsimony</a:t>
                          </a:r>
                          <a:r>
                            <a:rPr lang="en-US" sz="1400" baseline="0" dirty="0" smtClean="0"/>
                            <a:t> and MSE</a:t>
                          </a:r>
                          <a:endParaRPr lang="en-US" sz="1400" dirty="0"/>
                        </a:p>
                      </a:txBody>
                      <a:tcPr/>
                    </a:tc>
                    <a:tc>
                      <a:txBody>
                        <a:bodyPr/>
                        <a:lstStyle/>
                        <a:p>
                          <a:r>
                            <a:rPr lang="en-US" sz="1400" dirty="0" smtClean="0"/>
                            <a:t>Percentage error</a:t>
                          </a:r>
                          <a:endParaRPr lang="en-US" sz="1400" dirty="0"/>
                        </a:p>
                      </a:txBody>
                      <a:tcPr/>
                    </a:tc>
                    <a:tc>
                      <a:txBody>
                        <a:bodyPr/>
                        <a:lstStyle/>
                        <a:p>
                          <a:r>
                            <a:rPr lang="en-US" sz="1400" dirty="0" smtClean="0"/>
                            <a:t>Adjusted R</a:t>
                          </a:r>
                          <a:r>
                            <a:rPr lang="en-US" sz="1400" baseline="30000" dirty="0" smtClean="0"/>
                            <a:t>2</a:t>
                          </a:r>
                          <a:r>
                            <a:rPr lang="en-US" sz="1400" baseline="0" dirty="0" smtClean="0"/>
                            <a:t> and parsimony </a:t>
                          </a:r>
                          <a:endParaRPr lang="en-US" sz="1400" dirty="0"/>
                        </a:p>
                      </a:txBody>
                      <a:tcPr/>
                    </a:tc>
                    <a:tc>
                      <a:txBody>
                        <a:bodyPr/>
                        <a:lstStyle/>
                        <a:p>
                          <a14:m>
                            <m:oMath xmlns:m="http://schemas.openxmlformats.org/officeDocument/2006/math">
                              <m:sSup>
                                <m:sSupPr>
                                  <m:ctrlPr>
                                    <a:rPr lang="en-US" sz="1400" b="0" i="1" smtClean="0">
                                      <a:latin typeface="Cambria Math"/>
                                    </a:rPr>
                                  </m:ctrlPr>
                                </m:sSupPr>
                                <m:e>
                                  <m:r>
                                    <a:rPr lang="en-US" sz="1400" b="0" i="1" smtClean="0">
                                      <a:latin typeface="Cambria Math"/>
                                    </a:rPr>
                                    <m:t>𝑅</m:t>
                                  </m:r>
                                </m:e>
                                <m:sup>
                                  <m:r>
                                    <a:rPr lang="en-US" sz="1400" b="0" i="1" smtClean="0">
                                      <a:latin typeface="Cambria Math"/>
                                    </a:rPr>
                                    <m:t>2</m:t>
                                  </m:r>
                                </m:sup>
                              </m:sSup>
                            </m:oMath>
                          </a14:m>
                          <a:r>
                            <a:rPr lang="en-US" sz="1400" dirty="0" smtClean="0"/>
                            <a:t> of selected</a:t>
                          </a:r>
                          <a:r>
                            <a:rPr lang="en-US" sz="1400" baseline="0" dirty="0" smtClean="0"/>
                            <a:t> models when applied to test data</a:t>
                          </a:r>
                          <a:endParaRPr lang="en-US" sz="1400" dirty="0"/>
                        </a:p>
                      </a:txBody>
                      <a:tcPr/>
                    </a:tc>
                    <a:tc>
                      <a:txBody>
                        <a:bodyPr/>
                        <a:lstStyle/>
                        <a:p>
                          <a:r>
                            <a:rPr lang="en-US" sz="1400" dirty="0" smtClean="0"/>
                            <a:t>MSE and VIF</a:t>
                          </a:r>
                          <a:endParaRPr lang="en-US" sz="1400"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402390410"/>
                  </p:ext>
                </p:extLst>
              </p:nvPr>
            </p:nvGraphicFramePr>
            <p:xfrm>
              <a:off x="457200" y="1600200"/>
              <a:ext cx="8229602" cy="3677920"/>
            </p:xfrm>
            <a:graphic>
              <a:graphicData uri="http://schemas.openxmlformats.org/drawingml/2006/table">
                <a:tbl>
                  <a:tblPr firstRow="1" firstCol="1" bandRow="1">
                    <a:tableStyleId>{5C22544A-7EE6-4342-B048-85BDC9FD1C3A}</a:tableStyleId>
                  </a:tblPr>
                  <a:tblGrid>
                    <a:gridCol w="1726442"/>
                    <a:gridCol w="1300632"/>
                    <a:gridCol w="1300632"/>
                    <a:gridCol w="1220109"/>
                    <a:gridCol w="1381155"/>
                    <a:gridCol w="1300632"/>
                  </a:tblGrid>
                  <a:tr h="370840">
                    <a:tc>
                      <a:txBody>
                        <a:bodyPr/>
                        <a:lstStyle/>
                        <a:p>
                          <a:endParaRPr lang="en-US" sz="1600" dirty="0"/>
                        </a:p>
                      </a:txBody>
                      <a:tcPr/>
                    </a:tc>
                    <a:tc>
                      <a:txBody>
                        <a:bodyPr/>
                        <a:lstStyle/>
                        <a:p>
                          <a:r>
                            <a:rPr lang="en-US" sz="1400" b="1" kern="1200" dirty="0" smtClean="0">
                              <a:solidFill>
                                <a:schemeClr val="lt1"/>
                              </a:solidFill>
                              <a:latin typeface="+mn-lt"/>
                              <a:ea typeface="+mn-ea"/>
                              <a:cs typeface="+mn-cs"/>
                            </a:rPr>
                            <a:t>Alex</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Hung</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Jennifer</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Joel</a:t>
                          </a:r>
                          <a:endParaRPr lang="en-US"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Joseph</a:t>
                          </a:r>
                          <a:endParaRPr lang="en-US" sz="1400" b="1" kern="1200" dirty="0">
                            <a:solidFill>
                              <a:schemeClr val="lt1"/>
                            </a:solidFill>
                            <a:latin typeface="+mn-lt"/>
                            <a:ea typeface="+mn-ea"/>
                            <a:cs typeface="+mn-cs"/>
                          </a:endParaRPr>
                        </a:p>
                      </a:txBody>
                      <a:tcPr/>
                    </a:tc>
                  </a:tr>
                  <a:tr h="518160">
                    <a:tc>
                      <a:txBody>
                        <a:bodyPr/>
                        <a:lstStyle/>
                        <a:p>
                          <a:r>
                            <a:rPr lang="en-US" sz="1400" dirty="0" smtClean="0"/>
                            <a:t>Weighting</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Log(number of theaters)</a:t>
                          </a:r>
                        </a:p>
                      </a:txBody>
                      <a:tcPr/>
                    </a:tc>
                    <a:tc>
                      <a:txBody>
                        <a:bodyPr/>
                        <a:lstStyle/>
                        <a:p>
                          <a:r>
                            <a:rPr lang="en-US" sz="1400" dirty="0" smtClean="0"/>
                            <a:t>None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Log(number of theaters)</a:t>
                          </a:r>
                          <a:endParaRPr lang="en-US" sz="1400" dirty="0"/>
                        </a:p>
                      </a:txBody>
                      <a:tcPr/>
                    </a:tc>
                    <a:tc>
                      <a:txBody>
                        <a:bodyPr/>
                        <a:lstStyle/>
                        <a:p>
                          <a:r>
                            <a:rPr lang="en-US" sz="1400" dirty="0" smtClean="0"/>
                            <a:t>Log(number of theaters)</a:t>
                          </a:r>
                          <a:endParaRPr lang="en-US" sz="1400" dirty="0"/>
                        </a:p>
                      </a:txBody>
                      <a:tcPr/>
                    </a:tc>
                    <a:tc>
                      <a:txBody>
                        <a:bodyPr/>
                        <a:lstStyle/>
                        <a:p>
                          <a:r>
                            <a:rPr lang="en-US" sz="1400" dirty="0" smtClean="0"/>
                            <a:t>Loess predicted</a:t>
                          </a:r>
                          <a:endParaRPr lang="en-US" sz="1400" dirty="0"/>
                        </a:p>
                      </a:txBody>
                      <a:tcPr/>
                    </a:tc>
                  </a:tr>
                  <a:tr h="370840">
                    <a:tc>
                      <a:txBody>
                        <a:bodyPr/>
                        <a:lstStyle/>
                        <a:p>
                          <a:r>
                            <a:rPr lang="en-US" sz="1400" dirty="0" smtClean="0"/>
                            <a:t>Centering</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Outlier removal</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Movie  45365</a:t>
                          </a:r>
                          <a:endParaRPr lang="en-US" sz="1400" dirty="0"/>
                        </a:p>
                      </a:txBody>
                      <a:tcPr/>
                    </a:tc>
                    <a:tc>
                      <a:txBody>
                        <a:bodyPr/>
                        <a:lstStyle/>
                        <a:p>
                          <a:r>
                            <a:rPr lang="en-US" sz="1400" dirty="0" smtClean="0"/>
                            <a:t>3 highest</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r>
                  <a:tr h="370840">
                    <a:tc>
                      <a:txBody>
                        <a:bodyPr/>
                        <a:lstStyle/>
                        <a:p>
                          <a:r>
                            <a:rPr lang="en-US" sz="1400" dirty="0" smtClean="0"/>
                            <a:t>Interaction</a:t>
                          </a:r>
                          <a:r>
                            <a:rPr lang="en-US" sz="1400" baseline="0" dirty="0" smtClean="0"/>
                            <a:t>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None</a:t>
                          </a:r>
                          <a:endParaRPr lang="en-US" sz="1400" dirty="0"/>
                        </a:p>
                      </a:txBody>
                      <a:tcPr/>
                    </a:tc>
                  </a:tr>
                  <a:tr h="731520">
                    <a:tc>
                      <a:txBody>
                        <a:bodyPr/>
                        <a:lstStyle/>
                        <a:p>
                          <a:r>
                            <a:rPr lang="en-US" sz="1400" dirty="0" smtClean="0"/>
                            <a:t>Selection methods</a:t>
                          </a:r>
                          <a:endParaRPr lang="en-US" sz="1400" dirty="0"/>
                        </a:p>
                      </a:txBody>
                      <a:tcPr/>
                    </a:tc>
                    <a:tc>
                      <a:txBody>
                        <a:bodyPr/>
                        <a:lstStyle/>
                        <a:p>
                          <a:r>
                            <a:rPr lang="en-US" sz="1400" dirty="0" smtClean="0"/>
                            <a:t>Backwards</a:t>
                          </a:r>
                          <a:r>
                            <a:rPr lang="en-US" sz="1400" baseline="0" dirty="0" smtClean="0"/>
                            <a:t> Selection and LASSO</a:t>
                          </a:r>
                          <a:endParaRPr lang="en-US" sz="1400" dirty="0"/>
                        </a:p>
                      </a:txBody>
                      <a:tcPr/>
                    </a:tc>
                    <a:tc>
                      <a:txBody>
                        <a:bodyPr/>
                        <a:lstStyle/>
                        <a:p>
                          <a:r>
                            <a:rPr lang="en-US" sz="1400" dirty="0" smtClean="0"/>
                            <a:t>Stepwise Selection and LASSO</a:t>
                          </a:r>
                          <a:endParaRPr lang="en-US" sz="1400" dirty="0"/>
                        </a:p>
                      </a:txBody>
                      <a:tcPr/>
                    </a:tc>
                    <a:tc>
                      <a:txBody>
                        <a:bodyPr/>
                        <a:lstStyle/>
                        <a:p>
                          <a:r>
                            <a:rPr lang="en-US" sz="1400" dirty="0" smtClean="0"/>
                            <a:t>Stepwise</a:t>
                          </a:r>
                          <a:r>
                            <a:rPr lang="en-US" sz="1400" baseline="0" dirty="0" smtClean="0"/>
                            <a:t> </a:t>
                          </a:r>
                          <a:r>
                            <a:rPr lang="en-US" sz="1400" baseline="0" dirty="0" smtClean="0"/>
                            <a:t>Both (BIC</a:t>
                          </a:r>
                          <a:r>
                            <a:rPr lang="en-US" sz="1400" baseline="0" dirty="0" smtClean="0"/>
                            <a:t>)</a:t>
                          </a:r>
                          <a:endParaRPr lang="en-US" sz="1400" dirty="0"/>
                        </a:p>
                      </a:txBody>
                      <a:tcPr/>
                    </a:tc>
                    <a:tc>
                      <a:txBody>
                        <a:bodyPr/>
                        <a:lstStyle/>
                        <a:p>
                          <a:r>
                            <a:rPr lang="en-US" sz="1400" dirty="0" smtClean="0"/>
                            <a:t>Stepwise (AIC and BIC) and LASSO</a:t>
                          </a:r>
                          <a:endParaRPr lang="en-US" sz="1400" dirty="0"/>
                        </a:p>
                      </a:txBody>
                      <a:tcPr/>
                    </a:tc>
                    <a:tc>
                      <a:txBody>
                        <a:bodyPr/>
                        <a:lstStyle/>
                        <a:p>
                          <a:r>
                            <a:rPr lang="en-US" sz="1400" dirty="0" smtClean="0"/>
                            <a:t>LASSO</a:t>
                          </a:r>
                          <a:endParaRPr lang="en-US" sz="1400" dirty="0"/>
                        </a:p>
                      </a:txBody>
                      <a:tcPr/>
                    </a:tc>
                  </a:tr>
                  <a:tr h="944880">
                    <a:tc>
                      <a:txBody>
                        <a:bodyPr/>
                        <a:lstStyle/>
                        <a:p>
                          <a:r>
                            <a:rPr lang="en-US" sz="1400" dirty="0" smtClean="0"/>
                            <a:t>Model Selection Criteria</a:t>
                          </a:r>
                          <a:endParaRPr lang="en-US" sz="1400" dirty="0"/>
                        </a:p>
                      </a:txBody>
                      <a:tcPr/>
                    </a:tc>
                    <a:tc>
                      <a:txBody>
                        <a:bodyPr/>
                        <a:lstStyle/>
                        <a:p>
                          <a:r>
                            <a:rPr lang="en-US" sz="1400" dirty="0" smtClean="0"/>
                            <a:t>Parsimony</a:t>
                          </a:r>
                          <a:r>
                            <a:rPr lang="en-US" sz="1400" baseline="0" dirty="0" smtClean="0"/>
                            <a:t> and MSE</a:t>
                          </a:r>
                          <a:endParaRPr lang="en-US" sz="1400" dirty="0"/>
                        </a:p>
                      </a:txBody>
                      <a:tcPr/>
                    </a:tc>
                    <a:tc>
                      <a:txBody>
                        <a:bodyPr/>
                        <a:lstStyle/>
                        <a:p>
                          <a:r>
                            <a:rPr lang="en-US" sz="1400" dirty="0" smtClean="0"/>
                            <a:t>Percentage error</a:t>
                          </a:r>
                          <a:endParaRPr lang="en-US" sz="1400" dirty="0"/>
                        </a:p>
                      </a:txBody>
                      <a:tcPr/>
                    </a:tc>
                    <a:tc>
                      <a:txBody>
                        <a:bodyPr/>
                        <a:lstStyle/>
                        <a:p>
                          <a:r>
                            <a:rPr lang="en-US" sz="1400" dirty="0" smtClean="0"/>
                            <a:t>Adjusted R</a:t>
                          </a:r>
                          <a:r>
                            <a:rPr lang="en-US" sz="1400" baseline="30000" dirty="0" smtClean="0"/>
                            <a:t>2</a:t>
                          </a:r>
                          <a:r>
                            <a:rPr lang="en-US" sz="1400" baseline="0" dirty="0" smtClean="0"/>
                            <a:t> and parsimony </a:t>
                          </a:r>
                          <a:endParaRPr lang="en-US" sz="1400" dirty="0"/>
                        </a:p>
                      </a:txBody>
                      <a:tcPr/>
                    </a:tc>
                    <a:tc>
                      <a:txBody>
                        <a:bodyPr/>
                        <a:lstStyle/>
                        <a:p>
                          <a:endParaRPr lang="en-US"/>
                        </a:p>
                      </a:txBody>
                      <a:tcPr>
                        <a:blipFill rotWithShape="1">
                          <a:blip r:embed="rId2"/>
                          <a:stretch>
                            <a:fillRect l="-400881" t="-289677" r="-93833" b="-6452"/>
                          </a:stretch>
                        </a:blipFill>
                      </a:tcPr>
                    </a:tc>
                    <a:tc>
                      <a:txBody>
                        <a:bodyPr/>
                        <a:lstStyle/>
                        <a:p>
                          <a:r>
                            <a:rPr lang="en-US" sz="1400" dirty="0" smtClean="0"/>
                            <a:t>MSE and VIF</a:t>
                          </a:r>
                          <a:endParaRPr lang="en-US" sz="1400" dirty="0"/>
                        </a:p>
                      </a:txBody>
                      <a:tcPr/>
                    </a:tc>
                  </a:tr>
                </a:tbl>
              </a:graphicData>
            </a:graphic>
          </p:graphicFrame>
        </mc:Fallback>
      </mc:AlternateContent>
    </p:spTree>
    <p:extLst>
      <p:ext uri="{BB962C8B-B14F-4D97-AF65-F5344CB8AC3E}">
        <p14:creationId xmlns:p14="http://schemas.microsoft.com/office/powerpoint/2010/main" val="841884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a:t>
            </a:r>
            <a:endParaRPr lang="en-US" dirty="0"/>
          </a:p>
        </p:txBody>
      </p:sp>
      <p:sp>
        <p:nvSpPr>
          <p:cNvPr id="3" name="Content Placeholder 2"/>
          <p:cNvSpPr>
            <a:spLocks noGrp="1"/>
          </p:cNvSpPr>
          <p:nvPr>
            <p:ph idx="1"/>
          </p:nvPr>
        </p:nvSpPr>
        <p:spPr/>
        <p:txBody>
          <a:bodyPr/>
          <a:lstStyle/>
          <a:p>
            <a:pPr marL="0" indent="0">
              <a:buNone/>
            </a:pPr>
            <a:r>
              <a:rPr lang="en-US" dirty="0" smtClean="0"/>
              <a:t>Construct a model that can predict opening weekend box office revenue that:</a:t>
            </a:r>
          </a:p>
          <a:p>
            <a:r>
              <a:rPr lang="en-US" dirty="0" smtClean="0"/>
              <a:t>Incorporates Wikipedia page view and edit data</a:t>
            </a:r>
          </a:p>
          <a:p>
            <a:r>
              <a:rPr lang="en-US" dirty="0" smtClean="0"/>
              <a:t>Provides a prediction as early as possible</a:t>
            </a:r>
          </a:p>
          <a:p>
            <a:r>
              <a:rPr lang="en-US" dirty="0" smtClean="0"/>
              <a:t>Is parsimonious</a:t>
            </a:r>
            <a:endParaRPr lang="en-US" dirty="0"/>
          </a:p>
        </p:txBody>
      </p:sp>
    </p:spTree>
    <p:extLst>
      <p:ext uri="{BB962C8B-B14F-4D97-AF65-F5344CB8AC3E}">
        <p14:creationId xmlns:p14="http://schemas.microsoft.com/office/powerpoint/2010/main" val="2945543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a:t>
            </a:r>
            <a:r>
              <a:rPr lang="en-US" dirty="0" smtClean="0"/>
              <a:t>Variable</a:t>
            </a:r>
            <a:endParaRPr lang="en-US" dirty="0"/>
          </a:p>
        </p:txBody>
      </p:sp>
      <p:sp>
        <p:nvSpPr>
          <p:cNvPr id="3" name="Content Placeholder 2"/>
          <p:cNvSpPr>
            <a:spLocks noGrp="1"/>
          </p:cNvSpPr>
          <p:nvPr>
            <p:ph idx="1"/>
          </p:nvPr>
        </p:nvSpPr>
        <p:spPr/>
        <p:txBody>
          <a:bodyPr/>
          <a:lstStyle/>
          <a:p>
            <a:r>
              <a:rPr lang="en-US" dirty="0" smtClean="0"/>
              <a:t>Opening weekend box office totals in US Dollars for </a:t>
            </a:r>
            <a:r>
              <a:rPr lang="en-US" dirty="0" smtClean="0"/>
              <a:t>310 movies </a:t>
            </a:r>
            <a:r>
              <a:rPr lang="en-US" dirty="0" smtClean="0"/>
              <a:t>released in 2010.</a:t>
            </a:r>
          </a:p>
          <a:p>
            <a:r>
              <a:rPr lang="en-US" dirty="0" smtClean="0"/>
              <a:t>Source: boxofficemojo.com</a:t>
            </a:r>
          </a:p>
          <a:p>
            <a:r>
              <a:rPr lang="en-US" dirty="0" smtClean="0"/>
              <a:t>Log transformation due to large </a:t>
            </a:r>
            <a:r>
              <a:rPr lang="en-US" dirty="0" smtClean="0"/>
              <a:t>range</a:t>
            </a:r>
          </a:p>
          <a:p>
            <a:pPr lvl="1"/>
            <a:r>
              <a:rPr lang="en-US" dirty="0" smtClean="0"/>
              <a:t>Minimum: $107 (sic)</a:t>
            </a:r>
          </a:p>
          <a:p>
            <a:pPr lvl="1"/>
            <a:r>
              <a:rPr lang="en-US" dirty="0" smtClean="0"/>
              <a:t>Maximum: $128 million</a:t>
            </a:r>
            <a:endParaRPr lang="en-US" dirty="0" smtClean="0"/>
          </a:p>
        </p:txBody>
      </p:sp>
    </p:spTree>
    <p:extLst>
      <p:ext uri="{BB962C8B-B14F-4D97-AF65-F5344CB8AC3E}">
        <p14:creationId xmlns:p14="http://schemas.microsoft.com/office/powerpoint/2010/main" val="205471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 in the </a:t>
            </a:r>
            <a:r>
              <a:rPr lang="en-US" dirty="0" err="1" smtClean="0"/>
              <a:t>PLoS</a:t>
            </a:r>
            <a:r>
              <a:rPr lang="en-US" dirty="0" smtClean="0"/>
              <a:t> data set	</a:t>
            </a:r>
            <a:endParaRPr lang="en-US" dirty="0"/>
          </a:p>
        </p:txBody>
      </p:sp>
      <p:sp>
        <p:nvSpPr>
          <p:cNvPr id="3" name="Content Placeholder 2"/>
          <p:cNvSpPr>
            <a:spLocks noGrp="1"/>
          </p:cNvSpPr>
          <p:nvPr>
            <p:ph idx="1"/>
          </p:nvPr>
        </p:nvSpPr>
        <p:spPr>
          <a:xfrm>
            <a:off x="457200" y="1600201"/>
            <a:ext cx="8229600" cy="4267199"/>
          </a:xfrm>
        </p:spPr>
        <p:txBody>
          <a:bodyPr>
            <a:normAutofit/>
          </a:bodyPr>
          <a:lstStyle/>
          <a:p>
            <a:r>
              <a:rPr lang="en-US" b="1" dirty="0" smtClean="0"/>
              <a:t>Number of Theaters</a:t>
            </a:r>
          </a:p>
          <a:p>
            <a:r>
              <a:rPr lang="en-US" b="1" dirty="0" smtClean="0"/>
              <a:t>Date of Release</a:t>
            </a:r>
          </a:p>
          <a:p>
            <a:r>
              <a:rPr lang="en-US" b="1" dirty="0" smtClean="0"/>
              <a:t>Inception</a:t>
            </a:r>
            <a:r>
              <a:rPr lang="en-US" dirty="0" smtClean="0"/>
              <a:t> – number of days prior to release that a movie’s article was created</a:t>
            </a:r>
          </a:p>
          <a:p>
            <a:r>
              <a:rPr lang="en-US" b="1" dirty="0" err="1" smtClean="0"/>
              <a:t>No_Article</a:t>
            </a:r>
            <a:r>
              <a:rPr lang="en-US" dirty="0" smtClean="0"/>
              <a:t> – equal to 1 if a movie’s Wikipedia article was created after release and 0 otherwise</a:t>
            </a:r>
          </a:p>
        </p:txBody>
      </p:sp>
    </p:spTree>
    <p:extLst>
      <p:ext uri="{BB962C8B-B14F-4D97-AF65-F5344CB8AC3E}">
        <p14:creationId xmlns:p14="http://schemas.microsoft.com/office/powerpoint/2010/main" val="361885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 in the </a:t>
            </a:r>
            <a:r>
              <a:rPr lang="en-US" dirty="0" err="1" smtClean="0"/>
              <a:t>PLoS</a:t>
            </a:r>
            <a:r>
              <a:rPr lang="en-US" dirty="0" smtClean="0"/>
              <a:t> data set	</a:t>
            </a:r>
            <a:endParaRPr lang="en-US" dirty="0"/>
          </a:p>
        </p:txBody>
      </p:sp>
      <p:sp>
        <p:nvSpPr>
          <p:cNvPr id="3" name="Content Placeholder 2"/>
          <p:cNvSpPr>
            <a:spLocks noGrp="1"/>
          </p:cNvSpPr>
          <p:nvPr>
            <p:ph idx="1"/>
          </p:nvPr>
        </p:nvSpPr>
        <p:spPr>
          <a:xfrm>
            <a:off x="457200" y="1600201"/>
            <a:ext cx="8229600" cy="4267199"/>
          </a:xfrm>
        </p:spPr>
        <p:txBody>
          <a:bodyPr>
            <a:normAutofit/>
          </a:bodyPr>
          <a:lstStyle/>
          <a:p>
            <a:r>
              <a:rPr lang="en-US" b="1" dirty="0" smtClean="0"/>
              <a:t>Views</a:t>
            </a:r>
            <a:r>
              <a:rPr lang="en-US" dirty="0" smtClean="0"/>
              <a:t>* – number of times a movie’s Wikipedia article was viewed. For movies lacking an article, the number of times that movie’s title was searched in Wikipedia. </a:t>
            </a:r>
          </a:p>
          <a:p>
            <a:r>
              <a:rPr lang="en-US" b="1" dirty="0" smtClean="0"/>
              <a:t>Users</a:t>
            </a:r>
            <a:r>
              <a:rPr lang="en-US" dirty="0" smtClean="0"/>
              <a:t>* – number of users who edited a movie’s article</a:t>
            </a:r>
          </a:p>
          <a:p>
            <a:endParaRPr lang="en-US" dirty="0"/>
          </a:p>
          <a:p>
            <a:pPr marL="0" indent="0">
              <a:buNone/>
            </a:pPr>
            <a:r>
              <a:rPr lang="en-US" sz="2400" dirty="0" smtClean="0"/>
              <a:t>* Recorded at 60, 50, 40, 30, 20, and 10 days prior to release.</a:t>
            </a:r>
          </a:p>
        </p:txBody>
      </p:sp>
    </p:spTree>
    <p:extLst>
      <p:ext uri="{BB962C8B-B14F-4D97-AF65-F5344CB8AC3E}">
        <p14:creationId xmlns:p14="http://schemas.microsoft.com/office/powerpoint/2010/main" val="2783939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sg">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jsg</Template>
  <TotalTime>4329</TotalTime>
  <Words>1249</Words>
  <Application>Microsoft Office PowerPoint</Application>
  <PresentationFormat>On-screen Show (4:3)</PresentationFormat>
  <Paragraphs>176</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jsg</vt:lpstr>
      <vt:lpstr>Can Wikipedia Page Activity be Used to Predict Box Office Revenue? </vt:lpstr>
      <vt:lpstr>Why bother?</vt:lpstr>
      <vt:lpstr>Other things to consider</vt:lpstr>
      <vt:lpstr>Why Wikipedia?</vt:lpstr>
      <vt:lpstr>A team effort</vt:lpstr>
      <vt:lpstr>Goals</vt:lpstr>
      <vt:lpstr>Response Variable</vt:lpstr>
      <vt:lpstr>Variables in the PLoS data set </vt:lpstr>
      <vt:lpstr>Variables in the PLoS data set </vt:lpstr>
      <vt:lpstr>Variables in the PLoS data set </vt:lpstr>
      <vt:lpstr>Other variables considered</vt:lpstr>
      <vt:lpstr>Other variables considered</vt:lpstr>
      <vt:lpstr>Transformation of predictor variables</vt:lpstr>
      <vt:lpstr>Training and test data sets</vt:lpstr>
      <vt:lpstr>Where I used R</vt:lpstr>
      <vt:lpstr>Using the ggplot2 package for exploratory data analysis</vt:lpstr>
      <vt:lpstr>Pros and cons of ggplot</vt:lpstr>
      <vt:lpstr>Creating plots with ggplot</vt:lpstr>
      <vt:lpstr>Creating and assessing regression models in R</vt:lpstr>
      <vt:lpstr>It’s as easy as 1-2-3!</vt:lpstr>
      <vt:lpstr>Using the glmnet package to perform variable selection </vt:lpstr>
      <vt:lpstr>What is LASSO?</vt:lpstr>
      <vt:lpstr>Variable selection</vt:lpstr>
      <vt:lpstr>Models chosen by stepwise</vt:lpstr>
      <vt:lpstr>Comparison of stepwise and LASSO shrinkage</vt:lpstr>
      <vt:lpstr>Relative performance of LASSO models by day</vt:lpstr>
      <vt:lpstr>30 Day Model chosen when λ=1</vt:lpstr>
      <vt:lpstr>30 Day Model chosen when λ=2</vt:lpstr>
      <vt:lpstr>Final model and interpretation</vt:lpstr>
      <vt:lpstr>Model performance</vt:lpstr>
      <vt:lpstr>Model performance</vt:lpstr>
      <vt:lpstr>Acknowledgments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Galang</dc:creator>
  <cp:lastModifiedBy>Joel Galang</cp:lastModifiedBy>
  <cp:revision>25</cp:revision>
  <dcterms:created xsi:type="dcterms:W3CDTF">2014-04-09T00:26:45Z</dcterms:created>
  <dcterms:modified xsi:type="dcterms:W3CDTF">2014-05-21T01:56:08Z</dcterms:modified>
</cp:coreProperties>
</file>