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545" r:id="rId3"/>
  </p:sldIdLst>
  <p:sldSz cx="24387175" cy="13716000"/>
  <p:notesSz cx="6858000" cy="9144000"/>
  <p:embeddedFontLst>
    <p:embeddedFont>
      <p:font typeface="IBM Plex Sans" panose="020B0503050203000203" pitchFamily="34" charset="0"/>
      <p:regular r:id="rId6"/>
      <p:bold r:id="rId7"/>
      <p:italic r:id="rId8"/>
      <p:boldItalic r:id="rId9"/>
    </p:embeddedFont>
    <p:embeddedFont>
      <p:font typeface="IBM Plex Sans ExtLt" panose="020B0303050203000203" pitchFamily="34" charset="0"/>
      <p:regular r:id="rId10"/>
      <p:italic r:id="rId11"/>
    </p:embeddedFont>
    <p:embeddedFont>
      <p:font typeface="IBM Plex Sans Light" panose="020B0403050203000203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FC"/>
    <a:srgbClr val="2E782B"/>
    <a:srgbClr val="968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7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912" y="216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1654" y="-1148317"/>
            <a:ext cx="11685521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55" y="1672169"/>
            <a:ext cx="10948825" cy="5185832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55" y="7471144"/>
            <a:ext cx="10948825" cy="2841259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6973" y="604481"/>
            <a:ext cx="268008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23049267" cy="11746123"/>
          </a:xfrm>
        </p:spPr>
        <p:txBody>
          <a:bodyPr>
            <a:normAutofit/>
          </a:bodyPr>
          <a:lstStyle>
            <a:lvl1pPr marL="0" indent="0">
              <a:buNone/>
              <a:defRPr sz="25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6" y="3403599"/>
            <a:ext cx="48986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9395" y="3403600"/>
            <a:ext cx="10948825" cy="86402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4" y="3403599"/>
            <a:ext cx="230660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3200"/>
            </a:lvl3pPr>
            <a:lvl4pPr>
              <a:lnSpc>
                <a:spcPct val="100000"/>
              </a:lnSpc>
              <a:defRPr sz="3200"/>
            </a:lvl4pPr>
            <a:lvl5pPr>
              <a:lnSpc>
                <a:spcPct val="100000"/>
              </a:lnSpc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390" y="4937052"/>
            <a:ext cx="3842396" cy="3841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3A93-2DF3-7F4D-BEB6-C520E28A0E11}"/>
              </a:ext>
            </a:extLst>
          </p:cNvPr>
          <p:cNvSpPr txBox="1"/>
          <p:nvPr userDrawn="1"/>
        </p:nvSpPr>
        <p:spPr>
          <a:xfrm>
            <a:off x="18819622" y="12779290"/>
            <a:ext cx="4896635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err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galasa.dev</a:t>
            </a:r>
            <a:endParaRPr lang="en-US" sz="1600" b="0" i="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113135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5" y="3403599"/>
            <a:ext cx="10948825" cy="8640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name / Month XX,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</p:sldLayoutIdLst>
  <p:hf hdr="0" ft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2133"/>
        </a:spcBef>
        <a:buFontTx/>
        <a:buNone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2011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44017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4023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1" userDrawn="1">
          <p15:clr>
            <a:srgbClr val="F26B43"/>
          </p15:clr>
        </p15:guide>
        <p15:guide id="2" pos="7318" userDrawn="1">
          <p15:clr>
            <a:srgbClr val="F26B43"/>
          </p15:clr>
        </p15:guide>
        <p15:guide id="3" pos="8044" userDrawn="1">
          <p15:clr>
            <a:srgbClr val="F26B43"/>
          </p15:clr>
        </p15:guide>
        <p15:guide id="4" pos="3870" userDrawn="1">
          <p15:clr>
            <a:srgbClr val="F26B43"/>
          </p15:clr>
        </p15:guide>
        <p15:guide id="5" pos="4233" userDrawn="1">
          <p15:clr>
            <a:srgbClr val="F26B43"/>
          </p15:clr>
        </p15:guide>
        <p15:guide id="6" pos="3507" userDrawn="1">
          <p15:clr>
            <a:srgbClr val="F26B43"/>
          </p15:clr>
        </p15:guide>
        <p15:guide id="7" pos="11129" userDrawn="1">
          <p15:clr>
            <a:srgbClr val="F26B43"/>
          </p15:clr>
        </p15:guide>
        <p15:guide id="8" pos="11492" userDrawn="1">
          <p15:clr>
            <a:srgbClr val="F26B43"/>
          </p15:clr>
        </p15:guide>
        <p15:guide id="9" pos="11855" userDrawn="1">
          <p15:clr>
            <a:srgbClr val="F26B43"/>
          </p15:clr>
        </p15:guide>
        <p15:guide id="10" pos="14941" userDrawn="1">
          <p15:clr>
            <a:srgbClr val="F26B43"/>
          </p15:clr>
        </p15:guide>
        <p15:guide id="11" pos="421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orient="horz" pos="3232" userDrawn="1">
          <p15:clr>
            <a:srgbClr val="F26B43"/>
          </p15:clr>
        </p15:guide>
        <p15:guide id="14" orient="horz" pos="2144" userDrawn="1">
          <p15:clr>
            <a:srgbClr val="F26B43"/>
          </p15:clr>
        </p15:guide>
        <p15:guide id="15" orient="horz" pos="1053" userDrawn="1">
          <p15:clr>
            <a:srgbClr val="F26B43"/>
          </p15:clr>
        </p15:guide>
        <p15:guide id="16" orient="horz" pos="451" userDrawn="1">
          <p15:clr>
            <a:srgbClr val="F26B43"/>
          </p15:clr>
        </p15:guide>
        <p15:guide id="17" orient="horz" pos="5408" userDrawn="1">
          <p15:clr>
            <a:srgbClr val="F26B43"/>
          </p15:clr>
        </p15:guide>
        <p15:guide id="18" orient="horz" pos="6496" userDrawn="1">
          <p15:clr>
            <a:srgbClr val="F26B43"/>
          </p15:clr>
        </p15:guide>
        <p15:guide id="19" orient="horz" pos="7587" userDrawn="1">
          <p15:clr>
            <a:srgbClr val="F26B43"/>
          </p15:clr>
        </p15:guide>
        <p15:guide id="20" orient="horz" pos="8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practices.dev/en/criteria/0" TargetMode="Externa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5DC8F-6711-2480-0061-186E98F2D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094" y="322729"/>
            <a:ext cx="9570211" cy="1119206"/>
          </a:xfrm>
        </p:spPr>
        <p:txBody>
          <a:bodyPr vert="horz" lIns="0" tIns="0" rIns="0" bIns="0" rtlCol="0" anchor="ctr">
            <a:normAutofit fontScale="2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Galasa Roadmap 2Q 2024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36515"/>
              </p:ext>
            </p:extLst>
          </p:nvPr>
        </p:nvGraphicFramePr>
        <p:xfrm>
          <a:off x="913113" y="2359798"/>
          <a:ext cx="22921073" cy="102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7514">
                  <a:extLst>
                    <a:ext uri="{9D8B030D-6E8A-4147-A177-3AD203B41FA5}">
                      <a16:colId xmlns:a16="http://schemas.microsoft.com/office/drawing/2014/main" val="3418927108"/>
                    </a:ext>
                  </a:extLst>
                </a:gridCol>
                <a:gridCol w="5982189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5543948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5157422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</a:tblGrid>
              <a:tr h="10899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2Q 2024</a:t>
                      </a:r>
                      <a:endParaRPr lang="en-US" sz="2000" b="1" i="0" u="none" strike="noStrike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3Q 2024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4Q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2Q 2025 and beyond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9167096">
                <a:tc>
                  <a:txBody>
                    <a:bodyPr/>
                    <a:lstStyle/>
                    <a:p>
                      <a:endParaRPr lang="en-US" sz="20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Galasa 1.0 - Security </a:t>
                      </a:r>
                    </a:p>
                    <a:p>
                      <a:pPr marL="285750" lvl="6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Authentication turned on and mandatory for all CLI operations*  (*except </a:t>
                      </a:r>
                      <a:r>
                        <a:rPr lang="en-US" sz="2000" b="0" i="0" u="none" strike="noStrike" kern="1200" noProof="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testcatalog</a:t>
                      </a:r>
                      <a:r>
                        <a:rPr lang="en-US" sz="2000" b="0" i="0" u="none" strike="noStrike" kern="1200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endpoint)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Revokable access tokens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Secrets read from IBM Cloud Secrets Manager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 v17 or v21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 1.0 released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</a:t>
                      </a: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 </a:t>
                      </a:r>
                      <a:r>
                        <a:rPr lang="en-US" sz="2000" b="0" i="0" u="none" strike="noStrike" kern="1200" noProof="0" dirty="0" err="1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etcd</a:t>
                      </a:r>
                      <a:endParaRPr lang="en-US" sz="2000" b="0" i="0" u="none" strike="noStrike" kern="1200" noProof="0" dirty="0" err="1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 err="1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actions build process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 </a:t>
                      </a:r>
                      <a:r>
                        <a:rPr lang="en-US" sz="2000" b="0" i="0" u="none" strike="noStrike" kern="1200" noProof="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couchdb</a:t>
                      </a:r>
                      <a:endParaRPr lang="en-US" sz="2000" b="0" i="0" u="none" strike="noStrike" kern="1200" noProof="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Kafka-published test lifecycle change events</a:t>
                      </a: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OpenSSF</a:t>
                      </a: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Best Practices Badge</a:t>
                      </a: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 – </a:t>
                      </a:r>
                      <a:r>
                        <a:rPr lang="en-US" sz="2000" b="0" i="0" u="none" strike="noStrike" kern="1200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here</a:t>
                      </a: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Adoption of Galasa</a:t>
                      </a: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interest through blogs, videos and conference sessions.</a:t>
                      </a:r>
                      <a:endParaRPr lang="en-US" sz="2000" b="0" i="0" u="none" strike="noStrike" kern="120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6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Galasa v1.1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 instead of HTTP inside the cluster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Vulnerabilities all fixed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Role-based access (admin vs. Non-admin)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Ecosystem draws tests from password protected repo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test status reporting from Kafka events</a:t>
                      </a: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n-US" sz="20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Infrastructure</a:t>
                      </a:r>
                    </a:p>
                    <a:p>
                      <a:pPr marL="342900" marR="0" lvl="0" indent="-342900" algn="l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Migration to Github Actions</a:t>
                      </a:r>
                    </a:p>
                    <a:p>
                      <a:pPr lvl="0">
                        <a:buNone/>
                      </a:pPr>
                      <a:endParaRPr lang="en-US" sz="20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 </a:t>
                      </a:r>
                      <a:r>
                        <a:rPr lang="en-US" sz="2000" b="0" i="0" u="none" strike="noStrike" noProof="0" dirty="0" err="1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testcatalog</a:t>
                      </a:r>
                      <a:r>
                        <a:rPr lang="en-US" sz="2000" b="0" i="0" u="none" strike="noStrike" noProof="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endpoint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Acquire requirements from users about reporting.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kern="1200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Adoption of Galasa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interest through blogs, videos and conference sessions.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Easier to use/maintain</a:t>
                      </a: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 Configure Ecosystem streams (CRUD)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Migrate to 'plan A' IBM cloud account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Started scheduling tests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Ecosystem Admin Functions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 Monitor and Cleanup of DSS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 Configure credentials (CRUD)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 delete test run information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kern="1200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Adoption of Galasa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interest through blogs, videos and conference sessions.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Configure Ecosystem Web UI 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UI configure CPS properties (CRUD)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Scheduling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828823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Reporting Web UI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UI Monitor and Cleanup of DSS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UI Monitor and Cleanup of CPS space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UI configure streams (CRUD)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 tests can use remote configuration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kern="1200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Other</a:t>
                      </a:r>
                    </a:p>
                    <a:p>
                      <a:pPr marL="285750" marR="0" lvl="0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 with other OMP projects e.g. COBOL Check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kern="1200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Adoption of Galasa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interest through blogs, videos and conference sessions.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19062226" y="1834238"/>
            <a:ext cx="5450455" cy="382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1800" kern="0" dirty="0">
                <a:solidFill>
                  <a:srgbClr val="19803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Key: </a:t>
            </a:r>
            <a:r>
              <a:rPr lang="en-US" sz="1800" b="1" kern="0" dirty="0">
                <a:solidFill>
                  <a:srgbClr val="00B05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Completed and released</a:t>
            </a:r>
            <a:r>
              <a:rPr lang="en-US" sz="1800" b="1" kern="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96834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Started</a:t>
            </a:r>
            <a:r>
              <a:rPr lang="en-US" sz="1800" b="1" kern="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035A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IBM Plex Sans Light"/>
              </a:rPr>
              <a:t>Not Started</a:t>
            </a:r>
            <a:endParaRPr lang="en-US" sz="1800" b="1" kern="0" dirty="0">
              <a:solidFill>
                <a:srgbClr val="035AFC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60802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2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15922</TotalTime>
  <Words>286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IBM Plex Sans ExtLt</vt:lpstr>
      <vt:lpstr>Work Sans Light</vt:lpstr>
      <vt:lpstr>IBM Plex Sans Light</vt:lpstr>
      <vt:lpstr>WORK SANS MEDIUM ROMAN</vt:lpstr>
      <vt:lpstr>Arial</vt:lpstr>
      <vt:lpstr>IBM Plex Sans</vt:lpstr>
      <vt:lpstr>Arial,Sans-Serif</vt:lpstr>
      <vt:lpstr>Open Sans</vt:lpstr>
      <vt:lpstr>IBM presentation template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Rachel Schuttler</dc:creator>
  <cp:keywords/>
  <dc:description/>
  <cp:lastModifiedBy>Louisa Seers</cp:lastModifiedBy>
  <cp:revision>2159</cp:revision>
  <cp:lastPrinted>2019-04-25T15:14:05Z</cp:lastPrinted>
  <dcterms:created xsi:type="dcterms:W3CDTF">2022-12-12T17:29:50Z</dcterms:created>
  <dcterms:modified xsi:type="dcterms:W3CDTF">2024-05-07T16:11:09Z</dcterms:modified>
  <cp:category/>
</cp:coreProperties>
</file>