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545" r:id="rId3"/>
  </p:sldIdLst>
  <p:sldSz cx="24387175" cy="13716000"/>
  <p:notesSz cx="6858000" cy="9144000"/>
  <p:embeddedFontLst>
    <p:embeddedFont>
      <p:font typeface="IBM Plex Sans" panose="020B0503050203000203" pitchFamily="34" charset="0"/>
      <p:regular r:id="rId6"/>
      <p:bold r:id="rId7"/>
      <p:italic r:id="rId8"/>
      <p:boldItalic r:id="rId9"/>
    </p:embeddedFont>
    <p:embeddedFont>
      <p:font typeface="IBM Plex Sans ExtLt" panose="020B0303050203000203" pitchFamily="34" charset="0"/>
      <p:regular r:id="rId10"/>
      <p:italic r:id="rId11"/>
    </p:embeddedFont>
    <p:embeddedFont>
      <p:font typeface="IBM Plex Sans Light" panose="020B0403050203000203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8340"/>
    <a:srgbClr val="035AFC"/>
    <a:srgbClr val="2E7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10770-FC15-4443-9150-B7A3DB4429D5}" v="1156" dt="2023-03-17T11:54:46.694"/>
    <p1510:client id="{13489F5F-D9FB-4225-B8CF-385646ECB3F9}" v="4" dt="2023-04-17T14:53:25.363"/>
    <p1510:client id="{178A413B-8D97-42A9-856A-19CA3DF5EFEF}" v="777" dt="2023-03-13T15:46:53.211"/>
    <p1510:client id="{181007F6-7366-4286-B510-45F0D15523C7}" v="434" dt="2023-03-15T12:02:43.184"/>
    <p1510:client id="{24770561-C965-405F-A81F-52F78BC06CF4}" v="51" dt="2023-03-07T11:58:54.399"/>
    <p1510:client id="{24C9B350-6012-45E9-9671-BA48D69632B7}" v="736" dt="2023-09-05T14:49:13.721"/>
    <p1510:client id="{24E8BFB6-2126-45D9-A2CC-FA0565D4CDD1}" v="8" dt="2023-03-13T11:06:40.940"/>
    <p1510:client id="{2B453FC1-D042-42D2-B05D-FC6BFCF35192}" v="1795" dt="2023-07-07T14:16:48.343"/>
    <p1510:client id="{50A7555F-03E7-4A1F-8B8D-4F189BBD20D8}" v="122" dt="2023-03-15T09:58:39.140"/>
    <p1510:client id="{5B01C7F0-366D-424A-A393-AE14A24280B7}" v="11" dt="2024-01-09T14:32:41.864"/>
    <p1510:client id="{68235A15-D8E4-4A52-8930-7F237612D689}" v="28" dt="2024-01-09T14:36:16.623"/>
    <p1510:client id="{6A73B686-FA3C-4A63-8AAB-34306C42ABC4}" v="11" dt="2023-04-14T13:39:08.203"/>
    <p1510:client id="{701E8F47-3C37-42D3-A7CE-BF360B85C589}" v="57" dt="2023-12-20T10:49:58.578"/>
    <p1510:client id="{7A2490C3-7D1D-4256-96EB-AF727312DA7E}" v="27" dt="2023-04-24T13:57:29.022"/>
    <p1510:client id="{7C75CF3D-47BC-4260-A203-9EF4D0E58FF2}" v="73" dt="2023-04-24T10:56:01.894"/>
    <p1510:client id="{7D57618E-B88A-451A-BE98-58FD68C8845A}" v="149" dt="2023-03-22T12:49:57.567"/>
    <p1510:client id="{84163086-3F7B-4B3F-95EA-997AD7B153BB}" v="40" dt="2023-04-24T10:58:48.846"/>
    <p1510:client id="{9C2310BA-B8AD-4E4A-8058-A29F90A95DAF}" v="5" dt="2023-04-20T13:54:43.516"/>
    <p1510:client id="{9EE6C706-74CF-4075-88EC-0314B1061675}" v="293" dt="2023-04-20T19:58:17.271"/>
    <p1510:client id="{A4906C5E-44E1-41E0-8217-A5ABBB30BD67}" v="929" dt="2023-07-04T13:49:16.392"/>
    <p1510:client id="{A87F8E00-49AC-44C8-9317-C15EB010EF9D}" v="219" dt="2024-01-08T13:46:16.800"/>
    <p1510:client id="{AA03CF44-4DD7-4FD6-80B9-BCEE99DE1F87}" v="124" dt="2023-04-20T20:47:01.754"/>
    <p1510:client id="{AF947F41-33AC-48BB-B7E4-4817A79560FB}" v="444" dt="2023-12-14T17:26:56.576"/>
    <p1510:client id="{C2187886-B4F7-45D6-8EE0-764F7DC2043B}" v="371" dt="2023-03-07T15:55:36.460"/>
    <p1510:client id="{C8000FFD-5494-441E-BBBB-0735F5B2B94C}" v="516" dt="2024-01-10T14:23:46.779"/>
    <p1510:client id="{D2915610-69CB-48EB-B752-8E566C42C7F4}" v="278" dt="2023-04-14T10:36:59.290"/>
    <p1510:client id="{DA32D635-997B-44F0-BFB9-4D5FC7D42EB6}" v="598" dt="2023-03-08T15:19:50.035"/>
    <p1510:client id="{DB4D51F5-ACC2-4C85-8BC0-25A0FD168287}" v="1130" dt="2023-09-19T09:06:58.192"/>
    <p1510:client id="{E24D4325-65A0-44A9-AF84-53B285BA16E3}" v="135" dt="2023-03-08T16:14:08.616"/>
    <p1510:client id="{E853DFB7-9B6E-4CD2-8735-C09EE59B3308}" v="2" dt="2024-01-08T14:37:43.019"/>
    <p1510:client id="{FFF0E971-BC73-42A2-B24D-91C488FBF786}" v="18" dt="2023-04-13T16:39:50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1654" y="-1148317"/>
            <a:ext cx="11685521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55" y="1672169"/>
            <a:ext cx="10948825" cy="5185832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55" y="7471144"/>
            <a:ext cx="10948825" cy="2841259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6973" y="604481"/>
            <a:ext cx="268008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23049267" cy="11746123"/>
          </a:xfrm>
        </p:spPr>
        <p:txBody>
          <a:bodyPr>
            <a:normAutofit/>
          </a:bodyPr>
          <a:lstStyle>
            <a:lvl1pPr marL="0" indent="0">
              <a:buNone/>
              <a:defRPr sz="25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6" y="3403599"/>
            <a:ext cx="48986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9395" y="3403600"/>
            <a:ext cx="10948825" cy="86402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4" y="3403599"/>
            <a:ext cx="230660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3200"/>
            </a:lvl3pPr>
            <a:lvl4pPr>
              <a:lnSpc>
                <a:spcPct val="100000"/>
              </a:lnSpc>
              <a:defRPr sz="3200"/>
            </a:lvl4pPr>
            <a:lvl5pPr>
              <a:lnSpc>
                <a:spcPct val="100000"/>
              </a:lnSpc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390" y="4937052"/>
            <a:ext cx="3842396" cy="3841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3A93-2DF3-7F4D-BEB6-C520E28A0E11}"/>
              </a:ext>
            </a:extLst>
          </p:cNvPr>
          <p:cNvSpPr txBox="1"/>
          <p:nvPr userDrawn="1"/>
        </p:nvSpPr>
        <p:spPr>
          <a:xfrm>
            <a:off x="18819622" y="12779290"/>
            <a:ext cx="4896635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err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galasa.dev</a:t>
            </a:r>
            <a:endParaRPr lang="en-US" sz="1600" b="0" i="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113135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5" y="3403599"/>
            <a:ext cx="10948825" cy="8640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name / Month XX,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</p:sldLayoutIdLst>
  <p:hf hdr="0" ft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2133"/>
        </a:spcBef>
        <a:buFontTx/>
        <a:buNone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2011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44017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4023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1" userDrawn="1">
          <p15:clr>
            <a:srgbClr val="F26B43"/>
          </p15:clr>
        </p15:guide>
        <p15:guide id="2" pos="7318" userDrawn="1">
          <p15:clr>
            <a:srgbClr val="F26B43"/>
          </p15:clr>
        </p15:guide>
        <p15:guide id="3" pos="8044" userDrawn="1">
          <p15:clr>
            <a:srgbClr val="F26B43"/>
          </p15:clr>
        </p15:guide>
        <p15:guide id="4" pos="3870" userDrawn="1">
          <p15:clr>
            <a:srgbClr val="F26B43"/>
          </p15:clr>
        </p15:guide>
        <p15:guide id="5" pos="4233" userDrawn="1">
          <p15:clr>
            <a:srgbClr val="F26B43"/>
          </p15:clr>
        </p15:guide>
        <p15:guide id="6" pos="3507" userDrawn="1">
          <p15:clr>
            <a:srgbClr val="F26B43"/>
          </p15:clr>
        </p15:guide>
        <p15:guide id="7" pos="11129" userDrawn="1">
          <p15:clr>
            <a:srgbClr val="F26B43"/>
          </p15:clr>
        </p15:guide>
        <p15:guide id="8" pos="11492" userDrawn="1">
          <p15:clr>
            <a:srgbClr val="F26B43"/>
          </p15:clr>
        </p15:guide>
        <p15:guide id="9" pos="11855" userDrawn="1">
          <p15:clr>
            <a:srgbClr val="F26B43"/>
          </p15:clr>
        </p15:guide>
        <p15:guide id="10" pos="14941" userDrawn="1">
          <p15:clr>
            <a:srgbClr val="F26B43"/>
          </p15:clr>
        </p15:guide>
        <p15:guide id="11" pos="421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orient="horz" pos="3232" userDrawn="1">
          <p15:clr>
            <a:srgbClr val="F26B43"/>
          </p15:clr>
        </p15:guide>
        <p15:guide id="14" orient="horz" pos="2144" userDrawn="1">
          <p15:clr>
            <a:srgbClr val="F26B43"/>
          </p15:clr>
        </p15:guide>
        <p15:guide id="15" orient="horz" pos="1053" userDrawn="1">
          <p15:clr>
            <a:srgbClr val="F26B43"/>
          </p15:clr>
        </p15:guide>
        <p15:guide id="16" orient="horz" pos="451" userDrawn="1">
          <p15:clr>
            <a:srgbClr val="F26B43"/>
          </p15:clr>
        </p15:guide>
        <p15:guide id="17" orient="horz" pos="5408" userDrawn="1">
          <p15:clr>
            <a:srgbClr val="F26B43"/>
          </p15:clr>
        </p15:guide>
        <p15:guide id="18" orient="horz" pos="6496" userDrawn="1">
          <p15:clr>
            <a:srgbClr val="F26B43"/>
          </p15:clr>
        </p15:guide>
        <p15:guide id="19" orient="horz" pos="7587" userDrawn="1">
          <p15:clr>
            <a:srgbClr val="F26B43"/>
          </p15:clr>
        </p15:guide>
        <p15:guide id="20" orient="horz" pos="8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practices.dev/en/criteria/0" TargetMode="Externa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5DC8F-6711-2480-0061-186E98F2D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9570211" cy="839424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r>
              <a:rPr lang="en-US" dirty="0">
                <a:latin typeface="WORK SANS MEDIUM ROMAN"/>
                <a:ea typeface="Open Sans"/>
                <a:cs typeface="Open Sans"/>
              </a:rPr>
              <a:t>Galasa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167-D75F-1A4B-94DA-E1897DA43FD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3077"/>
              </p:ext>
            </p:extLst>
          </p:nvPr>
        </p:nvGraphicFramePr>
        <p:xfrm>
          <a:off x="668954" y="2308704"/>
          <a:ext cx="22921079" cy="1073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712">
                  <a:extLst>
                    <a:ext uri="{9D8B030D-6E8A-4147-A177-3AD203B41FA5}">
                      <a16:colId xmlns:a16="http://schemas.microsoft.com/office/drawing/2014/main" val="3418927108"/>
                    </a:ext>
                  </a:extLst>
                </a:gridCol>
                <a:gridCol w="6176994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5543949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5157424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</a:tblGrid>
              <a:tr h="5809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2024</a:t>
                      </a:r>
                      <a:endParaRPr lang="en-US" sz="2000" b="1" i="0" u="none" strike="noStrike" noProof="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2Q 2024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and beyond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4885784"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2000" dirty="0">
                        <a:latin typeface="Arial"/>
                      </a:endParaRPr>
                    </a:p>
                    <a:p>
                      <a:pPr marL="0" lvl="8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Security (for Galasa v1.0)</a:t>
                      </a: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6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Arial"/>
                          <a:ea typeface="+mn-ea"/>
                          <a:cs typeface="+mn-cs"/>
                        </a:rPr>
                        <a:t>Revokable access tokens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Arial"/>
                          <a:ea typeface="+mn-ea"/>
                          <a:cs typeface="+mn-cs"/>
                        </a:rPr>
                        <a:t>Ecosystem draws tests from password protected repo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6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</a:p>
                    <a:p>
                      <a:pPr marL="0" lvl="0" indent="0" algn="l">
                        <a:buNone/>
                      </a:pPr>
                      <a:endParaRPr lang="en-US" sz="2000" b="1" i="0" u="none" strike="noStrike" noProof="0" dirty="0">
                        <a:solidFill>
                          <a:srgbClr val="968340"/>
                        </a:solidFill>
                        <a:latin typeface="Arial"/>
                      </a:endParaRPr>
                    </a:p>
                    <a:p>
                      <a:pPr marL="285750" lvl="8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Local tests can use remote configuration</a:t>
                      </a:r>
                    </a:p>
                    <a:p>
                      <a:pPr marL="285750" lvl="8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Complete CLI/Eclipse Parity </a:t>
                      </a:r>
                      <a:endParaRPr lang="en-US" sz="2000" b="0" dirty="0">
                        <a:solidFill>
                          <a:srgbClr val="968340"/>
                        </a:solidFill>
                        <a:latin typeface="Arial"/>
                      </a:endParaRPr>
                    </a:p>
                    <a:p>
                      <a:pPr marL="285750" lvl="8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can download 3270 images from Ecosystem test runs</a:t>
                      </a:r>
                    </a:p>
                    <a:p>
                      <a:pPr marL="285750" lvl="8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CLI kill running test</a:t>
                      </a:r>
                      <a:endParaRPr lang="en-US" sz="2000" b="0" dirty="0">
                        <a:solidFill>
                          <a:srgbClr val="968340"/>
                        </a:solidFill>
                        <a:latin typeface="Arial"/>
                      </a:endParaRPr>
                    </a:p>
                    <a:p>
                      <a:pPr marL="285750" lvl="8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kern="120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Simbank</a:t>
                      </a:r>
                      <a:r>
                        <a:rPr lang="en-US" sz="2000" b="0" i="0" u="none" strike="noStrike" kern="1200" noProof="0" dirty="0">
                          <a:solidFill>
                            <a:srgbClr val="035AFC"/>
                          </a:solidFill>
                          <a:latin typeface="Arial"/>
                        </a:rPr>
                        <a:t> and tests easily usable from CLI</a:t>
                      </a: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kern="120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Acquire requirements from clients </a:t>
                      </a:r>
                      <a:b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</a:b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(</a:t>
                      </a:r>
                      <a:r>
                        <a:rPr lang="en-US" sz="20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eg:CICS</a:t>
                      </a: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team) about reporting.</a:t>
                      </a:r>
                      <a:endParaRPr lang="en-US" sz="2000" b="0" baseline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'plan A' IBM cloud account</a:t>
                      </a:r>
                    </a:p>
                    <a:p>
                      <a:pPr marL="0" lvl="0" indent="0" algn="l">
                        <a:buNone/>
                      </a:pPr>
                      <a:endParaRPr lang="en-US" sz="20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Eclipse plugins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Withdraw Eclipse plugins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 sessions.</a:t>
                      </a:r>
                      <a:endParaRPr lang="en-US" sz="2000" b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2000" dirty="0"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Deliver Galasa v1.1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Authentication turned on and mandatory for all operations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Scan Vulnerabilities all fixed</a:t>
                      </a: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20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20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couchdb</a:t>
                      </a:r>
                      <a:endParaRPr lang="en-US" sz="2000" dirty="0" err="1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Role-based access (admin vs. Non-admin)</a:t>
                      </a:r>
                      <a:endParaRPr lang="en-US" sz="2000" dirty="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Kafka-published test lifecycle change events</a:t>
                      </a: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 (CRUD)</a:t>
                      </a: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 err="1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3" indent="0" algn="l">
                        <a:buNone/>
                      </a:pPr>
                      <a:endParaRPr lang="en-US" sz="2000" b="0" i="0" u="none" strike="noStrike" noProof="0" dirty="0">
                        <a:solidFill>
                          <a:srgbClr val="012F86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Ecosystem Admin Functions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delete test run information</a:t>
                      </a:r>
                      <a:endParaRPr lang="en-US" sz="2000" b="0" baseline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kern="1200" noProof="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OpenSSF</a:t>
                      </a:r>
                      <a:r>
                        <a:rPr lang="en-US" sz="2000" b="1" i="0" u="none" strike="noStrike" kern="1200" noProof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Best Practices Badge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kern="1200" baseline="0" noProof="0" dirty="0">
                          <a:solidFill>
                            <a:srgbClr val="035AFC"/>
                          </a:solidFill>
                          <a:latin typeface="Arial"/>
                          <a:ea typeface="+mn-ea"/>
                          <a:cs typeface="+mn-cs"/>
                        </a:rPr>
                        <a:t>Criteria – </a:t>
                      </a:r>
                      <a:r>
                        <a:rPr lang="en-US" sz="2000" b="0" i="0" u="none" strike="noStrike" kern="1200" baseline="0" noProof="0" dirty="0">
                          <a:solidFill>
                            <a:srgbClr val="035AFC"/>
                          </a:solidFill>
                          <a:latin typeface="Arial"/>
                          <a:ea typeface="+mn-ea"/>
                          <a:cs typeface="+mn-cs"/>
                          <a:hlinkClick r:id="rId2"/>
                        </a:rPr>
                        <a:t>here</a:t>
                      </a:r>
                      <a:r>
                        <a:rPr lang="en-US" sz="2000" b="0" i="0" u="none" strike="noStrike" kern="1200" baseline="0" noProof="0" dirty="0">
                          <a:solidFill>
                            <a:srgbClr val="035AFC"/>
                          </a:solidFill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  <a:endParaRPr lang="en-US" sz="2000" b="0" i="0" u="none" strike="noStrike" kern="1200" baseline="0" dirty="0">
                        <a:solidFill>
                          <a:srgbClr val="035AFC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 sessions.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1" i="0" u="none" strike="noStrike" kern="1200" noProof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Basic test status reporting from Kafka events</a:t>
                      </a: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Started scheduling tests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Separate credentials store from other CPS properties</a:t>
                      </a:r>
                    </a:p>
                    <a:p>
                      <a:pPr marL="285750" marR="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(CRUD)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 credentials (CRUD)</a:t>
                      </a:r>
                      <a:endParaRPr lang="en-US" sz="2000" b="0" i="0" u="none" strike="noStrike" baseline="0" noProof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 conference sessions.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Integrate with other OMP projects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20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 space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OLM operator on Openshift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17837104" y="1531858"/>
            <a:ext cx="5450455" cy="382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1800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1800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1800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3960802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2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15610</TotalTime>
  <Words>279</Words>
  <Application>Microsoft Macintosh PowerPoint</Application>
  <PresentationFormat>Custom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Open Sans</vt:lpstr>
      <vt:lpstr>IBM Plex Sans ExtLt</vt:lpstr>
      <vt:lpstr>Arial,Sans-Serif</vt:lpstr>
      <vt:lpstr>Arial</vt:lpstr>
      <vt:lpstr>Work Sans Light</vt:lpstr>
      <vt:lpstr>IBM Plex Sans Light</vt:lpstr>
      <vt:lpstr>WORK SANS MEDIUM ROMAN</vt:lpstr>
      <vt:lpstr>IBM Plex Sans</vt:lpstr>
      <vt:lpstr>IBM presentation template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Rachel Schuttler</dc:creator>
  <cp:keywords/>
  <dc:description/>
  <cp:lastModifiedBy>Louisa Seers (L.Seers.20)</cp:lastModifiedBy>
  <cp:revision>1916</cp:revision>
  <cp:lastPrinted>2019-04-25T15:14:05Z</cp:lastPrinted>
  <dcterms:created xsi:type="dcterms:W3CDTF">2022-12-12T17:29:50Z</dcterms:created>
  <dcterms:modified xsi:type="dcterms:W3CDTF">2024-01-15T13:11:14Z</dcterms:modified>
  <cp:category/>
</cp:coreProperties>
</file>