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962" r:id="rId1"/>
    <p:sldMasterId id="2147483660" r:id="rId2"/>
  </p:sldMasterIdLst>
  <p:notesMasterIdLst>
    <p:notesMasterId r:id="rId4"/>
  </p:notesMasterIdLst>
  <p:handoutMasterIdLst>
    <p:handoutMasterId r:id="rId5"/>
  </p:handoutMasterIdLst>
  <p:sldIdLst>
    <p:sldId id="548" r:id="rId3"/>
  </p:sldIdLst>
  <p:sldSz cx="24387175" cy="13716000"/>
  <p:notesSz cx="6858000" cy="9144000"/>
  <p:embeddedFontLst>
    <p:embeddedFont>
      <p:font typeface="IBM Plex Sans" panose="020B0503050203000203" pitchFamily="34" charset="0"/>
      <p:regular r:id="rId6"/>
      <p:bold r:id="rId7"/>
      <p:italic r:id="rId8"/>
      <p:boldItalic r:id="rId9"/>
    </p:embeddedFont>
    <p:embeddedFont>
      <p:font typeface="IBM Plex Sans ExtLt" panose="020B0303050203000203" pitchFamily="34" charset="0"/>
      <p:regular r:id="rId10"/>
      <p:italic r:id="rId11"/>
    </p:embeddedFont>
    <p:embeddedFont>
      <p:font typeface="IBM Plex Sans Light" panose="020B0403050203000203" pitchFamily="34" charset="0"/>
      <p:regular r:id="rId12"/>
      <p:italic r:id="rId13"/>
    </p:embeddedFont>
    <p:embeddedFont>
      <p:font typeface="Open Sans" panose="020B0606030504020204" pitchFamily="34" charset="0"/>
      <p:regular r:id="rId14"/>
      <p:bold r:id="rId15"/>
      <p:italic r:id="rId16"/>
      <p:boldItalic r:id="rId17"/>
    </p:embeddedFont>
    <p:embeddedFont>
      <p:font typeface="Work Sans Light" panose="020F0302020204030204" pitchFamily="34" charset="0"/>
      <p:regular r:id="rId18"/>
      <p:italic r:id="rId19"/>
    </p:embeddedFont>
  </p:embeddedFontLst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oadmap Slides" id="{4700659D-582D-3B47-8AF6-59C9324AA29A}">
          <p14:sldIdLst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8340"/>
    <a:srgbClr val="035AFC"/>
    <a:srgbClr val="2E78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FEAEFE-ED14-49BA-AF6D-DA8AFB3159C2}" v="13" dt="2024-07-30T14:48:45.604"/>
    <p1510:client id="{29BBD07B-EFE5-4AF2-8E74-B3DB5E4C0BD8}" v="156" dt="2024-07-30T14:57:22.830"/>
    <p1510:client id="{2A842580-4624-4780-A32A-F508E43AF524}" v="47" dt="2024-07-30T14:43:25.326"/>
    <p1510:client id="{7DCD45A5-E01C-4757-A374-516A84119B1E}" v="3" dt="2024-07-30T14:46:39.843"/>
    <p1510:client id="{94CF7A6F-CD66-4603-8380-D3FDDA7DA658}" v="6" dt="2024-07-30T14:52:33.733"/>
    <p1510:client id="{F6C5972B-9243-4ED9-AA9A-D3BDFC6B3607}" v="10" dt="2024-07-30T14:50:00.5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244"/>
    <p:restoredTop sz="96327"/>
  </p:normalViewPr>
  <p:slideViewPr>
    <p:cSldViewPr snapToGrid="0" snapToObjects="1">
      <p:cViewPr varScale="1">
        <p:scale>
          <a:sx n="83" d="100"/>
          <a:sy n="83" d="100"/>
        </p:scale>
        <p:origin x="1064" y="248"/>
      </p:cViewPr>
      <p:guideLst/>
    </p:cSldViewPr>
  </p:slideViewPr>
  <p:outlineViewPr>
    <p:cViewPr>
      <p:scale>
        <a:sx n="33" d="100"/>
        <a:sy n="33" d="100"/>
      </p:scale>
      <p:origin x="0" y="-599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22" d="100"/>
          <a:sy n="122" d="100"/>
        </p:scale>
        <p:origin x="4136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font" Target="fonts/font13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11.fntdata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24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15" Type="http://schemas.openxmlformats.org/officeDocument/2006/relationships/font" Target="fonts/font10.fntdata"/><Relationship Id="rId23" Type="http://schemas.openxmlformats.org/officeDocument/2006/relationships/theme" Target="theme/theme1.xml"/><Relationship Id="rId10" Type="http://schemas.openxmlformats.org/officeDocument/2006/relationships/font" Target="fonts/font5.fntdata"/><Relationship Id="rId19" Type="http://schemas.openxmlformats.org/officeDocument/2006/relationships/font" Target="fonts/font14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font" Target="fonts/font9.fntdata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6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D23798D-A03E-2BC6-136A-14C1E387E723}"/>
              </a:ext>
            </a:extLst>
          </p:cNvPr>
          <p:cNvSpPr/>
          <p:nvPr userDrawn="1"/>
        </p:nvSpPr>
        <p:spPr bwMode="auto"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>
            <a:solidFill>
              <a:srgbClr val="E5F6FF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91440" rIns="91440" bIns="9144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IBM Plex Sans Light"/>
              <a:buNone/>
              <a:tabLst/>
            </a:pP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28CADC67-06E4-9D0B-7A49-159C1E99D51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AFC6AD-C46B-8438-C789-096006859E4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12723-D775-EE21-95A9-8E6D8BA4D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670438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 dirty="0"/>
              <a:t>Pictogram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A530A6-2F26-DA70-D0D9-6DD90453CEC1}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5483A0-0E31-72CE-21C3-6248FAEBC09A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19" name="Picture Placeholder 15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0" name="Picture Placeholder 15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1" name="Picture Placeholder 15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2CDB94-BA57-B58F-95F0-D406FE34BB40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5CBE6E3-0E18-8A57-578D-D314948AF14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200B05-7E36-4E03-3739-0BA983764616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2FF3B59-8BBA-8C99-9D4D-743723E434FC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F455E69-0B51-1D31-E569-651079398D3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C560F4-CB2D-6B04-588B-57BB4D4E6DC3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7B78A1-A315-98D3-1692-18AAAF4C6002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64036E-86AB-0893-B72B-200B84A6BCFD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Picture Placeholder 10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Picture Placeholder 7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picture containing chart&#10;&#10;Description automatically generated">
            <a:extLst>
              <a:ext uri="{FF2B5EF4-FFF2-40B4-BE49-F238E27FC236}">
                <a16:creationId xmlns:a16="http://schemas.microsoft.com/office/drawing/2014/main" id="{043F66C0-CE24-C14B-9F62-89FCACBF9E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01654" y="-1148317"/>
            <a:ext cx="11685521" cy="13716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8955" y="1672169"/>
            <a:ext cx="10948825" cy="5185832"/>
          </a:xfrm>
        </p:spPr>
        <p:txBody>
          <a:bodyPr anchor="b">
            <a:normAutofit/>
          </a:bodyPr>
          <a:lstStyle>
            <a:lvl1pPr algn="l"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955" y="7471144"/>
            <a:ext cx="10948825" cy="2841259"/>
          </a:xfrm>
        </p:spPr>
        <p:txBody>
          <a:bodyPr>
            <a:normAutofit/>
          </a:bodyPr>
          <a:lstStyle>
            <a:lvl1pPr marL="0" indent="0" algn="l">
              <a:buNone/>
              <a:defRPr sz="3733">
                <a:solidFill>
                  <a:schemeClr val="bg1"/>
                </a:solidFill>
              </a:defRPr>
            </a:lvl1pPr>
            <a:lvl2pPr marL="914411" indent="0" algn="ctr">
              <a:buNone/>
              <a:defRPr sz="4000"/>
            </a:lvl2pPr>
            <a:lvl3pPr marL="1828823" indent="0" algn="ctr">
              <a:buNone/>
              <a:defRPr sz="3600"/>
            </a:lvl3pPr>
            <a:lvl4pPr marL="2743234" indent="0" algn="ctr">
              <a:buNone/>
              <a:defRPr sz="3200"/>
            </a:lvl4pPr>
            <a:lvl5pPr marL="3657646" indent="0" algn="ctr">
              <a:buNone/>
              <a:defRPr sz="3200"/>
            </a:lvl5pPr>
            <a:lvl6pPr marL="4572057" indent="0" algn="ctr">
              <a:buNone/>
              <a:defRPr sz="3200"/>
            </a:lvl6pPr>
            <a:lvl7pPr marL="5486469" indent="0" algn="ctr">
              <a:buNone/>
              <a:defRPr sz="3200"/>
            </a:lvl7pPr>
            <a:lvl8pPr marL="6400880" indent="0" algn="ctr">
              <a:buNone/>
              <a:defRPr sz="3200"/>
            </a:lvl8pPr>
            <a:lvl9pPr marL="7315291" indent="0" algn="ctr">
              <a:buNone/>
              <a:defRPr sz="32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9FE10E46-C9E9-6B47-8CFD-8634AFD9DB1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1166973" y="604481"/>
            <a:ext cx="2680080" cy="12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6789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AA7CBE-D067-A747-A1B6-0CCF6816E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8954" y="297712"/>
            <a:ext cx="23049267" cy="11746123"/>
          </a:xfrm>
        </p:spPr>
        <p:txBody>
          <a:bodyPr>
            <a:normAutofit/>
          </a:bodyPr>
          <a:lstStyle>
            <a:lvl1pPr marL="0" indent="0">
              <a:buNone/>
              <a:defRPr sz="25600">
                <a:solidFill>
                  <a:schemeClr val="accent1"/>
                </a:solidFill>
                <a:latin typeface="WORK SANS MEDIUM ROMAN" pitchFamily="2" charset="77"/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fld id="{987A1167-D75F-1A4B-94DA-E1897DA43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036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5" y="3403599"/>
            <a:ext cx="10948825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096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6" y="3403599"/>
            <a:ext cx="4898606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61915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5" y="3403599"/>
            <a:ext cx="10948825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 marL="0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2pPr>
            <a:lvl3pPr marL="912011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3pPr>
            <a:lvl4pPr marL="1344017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4pPr>
            <a:lvl5pPr marL="1824023" indent="-457206">
              <a:lnSpc>
                <a:spcPct val="100000"/>
              </a:lnSpc>
              <a:buFont typeface="Work Sans Light" pitchFamily="2" charset="0"/>
              <a:buChar char="‒"/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21428A5-3915-774B-9C25-188232E7A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9395" y="3403600"/>
            <a:ext cx="10948825" cy="864023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2543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26733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54" y="3403599"/>
            <a:ext cx="23066006" cy="8640237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3200"/>
            </a:lvl2pPr>
            <a:lvl3pPr>
              <a:lnSpc>
                <a:spcPct val="100000"/>
              </a:lnSpc>
              <a:defRPr sz="3200"/>
            </a:lvl3pPr>
            <a:lvl4pPr>
              <a:lnSpc>
                <a:spcPct val="100000"/>
              </a:lnSpc>
              <a:defRPr sz="3200"/>
            </a:lvl4pPr>
            <a:lvl5pPr>
              <a:lnSpc>
                <a:spcPct val="100000"/>
              </a:lnSpc>
              <a:defRPr sz="32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64659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44005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/>
          <a:lstStyle/>
          <a:p>
            <a:r>
              <a:rPr lang="en-GB"/>
              <a:t>Presentation name / Month XX, 2022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/>
          <a:lstStyle/>
          <a:p>
            <a:fld id="{987A1167-D75F-1A4B-94DA-E1897DA43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8856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sign, outdoor, stop&#10;&#10;Description automatically generated">
            <a:extLst>
              <a:ext uri="{FF2B5EF4-FFF2-40B4-BE49-F238E27FC236}">
                <a16:creationId xmlns:a16="http://schemas.microsoft.com/office/drawing/2014/main" id="{E6241F91-2102-5F4B-9C6F-E37D7EF754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390" y="4937052"/>
            <a:ext cx="3842396" cy="3841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7B3A93-2DF3-7F4D-BEB6-C520E28A0E11}"/>
              </a:ext>
            </a:extLst>
          </p:cNvPr>
          <p:cNvSpPr txBox="1"/>
          <p:nvPr userDrawn="1"/>
        </p:nvSpPr>
        <p:spPr>
          <a:xfrm>
            <a:off x="18819622" y="12779290"/>
            <a:ext cx="4896635" cy="24622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r" defTabSz="121921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 err="1">
                <a:solidFill>
                  <a:schemeClr val="accent1"/>
                </a:solidFill>
                <a:latin typeface="+mn-lt"/>
                <a:cs typeface="Arial" panose="020B0604020202020204" pitchFamily="34" charset="0"/>
              </a:rPr>
              <a:t>galasa.dev</a:t>
            </a:r>
            <a:endParaRPr lang="en-US" sz="1600" b="0" i="0" dirty="0">
              <a:solidFill>
                <a:schemeClr val="accent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F222C10-3A9F-EB4A-9376-1E4BB51A0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4400549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8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5" Type="http://schemas.openxmlformats.org/officeDocument/2006/relationships/slideLayout" Target="../slideLayouts/slideLayout51.xml"/><Relationship Id="rId4" Type="http://schemas.openxmlformats.org/officeDocument/2006/relationships/slideLayout" Target="../slideLayouts/slideLayout5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Footer text (optional)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04" r:id="rId3"/>
    <p:sldLayoutId id="2147483905" r:id="rId4"/>
    <p:sldLayoutId id="2147483901" r:id="rId5"/>
    <p:sldLayoutId id="2147483692" r:id="rId6"/>
    <p:sldLayoutId id="2147483906" r:id="rId7"/>
    <p:sldLayoutId id="2147483907" r:id="rId8"/>
    <p:sldLayoutId id="2147483910" r:id="rId9"/>
    <p:sldLayoutId id="2147483908" r:id="rId10"/>
    <p:sldLayoutId id="2147483909" r:id="rId11"/>
    <p:sldLayoutId id="2147483912" r:id="rId12"/>
    <p:sldLayoutId id="2147483914" r:id="rId13"/>
    <p:sldLayoutId id="2147483915" r:id="rId14"/>
    <p:sldLayoutId id="2147483913" r:id="rId15"/>
    <p:sldLayoutId id="2147483917" r:id="rId16"/>
    <p:sldLayoutId id="2147483942" r:id="rId17"/>
    <p:sldLayoutId id="2147483919" r:id="rId18"/>
    <p:sldLayoutId id="2147483929" r:id="rId19"/>
    <p:sldLayoutId id="2147483920" r:id="rId20"/>
    <p:sldLayoutId id="2147483930" r:id="rId21"/>
    <p:sldLayoutId id="2147483928" r:id="rId22"/>
    <p:sldLayoutId id="2147483948" r:id="rId23"/>
    <p:sldLayoutId id="2147483927" r:id="rId24"/>
    <p:sldLayoutId id="2147483950" r:id="rId25"/>
    <p:sldLayoutId id="2147483921" r:id="rId26"/>
    <p:sldLayoutId id="2147483916" r:id="rId27"/>
    <p:sldLayoutId id="2147483922" r:id="rId28"/>
    <p:sldLayoutId id="2147483953" r:id="rId29"/>
    <p:sldLayoutId id="2147483956" r:id="rId30"/>
    <p:sldLayoutId id="2147483923" r:id="rId31"/>
    <p:sldLayoutId id="2147483924" r:id="rId32"/>
    <p:sldLayoutId id="2147483926" r:id="rId33"/>
    <p:sldLayoutId id="2147483925" r:id="rId34"/>
    <p:sldLayoutId id="2147483959" r:id="rId35"/>
    <p:sldLayoutId id="2147483937" r:id="rId36"/>
    <p:sldLayoutId id="2147483932" r:id="rId37"/>
    <p:sldLayoutId id="2147483934" r:id="rId38"/>
    <p:sldLayoutId id="2147483935" r:id="rId39"/>
    <p:sldLayoutId id="2147483936" r:id="rId40"/>
    <p:sldLayoutId id="2147483938" r:id="rId41"/>
    <p:sldLayoutId id="2147483939" r:id="rId42"/>
    <p:sldLayoutId id="2147483940" r:id="rId43"/>
    <p:sldLayoutId id="2147483943" r:id="rId44"/>
    <p:sldLayoutId id="2147483960" r:id="rId45"/>
    <p:sldLayoutId id="2147483941" r:id="rId46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955" y="730251"/>
            <a:ext cx="11524634" cy="1131358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955" y="3403599"/>
            <a:ext cx="10948825" cy="86402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955" y="12712701"/>
            <a:ext cx="10948825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600" b="0" i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name / Month XX, 2022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8819618" y="12712701"/>
            <a:ext cx="4898600" cy="384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60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987A1167-D75F-1A4B-94DA-E1897DA43FD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86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6" r:id="rId4"/>
    <p:sldLayoutId id="2147483675" r:id="rId5"/>
    <p:sldLayoutId id="2147483674" r:id="rId6"/>
    <p:sldLayoutId id="2147483666" r:id="rId7"/>
    <p:sldLayoutId id="2147483673" r:id="rId8"/>
  </p:sldLayoutIdLst>
  <p:hf hdr="0" ftr="0"/>
  <p:txStyles>
    <p:titleStyle>
      <a:lvl1pPr algn="l" defTabSz="1828823" rtl="0" eaLnBrk="1" latinLnBrk="0" hangingPunct="1">
        <a:lnSpc>
          <a:spcPct val="90000"/>
        </a:lnSpc>
        <a:spcBef>
          <a:spcPct val="0"/>
        </a:spcBef>
        <a:buNone/>
        <a:defRPr sz="6400" b="0" i="0" kern="1200">
          <a:solidFill>
            <a:schemeClr val="tx1"/>
          </a:solidFill>
          <a:latin typeface="WORK SANS MEDIUM ROMAN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1828823" rtl="0" eaLnBrk="1" latinLnBrk="0" hangingPunct="1">
        <a:lnSpc>
          <a:spcPct val="100000"/>
        </a:lnSpc>
        <a:spcBef>
          <a:spcPts val="2133"/>
        </a:spcBef>
        <a:buFontTx/>
        <a:buNone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0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912011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344017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824023" indent="-457206" algn="l" defTabSz="1828823" rtl="0" eaLnBrk="1" latinLnBrk="0" hangingPunct="1">
        <a:lnSpc>
          <a:spcPct val="100000"/>
        </a:lnSpc>
        <a:spcBef>
          <a:spcPts val="2133"/>
        </a:spcBef>
        <a:buFont typeface="Work Sans Light" pitchFamily="2" charset="0"/>
        <a:buChar char="‒"/>
        <a:defRPr sz="3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5029263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74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86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97" indent="-457206" algn="l" defTabSz="182882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1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23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34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46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57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69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80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91" algn="l" defTabSz="1828823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81" userDrawn="1">
          <p15:clr>
            <a:srgbClr val="F26B43"/>
          </p15:clr>
        </p15:guide>
        <p15:guide id="2" pos="7318" userDrawn="1">
          <p15:clr>
            <a:srgbClr val="F26B43"/>
          </p15:clr>
        </p15:guide>
        <p15:guide id="3" pos="8044" userDrawn="1">
          <p15:clr>
            <a:srgbClr val="F26B43"/>
          </p15:clr>
        </p15:guide>
        <p15:guide id="4" pos="3870" userDrawn="1">
          <p15:clr>
            <a:srgbClr val="F26B43"/>
          </p15:clr>
        </p15:guide>
        <p15:guide id="5" pos="4233" userDrawn="1">
          <p15:clr>
            <a:srgbClr val="F26B43"/>
          </p15:clr>
        </p15:guide>
        <p15:guide id="6" pos="3507" userDrawn="1">
          <p15:clr>
            <a:srgbClr val="F26B43"/>
          </p15:clr>
        </p15:guide>
        <p15:guide id="7" pos="11129" userDrawn="1">
          <p15:clr>
            <a:srgbClr val="F26B43"/>
          </p15:clr>
        </p15:guide>
        <p15:guide id="8" pos="11492" userDrawn="1">
          <p15:clr>
            <a:srgbClr val="F26B43"/>
          </p15:clr>
        </p15:guide>
        <p15:guide id="9" pos="11855" userDrawn="1">
          <p15:clr>
            <a:srgbClr val="F26B43"/>
          </p15:clr>
        </p15:guide>
        <p15:guide id="10" pos="14941" userDrawn="1">
          <p15:clr>
            <a:srgbClr val="F26B43"/>
          </p15:clr>
        </p15:guide>
        <p15:guide id="11" pos="421" userDrawn="1">
          <p15:clr>
            <a:srgbClr val="F26B43"/>
          </p15:clr>
        </p15:guide>
        <p15:guide id="12" orient="horz" pos="4320" userDrawn="1">
          <p15:clr>
            <a:srgbClr val="F26B43"/>
          </p15:clr>
        </p15:guide>
        <p15:guide id="13" orient="horz" pos="3232" userDrawn="1">
          <p15:clr>
            <a:srgbClr val="F26B43"/>
          </p15:clr>
        </p15:guide>
        <p15:guide id="14" orient="horz" pos="2144" userDrawn="1">
          <p15:clr>
            <a:srgbClr val="F26B43"/>
          </p15:clr>
        </p15:guide>
        <p15:guide id="15" orient="horz" pos="1053" userDrawn="1">
          <p15:clr>
            <a:srgbClr val="F26B43"/>
          </p15:clr>
        </p15:guide>
        <p15:guide id="16" orient="horz" pos="451" userDrawn="1">
          <p15:clr>
            <a:srgbClr val="F26B43"/>
          </p15:clr>
        </p15:guide>
        <p15:guide id="17" orient="horz" pos="5408" userDrawn="1">
          <p15:clr>
            <a:srgbClr val="F26B43"/>
          </p15:clr>
        </p15:guide>
        <p15:guide id="18" orient="horz" pos="6496" userDrawn="1">
          <p15:clr>
            <a:srgbClr val="F26B43"/>
          </p15:clr>
        </p15:guide>
        <p15:guide id="19" orient="horz" pos="7587" userDrawn="1">
          <p15:clr>
            <a:srgbClr val="F26B43"/>
          </p15:clr>
        </p15:guide>
        <p15:guide id="20" orient="horz" pos="81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65DC8F-6711-2480-0061-186E98F2D59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9951" y="601850"/>
            <a:ext cx="9570211" cy="839424"/>
          </a:xfrm>
        </p:spPr>
        <p:txBody>
          <a:bodyPr vert="horz" lIns="0" tIns="0" rIns="0" bIns="0" rtlCol="0" anchor="t">
            <a:normAutofit fontScale="25000" lnSpcReduction="20000"/>
          </a:bodyPr>
          <a:lstStyle/>
          <a:p>
            <a:r>
              <a:rPr lang="en-US" dirty="0">
                <a:latin typeface="WORK SANS MEDIUM ROMAN"/>
                <a:ea typeface="Open Sans"/>
                <a:cs typeface="Open Sans"/>
              </a:rPr>
              <a:t>Galasa Roadmap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E5BBD-1CF8-28FD-F236-4B4DF8F9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A1167-D75F-1A4B-94DA-E1897DA43FDB}" type="slidenum">
              <a:rPr lang="en-US" smtClean="0"/>
              <a:pPr/>
              <a:t>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F15C56-1874-F2E8-ADBE-5A3E1EA58F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780887"/>
              </p:ext>
            </p:extLst>
          </p:nvPr>
        </p:nvGraphicFramePr>
        <p:xfrm>
          <a:off x="546410" y="1869056"/>
          <a:ext cx="23040137" cy="8697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80537">
                  <a:extLst>
                    <a:ext uri="{9D8B030D-6E8A-4147-A177-3AD203B41FA5}">
                      <a16:colId xmlns:a16="http://schemas.microsoft.com/office/drawing/2014/main" val="97067084"/>
                    </a:ext>
                  </a:extLst>
                </a:gridCol>
                <a:gridCol w="5990896">
                  <a:extLst>
                    <a:ext uri="{9D8B030D-6E8A-4147-A177-3AD203B41FA5}">
                      <a16:colId xmlns:a16="http://schemas.microsoft.com/office/drawing/2014/main" val="698260771"/>
                    </a:ext>
                  </a:extLst>
                </a:gridCol>
                <a:gridCol w="5728118">
                  <a:extLst>
                    <a:ext uri="{9D8B030D-6E8A-4147-A177-3AD203B41FA5}">
                      <a16:colId xmlns:a16="http://schemas.microsoft.com/office/drawing/2014/main" val="3581217228"/>
                    </a:ext>
                  </a:extLst>
                </a:gridCol>
                <a:gridCol w="5440586">
                  <a:extLst>
                    <a:ext uri="{9D8B030D-6E8A-4147-A177-3AD203B41FA5}">
                      <a16:colId xmlns:a16="http://schemas.microsoft.com/office/drawing/2014/main" val="3475052627"/>
                    </a:ext>
                  </a:extLst>
                </a:gridCol>
              </a:tblGrid>
              <a:tr h="408384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3Q 2024</a:t>
                      </a:r>
                      <a:endParaRPr lang="en-US" sz="2000">
                        <a:latin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4Q 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1Q 2025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0" i="0" u="none" strike="noStrike" noProof="0" dirty="0">
                          <a:solidFill>
                            <a:schemeClr val="bg1"/>
                          </a:solidFill>
                          <a:latin typeface="Arial"/>
                        </a:rPr>
                        <a:t>1Q 2025 and beyond </a:t>
                      </a:r>
                      <a:endParaRPr lang="en-US" sz="2000" b="1" i="0" u="none" strike="noStrike" noProof="0">
                        <a:solidFill>
                          <a:schemeClr val="bg1"/>
                        </a:solidFill>
                        <a:latin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371820"/>
                  </a:ext>
                </a:extLst>
              </a:tr>
              <a:tr h="8288697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endParaRPr lang="en-US" sz="20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Security items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Easy way of adding public certificates so tests can contact things over https</a:t>
                      </a:r>
                    </a:p>
                    <a:p>
                      <a:pPr marL="285750" lvl="3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1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List and Revoke access tokens (Web UI)</a:t>
                      </a:r>
                    </a:p>
                    <a:p>
                      <a:pPr lvl="0">
                        <a:buNone/>
                      </a:pPr>
                      <a:endParaRPr lang="en-US" sz="2000" i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r>
                        <a:rPr lang="en-US" sz="2000" b="1" i="0" dirty="0">
                          <a:latin typeface="Arial"/>
                        </a:rPr>
                        <a:t>Others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1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Java v17</a:t>
                      </a:r>
                      <a:endParaRPr lang="en-US" sz="2000" b="1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1" i="0" u="none" strike="noStrike" noProof="0" dirty="0">
                          <a:solidFill>
                            <a:srgbClr val="968340"/>
                          </a:solidFill>
                        </a:rPr>
                        <a:t>Gradle 8.0 (currently 6.9)</a:t>
                      </a:r>
                      <a:endParaRPr lang="en-US" b="1">
                        <a:solidFill>
                          <a:srgbClr val="968340"/>
                        </a:solidFill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1" i="0" u="none" strike="noStrike" noProof="0" err="1">
                          <a:solidFill>
                            <a:srgbClr val="968340"/>
                          </a:solidFill>
                          <a:latin typeface="Arial"/>
                        </a:rPr>
                        <a:t>Github</a:t>
                      </a:r>
                      <a:r>
                        <a:rPr lang="en-US" sz="2000" b="1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 actions build process</a:t>
                      </a:r>
                      <a:endParaRPr lang="en-US" b="1">
                        <a:solidFill>
                          <a:srgbClr val="968340"/>
                        </a:solidFill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Upgrade </a:t>
                      </a:r>
                      <a:r>
                        <a:rPr lang="en-US" sz="2000" b="0" i="0" u="none" strike="noStrike" noProof="0" err="1">
                          <a:solidFill>
                            <a:srgbClr val="035AFC"/>
                          </a:solidFill>
                          <a:latin typeface="Arial"/>
                        </a:rPr>
                        <a:t>etcd</a:t>
                      </a:r>
                      <a:endParaRPr lang="en-US" sz="2000">
                        <a:latin typeface="Arial"/>
                      </a:endParaRPr>
                    </a:p>
                    <a:p>
                      <a:pPr marL="285750" marR="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1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User requirements for Gherkin</a:t>
                      </a:r>
                    </a:p>
                    <a:p>
                      <a:pPr lvl="0">
                        <a:buNone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 i="0" u="none" strike="noStrike" baseline="0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000" b="1" i="0" u="none" strike="noStrike" baseline="0" noProof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342900" lvl="0" indent="-342900">
                        <a:buFont typeface="Arial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 conference sessions.</a:t>
                      </a:r>
                      <a:endParaRPr lang="en-US" sz="2000" dirty="0"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Galasa 1.0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HTTPS instead of HTTP inside the cluster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Scan Vulnerabilities all fixed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Secure Local secrets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Ecosystem draws tests from password protected repo</a:t>
                      </a:r>
                      <a:endParaRPr lang="en-US" sz="2000"/>
                    </a:p>
                    <a:p>
                      <a:pPr marL="285750" lvl="3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Secrets in ecosystem encrypted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Infrastructure</a:t>
                      </a: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Migrate to 'OMP' cloud account</a:t>
                      </a: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Ecosystem Admin Functions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Monitor and Cleanup of DSS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credentials (CRUD)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delete test run information</a:t>
                      </a:r>
                    </a:p>
                    <a:p>
                      <a:pPr marL="0" lvl="0" indent="0" algn="l">
                        <a:buClr>
                          <a:srgbClr val="000000"/>
                        </a:buClr>
                        <a:buNone/>
                      </a:pPr>
                      <a:endParaRPr lang="en-US" sz="20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</a:p>
                    <a:p>
                      <a:pPr marL="342900" lvl="0" indent="-342900"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baseline="0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 conference sessions.</a:t>
                      </a:r>
                      <a:endParaRPr lang="en-US" sz="2000" b="0" i="0" u="none" strike="noStrike" baseline="0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Others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Remove </a:t>
                      </a:r>
                      <a:r>
                        <a:rPr lang="en-US" sz="2000" b="0" i="0" u="none" strike="noStrike" noProof="0" dirty="0" err="1">
                          <a:solidFill>
                            <a:srgbClr val="035AFC"/>
                          </a:solidFill>
                          <a:latin typeface="Arial"/>
                        </a:rPr>
                        <a:t>testcatalog</a:t>
                      </a: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 endpoint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1" i="0" u="none" strike="noStrike" noProof="0" dirty="0">
                          <a:solidFill>
                            <a:srgbClr val="968340"/>
                          </a:solidFill>
                          <a:latin typeface="Arial"/>
                        </a:rPr>
                        <a:t>Kafka-published test lifecycle change events</a:t>
                      </a:r>
                      <a:r>
                        <a:rPr lang="en-US" sz="2000" b="1" i="0" u="none" strike="noStrike" noProof="0" dirty="0">
                          <a:solidFill>
                            <a:srgbClr val="FFC000"/>
                          </a:solidFill>
                          <a:latin typeface="Arial"/>
                        </a:rPr>
                        <a:t> </a:t>
                      </a:r>
                      <a:endParaRPr lang="en-US" sz="2000" b="1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Secrets </a:t>
                      </a:r>
                      <a:r>
                        <a:rPr lang="en-US" sz="2000" b="0" i="0" u="none" strike="noStrike" noProof="0" err="1">
                          <a:solidFill>
                            <a:srgbClr val="035AFC"/>
                          </a:solidFill>
                          <a:latin typeface="Arial"/>
                        </a:rPr>
                        <a:t>sync'ed</a:t>
                      </a: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 from IBM Cloud Secrets Manager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Acquire requirements from clients </a:t>
                      </a:r>
                      <a:b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</a:b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(</a:t>
                      </a:r>
                      <a:r>
                        <a:rPr lang="en-US" sz="2000" b="0" i="0" u="none" strike="noStrike" noProof="0" err="1">
                          <a:solidFill>
                            <a:srgbClr val="035AFC"/>
                          </a:solidFill>
                          <a:latin typeface="Arial"/>
                        </a:rPr>
                        <a:t>eg:CICS</a:t>
                      </a: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 team) about reporting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Basic test status reporting from Kafka events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8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Easier to use/maintain</a:t>
                      </a: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Schedule tests in queues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Role-based access (admin vs. Non-admin)</a:t>
                      </a:r>
                      <a:endParaRPr lang="en-US" sz="2000" dirty="0"/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CLI Configure Ecosystem streams (CRUD)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32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</a:p>
                    <a:p>
                      <a:pPr marL="342900" lvl="0" indent="-3429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 conference sessions.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endParaRPr lang="en-US" sz="2000" b="1" i="0" u="none" strike="noStrike" noProof="0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Configure Ecosystem Web UI 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CPS properties (CRUD)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Test Scheduling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rgbClr val="000000"/>
                          </a:solidFill>
                          <a:latin typeface="Arial"/>
                        </a:rPr>
                        <a:t>Others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Reporting Web UI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DSS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Monitor and Cleanup of CPS space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Web UI configure streams (CRUD)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Local tests can use remote configuration</a:t>
                      </a:r>
                      <a:endParaRPr lang="en-US" sz="200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2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342900" lvl="0" indent="-34290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</a:rPr>
                        <a:t>Integrate with other OMP projects</a:t>
                      </a:r>
                      <a:endParaRPr lang="en-US" dirty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tx1"/>
                          </a:solidFill>
                          <a:latin typeface="Arial"/>
                        </a:rPr>
                        <a:t>Customer Adoption of Galasa</a:t>
                      </a: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 dirty="0">
                          <a:solidFill>
                            <a:srgbClr val="035AFC"/>
                          </a:solidFill>
                          <a:latin typeface="Arial"/>
                        </a:rPr>
                        <a:t>Generate interest through blogs, videos and conference sessions.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0" i="0" u="none" strike="noStrike" noProof="0" dirty="0">
                        <a:solidFill>
                          <a:srgbClr val="035AFC"/>
                        </a:solidFill>
                        <a:latin typeface="Arial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66120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63681AA-CBB0-E7B8-0520-0A821DD13591}"/>
              </a:ext>
            </a:extLst>
          </p:cNvPr>
          <p:cNvSpPr txBox="1"/>
          <p:nvPr/>
        </p:nvSpPr>
        <p:spPr>
          <a:xfrm>
            <a:off x="17558808" y="1490582"/>
            <a:ext cx="6539168" cy="3623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 anchor="t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sz="1800" kern="0" dirty="0">
                <a:solidFill>
                  <a:srgbClr val="198038"/>
                </a:solidFill>
                <a:ea typeface="+mj-ea"/>
                <a:cs typeface="+mj-cs"/>
                <a:sym typeface="IBM Plex Sans Light"/>
              </a:rPr>
              <a:t>Key: </a:t>
            </a:r>
            <a:r>
              <a:rPr lang="en-US" sz="1800" b="1" kern="0" dirty="0">
                <a:solidFill>
                  <a:srgbClr val="00B050"/>
                </a:solidFill>
                <a:ea typeface="+mj-ea"/>
                <a:cs typeface="+mj-cs"/>
                <a:sym typeface="IBM Plex Sans Light"/>
              </a:rPr>
              <a:t>Completed and released</a:t>
            </a:r>
            <a:r>
              <a:rPr lang="en-US" sz="18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1800" b="1" kern="0" dirty="0">
                <a:solidFill>
                  <a:srgbClr val="968340"/>
                </a:solidFill>
                <a:ea typeface="+mj-ea"/>
                <a:cs typeface="+mj-cs"/>
                <a:sym typeface="IBM Plex Sans Light"/>
              </a:rPr>
              <a:t>Started</a:t>
            </a:r>
            <a:r>
              <a:rPr lang="en-US" sz="1800" b="1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</a:t>
            </a:r>
            <a:r>
              <a:rPr lang="en-US" sz="1800" b="1" kern="0" dirty="0">
                <a:solidFill>
                  <a:srgbClr val="035AFC"/>
                </a:solidFill>
                <a:ea typeface="+mj-ea"/>
                <a:cs typeface="+mj-cs"/>
                <a:sym typeface="IBM Plex Sans Light"/>
              </a:rPr>
              <a:t>Not Started</a:t>
            </a:r>
            <a:endParaRPr lang="en-US" sz="1800" b="1" kern="0" dirty="0">
              <a:solidFill>
                <a:srgbClr val="035AFC"/>
              </a:solidFill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357423477"/>
      </p:ext>
    </p:extLst>
  </p:cSld>
  <p:clrMapOvr>
    <a:masterClrMapping/>
  </p:clrMapOvr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presentation_template_v_1_4_Plex" id="{461DE280-6773-3240-A149-7E3C0A49F9FC}" vid="{119F70B9-3B70-5545-8722-9A4DAAA12CBF}"/>
    </a:ext>
  </a:extLst>
</a:theme>
</file>

<file path=ppt/theme/theme2.xml><?xml version="1.0" encoding="utf-8"?>
<a:theme xmlns:a="http://schemas.openxmlformats.org/drawingml/2006/main" name="Office Theme">
  <a:themeElements>
    <a:clrScheme name="Galasa 1">
      <a:dk1>
        <a:srgbClr val="000000"/>
      </a:dk1>
      <a:lt1>
        <a:srgbClr val="FFFFFF"/>
      </a:lt1>
      <a:dk2>
        <a:srgbClr val="535659"/>
      </a:dk2>
      <a:lt2>
        <a:srgbClr val="F3F3F3"/>
      </a:lt2>
      <a:accent1>
        <a:srgbClr val="003493"/>
      </a:accent1>
      <a:accent2>
        <a:srgbClr val="001871"/>
      </a:accent2>
      <a:accent3>
        <a:srgbClr val="7BA6DE"/>
      </a:accent3>
      <a:accent4>
        <a:srgbClr val="F0B323"/>
      </a:accent4>
      <a:accent5>
        <a:srgbClr val="E56954"/>
      </a:accent5>
      <a:accent6>
        <a:srgbClr val="535659"/>
      </a:accent6>
      <a:hlink>
        <a:srgbClr val="003493"/>
      </a:hlink>
      <a:folHlink>
        <a:srgbClr val="535659"/>
      </a:folHlink>
    </a:clrScheme>
    <a:fontScheme name="Galasa fonts">
      <a:majorFont>
        <a:latin typeface="Work Sans Medium"/>
        <a:ea typeface=""/>
        <a:cs typeface=""/>
      </a:majorFont>
      <a:minorFont>
        <a:latin typeface="Open San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4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15611</TotalTime>
  <Words>285</Words>
  <Application>Microsoft Macintosh PowerPoint</Application>
  <PresentationFormat>Custom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Open Sans</vt:lpstr>
      <vt:lpstr>IBM Plex Sans</vt:lpstr>
      <vt:lpstr>Work Sans Light</vt:lpstr>
      <vt:lpstr>IBM Plex Sans ExtLt</vt:lpstr>
      <vt:lpstr>WORK SANS MEDIUM ROMAN</vt:lpstr>
      <vt:lpstr>IBM Plex Sans Light</vt:lpstr>
      <vt:lpstr>Arial</vt:lpstr>
      <vt:lpstr>Arial,Sans-Serif</vt:lpstr>
      <vt:lpstr>IBM presentation template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64/86/130pt title,  5 lines maximum,  sentence case</dc:title>
  <dc:subject/>
  <dc:creator>Rachel Schuttler</dc:creator>
  <cp:keywords/>
  <dc:description/>
  <cp:lastModifiedBy>Louisa Seers (L.Seers.20)</cp:lastModifiedBy>
  <cp:revision>2449</cp:revision>
  <cp:lastPrinted>2024-08-13T09:29:22Z</cp:lastPrinted>
  <dcterms:created xsi:type="dcterms:W3CDTF">2022-12-12T17:29:50Z</dcterms:created>
  <dcterms:modified xsi:type="dcterms:W3CDTF">2024-08-13T09:30:18Z</dcterms:modified>
  <cp:category/>
</cp:coreProperties>
</file>