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9" r:id="rId4"/>
    <p:sldId id="270" r:id="rId5"/>
    <p:sldId id="263" r:id="rId6"/>
    <p:sldId id="264" r:id="rId7"/>
    <p:sldId id="272" r:id="rId8"/>
    <p:sldId id="271" r:id="rId9"/>
    <p:sldId id="265" r:id="rId10"/>
    <p:sldId id="266" r:id="rId11"/>
    <p:sldId id="267" r:id="rId12"/>
  </p:sldIdLst>
  <p:sldSz cx="12192000" cy="6858000"/>
  <p:notesSz cx="6858000" cy="9144000"/>
  <p:embeddedFontLst>
    <p:embeddedFont>
      <p:font typeface="Gill Sans" panose="020B0502020104020203" pitchFamily="34" charset="-79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jrHfMrwNt7ofFSwSY3zkTz0Inp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/>
    <p:restoredTop sz="94694"/>
  </p:normalViewPr>
  <p:slideViewPr>
    <p:cSldViewPr snapToGrid="0">
      <p:cViewPr varScale="1">
        <p:scale>
          <a:sx n="121" d="100"/>
          <a:sy n="121" d="100"/>
        </p:scale>
        <p:origin x="77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8" name="Google Shape;128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4" name="Google Shape;144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9" name="Google Shape;1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g1c50d59c95f_0_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g1c50d59c95f_0_4"/>
          <p:cNvSpPr txBox="1">
            <a:spLocks noGrp="1"/>
          </p:cNvSpPr>
          <p:nvPr>
            <p:ph type="ctrTitle"/>
          </p:nvPr>
        </p:nvSpPr>
        <p:spPr>
          <a:xfrm>
            <a:off x="6071790" y="2190899"/>
            <a:ext cx="5580900" cy="17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Font typeface="Gill Sans"/>
              <a:buNone/>
              <a:defRPr sz="5600" b="0" i="0" u="none" strike="noStrike" cap="non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" name="Google Shape;16;g1c50d59c95f_0_4"/>
          <p:cNvSpPr txBox="1">
            <a:spLocks noGrp="1"/>
          </p:cNvSpPr>
          <p:nvPr>
            <p:ph type="subTitle" idx="1"/>
          </p:nvPr>
        </p:nvSpPr>
        <p:spPr>
          <a:xfrm>
            <a:off x="6095977" y="4007145"/>
            <a:ext cx="55809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7" name="Google Shape;17;g1c50d59c95f_0_4" descr="OpenMainframe_Logo_White_Knockou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41121" y="1484439"/>
            <a:ext cx="1923143" cy="570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1c50d59c95f_0_9"/>
          <p:cNvSpPr/>
          <p:nvPr/>
        </p:nvSpPr>
        <p:spPr>
          <a:xfrm>
            <a:off x="0" y="1030111"/>
            <a:ext cx="12192000" cy="5828100"/>
          </a:xfrm>
          <a:prstGeom prst="rect">
            <a:avLst/>
          </a:prstGeom>
          <a:solidFill>
            <a:srgbClr val="3664AD">
              <a:alpha val="2352"/>
            </a:srgbClr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664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g1c50d59c95f_0_9"/>
          <p:cNvSpPr txBox="1">
            <a:spLocks noGrp="1"/>
          </p:cNvSpPr>
          <p:nvPr>
            <p:ph type="title"/>
          </p:nvPr>
        </p:nvSpPr>
        <p:spPr>
          <a:xfrm>
            <a:off x="445323" y="212589"/>
            <a:ext cx="105252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Gill Sans"/>
              <a:buNone/>
              <a:defRPr sz="4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21" name="Google Shape;21;g1c50d59c95f_0_9"/>
          <p:cNvPicPr preferRelativeResize="0"/>
          <p:nvPr/>
        </p:nvPicPr>
        <p:blipFill rotWithShape="1">
          <a:blip r:embed="rId2">
            <a:alphaModFix amt="6000"/>
          </a:blip>
          <a:srcRect l="17595"/>
          <a:stretch/>
        </p:blipFill>
        <p:spPr>
          <a:xfrm>
            <a:off x="0" y="1034344"/>
            <a:ext cx="8525294" cy="5819418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g1c50d59c95f_0_9"/>
          <p:cNvSpPr txBox="1">
            <a:spLocks noGrp="1"/>
          </p:cNvSpPr>
          <p:nvPr>
            <p:ph type="body" idx="1"/>
          </p:nvPr>
        </p:nvSpPr>
        <p:spPr>
          <a:xfrm>
            <a:off x="423333" y="1257899"/>
            <a:ext cx="11159100" cy="47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4000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619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619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6195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000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00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00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00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g1c50d59c95f_0_9"/>
          <p:cNvSpPr txBox="1">
            <a:spLocks noGrp="1"/>
          </p:cNvSpPr>
          <p:nvPr>
            <p:ph type="sldNum" idx="12"/>
          </p:nvPr>
        </p:nvSpPr>
        <p:spPr>
          <a:xfrm>
            <a:off x="10970380" y="6404728"/>
            <a:ext cx="77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300"/>
              <a:buFont typeface="Gill Sans"/>
              <a:buNone/>
              <a:defRPr sz="13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300"/>
              <a:buFont typeface="Gill Sans"/>
              <a:buNone/>
              <a:defRPr sz="13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300"/>
              <a:buFont typeface="Gill Sans"/>
              <a:buNone/>
              <a:defRPr sz="13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300"/>
              <a:buFont typeface="Gill Sans"/>
              <a:buNone/>
              <a:defRPr sz="13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300"/>
              <a:buFont typeface="Gill Sans"/>
              <a:buNone/>
              <a:defRPr sz="13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300"/>
              <a:buFont typeface="Gill Sans"/>
              <a:buNone/>
              <a:defRPr sz="13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300"/>
              <a:buFont typeface="Gill Sans"/>
              <a:buNone/>
              <a:defRPr sz="13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300"/>
              <a:buFont typeface="Gill Sans"/>
              <a:buNone/>
              <a:defRPr sz="13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300"/>
              <a:buFont typeface="Gill Sans"/>
              <a:buNone/>
              <a:defRPr sz="13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" name="Google Shape;24;g1c50d59c95f_0_9" descr="OpenMainframe_Logo_Panton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75671" y="134297"/>
            <a:ext cx="626471" cy="69095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g1c50d59c95f_0_9"/>
          <p:cNvSpPr/>
          <p:nvPr/>
        </p:nvSpPr>
        <p:spPr>
          <a:xfrm>
            <a:off x="0" y="6817216"/>
            <a:ext cx="12192000" cy="67500"/>
          </a:xfrm>
          <a:prstGeom prst="rect">
            <a:avLst/>
          </a:prstGeom>
          <a:solidFill>
            <a:srgbClr val="3664A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3664A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g1c50d59c95f_0_17"/>
          <p:cNvPicPr preferRelativeResize="0"/>
          <p:nvPr/>
        </p:nvPicPr>
        <p:blipFill rotWithShape="1">
          <a:blip r:embed="rId2">
            <a:alphaModFix/>
          </a:blip>
          <a:srcRect l="10532"/>
          <a:stretch/>
        </p:blipFill>
        <p:spPr>
          <a:xfrm>
            <a:off x="0" y="0"/>
            <a:ext cx="1090789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g1c50d59c95f_0_17"/>
          <p:cNvSpPr txBox="1">
            <a:spLocks noGrp="1"/>
          </p:cNvSpPr>
          <p:nvPr>
            <p:ph type="ctrTitle"/>
          </p:nvPr>
        </p:nvSpPr>
        <p:spPr>
          <a:xfrm>
            <a:off x="6071790" y="2190899"/>
            <a:ext cx="5580900" cy="17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664AD"/>
              </a:buClr>
              <a:buSzPts val="5600"/>
              <a:buFont typeface="Gill Sans"/>
              <a:buNone/>
              <a:defRPr sz="5600" b="0" i="0" u="none" strike="noStrike" cap="none">
                <a:solidFill>
                  <a:srgbClr val="3664AD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g1c50d59c95f_0_17"/>
          <p:cNvSpPr txBox="1">
            <a:spLocks noGrp="1"/>
          </p:cNvSpPr>
          <p:nvPr>
            <p:ph type="subTitle" idx="1"/>
          </p:nvPr>
        </p:nvSpPr>
        <p:spPr>
          <a:xfrm>
            <a:off x="6095977" y="4007145"/>
            <a:ext cx="55809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None/>
              <a:defRPr sz="2400" b="0" i="1" u="none" strike="noStrike" cap="none">
                <a:solidFill>
                  <a:srgbClr val="7F7F7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700"/>
              <a:buFont typeface="Arial"/>
              <a:buNone/>
              <a:defRPr sz="2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30" name="Google Shape;30;g1c50d59c95f_0_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68595" y="1484439"/>
            <a:ext cx="1868196" cy="570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2 Columns">
  <p:cSld name="1_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1c50d59c95f_0_25"/>
          <p:cNvSpPr/>
          <p:nvPr/>
        </p:nvSpPr>
        <p:spPr>
          <a:xfrm>
            <a:off x="0" y="1030111"/>
            <a:ext cx="12192000" cy="5828100"/>
          </a:xfrm>
          <a:prstGeom prst="rect">
            <a:avLst/>
          </a:prstGeom>
          <a:solidFill>
            <a:srgbClr val="3664AD">
              <a:alpha val="2745"/>
            </a:srgbClr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3664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g1c50d59c95f_0_25"/>
          <p:cNvSpPr txBox="1">
            <a:spLocks noGrp="1"/>
          </p:cNvSpPr>
          <p:nvPr>
            <p:ph type="title"/>
          </p:nvPr>
        </p:nvSpPr>
        <p:spPr>
          <a:xfrm>
            <a:off x="445324" y="212589"/>
            <a:ext cx="105252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34" name="Google Shape;34;g1c50d59c95f_0_25"/>
          <p:cNvPicPr preferRelativeResize="0"/>
          <p:nvPr/>
        </p:nvPicPr>
        <p:blipFill rotWithShape="1">
          <a:blip r:embed="rId2">
            <a:alphaModFix amt="6000"/>
          </a:blip>
          <a:srcRect l="17595"/>
          <a:stretch/>
        </p:blipFill>
        <p:spPr>
          <a:xfrm>
            <a:off x="0" y="1034345"/>
            <a:ext cx="8525299" cy="5819418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g1c50d59c95f_0_25"/>
          <p:cNvSpPr txBox="1">
            <a:spLocks noGrp="1"/>
          </p:cNvSpPr>
          <p:nvPr>
            <p:ph type="sldNum" idx="12"/>
          </p:nvPr>
        </p:nvSpPr>
        <p:spPr>
          <a:xfrm>
            <a:off x="10970380" y="6404728"/>
            <a:ext cx="77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" name="Google Shape;36;g1c50d59c95f_0_25" descr="OpenMainframe_Logo_Pantone.png"/>
          <p:cNvPicPr preferRelativeResize="0"/>
          <p:nvPr/>
        </p:nvPicPr>
        <p:blipFill rotWithShape="1">
          <a:blip r:embed="rId3">
            <a:alphaModFix/>
          </a:blip>
          <a:srcRect r="80655" b="30187"/>
          <a:stretch/>
        </p:blipFill>
        <p:spPr>
          <a:xfrm>
            <a:off x="11075671" y="134299"/>
            <a:ext cx="626467" cy="690958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g1c50d59c95f_0_25"/>
          <p:cNvSpPr/>
          <p:nvPr/>
        </p:nvSpPr>
        <p:spPr>
          <a:xfrm>
            <a:off x="0" y="6817217"/>
            <a:ext cx="12192000" cy="67500"/>
          </a:xfrm>
          <a:prstGeom prst="rect">
            <a:avLst/>
          </a:prstGeom>
          <a:solidFill>
            <a:srgbClr val="3664A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3664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g1c50d59c95f_0_25"/>
          <p:cNvSpPr txBox="1">
            <a:spLocks noGrp="1"/>
          </p:cNvSpPr>
          <p:nvPr>
            <p:ph type="body" idx="1"/>
          </p:nvPr>
        </p:nvSpPr>
        <p:spPr>
          <a:xfrm>
            <a:off x="423333" y="1257900"/>
            <a:ext cx="5502900" cy="47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400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00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0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0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0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g1c50d59c95f_0_25"/>
          <p:cNvSpPr txBox="1">
            <a:spLocks noGrp="1"/>
          </p:cNvSpPr>
          <p:nvPr>
            <p:ph type="body" idx="2"/>
          </p:nvPr>
        </p:nvSpPr>
        <p:spPr>
          <a:xfrm>
            <a:off x="6282933" y="1257900"/>
            <a:ext cx="5502900" cy="47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400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00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0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0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0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 Insight">
  <p:cSld name="1_Title and Content_2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c50d59c95f_0_34"/>
          <p:cNvSpPr/>
          <p:nvPr/>
        </p:nvSpPr>
        <p:spPr>
          <a:xfrm>
            <a:off x="0" y="1030111"/>
            <a:ext cx="12192000" cy="5828100"/>
          </a:xfrm>
          <a:prstGeom prst="rect">
            <a:avLst/>
          </a:prstGeom>
          <a:solidFill>
            <a:srgbClr val="3664AD">
              <a:alpha val="2750"/>
            </a:srgbClr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3664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c50d59c95f_0_34"/>
          <p:cNvSpPr txBox="1">
            <a:spLocks noGrp="1"/>
          </p:cNvSpPr>
          <p:nvPr>
            <p:ph type="title"/>
          </p:nvPr>
        </p:nvSpPr>
        <p:spPr>
          <a:xfrm>
            <a:off x="445324" y="212589"/>
            <a:ext cx="105252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43" name="Google Shape;43;g1c50d59c95f_0_34"/>
          <p:cNvPicPr preferRelativeResize="0"/>
          <p:nvPr/>
        </p:nvPicPr>
        <p:blipFill rotWithShape="1">
          <a:blip r:embed="rId2">
            <a:alphaModFix amt="6000"/>
          </a:blip>
          <a:srcRect l="17593"/>
          <a:stretch/>
        </p:blipFill>
        <p:spPr>
          <a:xfrm>
            <a:off x="0" y="1034345"/>
            <a:ext cx="8525299" cy="5819418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g1c50d59c95f_0_34"/>
          <p:cNvSpPr txBox="1">
            <a:spLocks noGrp="1"/>
          </p:cNvSpPr>
          <p:nvPr>
            <p:ph type="sldNum" idx="12"/>
          </p:nvPr>
        </p:nvSpPr>
        <p:spPr>
          <a:xfrm>
            <a:off x="10970380" y="6404728"/>
            <a:ext cx="77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1pPr>
            <a:lvl2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2pPr>
            <a:lvl3pPr marL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3pPr>
            <a:lvl4pPr marL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4pPr>
            <a:lvl5pPr marL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5pPr>
            <a:lvl6pPr marL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6pPr>
            <a:lvl7pPr marL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7pPr>
            <a:lvl8pPr marL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8pPr>
            <a:lvl9pPr marL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" name="Google Shape;45;g1c50d59c95f_0_34" descr="OpenMainframe_Logo_Pantone.png"/>
          <p:cNvPicPr preferRelativeResize="0"/>
          <p:nvPr/>
        </p:nvPicPr>
        <p:blipFill rotWithShape="1">
          <a:blip r:embed="rId3">
            <a:alphaModFix/>
          </a:blip>
          <a:srcRect r="80655" b="30187"/>
          <a:stretch/>
        </p:blipFill>
        <p:spPr>
          <a:xfrm>
            <a:off x="11075671" y="134299"/>
            <a:ext cx="626467" cy="690958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g1c50d59c95f_0_34"/>
          <p:cNvSpPr/>
          <p:nvPr/>
        </p:nvSpPr>
        <p:spPr>
          <a:xfrm>
            <a:off x="0" y="6817217"/>
            <a:ext cx="12192000" cy="67500"/>
          </a:xfrm>
          <a:prstGeom prst="rect">
            <a:avLst/>
          </a:prstGeom>
          <a:solidFill>
            <a:srgbClr val="3664A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3664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g1c50d59c95f_0_34"/>
          <p:cNvSpPr/>
          <p:nvPr/>
        </p:nvSpPr>
        <p:spPr>
          <a:xfrm>
            <a:off x="489966" y="2918045"/>
            <a:ext cx="3531600" cy="440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2476B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Major Problem</a:t>
            </a:r>
            <a:endParaRPr sz="1500"/>
          </a:p>
        </p:txBody>
      </p:sp>
      <p:sp>
        <p:nvSpPr>
          <p:cNvPr id="48" name="Google Shape;48;g1c50d59c95f_0_34"/>
          <p:cNvSpPr/>
          <p:nvPr/>
        </p:nvSpPr>
        <p:spPr>
          <a:xfrm>
            <a:off x="4311622" y="2918045"/>
            <a:ext cx="3531600" cy="440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2476B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How We Innovated</a:t>
            </a:r>
            <a:endParaRPr sz="1500"/>
          </a:p>
        </p:txBody>
      </p:sp>
      <p:sp>
        <p:nvSpPr>
          <p:cNvPr id="49" name="Google Shape;49;g1c50d59c95f_0_34"/>
          <p:cNvSpPr/>
          <p:nvPr/>
        </p:nvSpPr>
        <p:spPr>
          <a:xfrm>
            <a:off x="8133278" y="2918045"/>
            <a:ext cx="3531600" cy="440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2476B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Results - 2022</a:t>
            </a:r>
            <a:endParaRPr sz="1500"/>
          </a:p>
        </p:txBody>
      </p:sp>
      <p:sp>
        <p:nvSpPr>
          <p:cNvPr id="50" name="Google Shape;50;g1c50d59c95f_0_34"/>
          <p:cNvSpPr txBox="1">
            <a:spLocks noGrp="1"/>
          </p:cNvSpPr>
          <p:nvPr>
            <p:ph type="body" idx="1"/>
          </p:nvPr>
        </p:nvSpPr>
        <p:spPr>
          <a:xfrm>
            <a:off x="4311633" y="3475567"/>
            <a:ext cx="3531600" cy="2817600"/>
          </a:xfrm>
          <a:prstGeom prst="rect">
            <a:avLst/>
          </a:prstGeom>
        </p:spPr>
        <p:txBody>
          <a:bodyPr spcFirstLastPara="1" wrap="square" lIns="0" tIns="48775" rIns="0" bIns="48775" anchor="t" anchorCtr="0">
            <a:noAutofit/>
          </a:bodyPr>
          <a:lstStyle>
            <a:lvl1pPr marL="457200" lvl="0" indent="-323850" rtl="0"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500"/>
            </a:lvl1pPr>
            <a:lvl2pPr marL="914400" lvl="1" indent="-304800" rtl="0">
              <a:spcBef>
                <a:spcPts val="500"/>
              </a:spcBef>
              <a:spcAft>
                <a:spcPts val="0"/>
              </a:spcAft>
              <a:buSzPts val="1200"/>
              <a:buChar char="–"/>
              <a:defRPr sz="1200"/>
            </a:lvl2pPr>
            <a:lvl3pPr marL="1371600" lvl="2" indent="-28575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 sz="900"/>
            </a:lvl3pPr>
            <a:lvl4pPr marL="1828800" lvl="3" indent="-285750" rtl="0">
              <a:spcBef>
                <a:spcPts val="4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rtl="0">
              <a:spcBef>
                <a:spcPts val="4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23850" rtl="0"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rtl="0"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rtl="0"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rtl="0"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1" name="Google Shape;51;g1c50d59c95f_0_34"/>
          <p:cNvSpPr txBox="1">
            <a:spLocks noGrp="1"/>
          </p:cNvSpPr>
          <p:nvPr>
            <p:ph type="body" idx="2"/>
          </p:nvPr>
        </p:nvSpPr>
        <p:spPr>
          <a:xfrm>
            <a:off x="8133266" y="3475567"/>
            <a:ext cx="3531600" cy="2817600"/>
          </a:xfrm>
          <a:prstGeom prst="rect">
            <a:avLst/>
          </a:prstGeom>
        </p:spPr>
        <p:txBody>
          <a:bodyPr spcFirstLastPara="1" wrap="square" lIns="0" tIns="48775" rIns="0" bIns="48775" anchor="t" anchorCtr="0">
            <a:noAutofit/>
          </a:bodyPr>
          <a:lstStyle>
            <a:lvl1pPr marL="457200" lvl="0" indent="-323850" rtl="0"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500"/>
            </a:lvl1pPr>
            <a:lvl2pPr marL="914400" lvl="1" indent="-304800" rtl="0">
              <a:spcBef>
                <a:spcPts val="500"/>
              </a:spcBef>
              <a:spcAft>
                <a:spcPts val="0"/>
              </a:spcAft>
              <a:buSzPts val="1200"/>
              <a:buChar char="–"/>
              <a:defRPr sz="1200"/>
            </a:lvl2pPr>
            <a:lvl3pPr marL="1371600" lvl="2" indent="-28575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 sz="900"/>
            </a:lvl3pPr>
            <a:lvl4pPr marL="1828800" lvl="3" indent="-285750" rtl="0">
              <a:spcBef>
                <a:spcPts val="4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rtl="0">
              <a:spcBef>
                <a:spcPts val="4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23850" rtl="0"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rtl="0"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rtl="0"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rtl="0"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2" name="Google Shape;52;g1c50d59c95f_0_34"/>
          <p:cNvSpPr txBox="1">
            <a:spLocks noGrp="1"/>
          </p:cNvSpPr>
          <p:nvPr>
            <p:ph type="body" idx="3"/>
          </p:nvPr>
        </p:nvSpPr>
        <p:spPr>
          <a:xfrm>
            <a:off x="490000" y="3475567"/>
            <a:ext cx="3531600" cy="2817600"/>
          </a:xfrm>
          <a:prstGeom prst="rect">
            <a:avLst/>
          </a:prstGeom>
        </p:spPr>
        <p:txBody>
          <a:bodyPr spcFirstLastPara="1" wrap="square" lIns="0" tIns="48775" rIns="0" bIns="48775" anchor="t" anchorCtr="0">
            <a:spAutoFit/>
          </a:bodyPr>
          <a:lstStyle>
            <a:lvl1pPr marL="457200" lvl="0" indent="-323850" rtl="0"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500"/>
            </a:lvl1pPr>
            <a:lvl2pPr marL="914400" lvl="1" indent="-304800" rtl="0">
              <a:spcBef>
                <a:spcPts val="500"/>
              </a:spcBef>
              <a:spcAft>
                <a:spcPts val="0"/>
              </a:spcAft>
              <a:buSzPts val="1200"/>
              <a:buChar char="–"/>
              <a:defRPr sz="1200"/>
            </a:lvl2pPr>
            <a:lvl3pPr marL="1371600" lvl="2" indent="-285750" rtl="0">
              <a:spcBef>
                <a:spcPts val="400"/>
              </a:spcBef>
              <a:spcAft>
                <a:spcPts val="0"/>
              </a:spcAft>
              <a:buSzPts val="900"/>
              <a:buChar char="•"/>
              <a:defRPr sz="900"/>
            </a:lvl3pPr>
            <a:lvl4pPr marL="1828800" lvl="3" indent="-285750" rtl="0">
              <a:spcBef>
                <a:spcPts val="4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85750" rtl="0">
              <a:spcBef>
                <a:spcPts val="400"/>
              </a:spcBef>
              <a:spcAft>
                <a:spcPts val="0"/>
              </a:spcAft>
              <a:buSzPts val="900"/>
              <a:buChar char="»"/>
              <a:defRPr sz="900"/>
            </a:lvl5pPr>
            <a:lvl6pPr marL="2743200" lvl="5" indent="-323850" rtl="0"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rtl="0"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rtl="0"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rtl="0">
              <a:spcBef>
                <a:spcPts val="50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and Content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c50d59c95f_0_47"/>
          <p:cNvSpPr/>
          <p:nvPr/>
        </p:nvSpPr>
        <p:spPr>
          <a:xfrm>
            <a:off x="0" y="1030111"/>
            <a:ext cx="12192000" cy="5828100"/>
          </a:xfrm>
          <a:prstGeom prst="rect">
            <a:avLst/>
          </a:prstGeom>
          <a:solidFill>
            <a:srgbClr val="3664AD">
              <a:alpha val="2750"/>
            </a:srgbClr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3664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1c50d59c95f_0_47"/>
          <p:cNvSpPr txBox="1">
            <a:spLocks noGrp="1"/>
          </p:cNvSpPr>
          <p:nvPr>
            <p:ph type="title"/>
          </p:nvPr>
        </p:nvSpPr>
        <p:spPr>
          <a:xfrm>
            <a:off x="445324" y="212589"/>
            <a:ext cx="105252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pic>
        <p:nvPicPr>
          <p:cNvPr id="56" name="Google Shape;56;g1c50d59c95f_0_47"/>
          <p:cNvPicPr preferRelativeResize="0"/>
          <p:nvPr/>
        </p:nvPicPr>
        <p:blipFill rotWithShape="1">
          <a:blip r:embed="rId2">
            <a:alphaModFix amt="6000"/>
          </a:blip>
          <a:srcRect l="17593"/>
          <a:stretch/>
        </p:blipFill>
        <p:spPr>
          <a:xfrm>
            <a:off x="0" y="1034345"/>
            <a:ext cx="8525299" cy="5819418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g1c50d59c95f_0_47"/>
          <p:cNvSpPr txBox="1">
            <a:spLocks noGrp="1"/>
          </p:cNvSpPr>
          <p:nvPr>
            <p:ph type="sldNum" idx="12"/>
          </p:nvPr>
        </p:nvSpPr>
        <p:spPr>
          <a:xfrm>
            <a:off x="10970380" y="6404728"/>
            <a:ext cx="77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1pPr>
            <a:lvl2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2pPr>
            <a:lvl3pPr marL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3pPr>
            <a:lvl4pPr marL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4pPr>
            <a:lvl5pPr marL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5pPr>
            <a:lvl6pPr marL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6pPr>
            <a:lvl7pPr marL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7pPr>
            <a:lvl8pPr marL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8pPr>
            <a:lvl9pPr marL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8" name="Google Shape;58;g1c50d59c95f_0_47" descr="OpenMainframe_Logo_Pantone.png"/>
          <p:cNvPicPr preferRelativeResize="0"/>
          <p:nvPr/>
        </p:nvPicPr>
        <p:blipFill rotWithShape="1">
          <a:blip r:embed="rId3">
            <a:alphaModFix/>
          </a:blip>
          <a:srcRect r="80655" b="30187"/>
          <a:stretch/>
        </p:blipFill>
        <p:spPr>
          <a:xfrm>
            <a:off x="11075671" y="134299"/>
            <a:ext cx="626467" cy="69095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g1c50d59c95f_0_47"/>
          <p:cNvSpPr/>
          <p:nvPr/>
        </p:nvSpPr>
        <p:spPr>
          <a:xfrm>
            <a:off x="0" y="6817217"/>
            <a:ext cx="12192000" cy="67500"/>
          </a:xfrm>
          <a:prstGeom prst="rect">
            <a:avLst/>
          </a:prstGeom>
          <a:solidFill>
            <a:srgbClr val="3664A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3664A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Background">
  <p:cSld name="1_Title and Content_1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c50d59c95f_0_54"/>
          <p:cNvSpPr/>
          <p:nvPr/>
        </p:nvSpPr>
        <p:spPr>
          <a:xfrm>
            <a:off x="0" y="98"/>
            <a:ext cx="12192000" cy="6858000"/>
          </a:xfrm>
          <a:prstGeom prst="rect">
            <a:avLst/>
          </a:prstGeom>
          <a:solidFill>
            <a:srgbClr val="3664AD">
              <a:alpha val="2750"/>
            </a:srgbClr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3664A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g1c50d59c95f_0_54"/>
          <p:cNvPicPr preferRelativeResize="0"/>
          <p:nvPr/>
        </p:nvPicPr>
        <p:blipFill rotWithShape="1">
          <a:blip r:embed="rId2">
            <a:alphaModFix amt="6000"/>
          </a:blip>
          <a:srcRect l="17593"/>
          <a:stretch/>
        </p:blipFill>
        <p:spPr>
          <a:xfrm>
            <a:off x="0" y="-4233"/>
            <a:ext cx="1004677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g1c50d59c95f_0_54"/>
          <p:cNvSpPr txBox="1">
            <a:spLocks noGrp="1"/>
          </p:cNvSpPr>
          <p:nvPr>
            <p:ph type="sldNum" idx="12"/>
          </p:nvPr>
        </p:nvSpPr>
        <p:spPr>
          <a:xfrm>
            <a:off x="10970380" y="6404728"/>
            <a:ext cx="77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1pPr>
            <a:lvl2pPr marL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2pPr>
            <a:lvl3pPr marL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3pPr>
            <a:lvl4pPr marL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4pPr>
            <a:lvl5pPr marL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5pPr>
            <a:lvl6pPr marL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6pPr>
            <a:lvl7pPr marL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7pPr>
            <a:lvl8pPr marL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8pPr>
            <a:lvl9pPr marL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g1c50d59c95f_0_54"/>
          <p:cNvSpPr/>
          <p:nvPr/>
        </p:nvSpPr>
        <p:spPr>
          <a:xfrm>
            <a:off x="0" y="6817217"/>
            <a:ext cx="12192000" cy="67500"/>
          </a:xfrm>
          <a:prstGeom prst="rect">
            <a:avLst/>
          </a:prstGeom>
          <a:solidFill>
            <a:srgbClr val="3664AD"/>
          </a:solidFill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rgbClr val="3664A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2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ck with Z Box">
  <p:cSld name="Full Bleed Image ">
    <p:bg>
      <p:bgPr>
        <a:solidFill>
          <a:schemeClr val="dk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g1c50d59c95f_0_64"/>
          <p:cNvPicPr preferRelativeResize="0"/>
          <p:nvPr/>
        </p:nvPicPr>
        <p:blipFill rotWithShape="1">
          <a:blip r:embed="rId2">
            <a:alphaModFix/>
          </a:blip>
          <a:srcRect l="39766" t="21142" r="40350" b="23072"/>
          <a:stretch/>
        </p:blipFill>
        <p:spPr>
          <a:xfrm>
            <a:off x="8426100" y="0"/>
            <a:ext cx="3259100" cy="6857998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g1c50d59c95f_0_64"/>
          <p:cNvSpPr txBox="1"/>
          <p:nvPr/>
        </p:nvSpPr>
        <p:spPr>
          <a:xfrm>
            <a:off x="7462400" y="6488800"/>
            <a:ext cx="4729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</a:rPr>
              <a:t>IBM z16 image used with permission by International Business Machines Corporation 2022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69" name="Google Shape;69;g1c50d59c95f_0_64"/>
          <p:cNvSpPr txBox="1">
            <a:spLocks noGrp="1"/>
          </p:cNvSpPr>
          <p:nvPr>
            <p:ph type="title"/>
          </p:nvPr>
        </p:nvSpPr>
        <p:spPr>
          <a:xfrm>
            <a:off x="679233" y="1906400"/>
            <a:ext cx="7154400" cy="3045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c50d59c95f_0_0"/>
          <p:cNvSpPr txBox="1">
            <a:spLocks noGrp="1"/>
          </p:cNvSpPr>
          <p:nvPr>
            <p:ph type="title"/>
          </p:nvPr>
        </p:nvSpPr>
        <p:spPr>
          <a:xfrm>
            <a:off x="445323" y="198477"/>
            <a:ext cx="105252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Gill Sans"/>
              <a:buNone/>
              <a:defRPr sz="4000" b="0" i="0" u="none" strike="noStrike" cap="non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 sz="2400"/>
            </a:lvl9pPr>
          </a:lstStyle>
          <a:p>
            <a:endParaRPr/>
          </a:p>
        </p:txBody>
      </p:sp>
      <p:sp>
        <p:nvSpPr>
          <p:cNvPr id="11" name="Google Shape;11;g1c50d59c95f_0_0"/>
          <p:cNvSpPr txBox="1">
            <a:spLocks noGrp="1"/>
          </p:cNvSpPr>
          <p:nvPr>
            <p:ph type="body" idx="1"/>
          </p:nvPr>
        </p:nvSpPr>
        <p:spPr>
          <a:xfrm>
            <a:off x="423333" y="1257905"/>
            <a:ext cx="11159100" cy="41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400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00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0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0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0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g1c50d59c95f_0_0"/>
          <p:cNvSpPr txBox="1">
            <a:spLocks noGrp="1"/>
          </p:cNvSpPr>
          <p:nvPr>
            <p:ph type="sldNum" idx="12"/>
          </p:nvPr>
        </p:nvSpPr>
        <p:spPr>
          <a:xfrm>
            <a:off x="10970380" y="6404728"/>
            <a:ext cx="77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300"/>
              <a:buFont typeface="Gill Sans"/>
              <a:buNone/>
              <a:defRPr sz="13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300"/>
              <a:buFont typeface="Gill Sans"/>
              <a:buNone/>
              <a:defRPr sz="13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300"/>
              <a:buFont typeface="Gill Sans"/>
              <a:buNone/>
              <a:defRPr sz="13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300"/>
              <a:buFont typeface="Gill Sans"/>
              <a:buNone/>
              <a:defRPr sz="13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300"/>
              <a:buFont typeface="Gill Sans"/>
              <a:buNone/>
              <a:defRPr sz="13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300"/>
              <a:buFont typeface="Gill Sans"/>
              <a:buNone/>
              <a:defRPr sz="13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300"/>
              <a:buFont typeface="Gill Sans"/>
              <a:buNone/>
              <a:defRPr sz="13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300"/>
              <a:buFont typeface="Gill Sans"/>
              <a:buNone/>
              <a:defRPr sz="13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300"/>
              <a:buFont typeface="Gill Sans"/>
              <a:buNone/>
              <a:defRPr sz="1300" b="0" i="0" u="none" strike="noStrike" cap="none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galasa-tsc-private@lists.openmainframeproject.or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hyperlink" Target="https://www.bestpractices.dev/en/projects/8343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 txBox="1">
            <a:spLocks noGrp="1"/>
          </p:cNvSpPr>
          <p:nvPr>
            <p:ph type="ctrTitle"/>
          </p:nvPr>
        </p:nvSpPr>
        <p:spPr>
          <a:xfrm>
            <a:off x="6071790" y="2190899"/>
            <a:ext cx="5580900" cy="319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n-US" dirty="0"/>
              <a:t>Annual Review for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ill Sans"/>
              <a:buNone/>
            </a:pPr>
            <a:r>
              <a:rPr lang="en-US" dirty="0"/>
              <a:t>Galasa</a:t>
            </a:r>
            <a:br>
              <a:rPr lang="en-US" dirty="0"/>
            </a:br>
            <a:br>
              <a:rPr lang="en-US" dirty="0"/>
            </a:br>
            <a:r>
              <a:rPr lang="en-US" dirty="0"/>
              <a:t>25</a:t>
            </a:r>
            <a:r>
              <a:rPr lang="en-US" baseline="30000" dirty="0"/>
              <a:t>th</a:t>
            </a:r>
            <a:r>
              <a:rPr lang="en-US" dirty="0"/>
              <a:t> April 2024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"/>
          <p:cNvSpPr txBox="1">
            <a:spLocks noGrp="1"/>
          </p:cNvSpPr>
          <p:nvPr>
            <p:ph type="title"/>
          </p:nvPr>
        </p:nvSpPr>
        <p:spPr>
          <a:xfrm>
            <a:off x="445323" y="212589"/>
            <a:ext cx="105252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025" tIns="122025" rIns="122025" bIns="122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3500"/>
              <a:t>Feedback on working with the Open Mainframe Project</a:t>
            </a:r>
            <a:endParaRPr sz="3500"/>
          </a:p>
        </p:txBody>
      </p:sp>
      <p:sp>
        <p:nvSpPr>
          <p:cNvPr id="156" name="Google Shape;156;p12"/>
          <p:cNvSpPr txBox="1">
            <a:spLocks noGrp="1"/>
          </p:cNvSpPr>
          <p:nvPr>
            <p:ph type="sldNum" idx="12"/>
          </p:nvPr>
        </p:nvSpPr>
        <p:spPr>
          <a:xfrm>
            <a:off x="10970380" y="6404728"/>
            <a:ext cx="77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025" tIns="122025" rIns="122025" bIns="122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300"/>
              <a:buFont typeface="Gill Sans"/>
              <a:buNone/>
            </a:pPr>
            <a:fld id="{00000000-1234-1234-1234-123412341234}" type="slidenum">
              <a:rPr lang="en-US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rPr>
              <a:t>10</a:t>
            </a:fld>
            <a:endParaRPr>
              <a:solidFill>
                <a:srgbClr val="001F8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DFA1EC-5EF9-03BE-1E6B-7AEB9358F47B}"/>
              </a:ext>
            </a:extLst>
          </p:cNvPr>
          <p:cNvSpPr/>
          <p:nvPr/>
        </p:nvSpPr>
        <p:spPr>
          <a:xfrm>
            <a:off x="3464700" y="1163435"/>
            <a:ext cx="5262600" cy="5387512"/>
          </a:xfrm>
          <a:prstGeom prst="rect">
            <a:avLst/>
          </a:prstGeom>
          <a:solidFill>
            <a:schemeClr val="accent1">
              <a:alpha val="1500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139;p10">
            <a:extLst>
              <a:ext uri="{FF2B5EF4-FFF2-40B4-BE49-F238E27FC236}">
                <a16:creationId xmlns:a16="http://schemas.microsoft.com/office/drawing/2014/main" id="{0F5ECBF9-811A-65D4-D79A-D0C2D097A4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78701" y="1163435"/>
            <a:ext cx="4870515" cy="538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025" tIns="122025" rIns="122025" bIns="1220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1600" b="1" dirty="0"/>
              <a:t>Feedback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GB" sz="1600" dirty="0"/>
              <a:t>Helpful overall, no general problems with the OMP or the Linux Foundation.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GB" sz="1600" dirty="0"/>
              <a:t>Great PR with Mae in working on regular blogs to keep a drumbeat of material from a variety of sources.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GB" sz="1600" dirty="0"/>
              <a:t>Took a while to get a cloud account organised. Hope to move to it at some point soon.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GB" sz="1600" dirty="0"/>
              <a:t>Security scans work, though problems remain about how to show current vs. historic results.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GB" sz="1600" dirty="0"/>
              <a:t>Currently working with LF to get LFX Insights working for Galasa.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"/>
          <p:cNvSpPr txBox="1">
            <a:spLocks noGrp="1"/>
          </p:cNvSpPr>
          <p:nvPr>
            <p:ph type="title"/>
          </p:nvPr>
        </p:nvSpPr>
        <p:spPr>
          <a:xfrm>
            <a:off x="679233" y="1906400"/>
            <a:ext cx="7154400" cy="30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800"/>
              <a:buFont typeface="Gill Sans"/>
              <a:buNone/>
            </a:pPr>
            <a:r>
              <a:rPr lang="en-US"/>
              <a:t>TAC Open Discussion</a:t>
            </a:r>
            <a:endParaRPr/>
          </a:p>
        </p:txBody>
      </p:sp>
    </p:spTree>
  </p:cSld>
  <p:clrMapOvr>
    <a:masterClrMapping/>
  </p:clrMapOvr>
  <p:transition spd="slow"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>
            <a:spLocks noGrp="1"/>
          </p:cNvSpPr>
          <p:nvPr>
            <p:ph type="body" idx="2"/>
          </p:nvPr>
        </p:nvSpPr>
        <p:spPr>
          <a:xfrm>
            <a:off x="6282933" y="1257900"/>
            <a:ext cx="5502900" cy="5265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025" tIns="122025" rIns="122025" bIns="122025" anchor="t" anchorCtr="0">
            <a:normAutofit fontScale="70000" lnSpcReduction="2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370"/>
              <a:buNone/>
            </a:pPr>
            <a:r>
              <a:rPr lang="en-US" b="1" dirty="0"/>
              <a:t>Key Links:</a:t>
            </a:r>
            <a:endParaRPr b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370"/>
              <a:buNone/>
            </a:pPr>
            <a:r>
              <a:rPr lang="en-US" b="1" dirty="0"/>
              <a:t>Github: </a:t>
            </a:r>
            <a:r>
              <a:rPr lang="en-US" dirty="0" err="1"/>
              <a:t>www.github.com</a:t>
            </a:r>
            <a:r>
              <a:rPr lang="en-US" dirty="0"/>
              <a:t>/galasa-dev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370"/>
              <a:buNone/>
            </a:pPr>
            <a:r>
              <a:rPr lang="en-US" b="1" dirty="0"/>
              <a:t>Website:</a:t>
            </a:r>
            <a:r>
              <a:rPr lang="en-US" dirty="0"/>
              <a:t> </a:t>
            </a:r>
            <a:r>
              <a:rPr lang="en-US" dirty="0" err="1"/>
              <a:t>www.galasa.dev</a:t>
            </a:r>
            <a:endParaRPr i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370"/>
              <a:buNone/>
            </a:pPr>
            <a:r>
              <a:rPr lang="en-US" dirty="0"/>
              <a:t>	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370"/>
              <a:buNone/>
            </a:pPr>
            <a:r>
              <a:rPr lang="en-US" b="1" dirty="0"/>
              <a:t>Mailing lists:</a:t>
            </a:r>
            <a:endParaRPr b="1" dirty="0"/>
          </a:p>
          <a:p>
            <a:pPr indent="-322103">
              <a:lnSpc>
                <a:spcPct val="150000"/>
              </a:lnSpc>
              <a:spcBef>
                <a:spcPts val="0"/>
              </a:spcBef>
              <a:buSzPct val="70370"/>
              <a:buFont typeface="Arial"/>
              <a:buChar char="●"/>
            </a:pPr>
            <a:r>
              <a:rPr lang="en-GB" dirty="0"/>
              <a:t>Galasa TSC - 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Helvetica Neue" panose="02000503000000020004" pitchFamily="2" charset="0"/>
                <a:hlinkClick r:id="rId3"/>
              </a:rPr>
              <a:t>galasa-tsc-private@lists.openmainframeproject.org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370"/>
              <a:buNone/>
            </a:pP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370"/>
              <a:buNone/>
            </a:pPr>
            <a:r>
              <a:rPr lang="en-US" b="1" dirty="0" err="1"/>
              <a:t>OpenSSF</a:t>
            </a:r>
            <a:r>
              <a:rPr lang="en-US" b="1" dirty="0"/>
              <a:t> Best Practice Badge URL: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https://www.bestpractices.dev/en/projects/8343</a:t>
            </a:r>
            <a:r>
              <a:rPr lang="en-US" dirty="0"/>
              <a:t>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370"/>
              <a:buNone/>
            </a:pPr>
            <a:endParaRPr lang="en-US" i="1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6076"/>
              <a:buNone/>
            </a:pPr>
            <a:r>
              <a:rPr lang="en-US" sz="2800" b="1" dirty="0"/>
              <a:t>Contributed by:</a:t>
            </a:r>
            <a:r>
              <a:rPr lang="en-US" sz="2800" dirty="0"/>
              <a:t>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6076"/>
              <a:buNone/>
            </a:pPr>
            <a:r>
              <a:rPr lang="en-US" sz="2800" dirty="0"/>
              <a:t>IBM, Macro 4, Broadcom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70370"/>
              <a:buNone/>
            </a:pPr>
            <a:endParaRPr i="1" dirty="0"/>
          </a:p>
        </p:txBody>
      </p:sp>
      <p:sp>
        <p:nvSpPr>
          <p:cNvPr id="88" name="Google Shape;88;p3"/>
          <p:cNvSpPr txBox="1">
            <a:spLocks noGrp="1"/>
          </p:cNvSpPr>
          <p:nvPr>
            <p:ph type="body" idx="1"/>
          </p:nvPr>
        </p:nvSpPr>
        <p:spPr>
          <a:xfrm>
            <a:off x="423333" y="1257899"/>
            <a:ext cx="5502900" cy="5387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025" tIns="122025" rIns="122025" bIns="122025" anchor="t" anchorCtr="0">
            <a:normAutofit lnSpcReduction="1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76076"/>
              <a:buNone/>
            </a:pPr>
            <a:r>
              <a:rPr lang="en-US" sz="1600" b="1" dirty="0"/>
              <a:t>Brief Description:</a:t>
            </a:r>
            <a:endParaRPr sz="1600" b="1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76076"/>
              <a:buNone/>
            </a:pPr>
            <a:r>
              <a:rPr lang="en-GB" sz="1600" dirty="0"/>
              <a:t>Galasa is an application integration test framework designed to make hybrid cloud application and platform testing easier.</a:t>
            </a:r>
            <a:endParaRPr sz="1600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76076"/>
              <a:buNone/>
            </a:pPr>
            <a:endParaRPr sz="1600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76076"/>
              <a:buNone/>
            </a:pPr>
            <a:r>
              <a:rPr lang="en-US" sz="1600" b="1" dirty="0"/>
              <a:t>TSC Chairperson: </a:t>
            </a:r>
            <a:endParaRPr sz="1600" b="1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76076"/>
              <a:buNone/>
            </a:pPr>
            <a:r>
              <a:rPr lang="en-GB" sz="1600" dirty="0"/>
              <a:t>Louisa Seers – louisase@uk.ibm.com</a:t>
            </a:r>
            <a:endParaRPr sz="1600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76076"/>
              <a:buNone/>
            </a:pPr>
            <a:endParaRPr sz="1600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76076"/>
              <a:buNone/>
            </a:pPr>
            <a:r>
              <a:rPr lang="en-US" sz="1600" b="1" dirty="0"/>
              <a:t>TSC Members and Affiliations:</a:t>
            </a:r>
            <a:endParaRPr sz="1600" b="1" dirty="0"/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76076"/>
              <a:buNone/>
            </a:pPr>
            <a:r>
              <a:rPr lang="en-US" sz="1600" dirty="0"/>
              <a:t>Louisa Seers – Chairperson – IBM 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76076"/>
              <a:buNone/>
            </a:pPr>
            <a:r>
              <a:rPr lang="en-US" sz="1600" dirty="0" err="1"/>
              <a:t>Venkatauday</a:t>
            </a:r>
            <a:r>
              <a:rPr lang="en-US" sz="1600" dirty="0"/>
              <a:t> </a:t>
            </a:r>
            <a:r>
              <a:rPr lang="en-US" sz="1600" dirty="0" err="1"/>
              <a:t>Balabhadrapatruni</a:t>
            </a:r>
            <a:r>
              <a:rPr lang="en-US" sz="1600" dirty="0"/>
              <a:t> – Broadcom 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76076"/>
              <a:buNone/>
            </a:pPr>
            <a:r>
              <a:rPr lang="en-US" sz="1600" dirty="0" err="1"/>
              <a:t>Savvas</a:t>
            </a:r>
            <a:r>
              <a:rPr lang="en-US" sz="1600" dirty="0"/>
              <a:t> </a:t>
            </a:r>
            <a:r>
              <a:rPr lang="en-US" sz="1600" dirty="0" err="1"/>
              <a:t>Kyriacou</a:t>
            </a:r>
            <a:r>
              <a:rPr lang="en-US" sz="1600" dirty="0"/>
              <a:t> – IBM 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76076"/>
              <a:buNone/>
            </a:pPr>
            <a:r>
              <a:rPr lang="en-US" sz="1600" dirty="0"/>
              <a:t>Mike Cobbett – IBM 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76076"/>
              <a:buNone/>
            </a:pPr>
            <a:r>
              <a:rPr lang="en-US" sz="1600" dirty="0"/>
              <a:t>Will Yates – IBM 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76076"/>
              <a:buNone/>
            </a:pPr>
            <a:r>
              <a:rPr lang="en-US" sz="1600" dirty="0"/>
              <a:t>Eamonn Mansour – IBM 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76076"/>
              <a:buNone/>
            </a:pPr>
            <a:r>
              <a:rPr lang="en-US" sz="1600" dirty="0"/>
              <a:t>Jade </a:t>
            </a:r>
            <a:r>
              <a:rPr lang="en-US" sz="1600" dirty="0" err="1"/>
              <a:t>Carino</a:t>
            </a:r>
            <a:r>
              <a:rPr lang="en-US" sz="1600" dirty="0"/>
              <a:t> – IBM 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76076"/>
              <a:buNone/>
            </a:pPr>
            <a:r>
              <a:rPr lang="en-US" sz="1600" dirty="0"/>
              <a:t>James Davies – IBM 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76076"/>
              <a:buNone/>
            </a:pPr>
            <a:r>
              <a:rPr lang="en-US" sz="1600" dirty="0"/>
              <a:t>Petr </a:t>
            </a:r>
            <a:r>
              <a:rPr lang="en-US" sz="1600" dirty="0" err="1"/>
              <a:t>Plavjanik</a:t>
            </a:r>
            <a:r>
              <a:rPr lang="en-US" sz="1600" dirty="0"/>
              <a:t> – Broadcom 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76076"/>
              <a:buNone/>
            </a:pPr>
            <a:r>
              <a:rPr lang="en-US" sz="1600" dirty="0"/>
              <a:t>Roger Brooks – IBM 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76076"/>
              <a:buNone/>
            </a:pPr>
            <a:r>
              <a:rPr lang="en-US" sz="1600" dirty="0"/>
              <a:t>Michelle Harris – Macro 4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76076"/>
              <a:buNone/>
            </a:pPr>
            <a:r>
              <a:rPr lang="en-US" sz="1600" dirty="0"/>
              <a:t>Dom Starkey – Macro 4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76076"/>
              <a:buNone/>
            </a:pPr>
            <a:r>
              <a:rPr lang="en-US" sz="1600" dirty="0"/>
              <a:t>Caroline McNamara – IBM </a:t>
            </a:r>
          </a:p>
        </p:txBody>
      </p:sp>
      <p:sp>
        <p:nvSpPr>
          <p:cNvPr id="89" name="Google Shape;89;p3"/>
          <p:cNvSpPr txBox="1">
            <a:spLocks noGrp="1"/>
          </p:cNvSpPr>
          <p:nvPr>
            <p:ph type="title"/>
          </p:nvPr>
        </p:nvSpPr>
        <p:spPr>
          <a:xfrm>
            <a:off x="445324" y="212589"/>
            <a:ext cx="105252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3600"/>
              <a:buFont typeface="Gill Sans"/>
              <a:buNone/>
            </a:pPr>
            <a:r>
              <a:rPr lang="en-US" dirty="0"/>
              <a:t>Galasa</a:t>
            </a:r>
            <a:endParaRPr dirty="0"/>
          </a:p>
        </p:txBody>
      </p:sp>
      <p:sp>
        <p:nvSpPr>
          <p:cNvPr id="90" name="Google Shape;90;p3"/>
          <p:cNvSpPr txBox="1">
            <a:spLocks noGrp="1"/>
          </p:cNvSpPr>
          <p:nvPr>
            <p:ph type="sldNum" idx="12"/>
          </p:nvPr>
        </p:nvSpPr>
        <p:spPr>
          <a:xfrm>
            <a:off x="10970380" y="6404728"/>
            <a:ext cx="77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025" tIns="122025" rIns="122025" bIns="122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2" name="Picture 10" descr="Open Mainframe Project Welcomes Galasa into its Ecosystem - Open Mainframe  Project">
            <a:extLst>
              <a:ext uri="{FF2B5EF4-FFF2-40B4-BE49-F238E27FC236}">
                <a16:creationId xmlns:a16="http://schemas.microsoft.com/office/drawing/2014/main" id="{A514DAFC-7AD9-7747-DEAD-6635DA76E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608" y="120903"/>
            <a:ext cx="2849025" cy="77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3E151-D404-CE30-A7C4-5CFE658DF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 for galasa-dev/cli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C8E01F-40A5-5B6C-F985-87615C7DA6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7B63DC8F-DD94-2195-591E-C1CBFCFA3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572" y="995405"/>
            <a:ext cx="8996855" cy="540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89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E9A51-9A32-FF59-29F0-47EF03FDA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324" y="212589"/>
            <a:ext cx="10525200" cy="649260"/>
          </a:xfrm>
        </p:spPr>
        <p:txBody>
          <a:bodyPr/>
          <a:lstStyle/>
          <a:p>
            <a:r>
              <a:rPr lang="en-US" dirty="0"/>
              <a:t>Contributions to cli and framework repositories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40A52F-09C3-1EB5-00A4-725BA4F574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323DD65B-980E-D002-1823-0200E240F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000" y="972240"/>
            <a:ext cx="10525200" cy="2858840"/>
          </a:xfrm>
          <a:prstGeom prst="rect">
            <a:avLst/>
          </a:prstGeom>
        </p:spPr>
      </p:pic>
      <p:pic>
        <p:nvPicPr>
          <p:cNvPr id="7" name="Picture 6" descr="A graph of green lines&#10;&#10;Description automatically generated">
            <a:extLst>
              <a:ext uri="{FF2B5EF4-FFF2-40B4-BE49-F238E27FC236}">
                <a16:creationId xmlns:a16="http://schemas.microsoft.com/office/drawing/2014/main" id="{203E144B-FE6A-1F7B-183C-CA4D1B728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000" y="3941471"/>
            <a:ext cx="10525200" cy="28283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D0C229-5EF0-D6A1-765D-A37650F8E08B}"/>
              </a:ext>
            </a:extLst>
          </p:cNvPr>
          <p:cNvSpPr txBox="1"/>
          <p:nvPr/>
        </p:nvSpPr>
        <p:spPr>
          <a:xfrm rot="17834461">
            <a:off x="200931" y="1933904"/>
            <a:ext cx="1135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CLI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1F8334-1AC9-F1D2-48FA-D51D9E7705F6}"/>
              </a:ext>
            </a:extLst>
          </p:cNvPr>
          <p:cNvSpPr txBox="1"/>
          <p:nvPr/>
        </p:nvSpPr>
        <p:spPr>
          <a:xfrm rot="17438941">
            <a:off x="-594515" y="4918379"/>
            <a:ext cx="2771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Framework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8886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4B8301-0CC5-352E-EF2B-80A4CA0543EF}"/>
              </a:ext>
            </a:extLst>
          </p:cNvPr>
          <p:cNvSpPr/>
          <p:nvPr/>
        </p:nvSpPr>
        <p:spPr>
          <a:xfrm>
            <a:off x="518474" y="1159497"/>
            <a:ext cx="5189450" cy="5245231"/>
          </a:xfrm>
          <a:prstGeom prst="rect">
            <a:avLst/>
          </a:prstGeom>
          <a:solidFill>
            <a:schemeClr val="accent1">
              <a:alpha val="18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0" name="Google Shape;130;p9"/>
          <p:cNvSpPr txBox="1">
            <a:spLocks noGrp="1"/>
          </p:cNvSpPr>
          <p:nvPr>
            <p:ph type="title"/>
          </p:nvPr>
        </p:nvSpPr>
        <p:spPr>
          <a:xfrm>
            <a:off x="445324" y="212589"/>
            <a:ext cx="105252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025" tIns="122025" rIns="122025" bIns="1220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2777"/>
              <a:buNone/>
            </a:pPr>
            <a:r>
              <a:rPr lang="en-US"/>
              <a:t>Organizations contributing and/or using in production</a:t>
            </a: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ldNum" idx="12"/>
          </p:nvPr>
        </p:nvSpPr>
        <p:spPr>
          <a:xfrm>
            <a:off x="10970380" y="6404728"/>
            <a:ext cx="77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025" tIns="122025" rIns="122025" bIns="122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fld id="{00000000-1234-1234-1234-123412341234}" type="slidenum">
              <a:rPr lang="en-US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rPr>
              <a:t>5</a:t>
            </a:fld>
            <a:endParaRPr>
              <a:solidFill>
                <a:srgbClr val="001F8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833E3CE-44F4-407D-9D3D-1D82816CAB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29647" b="31016"/>
          <a:stretch/>
        </p:blipFill>
        <p:spPr>
          <a:xfrm>
            <a:off x="857163" y="1935031"/>
            <a:ext cx="2180734" cy="8578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8AC385-E178-EF63-15B3-9E0A44B93DE4}"/>
              </a:ext>
            </a:extLst>
          </p:cNvPr>
          <p:cNvSpPr txBox="1"/>
          <p:nvPr/>
        </p:nvSpPr>
        <p:spPr>
          <a:xfrm>
            <a:off x="1598231" y="1253765"/>
            <a:ext cx="302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Companies part of the TSC</a:t>
            </a:r>
          </a:p>
        </p:txBody>
      </p:sp>
      <p:pic>
        <p:nvPicPr>
          <p:cNvPr id="1032" name="Picture 8" descr="Macro 4's Competitors, Revenue, Number of Employees, Funding, Acquisitions  &amp; News - Owler Company Profile">
            <a:extLst>
              <a:ext uri="{FF2B5EF4-FFF2-40B4-BE49-F238E27FC236}">
                <a16:creationId xmlns:a16="http://schemas.microsoft.com/office/drawing/2014/main" id="{89D4D25E-DE1C-2CAD-176E-8163BB2AD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585" y="1844580"/>
            <a:ext cx="2180734" cy="959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5660C5AE-8844-6AEE-D607-3CC034A4A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733" y="3074347"/>
            <a:ext cx="2699206" cy="371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diagram of software development&#10;&#10;Description automatically generated">
            <a:extLst>
              <a:ext uri="{FF2B5EF4-FFF2-40B4-BE49-F238E27FC236}">
                <a16:creationId xmlns:a16="http://schemas.microsoft.com/office/drawing/2014/main" id="{99037EF0-2B54-46D6-9595-7D4759B972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7681" y="1159497"/>
            <a:ext cx="4412534" cy="4972639"/>
          </a:xfrm>
          <a:prstGeom prst="rect">
            <a:avLst/>
          </a:prstGeom>
        </p:spPr>
      </p:pic>
      <p:pic>
        <p:nvPicPr>
          <p:cNvPr id="2" name="Picture 2" descr="No alternative text description for this image">
            <a:extLst>
              <a:ext uri="{FF2B5EF4-FFF2-40B4-BE49-F238E27FC236}">
                <a16:creationId xmlns:a16="http://schemas.microsoft.com/office/drawing/2014/main" id="{DB4A6F9D-0EAA-CC77-2694-D6ED3C0E0A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96"/>
          <a:stretch/>
        </p:blipFill>
        <p:spPr bwMode="auto">
          <a:xfrm>
            <a:off x="1658901" y="3604719"/>
            <a:ext cx="2917814" cy="264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D1B93B-4641-2C59-F5A6-DF50D47047D2}"/>
              </a:ext>
            </a:extLst>
          </p:cNvPr>
          <p:cNvSpPr/>
          <p:nvPr/>
        </p:nvSpPr>
        <p:spPr>
          <a:xfrm>
            <a:off x="445323" y="1237008"/>
            <a:ext cx="5262600" cy="5387512"/>
          </a:xfrm>
          <a:prstGeom prst="rect">
            <a:avLst/>
          </a:prstGeom>
          <a:solidFill>
            <a:schemeClr val="accent1">
              <a:alpha val="1500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Google Shape;138;p10"/>
          <p:cNvSpPr txBox="1">
            <a:spLocks noGrp="1"/>
          </p:cNvSpPr>
          <p:nvPr>
            <p:ph type="title"/>
          </p:nvPr>
        </p:nvSpPr>
        <p:spPr>
          <a:xfrm>
            <a:off x="445323" y="212589"/>
            <a:ext cx="105252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025" tIns="122025" rIns="122025" bIns="122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/>
              <a:t>Key Achievements in the past year</a:t>
            </a:r>
            <a:endParaRPr/>
          </a:p>
        </p:txBody>
      </p: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559324" y="1237008"/>
            <a:ext cx="4870515" cy="538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025" tIns="122025" rIns="122025" bIns="1220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1500" b="1" dirty="0"/>
              <a:t>Technical</a:t>
            </a:r>
          </a:p>
          <a:p>
            <a:pPr indent="-457200">
              <a:lnSpc>
                <a:spcPct val="150000"/>
              </a:lnSpc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GB" sz="1500" dirty="0"/>
              <a:t>Released versions 0.27.0 to 0.32.0</a:t>
            </a:r>
          </a:p>
          <a:p>
            <a:pPr indent="-457200">
              <a:lnSpc>
                <a:spcPct val="150000"/>
              </a:lnSpc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GB" sz="1500" dirty="0"/>
              <a:t>Galasa now has a comprehensive CLI which has replaced the Eclipse plug-in – for example creating example projects, logging into a remote ecosystem, manipulating the configuration property store test and manager parameters, listing historical and active runs</a:t>
            </a:r>
          </a:p>
          <a:p>
            <a:pPr indent="-457200">
              <a:lnSpc>
                <a:spcPct val="150000"/>
              </a:lnSpc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GB" sz="1500" dirty="0"/>
              <a:t>Changing infrastructure to a more stable account before our internal servers were shut off. Roadmap item for 1H 2024 is to migrate to OMP IBM Cloud.</a:t>
            </a:r>
          </a:p>
          <a:p>
            <a:pPr indent="-457200">
              <a:lnSpc>
                <a:spcPct val="150000"/>
              </a:lnSpc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GB" sz="1500" dirty="0"/>
              <a:t>Configuration property store changes with the ability to model infrastructure as code</a:t>
            </a:r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10970380" y="6404728"/>
            <a:ext cx="77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025" tIns="122025" rIns="122025" bIns="122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300"/>
              <a:buFont typeface="Gill Sans"/>
              <a:buNone/>
            </a:pPr>
            <a:fld id="{00000000-1234-1234-1234-123412341234}" type="slidenum">
              <a:rPr lang="en-US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rPr>
              <a:t>6</a:t>
            </a:fld>
            <a:endParaRPr>
              <a:solidFill>
                <a:srgbClr val="001F8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CB7F91-944A-72FE-DA3F-98AF31AE263A}"/>
              </a:ext>
            </a:extLst>
          </p:cNvPr>
          <p:cNvSpPr/>
          <p:nvPr/>
        </p:nvSpPr>
        <p:spPr>
          <a:xfrm>
            <a:off x="6094780" y="1199766"/>
            <a:ext cx="5262600" cy="5387512"/>
          </a:xfrm>
          <a:prstGeom prst="rect">
            <a:avLst/>
          </a:prstGeom>
          <a:solidFill>
            <a:schemeClr val="accent1">
              <a:alpha val="1500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en-GB" sz="1400" dirty="0"/>
          </a:p>
        </p:txBody>
      </p:sp>
      <p:sp>
        <p:nvSpPr>
          <p:cNvPr id="6" name="Google Shape;139;p10">
            <a:extLst>
              <a:ext uri="{FF2B5EF4-FFF2-40B4-BE49-F238E27FC236}">
                <a16:creationId xmlns:a16="http://schemas.microsoft.com/office/drawing/2014/main" id="{FC391879-523C-4BF0-564F-AA795CA3EED2}"/>
              </a:ext>
            </a:extLst>
          </p:cNvPr>
          <p:cNvSpPr txBox="1">
            <a:spLocks/>
          </p:cNvSpPr>
          <p:nvPr/>
        </p:nvSpPr>
        <p:spPr>
          <a:xfrm>
            <a:off x="6198124" y="1199766"/>
            <a:ext cx="4870515" cy="538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025" tIns="122025" rIns="122025" bIns="1220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0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00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0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0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0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SzPts val="2400"/>
              <a:buFont typeface="Arial"/>
              <a:buNone/>
            </a:pPr>
            <a:r>
              <a:rPr lang="en-GB" sz="1500" b="1" dirty="0"/>
              <a:t>continued…</a:t>
            </a:r>
          </a:p>
          <a:p>
            <a:pPr indent="-457200">
              <a:lnSpc>
                <a:spcPct val="150000"/>
              </a:lnSpc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GB" sz="1500" dirty="0"/>
              <a:t>Gherkin functionality improved</a:t>
            </a:r>
          </a:p>
          <a:p>
            <a:pPr indent="-457200">
              <a:lnSpc>
                <a:spcPct val="150000"/>
              </a:lnSpc>
              <a:spcBef>
                <a:spcPts val="0"/>
              </a:spcBef>
              <a:buSzPts val="2400"/>
              <a:buFont typeface="Arial" panose="020B0604020202020204" pitchFamily="34" charset="0"/>
              <a:buChar char="•"/>
            </a:pPr>
            <a:r>
              <a:rPr lang="en-GB" sz="1500" dirty="0"/>
              <a:t>Restructuring documentation from the CLI viewpoint, using any IDE, or automation framework.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GB" sz="1500" dirty="0"/>
              <a:t>Improving security and authentication in Galasa: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</a:pPr>
            <a:r>
              <a:rPr lang="en-GB" sz="1500" dirty="0"/>
              <a:t>Use a new web UI to allocate personal access tokens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</a:pPr>
            <a:r>
              <a:rPr lang="en-GB" sz="1500" dirty="0"/>
              <a:t>Ports to internal services (</a:t>
            </a:r>
            <a:r>
              <a:rPr lang="en-GB" sz="1500" dirty="0" err="1"/>
              <a:t>etcd</a:t>
            </a:r>
            <a:r>
              <a:rPr lang="en-GB" sz="1500" dirty="0"/>
              <a:t> and </a:t>
            </a:r>
            <a:r>
              <a:rPr lang="en-GB" sz="1500" dirty="0" err="1"/>
              <a:t>couchdb</a:t>
            </a:r>
            <a:r>
              <a:rPr lang="en-GB" sz="1500" dirty="0"/>
              <a:t>) no longer accessible outside of the Kubernetes cluster.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</a:pPr>
            <a:r>
              <a:rPr lang="en-GB" sz="1500" dirty="0"/>
              <a:t>Rest authorisation API to swap personal access tokens with JWT access tokens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</a:pPr>
            <a:r>
              <a:rPr lang="en-GB" sz="1500" dirty="0"/>
              <a:t>All rest calls demand a JWT access token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</a:pPr>
            <a:r>
              <a:rPr lang="en-GB" sz="1500" dirty="0"/>
              <a:t>Authorise your CLI tool to talk to an ecosystem using an access token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</a:pPr>
            <a:endParaRPr lang="en-GB" sz="15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SzPts val="2400"/>
              <a:buFont typeface="Arial"/>
              <a:buNone/>
            </a:pPr>
            <a:endParaRPr lang="en-GB" sz="15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3573C-5CCE-E47F-B02C-380F6F204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Key Achievements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20421-9DBE-2897-3075-9C6B85A4D4E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8B11EF-029B-D065-3266-3F30D0404140}"/>
              </a:ext>
            </a:extLst>
          </p:cNvPr>
          <p:cNvSpPr/>
          <p:nvPr/>
        </p:nvSpPr>
        <p:spPr>
          <a:xfrm>
            <a:off x="445323" y="1017216"/>
            <a:ext cx="5262600" cy="5387512"/>
          </a:xfrm>
          <a:prstGeom prst="rect">
            <a:avLst/>
          </a:prstGeom>
          <a:solidFill>
            <a:schemeClr val="accent1">
              <a:alpha val="1500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Google Shape;139;p10">
            <a:extLst>
              <a:ext uri="{FF2B5EF4-FFF2-40B4-BE49-F238E27FC236}">
                <a16:creationId xmlns:a16="http://schemas.microsoft.com/office/drawing/2014/main" id="{813F57A5-FD93-A2C4-C16C-82CD1DE642C1}"/>
              </a:ext>
            </a:extLst>
          </p:cNvPr>
          <p:cNvSpPr txBox="1">
            <a:spLocks/>
          </p:cNvSpPr>
          <p:nvPr/>
        </p:nvSpPr>
        <p:spPr>
          <a:xfrm>
            <a:off x="641365" y="1017216"/>
            <a:ext cx="4870515" cy="47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025" tIns="122025" rIns="122025" bIns="1220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0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619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»"/>
              <a:defRPr sz="21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00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0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0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00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SzPts val="2400"/>
              <a:buFont typeface="Arial"/>
              <a:buNone/>
            </a:pPr>
            <a:r>
              <a:rPr lang="en-GB" sz="1400" b="1" dirty="0"/>
              <a:t>Other</a:t>
            </a:r>
          </a:p>
          <a:p>
            <a:pPr indent="-45720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GB" sz="1400" dirty="0"/>
              <a:t>Press Release went out in September 2023</a:t>
            </a:r>
          </a:p>
          <a:p>
            <a:pPr indent="-45720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GB" sz="1400" dirty="0"/>
              <a:t>3 companies joined the TSC (Macro 4, Broadcom, IBM)</a:t>
            </a:r>
          </a:p>
          <a:p>
            <a:pPr indent="-45720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GB" sz="1400" dirty="0"/>
              <a:t>Released 6 blogs on the OMP website</a:t>
            </a:r>
          </a:p>
          <a:p>
            <a:pPr indent="-45720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GB" sz="1400" dirty="0"/>
              <a:t>Nominated for the DevOps Dozen Award 2023</a:t>
            </a:r>
          </a:p>
          <a:p>
            <a:pPr indent="-45720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GB" sz="1400" dirty="0"/>
              <a:t>Written an article for the Systems Journal</a:t>
            </a:r>
          </a:p>
          <a:p>
            <a:pPr indent="-45720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GB" sz="1400" dirty="0"/>
              <a:t>Conferences Galasa has been presented in:</a:t>
            </a:r>
          </a:p>
          <a:p>
            <a:pPr lvl="1" indent="-457200">
              <a:lnSpc>
                <a:spcPct val="150000"/>
              </a:lnSpc>
              <a:spcBef>
                <a:spcPts val="0"/>
              </a:spcBef>
            </a:pPr>
            <a:r>
              <a:rPr lang="en-GB" sz="1400" dirty="0"/>
              <a:t>GSE UK Virtual 2023</a:t>
            </a:r>
          </a:p>
          <a:p>
            <a:pPr lvl="1" indent="-457200">
              <a:lnSpc>
                <a:spcPct val="150000"/>
              </a:lnSpc>
              <a:spcBef>
                <a:spcPts val="0"/>
              </a:spcBef>
            </a:pPr>
            <a:r>
              <a:rPr lang="en-GB" sz="1400" dirty="0"/>
              <a:t>GSE Nordics 2023</a:t>
            </a:r>
          </a:p>
          <a:p>
            <a:pPr lvl="1" indent="-457200">
              <a:lnSpc>
                <a:spcPct val="150000"/>
              </a:lnSpc>
              <a:spcBef>
                <a:spcPts val="0"/>
              </a:spcBef>
            </a:pPr>
            <a:r>
              <a:rPr lang="en-GB" sz="1400" dirty="0"/>
              <a:t>SHARE New Orleans 2023</a:t>
            </a:r>
          </a:p>
          <a:p>
            <a:pPr lvl="1" indent="-457200">
              <a:lnSpc>
                <a:spcPct val="150000"/>
              </a:lnSpc>
              <a:spcBef>
                <a:spcPts val="0"/>
              </a:spcBef>
            </a:pPr>
            <a:r>
              <a:rPr lang="en-GB" sz="1400" dirty="0"/>
              <a:t>OMP Summit at TechXchange 2023</a:t>
            </a:r>
          </a:p>
          <a:p>
            <a:pPr lvl="1" indent="-457200">
              <a:lnSpc>
                <a:spcPct val="150000"/>
              </a:lnSpc>
              <a:spcBef>
                <a:spcPts val="0"/>
              </a:spcBef>
            </a:pPr>
            <a:r>
              <a:rPr lang="en-GB" sz="1400" dirty="0"/>
              <a:t>GSE UK 2023</a:t>
            </a:r>
          </a:p>
          <a:p>
            <a:pPr lvl="1" indent="-457200">
              <a:lnSpc>
                <a:spcPct val="150000"/>
              </a:lnSpc>
              <a:spcBef>
                <a:spcPts val="0"/>
              </a:spcBef>
            </a:pPr>
            <a:r>
              <a:rPr lang="en-GB" sz="1400" dirty="0"/>
              <a:t>SHARE Orlando 2024</a:t>
            </a:r>
          </a:p>
        </p:txBody>
      </p:sp>
      <p:pic>
        <p:nvPicPr>
          <p:cNvPr id="7" name="Picture 6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32A765F2-4948-BB2F-E8E4-B5581C305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642" y="1017216"/>
            <a:ext cx="4529388" cy="2273489"/>
          </a:xfrm>
          <a:prstGeom prst="rect">
            <a:avLst/>
          </a:prstGeom>
        </p:spPr>
      </p:pic>
      <p:pic>
        <p:nvPicPr>
          <p:cNvPr id="9" name="Picture 8" descr="A person and person standing in front of a screen&#10;&#10;Description automatically generated">
            <a:extLst>
              <a:ext uri="{FF2B5EF4-FFF2-40B4-BE49-F238E27FC236}">
                <a16:creationId xmlns:a16="http://schemas.microsoft.com/office/drawing/2014/main" id="{0CAB5418-04F8-9A60-84FF-70964D56A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642" y="3450307"/>
            <a:ext cx="4529388" cy="295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52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57BDAD-624C-B6AE-7093-5DE1876CD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Galasa Roadmap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166F1-3A8D-D708-8DF6-1FCC03099C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3A11301-047F-1D04-1401-FD27164EA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83" y="1039906"/>
            <a:ext cx="11670864" cy="544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48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>
            <a:spLocks noGrp="1"/>
          </p:cNvSpPr>
          <p:nvPr>
            <p:ph type="title"/>
          </p:nvPr>
        </p:nvSpPr>
        <p:spPr>
          <a:xfrm>
            <a:off x="445323" y="212589"/>
            <a:ext cx="10525200" cy="5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025" tIns="122025" rIns="122025" bIns="122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dirty="0"/>
              <a:t>Areas Galasa could use help on</a:t>
            </a:r>
            <a:endParaRPr dirty="0"/>
          </a:p>
        </p:txBody>
      </p:sp>
      <p:sp>
        <p:nvSpPr>
          <p:cNvPr id="148" name="Google Shape;148;p11"/>
          <p:cNvSpPr txBox="1">
            <a:spLocks noGrp="1"/>
          </p:cNvSpPr>
          <p:nvPr>
            <p:ph type="sldNum" idx="12"/>
          </p:nvPr>
        </p:nvSpPr>
        <p:spPr>
          <a:xfrm>
            <a:off x="10970380" y="6404728"/>
            <a:ext cx="774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025" tIns="122025" rIns="122025" bIns="1220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1F8E"/>
              </a:buClr>
              <a:buSzPts val="300"/>
              <a:buFont typeface="Gill Sans"/>
              <a:buNone/>
            </a:pPr>
            <a:fld id="{00000000-1234-1234-1234-123412341234}" type="slidenum">
              <a:rPr lang="en-US">
                <a:solidFill>
                  <a:srgbClr val="001F8E"/>
                </a:solidFill>
                <a:latin typeface="Gill Sans"/>
                <a:ea typeface="Gill Sans"/>
                <a:cs typeface="Gill Sans"/>
                <a:sym typeface="Gill Sans"/>
              </a:rPr>
              <a:t>9</a:t>
            </a:fld>
            <a:endParaRPr>
              <a:solidFill>
                <a:srgbClr val="001F8E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F8ADFF-5D7A-ECDF-E5D8-BC92C518BAF2}"/>
              </a:ext>
            </a:extLst>
          </p:cNvPr>
          <p:cNvSpPr/>
          <p:nvPr/>
        </p:nvSpPr>
        <p:spPr>
          <a:xfrm>
            <a:off x="3464700" y="1163435"/>
            <a:ext cx="5262600" cy="5387512"/>
          </a:xfrm>
          <a:prstGeom prst="rect">
            <a:avLst/>
          </a:prstGeom>
          <a:solidFill>
            <a:schemeClr val="accent1">
              <a:alpha val="1500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39;p10">
            <a:extLst>
              <a:ext uri="{FF2B5EF4-FFF2-40B4-BE49-F238E27FC236}">
                <a16:creationId xmlns:a16="http://schemas.microsoft.com/office/drawing/2014/main" id="{0D8D8B55-CCCC-B0F6-02B8-7508BC2227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78701" y="1163435"/>
            <a:ext cx="4870515" cy="5387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025" tIns="122025" rIns="122025" bIns="1220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GB" sz="1600" b="1" dirty="0"/>
              <a:t>Current Challenges for Galasa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GB" sz="1600" dirty="0"/>
              <a:t>Attracting a diverse contributor base for committing code.</a:t>
            </a:r>
          </a:p>
          <a:p>
            <a:pPr marL="285750" indent="-28575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GB" sz="1600" dirty="0"/>
              <a:t>Creating a TSC Charter to help the TSC on things like – how do we decide voting members, voting on a release cadence for new versions, and how to ensure committers, contributors, and TSC members.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pen Mainframe Project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2723</TotalTime>
  <Words>616</Words>
  <Application>Microsoft Macintosh PowerPoint</Application>
  <PresentationFormat>Widescreen</PresentationFormat>
  <Paragraphs>95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Helvetica Neue</vt:lpstr>
      <vt:lpstr>Arial</vt:lpstr>
      <vt:lpstr>Gill Sans</vt:lpstr>
      <vt:lpstr>Open Mainframe Project Theme</vt:lpstr>
      <vt:lpstr>Annual Review for Galasa  25th April 2024</vt:lpstr>
      <vt:lpstr>Galasa</vt:lpstr>
      <vt:lpstr>Contributions for galasa-dev/cli</vt:lpstr>
      <vt:lpstr>Contributions to cli and framework repositories</vt:lpstr>
      <vt:lpstr>Organizations contributing and/or using in production</vt:lpstr>
      <vt:lpstr>Key Achievements in the past year</vt:lpstr>
      <vt:lpstr>Other Key Achievements</vt:lpstr>
      <vt:lpstr>Galasa Roadmap</vt:lpstr>
      <vt:lpstr>Areas Galasa could use help on</vt:lpstr>
      <vt:lpstr>Feedback on working with the Open Mainframe Project</vt:lpstr>
      <vt:lpstr>TAC Open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Review for Galasa</dc:title>
  <cp:lastModifiedBy>Louisa Seers</cp:lastModifiedBy>
  <cp:revision>11</cp:revision>
  <dcterms:modified xsi:type="dcterms:W3CDTF">2024-04-17T16:31:02Z</dcterms:modified>
</cp:coreProperties>
</file>