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62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548" r:id="rId3"/>
  </p:sldIdLst>
  <p:sldSz cx="24387175" cy="13716000"/>
  <p:notesSz cx="6858000" cy="9144000"/>
  <p:embeddedFontLst>
    <p:embeddedFont>
      <p:font typeface="IBM Plex Sans" panose="020B0503050203000203" pitchFamily="34" charset="0"/>
      <p:regular r:id="rId6"/>
      <p:bold r:id="rId7"/>
      <p:italic r:id="rId8"/>
      <p:boldItalic r:id="rId9"/>
    </p:embeddedFont>
    <p:embeddedFont>
      <p:font typeface="IBM Plex Sans ExtLt" panose="020B0303050203000203" pitchFamily="34" charset="0"/>
      <p:regular r:id="rId10"/>
      <p:italic r:id="rId11"/>
    </p:embeddedFont>
    <p:embeddedFont>
      <p:font typeface="IBM Plex Sans Light" panose="020B0403050203000203" pitchFamily="34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Work Sans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AFC"/>
    <a:srgbClr val="968340"/>
    <a:srgbClr val="2E7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8E602-0B19-4DD6-94CC-4C21D7DEA67F}" v="85" dt="2024-10-24T16:13:25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136" y="176"/>
      </p:cViewPr>
      <p:guideLst/>
    </p:cSldViewPr>
  </p:slideViewPr>
  <p:outlineViewPr>
    <p:cViewPr>
      <p:scale>
        <a:sx n="33" d="100"/>
        <a:sy n="33" d="100"/>
      </p:scale>
      <p:origin x="0" y="-59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13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043F66C0-CE24-C14B-9F62-89FCACBF9E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1654" y="-1148317"/>
            <a:ext cx="11685521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955" y="1672169"/>
            <a:ext cx="10948825" cy="5185832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955" y="7471144"/>
            <a:ext cx="10948825" cy="2841259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bg1"/>
                </a:solidFill>
              </a:defRPr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FE10E46-C9E9-6B47-8CFD-8634AFD9D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66973" y="604481"/>
            <a:ext cx="2680080" cy="12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9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A7CBE-D067-A747-A1B6-0CCF6816E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954" y="297712"/>
            <a:ext cx="23049267" cy="11746123"/>
          </a:xfrm>
        </p:spPr>
        <p:txBody>
          <a:bodyPr>
            <a:normAutofit/>
          </a:bodyPr>
          <a:lstStyle>
            <a:lvl1pPr marL="0" indent="0">
              <a:buNone/>
              <a:defRPr sz="25600">
                <a:solidFill>
                  <a:schemeClr val="accent1"/>
                </a:solidFill>
                <a:latin typeface="WORK SANS MEDIUM ROMA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36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6" y="3403599"/>
            <a:ext cx="48986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9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428A5-3915-774B-9C25-188232E7A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9395" y="3403600"/>
            <a:ext cx="10948825" cy="864023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4" y="3403599"/>
            <a:ext cx="230660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3200"/>
            </a:lvl3pPr>
            <a:lvl4pPr>
              <a:lnSpc>
                <a:spcPct val="100000"/>
              </a:lnSpc>
              <a:defRPr sz="3200"/>
            </a:lvl4pPr>
            <a:lvl5pPr>
              <a:lnSpc>
                <a:spcPct val="100000"/>
              </a:lnSpc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65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85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outdoor, stop&#10;&#10;Description automatically generated">
            <a:extLst>
              <a:ext uri="{FF2B5EF4-FFF2-40B4-BE49-F238E27FC236}">
                <a16:creationId xmlns:a16="http://schemas.microsoft.com/office/drawing/2014/main" id="{E6241F91-2102-5F4B-9C6F-E37D7EF75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390" y="4937052"/>
            <a:ext cx="3842396" cy="3841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B3A93-2DF3-7F4D-BEB6-C520E28A0E11}"/>
              </a:ext>
            </a:extLst>
          </p:cNvPr>
          <p:cNvSpPr txBox="1"/>
          <p:nvPr userDrawn="1"/>
        </p:nvSpPr>
        <p:spPr>
          <a:xfrm>
            <a:off x="18819622" y="12779290"/>
            <a:ext cx="4896635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r" defTabSz="1219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 err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galasa.dev</a:t>
            </a:r>
            <a:endParaRPr lang="en-US" sz="1600" b="0" i="0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222C10-3A9F-EB4A-9376-1E4BB51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113135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55" y="3403599"/>
            <a:ext cx="10948825" cy="8640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name / Month XX,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6" r:id="rId4"/>
    <p:sldLayoutId id="2147483675" r:id="rId5"/>
    <p:sldLayoutId id="2147483674" r:id="rId6"/>
    <p:sldLayoutId id="2147483666" r:id="rId7"/>
    <p:sldLayoutId id="2147483673" r:id="rId8"/>
  </p:sldLayoutIdLst>
  <p:hf hdr="0" ftr="0"/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6400" b="0" i="0" kern="1200">
          <a:solidFill>
            <a:schemeClr val="tx1"/>
          </a:solidFill>
          <a:latin typeface="WORK SANS MEDIUM ROMAN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1828823" rtl="0" eaLnBrk="1" latinLnBrk="0" hangingPunct="1">
        <a:lnSpc>
          <a:spcPct val="100000"/>
        </a:lnSpc>
        <a:spcBef>
          <a:spcPts val="2133"/>
        </a:spcBef>
        <a:buFontTx/>
        <a:buNone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2011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44017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4023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5029263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1" userDrawn="1">
          <p15:clr>
            <a:srgbClr val="F26B43"/>
          </p15:clr>
        </p15:guide>
        <p15:guide id="2" pos="7318" userDrawn="1">
          <p15:clr>
            <a:srgbClr val="F26B43"/>
          </p15:clr>
        </p15:guide>
        <p15:guide id="3" pos="8044" userDrawn="1">
          <p15:clr>
            <a:srgbClr val="F26B43"/>
          </p15:clr>
        </p15:guide>
        <p15:guide id="4" pos="3870" userDrawn="1">
          <p15:clr>
            <a:srgbClr val="F26B43"/>
          </p15:clr>
        </p15:guide>
        <p15:guide id="5" pos="4233" userDrawn="1">
          <p15:clr>
            <a:srgbClr val="F26B43"/>
          </p15:clr>
        </p15:guide>
        <p15:guide id="6" pos="3507" userDrawn="1">
          <p15:clr>
            <a:srgbClr val="F26B43"/>
          </p15:clr>
        </p15:guide>
        <p15:guide id="7" pos="11129" userDrawn="1">
          <p15:clr>
            <a:srgbClr val="F26B43"/>
          </p15:clr>
        </p15:guide>
        <p15:guide id="8" pos="11492" userDrawn="1">
          <p15:clr>
            <a:srgbClr val="F26B43"/>
          </p15:clr>
        </p15:guide>
        <p15:guide id="9" pos="11855" userDrawn="1">
          <p15:clr>
            <a:srgbClr val="F26B43"/>
          </p15:clr>
        </p15:guide>
        <p15:guide id="10" pos="14941" userDrawn="1">
          <p15:clr>
            <a:srgbClr val="F26B43"/>
          </p15:clr>
        </p15:guide>
        <p15:guide id="11" pos="421" userDrawn="1">
          <p15:clr>
            <a:srgbClr val="F26B43"/>
          </p15:clr>
        </p15:guide>
        <p15:guide id="12" orient="horz" pos="4320" userDrawn="1">
          <p15:clr>
            <a:srgbClr val="F26B43"/>
          </p15:clr>
        </p15:guide>
        <p15:guide id="13" orient="horz" pos="3232" userDrawn="1">
          <p15:clr>
            <a:srgbClr val="F26B43"/>
          </p15:clr>
        </p15:guide>
        <p15:guide id="14" orient="horz" pos="2144" userDrawn="1">
          <p15:clr>
            <a:srgbClr val="F26B43"/>
          </p15:clr>
        </p15:guide>
        <p15:guide id="15" orient="horz" pos="1053" userDrawn="1">
          <p15:clr>
            <a:srgbClr val="F26B43"/>
          </p15:clr>
        </p15:guide>
        <p15:guide id="16" orient="horz" pos="451" userDrawn="1">
          <p15:clr>
            <a:srgbClr val="F26B43"/>
          </p15:clr>
        </p15:guide>
        <p15:guide id="17" orient="horz" pos="5408" userDrawn="1">
          <p15:clr>
            <a:srgbClr val="F26B43"/>
          </p15:clr>
        </p15:guide>
        <p15:guide id="18" orient="horz" pos="6496" userDrawn="1">
          <p15:clr>
            <a:srgbClr val="F26B43"/>
          </p15:clr>
        </p15:guide>
        <p15:guide id="19" orient="horz" pos="7587" userDrawn="1">
          <p15:clr>
            <a:srgbClr val="F26B43"/>
          </p15:clr>
        </p15:guide>
        <p15:guide id="20" orient="horz" pos="8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alasa-dev/projectmanagement/issues/2029" TargetMode="External"/><Relationship Id="rId3" Type="http://schemas.openxmlformats.org/officeDocument/2006/relationships/hyperlink" Target="https://github.com/galasa-dev/projectmanagement/issues/1572" TargetMode="External"/><Relationship Id="rId7" Type="http://schemas.openxmlformats.org/officeDocument/2006/relationships/hyperlink" Target="https://github.com/galasa-dev/projectmanagement/issues/1531" TargetMode="External"/><Relationship Id="rId2" Type="http://schemas.openxmlformats.org/officeDocument/2006/relationships/hyperlink" Target="https://github.com/galasa-dev/projectmanagement/issues/1467" TargetMode="External"/><Relationship Id="rId1" Type="http://schemas.openxmlformats.org/officeDocument/2006/relationships/slideLayout" Target="../slideLayouts/slideLayout48.xml"/><Relationship Id="rId6" Type="http://schemas.openxmlformats.org/officeDocument/2006/relationships/hyperlink" Target="https://github.com/galasa-dev/projectmanagement/issues/1856" TargetMode="External"/><Relationship Id="rId11" Type="http://schemas.openxmlformats.org/officeDocument/2006/relationships/hyperlink" Target="https://github.com/galasa-dev/projectmanagement/issues/1796" TargetMode="External"/><Relationship Id="rId5" Type="http://schemas.openxmlformats.org/officeDocument/2006/relationships/hyperlink" Target="https://github.com/galasa-dev/projectmanagement/issues/1828" TargetMode="External"/><Relationship Id="rId10" Type="http://schemas.openxmlformats.org/officeDocument/2006/relationships/hyperlink" Target="https://github.com/galasa-dev/projectmanagement/issues/1508" TargetMode="External"/><Relationship Id="rId4" Type="http://schemas.openxmlformats.org/officeDocument/2006/relationships/hyperlink" Target="https://github.com/galasa-dev/projectmanagement/issues/1825" TargetMode="External"/><Relationship Id="rId9" Type="http://schemas.openxmlformats.org/officeDocument/2006/relationships/hyperlink" Target="https://github.com/galasa-dev/projectmanagement/issues/19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9A2B17-6FD1-3F41-9496-5C95127D6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 Level 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E5BBD-1CF8-28FD-F236-4B4DF8F9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167-D75F-1A4B-94DA-E1897DA43FDB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F15C56-1874-F2E8-ADBE-5A3E1EA58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34366"/>
              </p:ext>
            </p:extLst>
          </p:nvPr>
        </p:nvGraphicFramePr>
        <p:xfrm>
          <a:off x="546410" y="1869056"/>
          <a:ext cx="23040136" cy="1059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537">
                  <a:extLst>
                    <a:ext uri="{9D8B030D-6E8A-4147-A177-3AD203B41FA5}">
                      <a16:colId xmlns:a16="http://schemas.microsoft.com/office/drawing/2014/main" val="97067084"/>
                    </a:ext>
                  </a:extLst>
                </a:gridCol>
                <a:gridCol w="5787266">
                  <a:extLst>
                    <a:ext uri="{9D8B030D-6E8A-4147-A177-3AD203B41FA5}">
                      <a16:colId xmlns:a16="http://schemas.microsoft.com/office/drawing/2014/main" val="698260771"/>
                    </a:ext>
                  </a:extLst>
                </a:gridCol>
                <a:gridCol w="5931747">
                  <a:extLst>
                    <a:ext uri="{9D8B030D-6E8A-4147-A177-3AD203B41FA5}">
                      <a16:colId xmlns:a16="http://schemas.microsoft.com/office/drawing/2014/main" val="3581217228"/>
                    </a:ext>
                  </a:extLst>
                </a:gridCol>
                <a:gridCol w="5440586">
                  <a:extLst>
                    <a:ext uri="{9D8B030D-6E8A-4147-A177-3AD203B41FA5}">
                      <a16:colId xmlns:a16="http://schemas.microsoft.com/office/drawing/2014/main" val="3475052627"/>
                    </a:ext>
                  </a:extLst>
                </a:gridCol>
              </a:tblGrid>
              <a:tr h="4974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4Q 2024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1Q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2Q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3Q 2025 and beyond </a:t>
                      </a:r>
                      <a:endParaRPr lang="en-US" sz="2000" b="1" i="0" u="none" strike="noStrike" noProof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1820"/>
                  </a:ext>
                </a:extLst>
              </a:tr>
              <a:tr h="1009712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44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More Secure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Service secrets are encrypted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Service draws tests from password protected repo (</a:t>
                      </a:r>
                      <a:r>
                        <a:rPr lang="en-US" sz="24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artifactory</a:t>
                      </a: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) 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  <a:hlinkClick r:id="rId3"/>
                        </a:rPr>
                        <a:t>(link)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Add public certificates so tests can contact things over https </a:t>
                      </a: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24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marR="0" lvl="3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3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Make contributing simpler. Fewer repositories</a:t>
                      </a: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 </a:t>
                      </a: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24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More Gherkin Requirements</a:t>
                      </a: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35AFC"/>
                          </a:solidFill>
                          <a:latin typeface="Arial"/>
                        </a:rPr>
                        <a:t>Customer-specific requirements</a:t>
                      </a: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Better test infrastructure</a:t>
                      </a: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 and conference sessions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>
                        <a:buNone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44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44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More Secure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Secure local secrets </a:t>
                      </a:r>
                      <a:r>
                        <a:rPr lang="en-US" sz="2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  <a:hlinkClick r:id="rId6"/>
                        </a:rPr>
                        <a:t>(link)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 </a:t>
                      </a:r>
                      <a:endParaRPr lang="en-US" sz="2400" dirty="0"/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Https instead of http inside the cluster</a:t>
                      </a:r>
                      <a:r>
                        <a:rPr lang="en-US" sz="2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24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  <a:hlinkClick r:id="rId7"/>
                        </a:rPr>
                        <a:t>(link)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0" i="0" u="none" strike="noStrike" baseline="0" noProof="0">
                          <a:solidFill>
                            <a:srgbClr val="035AFC"/>
                          </a:solidFill>
                          <a:latin typeface="Arial"/>
                        </a:rPr>
                        <a:t>Access tokens have an expiry time (</a:t>
                      </a:r>
                      <a:r>
                        <a:rPr lang="en-US" sz="2400" b="0" i="0" u="none" strike="noStrike" baseline="0" noProof="0">
                          <a:solidFill>
                            <a:srgbClr val="035AFC"/>
                          </a:solidFill>
                          <a:latin typeface="Arial"/>
                          <a:hlinkClick r:id="rId8"/>
                        </a:rPr>
                        <a:t>link</a:t>
                      </a:r>
                      <a:r>
                        <a:rPr lang="en-US" sz="2400" b="0" i="0" u="none" strike="noStrike" baseline="0" noProof="0">
                          <a:solidFill>
                            <a:srgbClr val="035AFC"/>
                          </a:solidFill>
                          <a:latin typeface="Arial"/>
                        </a:rPr>
                        <a:t>)</a:t>
                      </a:r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Release v1.0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3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br>
                        <a:rPr lang="en-US" sz="2400" b="1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24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>
                          <a:solidFill>
                            <a:srgbClr val="035AFC"/>
                          </a:solidFill>
                          <a:latin typeface="Arial"/>
                        </a:rPr>
                        <a:t>Customer-specific requirements</a:t>
                      </a:r>
                      <a:endParaRPr lang="en-US" sz="2400" b="0" i="0" u="none" strike="noStrike" baseline="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Scan vulnerabilities fixed 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  <a:hlinkClick r:id="rId9"/>
                        </a:rPr>
                        <a:t>(link)</a:t>
                      </a:r>
                      <a:endParaRPr lang="en-US" sz="2400" b="0" i="0" u="none" strike="noStrike" baseline="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Upgrade </a:t>
                      </a:r>
                      <a:r>
                        <a:rPr lang="en-US" sz="2400" b="0" i="0" u="none" strike="noStrike" baseline="0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etcd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 </a:t>
                      </a:r>
                      <a:r>
                        <a:rPr lang="en-US" sz="2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2400" b="0" i="0" u="none" strike="noStrike" baseline="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Role-based access (admin vs. Non-admin)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Secrets </a:t>
                      </a:r>
                      <a:r>
                        <a:rPr lang="en-US" sz="2400" b="0" i="0" u="none" strike="noStrike" baseline="0" noProof="0" err="1">
                          <a:solidFill>
                            <a:srgbClr val="035AFC"/>
                          </a:solidFill>
                          <a:latin typeface="Arial"/>
                        </a:rPr>
                        <a:t>sync'ed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 from IBM Cloud Secrets Manager 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2400" b="0" i="0" u="none" strike="noStrike" baseline="0" noProof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800" b="0" i="0" u="none" strike="noStrike" baseline="0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4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400" b="0" i="0" u="none" strike="noStrike" baseline="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 blogs, videos and conference sessions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24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Easier to use/maintain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Schedule tests in queues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Ecosystem streams (CRUD)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Monitor and Cleanup of DSS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credentials (CRUD)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Kafka-published test lifecycle change events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Migrate to 'OMP' cloud account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36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 videos and conference sessions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20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Configure Ecosystem Web UI 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CPS properties (CRUD)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Test Scheduling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Others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Reporting Web UI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DSS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CPS space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streams (CRUD)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Open Sans"/>
                        </a:rPr>
                        <a:t>Integrate with other OMP projects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 videos and conference sessions</a:t>
                      </a:r>
                      <a:endParaRPr lang="en-US" sz="60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120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3681AA-CBB0-E7B8-0520-0A821DD13591}"/>
              </a:ext>
            </a:extLst>
          </p:cNvPr>
          <p:cNvSpPr txBox="1"/>
          <p:nvPr/>
        </p:nvSpPr>
        <p:spPr>
          <a:xfrm>
            <a:off x="17558808" y="1490582"/>
            <a:ext cx="6539168" cy="36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sz="1800" kern="0" dirty="0">
                <a:solidFill>
                  <a:srgbClr val="198038"/>
                </a:solidFill>
                <a:ea typeface="+mj-ea"/>
                <a:cs typeface="+mj-cs"/>
                <a:sym typeface="IBM Plex Sans Light"/>
              </a:rPr>
              <a:t>Key: </a:t>
            </a:r>
            <a:r>
              <a:rPr lang="en-US" sz="1800" b="1" kern="0" dirty="0">
                <a:solidFill>
                  <a:srgbClr val="00B050"/>
                </a:solidFill>
                <a:ea typeface="+mj-ea"/>
                <a:cs typeface="+mj-cs"/>
                <a:sym typeface="IBM Plex Sans Light"/>
              </a:rPr>
              <a:t>Completed and released</a:t>
            </a:r>
            <a:r>
              <a:rPr lang="en-US" sz="18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968340"/>
                </a:solidFill>
                <a:ea typeface="+mj-ea"/>
                <a:cs typeface="+mj-cs"/>
                <a:sym typeface="IBM Plex Sans Light"/>
              </a:rPr>
              <a:t>Started</a:t>
            </a:r>
            <a:r>
              <a:rPr lang="en-US" sz="18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035AFC"/>
                </a:solidFill>
                <a:ea typeface="+mj-ea"/>
                <a:cs typeface="+mj-cs"/>
                <a:sym typeface="IBM Plex Sans Light"/>
              </a:rPr>
              <a:t>Not Started</a:t>
            </a:r>
            <a:endParaRPr lang="en-US" sz="1800" b="1" kern="0" dirty="0">
              <a:solidFill>
                <a:srgbClr val="035AFC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423477"/>
      </p:ext>
    </p:extLst>
  </p:cSld>
  <p:clrMapOvr>
    <a:masterClrMapping/>
  </p:clrMapOvr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2.xml><?xml version="1.0" encoding="utf-8"?>
<a:theme xmlns:a="http://schemas.openxmlformats.org/drawingml/2006/main" name="Office Theme">
  <a:themeElements>
    <a:clrScheme name="Galasa 1">
      <a:dk1>
        <a:srgbClr val="000000"/>
      </a:dk1>
      <a:lt1>
        <a:srgbClr val="FFFFFF"/>
      </a:lt1>
      <a:dk2>
        <a:srgbClr val="535659"/>
      </a:dk2>
      <a:lt2>
        <a:srgbClr val="F3F3F3"/>
      </a:lt2>
      <a:accent1>
        <a:srgbClr val="003493"/>
      </a:accent1>
      <a:accent2>
        <a:srgbClr val="001871"/>
      </a:accent2>
      <a:accent3>
        <a:srgbClr val="7BA6DE"/>
      </a:accent3>
      <a:accent4>
        <a:srgbClr val="F0B323"/>
      </a:accent4>
      <a:accent5>
        <a:srgbClr val="E56954"/>
      </a:accent5>
      <a:accent6>
        <a:srgbClr val="535659"/>
      </a:accent6>
      <a:hlink>
        <a:srgbClr val="003493"/>
      </a:hlink>
      <a:folHlink>
        <a:srgbClr val="535659"/>
      </a:folHlink>
    </a:clrScheme>
    <a:fontScheme name="Galasa fonts">
      <a:majorFont>
        <a:latin typeface="Work Sans Medium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4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17533</TotalTime>
  <Words>273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IBM Plex Sans Light</vt:lpstr>
      <vt:lpstr>WORK SANS MEDIUM ROMAN</vt:lpstr>
      <vt:lpstr>Arial,Sans-Serif</vt:lpstr>
      <vt:lpstr>Open Sans</vt:lpstr>
      <vt:lpstr>IBM Plex Sans</vt:lpstr>
      <vt:lpstr>Arial</vt:lpstr>
      <vt:lpstr>IBM Plex Sans ExtLt</vt:lpstr>
      <vt:lpstr>Work Sans Light</vt:lpstr>
      <vt:lpstr>IBM presentation template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64/86/130pt title,  5 lines maximum,  sentence case</dc:title>
  <dc:subject/>
  <dc:creator>Rachel Schuttler</dc:creator>
  <cp:keywords/>
  <dc:description/>
  <cp:lastModifiedBy>Louisa Seers</cp:lastModifiedBy>
  <cp:revision>2773</cp:revision>
  <cp:lastPrinted>2024-11-26T15:42:32Z</cp:lastPrinted>
  <dcterms:created xsi:type="dcterms:W3CDTF">2022-12-12T17:29:50Z</dcterms:created>
  <dcterms:modified xsi:type="dcterms:W3CDTF">2024-11-26T15:42:58Z</dcterms:modified>
  <cp:category/>
</cp:coreProperties>
</file>