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3" r:id="rId1"/>
    <p:sldMasterId id="2147483962" r:id="rId2"/>
  </p:sldMasterIdLst>
  <p:notesMasterIdLst>
    <p:notesMasterId r:id="rId29"/>
  </p:notesMasterIdLst>
  <p:sldIdLst>
    <p:sldId id="256" r:id="rId3"/>
    <p:sldId id="436" r:id="rId4"/>
    <p:sldId id="508" r:id="rId5"/>
    <p:sldId id="479" r:id="rId6"/>
    <p:sldId id="511" r:id="rId7"/>
    <p:sldId id="510" r:id="rId8"/>
    <p:sldId id="501" r:id="rId9"/>
    <p:sldId id="483" r:id="rId10"/>
    <p:sldId id="484" r:id="rId11"/>
    <p:sldId id="498" r:id="rId12"/>
    <p:sldId id="507" r:id="rId13"/>
    <p:sldId id="478" r:id="rId14"/>
    <p:sldId id="504" r:id="rId15"/>
    <p:sldId id="505" r:id="rId16"/>
    <p:sldId id="513" r:id="rId17"/>
    <p:sldId id="514" r:id="rId18"/>
    <p:sldId id="512" r:id="rId19"/>
    <p:sldId id="506" r:id="rId20"/>
    <p:sldId id="503" r:id="rId21"/>
    <p:sldId id="502" r:id="rId22"/>
    <p:sldId id="493" r:id="rId23"/>
    <p:sldId id="494" r:id="rId24"/>
    <p:sldId id="515" r:id="rId25"/>
    <p:sldId id="548" r:id="rId26"/>
    <p:sldId id="265" r:id="rId27"/>
    <p:sldId id="33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" id="{29CE7E0A-3C3D-D041-9170-2845054E1735}">
          <p14:sldIdLst>
            <p14:sldId id="256"/>
            <p14:sldId id="436"/>
            <p14:sldId id="508"/>
            <p14:sldId id="479"/>
            <p14:sldId id="511"/>
            <p14:sldId id="510"/>
            <p14:sldId id="501"/>
            <p14:sldId id="483"/>
            <p14:sldId id="484"/>
            <p14:sldId id="498"/>
            <p14:sldId id="507"/>
            <p14:sldId id="478"/>
            <p14:sldId id="504"/>
            <p14:sldId id="505"/>
            <p14:sldId id="513"/>
            <p14:sldId id="514"/>
            <p14:sldId id="512"/>
            <p14:sldId id="506"/>
            <p14:sldId id="503"/>
            <p14:sldId id="502"/>
            <p14:sldId id="493"/>
            <p14:sldId id="494"/>
            <p14:sldId id="515"/>
            <p14:sldId id="548"/>
            <p14:sldId id="265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B543"/>
    <a:srgbClr val="BD67EC"/>
    <a:srgbClr val="D8B7EE"/>
    <a:srgbClr val="4F9404"/>
    <a:srgbClr val="AB8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585"/>
  </p:normalViewPr>
  <p:slideViewPr>
    <p:cSldViewPr snapToGrid="0" snapToObjects="1" showGuides="1">
      <p:cViewPr varScale="1">
        <p:scale>
          <a:sx n="158" d="100"/>
          <a:sy n="158" d="100"/>
        </p:scale>
        <p:origin x="1520" y="17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B75F-031B-D94F-A832-A7A8FEAC6102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522C-A00F-9F4F-A994-14DE2F72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 many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atomic commits spanning multiple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PRs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Versions hard to keep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one place to refer to for contribution guidelines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F522C-A00F-9F4F-A994-14DE2F72A7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6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-430619"/>
            <a:ext cx="4381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627063"/>
            <a:ext cx="4105275" cy="194468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2801679"/>
            <a:ext cx="4105275" cy="106547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6581" y="226680"/>
            <a:ext cx="1004899" cy="4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500563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2358033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9144000" cy="4500563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4286" tIns="34286" rIns="34286" bIns="3428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525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99" y="4673727"/>
            <a:ext cx="4143431" cy="28575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87409" cy="392965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3786885" cy="350162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16027"/>
            <a:ext cx="3786885" cy="214313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2582" y="213718"/>
            <a:ext cx="185594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072158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75" y="157734"/>
            <a:ext cx="6427347" cy="3071813"/>
          </a:xfrm>
        </p:spPr>
        <p:txBody>
          <a:bodyPr/>
          <a:lstStyle>
            <a:lvl1pPr>
              <a:defRPr sz="645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15457" cy="1072158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097" y="168021"/>
            <a:ext cx="4140238" cy="321528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 marL="219456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 marL="411480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 marL="658368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111642"/>
            <a:ext cx="8642350" cy="4404796"/>
          </a:xfrm>
        </p:spPr>
        <p:txBody>
          <a:bodyPr>
            <a:normAutofit/>
          </a:bodyPr>
          <a:lstStyle>
            <a:lvl1pPr marL="0" indent="0">
              <a:buNone/>
              <a:defRPr sz="9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57734"/>
            <a:ext cx="5497590" cy="364390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99" y="3487293"/>
            <a:ext cx="4143431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5689" y="3486150"/>
            <a:ext cx="4142836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285712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216027"/>
            <a:ext cx="285831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4572000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7475" y="159930"/>
            <a:ext cx="1855943" cy="714971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1392" y="161120"/>
            <a:ext cx="1855943" cy="713780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61163"/>
            <a:ext cx="1856538" cy="715467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874901"/>
            <a:ext cx="1856538" cy="362739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875495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874900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475" y="150876"/>
            <a:ext cx="1855943" cy="2000846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150876"/>
            <a:ext cx="4142836" cy="200084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475" y="2428875"/>
            <a:ext cx="1855943" cy="2000250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2428875"/>
            <a:ext cx="4142836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2499987" y="3071813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2499987" y="1500188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54305"/>
            <a:ext cx="1856538" cy="1072158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2857128" cy="107215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643062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3214687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99987" y="1570482"/>
            <a:ext cx="1856538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9988" y="3151251"/>
            <a:ext cx="1856537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7261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1285875"/>
            <a:ext cx="0" cy="32146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4570262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6857107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786408"/>
          </a:xfrm>
        </p:spPr>
        <p:txBody>
          <a:bodyPr/>
          <a:lstStyle>
            <a:lvl1pPr>
              <a:lnSpc>
                <a:spcPct val="110000"/>
              </a:lnSpc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15001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388" y="1285875"/>
            <a:ext cx="185305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99987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90508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71392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41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50"/>
            </a:lvl2pPr>
            <a:lvl3pPr>
              <a:spcBef>
                <a:spcPts val="0"/>
              </a:spcBef>
              <a:defRPr sz="1050"/>
            </a:lvl3pPr>
            <a:lvl4pPr>
              <a:spcBef>
                <a:spcPts val="0"/>
              </a:spcBef>
              <a:defRPr sz="1050"/>
            </a:lvl4pPr>
            <a:lvl5pPr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2783985" cy="71497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378688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164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7133" cy="1715095"/>
          </a:xfrm>
        </p:spPr>
        <p:txBody>
          <a:bodyPr/>
          <a:lstStyle>
            <a:lvl1pPr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258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5"/>
          </a:xfrm>
        </p:spPr>
        <p:txBody>
          <a:bodyPr rIns="0"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3773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41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2943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060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050"/>
            </a:lvl2pPr>
            <a:lvl3pPr>
              <a:lnSpc>
                <a:spcPct val="90000"/>
              </a:lnSpc>
              <a:spcBef>
                <a:spcPts val="0"/>
              </a:spcBef>
              <a:defRPr sz="1050"/>
            </a:lvl3pPr>
            <a:lvl4pPr>
              <a:lnSpc>
                <a:spcPct val="90000"/>
              </a:lnSpc>
              <a:spcBef>
                <a:spcPts val="0"/>
              </a:spcBef>
              <a:defRPr sz="1050"/>
            </a:lvl4pPr>
            <a:lvl5pPr>
              <a:lnSpc>
                <a:spcPct val="9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85689" y="216027"/>
            <a:ext cx="455998" cy="455423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071392" y="216027"/>
            <a:ext cx="456632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457026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929259"/>
            <a:ext cx="250117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928688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3144393"/>
            <a:ext cx="2501178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90" y="3143250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599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8568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5999" y="2427732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89" y="2428875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4571405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630936"/>
            <a:ext cx="2142846" cy="85382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6261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42803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4141050" cy="853821"/>
          </a:xfrm>
        </p:spPr>
        <p:txBody>
          <a:bodyPr rIns="457200"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371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371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168021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8390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276349"/>
            <a:ext cx="1836738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438" y="4767263"/>
            <a:ext cx="1836736" cy="14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0771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9416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00606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500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90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1392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9987" y="2786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5690" y="2786062"/>
            <a:ext cx="1856538" cy="142225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71392" y="2786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99987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90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71392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499987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5690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071392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3" y="2286000"/>
            <a:ext cx="664520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4" cy="1279922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999" y="2499741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279922"/>
          </a:xfrm>
        </p:spPr>
        <p:txBody>
          <a:bodyPr rIns="0"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753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85702" y="0"/>
            <a:ext cx="6858298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9987" y="211932"/>
            <a:ext cx="6430919" cy="471725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3094" y="213717"/>
            <a:ext cx="8715431" cy="4717851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899" y="1276350"/>
            <a:ext cx="4105275" cy="32400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5999" y="22955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5708" y="22955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5999" y="357187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5708" y="357187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15999" y="1000125"/>
            <a:ext cx="927376" cy="92868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85708" y="10001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783309" y="22955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55922" y="22955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83309" y="357187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55922" y="357187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783309" y="1000125"/>
            <a:ext cx="927376" cy="928688"/>
          </a:xfrm>
          <a:solidFill>
            <a:srgbClr val="E0E0E0"/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55922" y="1000125"/>
            <a:ext cx="2140465" cy="928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5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2499987" y="213718"/>
            <a:ext cx="6428538" cy="4286845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99" y="144018"/>
            <a:ext cx="1858324" cy="107215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643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5999" y="144018"/>
            <a:ext cx="1858324" cy="1072158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17856" y="4801791"/>
            <a:ext cx="1858324" cy="142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4003" y="2313173"/>
            <a:ext cx="1295993" cy="5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8648626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1644" y="1851394"/>
            <a:ext cx="1440711" cy="14407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A789-350A-A618-7A36-C575BD2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F85C6-1B0A-917A-03E9-FDB39D75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84791" y="3931485"/>
            <a:ext cx="224869" cy="186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63AEA2-8827-8083-80D4-E323395BD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6370" b="21822"/>
          <a:stretch/>
        </p:blipFill>
        <p:spPr>
          <a:xfrm rot="16200000">
            <a:off x="8495498" y="3966089"/>
            <a:ext cx="578954" cy="718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6C5B71-EEF6-D93B-F35F-7112FE676C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396614" y="3728283"/>
            <a:ext cx="865415" cy="362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481DD8-F902-C043-58A4-1A3452365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0000"/>
          <a:stretch/>
        </p:blipFill>
        <p:spPr>
          <a:xfrm>
            <a:off x="8647865" y="348635"/>
            <a:ext cx="496136" cy="11529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1A3DAFB-907D-84B3-6E0B-784DB8D5B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185" y="268796"/>
            <a:ext cx="8425281" cy="1002482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73BC752-9751-C98C-48B7-D319731B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1794" y="4749188"/>
            <a:ext cx="2057400" cy="273844"/>
          </a:xfrm>
        </p:spPr>
        <p:txBody>
          <a:bodyPr/>
          <a:lstStyle/>
          <a:p>
            <a:fld id="{7A81EBDE-7F29-6147-9D02-0EDAEFD1461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3451815B-40C9-0037-363D-258636FE7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70879"/>
          <a:stretch/>
        </p:blipFill>
        <p:spPr>
          <a:xfrm>
            <a:off x="-419" y="726950"/>
            <a:ext cx="318982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51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45" Type="http://schemas.openxmlformats.org/officeDocument/2006/relationships/slideLayout" Target="../slideLayouts/slideLayout54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5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52.xml"/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42425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6349"/>
            <a:ext cx="4105275" cy="32400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  <p:sldLayoutId id="2147483964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800"/>
        </a:spcBef>
        <a:buFontTx/>
        <a:buNone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42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0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8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744" userDrawn="1">
          <p15:clr>
            <a:srgbClr val="F26B43"/>
          </p15:clr>
        </p15:guide>
        <p15:guide id="3" pos="3016" userDrawn="1">
          <p15:clr>
            <a:srgbClr val="F26B43"/>
          </p15:clr>
        </p15:guide>
        <p15:guide id="4" pos="1451" userDrawn="1">
          <p15:clr>
            <a:srgbClr val="F26B43"/>
          </p15:clr>
        </p15:guide>
        <p15:guide id="5" pos="1587" userDrawn="1">
          <p15:clr>
            <a:srgbClr val="F26B43"/>
          </p15:clr>
        </p15:guide>
        <p15:guide id="6" pos="1315" userDrawn="1">
          <p15:clr>
            <a:srgbClr val="F26B43"/>
          </p15:clr>
        </p15:guide>
        <p15:guide id="7" pos="4173" userDrawn="1">
          <p15:clr>
            <a:srgbClr val="F26B43"/>
          </p15:clr>
        </p15:guide>
        <p15:guide id="8" pos="4309" userDrawn="1">
          <p15:clr>
            <a:srgbClr val="F26B43"/>
          </p15:clr>
        </p15:guide>
        <p15:guide id="9" pos="4445" userDrawn="1">
          <p15:clr>
            <a:srgbClr val="F26B43"/>
          </p15:clr>
        </p15:guide>
        <p15:guide id="10" pos="5602" userDrawn="1">
          <p15:clr>
            <a:srgbClr val="F26B43"/>
          </p15:clr>
        </p15:guide>
        <p15:guide id="11" pos="158" userDrawn="1">
          <p15:clr>
            <a:srgbClr val="F26B43"/>
          </p15:clr>
        </p15:guide>
        <p15:guide id="12" orient="horz" pos="1620" userDrawn="1">
          <p15:clr>
            <a:srgbClr val="F26B43"/>
          </p15:clr>
        </p15:guide>
        <p15:guide id="13" orient="horz" pos="1212" userDrawn="1">
          <p15:clr>
            <a:srgbClr val="F26B43"/>
          </p15:clr>
        </p15:guide>
        <p15:guide id="14" orient="horz" pos="804" userDrawn="1">
          <p15:clr>
            <a:srgbClr val="F26B43"/>
          </p15:clr>
        </p15:guide>
        <p15:guide id="15" orient="horz" pos="395" userDrawn="1">
          <p15:clr>
            <a:srgbClr val="F26B43"/>
          </p15:clr>
        </p15:guide>
        <p15:guide id="16" orient="horz" pos="169" userDrawn="1">
          <p15:clr>
            <a:srgbClr val="F26B43"/>
          </p15:clr>
        </p15:guide>
        <p15:guide id="17" orient="horz" pos="2028" userDrawn="1">
          <p15:clr>
            <a:srgbClr val="F26B43"/>
          </p15:clr>
        </p15:guide>
        <p15:guide id="18" orient="horz" pos="2436" userDrawn="1">
          <p15:clr>
            <a:srgbClr val="F26B43"/>
          </p15:clr>
        </p15:guide>
        <p15:guide id="19" orient="horz" pos="2845" userDrawn="1">
          <p15:clr>
            <a:srgbClr val="F26B43"/>
          </p15:clr>
        </p15:guide>
        <p15:guide id="20" orient="horz" pos="30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5932" y="4852130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15999" y="216027"/>
            <a:ext cx="8470194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15475" y="1247775"/>
            <a:ext cx="8470194" cy="32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94" y="4801588"/>
            <a:ext cx="1858324" cy="14287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3596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271927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40789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543854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23444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246888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370332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428625" marR="0" indent="-171450" algn="l" defTabSz="914400" rtl="0" eaLnBrk="1" latinLnBrk="0" hangingPunct="1">
        <a:lnSpc>
          <a:spcPct val="110000"/>
        </a:lnSpc>
        <a:spcBef>
          <a:spcPts val="1088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69114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827112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963075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09903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28622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25724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385865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514487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643109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771731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90035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028974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0F62FE"/>
          </p15:clr>
        </p15:guide>
        <p15:guide id="3" pos="136" userDrawn="1">
          <p15:clr>
            <a:srgbClr val="EE5396"/>
          </p15:clr>
        </p15:guide>
        <p15:guide id="4" pos="1440" userDrawn="1">
          <p15:clr>
            <a:srgbClr val="0F62FE"/>
          </p15:clr>
        </p15:guide>
        <p15:guide id="5" pos="718" userDrawn="1">
          <p15:clr>
            <a:srgbClr val="EE5396"/>
          </p15:clr>
        </p15:guide>
        <p15:guide id="6" pos="2158" userDrawn="1">
          <p15:clr>
            <a:srgbClr val="EE5396"/>
          </p15:clr>
        </p15:guide>
        <p15:guide id="7" pos="2744" userDrawn="1">
          <p15:clr>
            <a:srgbClr val="EE5396"/>
          </p15:clr>
        </p15:guide>
        <p15:guide id="8" pos="3015" userDrawn="1">
          <p15:clr>
            <a:srgbClr val="EE5396"/>
          </p15:clr>
        </p15:guide>
        <p15:guide id="9" pos="1575" userDrawn="1">
          <p15:clr>
            <a:srgbClr val="EE5396"/>
          </p15:clr>
        </p15:guide>
        <p15:guide id="10" pos="1305" userDrawn="1">
          <p15:clr>
            <a:srgbClr val="EE5396"/>
          </p15:clr>
        </p15:guide>
        <p15:guide id="11" pos="3597" userDrawn="1">
          <p15:clr>
            <a:srgbClr val="EE5396"/>
          </p15:clr>
        </p15:guide>
        <p15:guide id="13" pos="4184" userDrawn="1">
          <p15:clr>
            <a:srgbClr val="EE5396"/>
          </p15:clr>
        </p15:guide>
        <p15:guide id="14" pos="4454" userDrawn="1">
          <p15:clr>
            <a:srgbClr val="EE5396"/>
          </p15:clr>
        </p15:guide>
        <p15:guide id="15" pos="5039" userDrawn="1">
          <p15:clr>
            <a:srgbClr val="EE5396"/>
          </p15:clr>
        </p15:guide>
        <p15:guide id="16" pos="5622" userDrawn="1">
          <p15:clr>
            <a:srgbClr val="EE5396"/>
          </p15:clr>
        </p15:guide>
        <p15:guide id="17" orient="horz" pos="810" userDrawn="1">
          <p15:clr>
            <a:srgbClr val="0F62FE"/>
          </p15:clr>
        </p15:guide>
        <p15:guide id="19" orient="horz" pos="1215" userDrawn="1">
          <p15:clr>
            <a:srgbClr val="EE5396"/>
          </p15:clr>
        </p15:guide>
        <p15:guide id="20" orient="horz" pos="405" userDrawn="1">
          <p15:clr>
            <a:srgbClr val="EE5396"/>
          </p15:clr>
        </p15:guide>
        <p15:guide id="21" orient="horz" pos="137" userDrawn="1">
          <p15:clr>
            <a:srgbClr val="EE5396"/>
          </p15:clr>
        </p15:guide>
        <p15:guide id="22" orient="horz" pos="2025" userDrawn="1">
          <p15:clr>
            <a:srgbClr val="EE5396"/>
          </p15:clr>
        </p15:guide>
        <p15:guide id="24" orient="horz" pos="2834" userDrawn="1">
          <p15:clr>
            <a:srgbClr val="EE5396"/>
          </p15:clr>
        </p15:guide>
        <p15:guide id="25" orient="horz" pos="3102" userDrawn="1">
          <p15:clr>
            <a:srgbClr val="EE5396"/>
          </p15:clr>
        </p15:guide>
        <p15:guide id="26" pos="2880" userDrawn="1">
          <p15:clr>
            <a:srgbClr val="0F62FE"/>
          </p15:clr>
        </p15:guide>
        <p15:guide id="27" pos="4319" userDrawn="1">
          <p15:clr>
            <a:srgbClr val="0F62FE"/>
          </p15:clr>
        </p15:guide>
        <p15:guide id="28" orient="horz" pos="243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alasa-dev/projectmanagement/issues/2029" TargetMode="External"/><Relationship Id="rId3" Type="http://schemas.openxmlformats.org/officeDocument/2006/relationships/hyperlink" Target="https://github.com/galasa-dev/projectmanagement/issues/1825" TargetMode="External"/><Relationship Id="rId7" Type="http://schemas.openxmlformats.org/officeDocument/2006/relationships/hyperlink" Target="https://github.com/galasa-dev/projectmanagement/issues/1531" TargetMode="External"/><Relationship Id="rId2" Type="http://schemas.openxmlformats.org/officeDocument/2006/relationships/hyperlink" Target="https://github.com/galasa-dev/projectmanagement/issues/15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lasa-dev/projectmanagement/issues/1856" TargetMode="External"/><Relationship Id="rId5" Type="http://schemas.openxmlformats.org/officeDocument/2006/relationships/hyperlink" Target="https://github.com/galasa-dev/projectmanagement/issues/1508" TargetMode="External"/><Relationship Id="rId4" Type="http://schemas.openxmlformats.org/officeDocument/2006/relationships/hyperlink" Target="https://github.com/galasa-dev/projectmanagement/issues/2071" TargetMode="External"/><Relationship Id="rId9" Type="http://schemas.openxmlformats.org/officeDocument/2006/relationships/hyperlink" Target="https://github.com/galasa-dev/projectmanagement/issues/1796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861-A98E-B949-8B9C-799F1CFF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TSC Playback </a:t>
            </a:r>
            <a:br>
              <a:rPr lang="en-GB" dirty="0"/>
            </a:br>
            <a:r>
              <a:rPr lang="en-GB" dirty="0">
                <a:latin typeface="WORK SANS MEDIUM ROMAN"/>
                <a:cs typeface="Arial"/>
              </a:rPr>
              <a:t>Feb 2025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B2AC5-2D83-424A-B2E5-47ED6B2F7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A3AF-C00E-007B-376A-32BCAB32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634" y="247775"/>
            <a:ext cx="8990491" cy="1002482"/>
          </a:xfrm>
        </p:spPr>
        <p:txBody>
          <a:bodyPr/>
          <a:lstStyle/>
          <a:p>
            <a:r>
              <a:rPr lang="en-US" dirty="0"/>
              <a:t>Everything versioned at same level (</a:t>
            </a:r>
            <a:r>
              <a:rPr lang="en-US" dirty="0" err="1"/>
              <a:t>eg</a:t>
            </a:r>
            <a:r>
              <a:rPr lang="en-US" dirty="0"/>
              <a:t>: 0.39.0)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1B77A-3498-F422-75FD-EC93CB4F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BE858-3BAA-5C80-15DD-AD5F986C1FCC}"/>
              </a:ext>
            </a:extLst>
          </p:cNvPr>
          <p:cNvSpPr txBox="1"/>
          <p:nvPr/>
        </p:nvSpPr>
        <p:spPr>
          <a:xfrm>
            <a:off x="903890" y="977462"/>
            <a:ext cx="72521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each part of Galasa managed separately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complex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Harder to understand which version of Galasa was being relied 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Harder to tell if you were up to date or not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96FFF3-1CF4-0C20-2848-B7F08DB71352}"/>
              </a:ext>
            </a:extLst>
          </p:cNvPr>
          <p:cNvSpPr txBox="1"/>
          <p:nvPr/>
        </p:nvSpPr>
        <p:spPr>
          <a:xfrm>
            <a:off x="945931" y="2863325"/>
            <a:ext cx="725213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Version of every part of Galasa managed as one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Simplicity to build and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 a glance, see which version of Galasa you are 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Uplifting versions all together easier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automated scripts added to do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56924-C5A1-905E-DD8B-80AD51FC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4B3C-0182-0116-8308-C4B416D7E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Changes coming in 0.40.0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978D5-C731-D155-A2E7-4DE12B964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3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B1CD-ACCB-F1E0-1E10-CA5F228C0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1999-D648-1E05-F0D7-3448CD965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85" y="69275"/>
            <a:ext cx="8459768" cy="554151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Galasa Role Base Access Control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CEBE4-8C99-F065-2714-04EC8049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12772-F01A-F3D9-05D2-AF68434A31D0}"/>
              </a:ext>
            </a:extLst>
          </p:cNvPr>
          <p:cNvSpPr/>
          <p:nvPr/>
        </p:nvSpPr>
        <p:spPr>
          <a:xfrm>
            <a:off x="2154621" y="1555530"/>
            <a:ext cx="1277008" cy="394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42EDD-A88E-9BEC-1C31-DD964D54F5D3}"/>
              </a:ext>
            </a:extLst>
          </p:cNvPr>
          <p:cNvSpPr/>
          <p:nvPr/>
        </p:nvSpPr>
        <p:spPr>
          <a:xfrm>
            <a:off x="5588794" y="1555530"/>
            <a:ext cx="1277008" cy="394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6634D0-E68D-0BE0-8661-4A9AB5A3A9B7}"/>
              </a:ext>
            </a:extLst>
          </p:cNvPr>
          <p:cNvSpPr/>
          <p:nvPr/>
        </p:nvSpPr>
        <p:spPr>
          <a:xfrm>
            <a:off x="5588794" y="3076159"/>
            <a:ext cx="1277008" cy="394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CA3938-7500-4CA0-625B-EFA341A038D8}"/>
              </a:ext>
            </a:extLst>
          </p:cNvPr>
          <p:cNvSpPr/>
          <p:nvPr/>
        </p:nvSpPr>
        <p:spPr>
          <a:xfrm>
            <a:off x="2154621" y="3052860"/>
            <a:ext cx="1277008" cy="394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7293BF9-70D9-A76D-FB1E-DCC077EF49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31629" y="1752599"/>
            <a:ext cx="2157165" cy="12700"/>
          </a:xfrm>
          <a:prstGeom prst="curvedConnector3">
            <a:avLst/>
          </a:prstGeom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D126C5-0199-BCE1-0956-74C7F69B55E2}"/>
              </a:ext>
            </a:extLst>
          </p:cNvPr>
          <p:cNvSpPr txBox="1"/>
          <p:nvPr/>
        </p:nvSpPr>
        <p:spPr>
          <a:xfrm>
            <a:off x="4120990" y="1752598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hasA</a:t>
            </a:r>
            <a:endParaRPr lang="en-US" sz="1600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48B33574-ECA4-3EF4-2306-9B09D84433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664052" y="2512913"/>
            <a:ext cx="1126492" cy="12700"/>
          </a:xfrm>
          <a:prstGeom prst="curvedConnector3">
            <a:avLst>
              <a:gd name="adj1" fmla="val 50000"/>
            </a:avLst>
          </a:prstGeom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F792C8-9D1B-184B-7A9E-08051ED72559}"/>
              </a:ext>
            </a:extLst>
          </p:cNvPr>
          <p:cNvSpPr txBox="1"/>
          <p:nvPr/>
        </p:nvSpPr>
        <p:spPr>
          <a:xfrm>
            <a:off x="6227298" y="2289207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canPerform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2646C-7D9B-A449-FB55-A16B8FF1F7B4}"/>
              </a:ext>
            </a:extLst>
          </p:cNvPr>
          <p:cNvSpPr txBox="1"/>
          <p:nvPr/>
        </p:nvSpPr>
        <p:spPr>
          <a:xfrm>
            <a:off x="5628469" y="2680606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CFB603-0BC3-7F44-9D4A-0BE710FF7AD0}"/>
              </a:ext>
            </a:extLst>
          </p:cNvPr>
          <p:cNvSpPr txBox="1"/>
          <p:nvPr/>
        </p:nvSpPr>
        <p:spPr>
          <a:xfrm>
            <a:off x="5629658" y="1975888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8B506-4596-6E0F-1A7D-B78987AE2D73}"/>
              </a:ext>
            </a:extLst>
          </p:cNvPr>
          <p:cNvSpPr txBox="1"/>
          <p:nvPr/>
        </p:nvSpPr>
        <p:spPr>
          <a:xfrm>
            <a:off x="3404254" y="1383266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39CAC-90E0-0EDA-C0BC-B8099C3A7693}"/>
              </a:ext>
            </a:extLst>
          </p:cNvPr>
          <p:cNvSpPr txBox="1"/>
          <p:nvPr/>
        </p:nvSpPr>
        <p:spPr>
          <a:xfrm>
            <a:off x="5254584" y="1364514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D30D5775-F30C-F3F0-7BCA-AC9A2719C4AB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2241529" y="2501264"/>
            <a:ext cx="1103193" cy="12700"/>
          </a:xfrm>
          <a:prstGeom prst="curvedConnector3">
            <a:avLst>
              <a:gd name="adj1" fmla="val 50000"/>
            </a:avLst>
          </a:prstGeom>
          <a:ln w="5080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4DEF89-E320-1F4F-5A1E-2EA2D88C5335}"/>
              </a:ext>
            </a:extLst>
          </p:cNvPr>
          <p:cNvSpPr txBox="1"/>
          <p:nvPr/>
        </p:nvSpPr>
        <p:spPr>
          <a:xfrm>
            <a:off x="2807489" y="2325789"/>
            <a:ext cx="1208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represents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05C2A2-9E28-506F-CCE7-FD44AD4A2B2C}"/>
              </a:ext>
            </a:extLst>
          </p:cNvPr>
          <p:cNvSpPr txBox="1"/>
          <p:nvPr/>
        </p:nvSpPr>
        <p:spPr>
          <a:xfrm>
            <a:off x="2311673" y="1958715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D512E3-249D-70CB-5EA8-63487D5EDFA8}"/>
              </a:ext>
            </a:extLst>
          </p:cNvPr>
          <p:cNvSpPr txBox="1"/>
          <p:nvPr/>
        </p:nvSpPr>
        <p:spPr>
          <a:xfrm>
            <a:off x="2172330" y="2713177"/>
            <a:ext cx="6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0..*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15296B-1F9D-31AE-369A-9A8DE3E21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86" y="994246"/>
            <a:ext cx="5931083" cy="326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5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9CC5-11BE-5C10-745D-6D6732847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48411-355D-FF4F-5160-03140342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F98B3-FACB-9419-AEE8-44E23F0B7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21" y="212433"/>
            <a:ext cx="6831724" cy="43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5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78CC-3C11-F244-831D-6E93F9C06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Galasa service configuration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3A061-B153-6BDB-2C5A-12A3E98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1584E-81DB-4A1B-5183-DB44F8BAE2CA}"/>
              </a:ext>
            </a:extLst>
          </p:cNvPr>
          <p:cNvSpPr txBox="1"/>
          <p:nvPr/>
        </p:nvSpPr>
        <p:spPr>
          <a:xfrm>
            <a:off x="1244080" y="1587637"/>
            <a:ext cx="65164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Default user role </a:t>
            </a:r>
            <a:r>
              <a:rPr lang="en-US" dirty="0"/>
              <a:t>can be set for new users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Owner</a:t>
            </a:r>
            <a:r>
              <a:rPr lang="en-US" dirty="0"/>
              <a:t> can be specified in Kubernetes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- you need to update the deployment…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Kubernetes admin can recover a system with no active administrators</a:t>
            </a:r>
          </a:p>
        </p:txBody>
      </p:sp>
    </p:spTree>
    <p:extLst>
      <p:ext uri="{BB962C8B-B14F-4D97-AF65-F5344CB8AC3E}">
        <p14:creationId xmlns:p14="http://schemas.microsoft.com/office/powerpoint/2010/main" val="2352781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2727-5A5A-F9DC-A922-7415A86CB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Roles on command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4633A-1BCC-6BCD-EA6C-0B5AFC4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0CB10-4621-8458-D56B-37DAEB77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95450"/>
            <a:ext cx="6477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2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9B86-3A9B-4044-BD69-ABFAAC7E4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645A-9FAC-8A81-45B7-A474341F6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Roles on command 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B6D025-B6AA-4A3B-9508-EEE4A2D9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43BFD-6402-7033-677A-577851752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695450"/>
            <a:ext cx="6477000" cy="1752600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9F581AD1-A7F7-6876-CF5F-09299D4461DD}"/>
              </a:ext>
            </a:extLst>
          </p:cNvPr>
          <p:cNvSpPr/>
          <p:nvPr/>
        </p:nvSpPr>
        <p:spPr>
          <a:xfrm>
            <a:off x="2219921" y="1568566"/>
            <a:ext cx="1461276" cy="1879484"/>
          </a:xfrm>
          <a:prstGeom prst="donut">
            <a:avLst>
              <a:gd name="adj" fmla="val 99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48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899E-F45E-1852-C907-2C49BEEED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CC784-2BB0-A087-15C6-1E880C8D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17</a:t>
            </a:fld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5BA194-AFB5-3F1C-31AB-0EF5B6C3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16"/>
            <a:ext cx="9144000" cy="5244820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BD258AB3-7352-BE50-4626-30942B997CBF}"/>
              </a:ext>
            </a:extLst>
          </p:cNvPr>
          <p:cNvSpPr/>
          <p:nvPr/>
        </p:nvSpPr>
        <p:spPr>
          <a:xfrm>
            <a:off x="721486" y="140431"/>
            <a:ext cx="536841" cy="371659"/>
          </a:xfrm>
          <a:prstGeom prst="donut">
            <a:avLst>
              <a:gd name="adj" fmla="val 9981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6C287E-6F36-A34D-1C42-D57EE82A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21" y="2685749"/>
            <a:ext cx="906132" cy="215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A276E-D993-3A92-BE55-356997A2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" y="2420838"/>
            <a:ext cx="906132" cy="215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357248-CD5C-C381-F661-599DC4F8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" y="2172970"/>
            <a:ext cx="906132" cy="215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260514-939E-37EB-A801-31AFEAA8E802}"/>
              </a:ext>
            </a:extLst>
          </p:cNvPr>
          <p:cNvSpPr txBox="1"/>
          <p:nvPr/>
        </p:nvSpPr>
        <p:spPr>
          <a:xfrm>
            <a:off x="430654" y="2171316"/>
            <a:ext cx="802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someone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13AD4-50A6-04A1-65B3-94A749B60F1F}"/>
              </a:ext>
            </a:extLst>
          </p:cNvPr>
          <p:cNvSpPr txBox="1"/>
          <p:nvPr/>
        </p:nvSpPr>
        <p:spPr>
          <a:xfrm>
            <a:off x="430654" y="2420838"/>
            <a:ext cx="802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 err="1">
                <a:solidFill>
                  <a:schemeClr val="bg2">
                    <a:lumMod val="25000"/>
                  </a:schemeClr>
                </a:solidFill>
              </a:rPr>
              <a:t>someone_else</a:t>
            </a:r>
            <a:endParaRPr lang="en-US" sz="7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B1CD4-67F0-7768-4DD1-DED76491A156}"/>
              </a:ext>
            </a:extLst>
          </p:cNvPr>
          <p:cNvSpPr txBox="1"/>
          <p:nvPr/>
        </p:nvSpPr>
        <p:spPr>
          <a:xfrm>
            <a:off x="430654" y="2669374"/>
            <a:ext cx="8023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2">
                    <a:lumMod val="25000"/>
                  </a:schemeClr>
                </a:solidFill>
              </a:rPr>
              <a:t>another</a:t>
            </a:r>
          </a:p>
        </p:txBody>
      </p:sp>
    </p:spTree>
    <p:extLst>
      <p:ext uri="{BB962C8B-B14F-4D97-AF65-F5344CB8AC3E}">
        <p14:creationId xmlns:p14="http://schemas.microsoft.com/office/powerpoint/2010/main" val="1509076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3F7D-6DBE-51EE-B196-6D037723A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Changing roles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0A1A57-B644-95C8-0AFA-16E9922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710C6-A576-4C6B-7E99-BF40E76141A8}"/>
              </a:ext>
            </a:extLst>
          </p:cNvPr>
          <p:cNvSpPr txBox="1"/>
          <p:nvPr/>
        </p:nvSpPr>
        <p:spPr>
          <a:xfrm>
            <a:off x="746234" y="1699045"/>
            <a:ext cx="76515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Administrators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change their own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change roles of other people</a:t>
            </a:r>
          </a:p>
          <a:p>
            <a:endParaRPr lang="en-US" dirty="0"/>
          </a:p>
          <a:p>
            <a:r>
              <a:rPr lang="en-US" dirty="0"/>
              <a:t>Non-admins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can’t change any roles of users</a:t>
            </a:r>
          </a:p>
          <a:p>
            <a:endParaRPr lang="en-US" dirty="0"/>
          </a:p>
          <a:p>
            <a:r>
              <a:rPr lang="en-US" dirty="0"/>
              <a:t>Owner(s)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Nobody can change the role of an owner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(except the Kubernetes system administrator)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3CB4-2B1B-DD33-2DFF-977DE3A6EC68}"/>
              </a:ext>
            </a:extLst>
          </p:cNvPr>
          <p:cNvSpPr txBox="1"/>
          <p:nvPr/>
        </p:nvSpPr>
        <p:spPr>
          <a:xfrm>
            <a:off x="530941" y="1078369"/>
            <a:ext cx="75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EB54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galasactl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 set --login-id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mcobbett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--role admin</a:t>
            </a:r>
          </a:p>
        </p:txBody>
      </p:sp>
    </p:spTree>
    <p:extLst>
      <p:ext uri="{BB962C8B-B14F-4D97-AF65-F5344CB8AC3E}">
        <p14:creationId xmlns:p14="http://schemas.microsoft.com/office/powerpoint/2010/main" val="1597629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83EF2-1ADB-F9AA-FC41-4CDB2059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B4FB4-96EA-DC1D-B411-9C962E6F1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Work Sans Medium"/>
                <a:cs typeface="Arial"/>
              </a:rPr>
              <a:t>Customisable</a:t>
            </a:r>
            <a:r>
              <a:rPr lang="en-US" dirty="0">
                <a:latin typeface="Work Sans Medium"/>
                <a:cs typeface="Arial"/>
              </a:rPr>
              <a:t> VTAM Login Prompt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4AF67-AF73-877C-1433-1F73BA3A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19</a:t>
            </a:fld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185C6E-03C5-8A68-0E10-84CE80FEBA48}"/>
              </a:ext>
            </a:extLst>
          </p:cNvPr>
          <p:cNvSpPr txBox="1">
            <a:spLocks/>
          </p:cNvSpPr>
          <p:nvPr/>
        </p:nvSpPr>
        <p:spPr>
          <a:xfrm>
            <a:off x="525280" y="1023657"/>
            <a:ext cx="8618719" cy="3214688"/>
          </a:xfr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endParaRPr lang="en-US" sz="2000" dirty="0">
              <a:latin typeface="Arial"/>
              <a:ea typeface="Open Sans"/>
              <a:cs typeface="Arial"/>
            </a:endParaRPr>
          </a:p>
          <a:p>
            <a:pPr algn="l"/>
            <a:r>
              <a:rPr lang="en-GB" sz="2000" b="1" i="0" dirty="0">
                <a:solidFill>
                  <a:srgbClr val="1F2328"/>
                </a:solidFill>
                <a:effectLst/>
                <a:latin typeface="-apple-system"/>
              </a:rPr>
              <a:t>Documentation for Support customizable VTAM logon strings (#2109) #854</a:t>
            </a:r>
          </a:p>
          <a:p>
            <a:pPr algn="l"/>
            <a:r>
              <a:rPr lang="en-GB" sz="2000" i="0" dirty="0">
                <a:solidFill>
                  <a:srgbClr val="1D1C1D"/>
                </a:solidFill>
                <a:effectLst/>
                <a:latin typeface="Slack-Lato"/>
              </a:rPr>
              <a:t>Ian Deeley</a:t>
            </a:r>
            <a:r>
              <a:rPr lang="en-GB" sz="2000" b="0" i="0" dirty="0">
                <a:solidFill>
                  <a:srgbClr val="1D1C1D"/>
                </a:solidFill>
                <a:effectLst/>
                <a:latin typeface="Slack-Lato"/>
              </a:rPr>
              <a:t> , TAZ team</a:t>
            </a:r>
          </a:p>
          <a:p>
            <a:pPr algn="l"/>
            <a:br>
              <a:rPr lang="en-GB" sz="2000" b="0" i="0" dirty="0">
                <a:effectLst/>
                <a:latin typeface="-apple-system"/>
              </a:rPr>
            </a:br>
            <a:r>
              <a:rPr lang="en-GB" sz="2000" b="0" i="0" dirty="0">
                <a:effectLst/>
                <a:latin typeface="-apple-system"/>
              </a:rPr>
              <a:t>Allows a template for the logon string to be configured differently for each system</a:t>
            </a:r>
          </a:p>
          <a:p>
            <a:pPr algn="l"/>
            <a:endParaRPr lang="en-GB" sz="2000" dirty="0">
              <a:latin typeface="-apple-system"/>
            </a:endParaRPr>
          </a:p>
          <a:p>
            <a:pPr algn="l"/>
            <a:r>
              <a:rPr lang="en-GB" sz="2000" b="0" i="0" dirty="0" err="1">
                <a:effectLst/>
                <a:latin typeface="-apple-system"/>
              </a:rPr>
              <a:t>Eg</a:t>
            </a:r>
            <a:r>
              <a:rPr lang="en-GB" sz="2000" b="0" i="0" dirty="0">
                <a:effectLst/>
                <a:latin typeface="-apple-system"/>
              </a:rPr>
              <a:t>: Is it </a:t>
            </a:r>
            <a:r>
              <a:rPr lang="en-GB" sz="2000" b="1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LOGON APPLID(</a:t>
            </a:r>
            <a:r>
              <a:rPr lang="en-GB" sz="2000" b="1" dirty="0" err="1">
                <a:solidFill>
                  <a:srgbClr val="00B05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applid</a:t>
            </a:r>
            <a:r>
              <a:rPr lang="en-GB" sz="2000" b="1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2000" b="0" i="0" dirty="0">
                <a:solidFill>
                  <a:srgbClr val="1F2328"/>
                </a:solidFill>
                <a:effectLst/>
                <a:latin typeface="-apple-system"/>
              </a:rPr>
              <a:t> or </a:t>
            </a:r>
            <a:r>
              <a:rPr lang="en-GB" sz="2000" b="1" dirty="0">
                <a:solidFill>
                  <a:srgbClr val="00B05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LOGON APPLID </a:t>
            </a:r>
            <a:r>
              <a:rPr lang="en-GB" sz="2000" b="1" dirty="0" err="1">
                <a:solidFill>
                  <a:srgbClr val="00B05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applid</a:t>
            </a:r>
            <a:r>
              <a:rPr lang="en-GB" sz="2000" b="0" i="0" dirty="0">
                <a:solidFill>
                  <a:srgbClr val="1F2328"/>
                </a:solidFill>
                <a:effectLst/>
                <a:latin typeface="-apple-system"/>
              </a:rPr>
              <a:t> ?</a:t>
            </a:r>
            <a:endParaRPr lang="en-GB" sz="2000" b="0" i="0" dirty="0">
              <a:effectLst/>
              <a:latin typeface="-apple-system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Agenda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9942D-CE8F-F393-69CA-2290FEF4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2</a:t>
            </a:fld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076B48-204F-697A-9D26-77A17F742995}"/>
              </a:ext>
            </a:extLst>
          </p:cNvPr>
          <p:cNvSpPr txBox="1">
            <a:spLocks/>
          </p:cNvSpPr>
          <p:nvPr/>
        </p:nvSpPr>
        <p:spPr>
          <a:xfrm>
            <a:off x="525281" y="1023657"/>
            <a:ext cx="4902990" cy="3214688"/>
          </a:xfr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endParaRPr lang="en-US" sz="2000" dirty="0">
              <a:latin typeface="Arial"/>
              <a:ea typeface="Open Sans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What’s new in v0.38.0 (Dec 6</a:t>
            </a:r>
            <a:r>
              <a:rPr lang="en-US" sz="2000" baseline="30000" dirty="0">
                <a:latin typeface="Arial"/>
                <a:ea typeface="Open Sans"/>
                <a:cs typeface="Arial"/>
              </a:rPr>
              <a:t>th</a:t>
            </a:r>
            <a:r>
              <a:rPr lang="en-US" sz="2000" dirty="0">
                <a:latin typeface="Arial"/>
                <a:ea typeface="Open Sans"/>
                <a:cs typeface="Arial"/>
              </a:rPr>
              <a:t> 2024)</a:t>
            </a:r>
          </a:p>
          <a:p>
            <a:pPr marL="171450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What’s new in v0.39.0 (Jan 16</a:t>
            </a:r>
            <a:r>
              <a:rPr lang="en-US" sz="2000" baseline="30000" dirty="0">
                <a:latin typeface="Arial"/>
                <a:ea typeface="Open Sans"/>
                <a:cs typeface="Arial"/>
              </a:rPr>
              <a:t>th</a:t>
            </a:r>
            <a:r>
              <a:rPr lang="en-US" sz="2000" dirty="0">
                <a:latin typeface="Arial"/>
                <a:ea typeface="Open Sans"/>
                <a:cs typeface="Arial"/>
              </a:rPr>
              <a:t> 2025)</a:t>
            </a:r>
          </a:p>
          <a:p>
            <a:pPr marL="171450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What’s coming in v0.40.0 (End Feb ??)</a:t>
            </a:r>
          </a:p>
          <a:p>
            <a:pPr marL="171450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Roadmap</a:t>
            </a:r>
          </a:p>
          <a:p>
            <a:pPr marL="171450" indent="-171450">
              <a:buFont typeface="Arial,Sans-Serif"/>
              <a:buChar char="•"/>
            </a:pP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7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E307-274C-1430-F8A2-69D3EED9B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CPS property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2F9FB-AF77-E60A-BF98-5DCD21A2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B1D3-88F2-982A-2DF4-87975F59EE5F}"/>
              </a:ext>
            </a:extLst>
          </p:cNvPr>
          <p:cNvSpPr txBox="1"/>
          <p:nvPr/>
        </p:nvSpPr>
        <p:spPr>
          <a:xfrm>
            <a:off x="531465" y="1511840"/>
            <a:ext cx="86500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CPS property can now have a blank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‘@’ characters in property names</a:t>
            </a:r>
          </a:p>
          <a:p>
            <a:endParaRPr lang="en-US" dirty="0"/>
          </a:p>
          <a:p>
            <a:r>
              <a:rPr lang="en-US" dirty="0"/>
              <a:t>A property name of </a:t>
            </a:r>
            <a:br>
              <a:rPr lang="en-US" dirty="0"/>
            </a:br>
            <a:r>
              <a:rPr lang="en-US" dirty="0"/>
              <a:t>`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person-contact-number-my_user_id@example.co.uk</a:t>
            </a:r>
            <a:r>
              <a:rPr lang="en-US" dirty="0"/>
              <a:t>`</a:t>
            </a:r>
            <a:br>
              <a:rPr lang="en-US" dirty="0"/>
            </a:br>
            <a:r>
              <a:rPr lang="en-US" dirty="0"/>
              <a:t>… is now valid</a:t>
            </a:r>
          </a:p>
        </p:txBody>
      </p:sp>
    </p:spTree>
    <p:extLst>
      <p:ext uri="{BB962C8B-B14F-4D97-AF65-F5344CB8AC3E}">
        <p14:creationId xmlns:p14="http://schemas.microsoft.com/office/powerpoint/2010/main" val="245518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774-7847-34C9-5EFC-330AD96F9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Contributing Easier…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7792F-CEDB-4E0C-81F8-DA8F13BB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21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7BAAC5-1664-B6FE-57EA-A6F66D6BC159}"/>
              </a:ext>
            </a:extLst>
          </p:cNvPr>
          <p:cNvSpPr/>
          <p:nvPr/>
        </p:nvSpPr>
        <p:spPr>
          <a:xfrm>
            <a:off x="935421" y="771188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EFB083-209E-5575-DA5F-66B2E4C646A3}"/>
              </a:ext>
            </a:extLst>
          </p:cNvPr>
          <p:cNvSpPr/>
          <p:nvPr/>
        </p:nvSpPr>
        <p:spPr>
          <a:xfrm>
            <a:off x="935421" y="4422518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24EA9AE-50D3-1038-410E-FFD9DC74D80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rot="5400000">
            <a:off x="-538147" y="2770273"/>
            <a:ext cx="3304489" cy="1270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C390887-E37B-1CC5-0701-76394FBC42D5}"/>
              </a:ext>
            </a:extLst>
          </p:cNvPr>
          <p:cNvSpPr/>
          <p:nvPr/>
        </p:nvSpPr>
        <p:spPr>
          <a:xfrm>
            <a:off x="1624039" y="1523656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A25D7-8675-63B6-03E4-EBD10CC09525}"/>
              </a:ext>
            </a:extLst>
          </p:cNvPr>
          <p:cNvSpPr txBox="1"/>
          <p:nvPr/>
        </p:nvSpPr>
        <p:spPr>
          <a:xfrm>
            <a:off x="6929317" y="157115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B8BAEB-568F-BEB3-9DED-147A31F274D2}"/>
              </a:ext>
            </a:extLst>
          </p:cNvPr>
          <p:cNvSpPr txBox="1"/>
          <p:nvPr/>
        </p:nvSpPr>
        <p:spPr>
          <a:xfrm>
            <a:off x="2012642" y="1523655"/>
            <a:ext cx="94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A1B9A29-030B-8EB6-1359-2F580F8D7FB7}"/>
              </a:ext>
            </a:extLst>
          </p:cNvPr>
          <p:cNvCxnSpPr>
            <a:cxnSpLocks/>
            <a:stCxn id="4" idx="5"/>
            <a:endCxn id="17" idx="0"/>
          </p:cNvCxnSpPr>
          <p:nvPr/>
        </p:nvCxnSpPr>
        <p:spPr>
          <a:xfrm rot="16200000" flipH="1">
            <a:off x="1293367" y="1014307"/>
            <a:ext cx="456421" cy="562275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9B8D66A-668F-9229-61DE-9A34573A48A8}"/>
              </a:ext>
            </a:extLst>
          </p:cNvPr>
          <p:cNvCxnSpPr>
            <a:cxnSpLocks/>
            <a:stCxn id="17" idx="4"/>
            <a:endCxn id="28" idx="0"/>
          </p:cNvCxnSpPr>
          <p:nvPr/>
        </p:nvCxnSpPr>
        <p:spPr>
          <a:xfrm rot="5400000">
            <a:off x="1612249" y="2054613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964098D-7D49-55ED-2351-8B473E7DA296}"/>
              </a:ext>
            </a:extLst>
          </p:cNvPr>
          <p:cNvSpPr txBox="1"/>
          <p:nvPr/>
        </p:nvSpPr>
        <p:spPr>
          <a:xfrm>
            <a:off x="2016279" y="2233834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0F78C8-77D8-7693-F36B-582A0E10B4A4}"/>
              </a:ext>
            </a:extLst>
          </p:cNvPr>
          <p:cNvSpPr/>
          <p:nvPr/>
        </p:nvSpPr>
        <p:spPr>
          <a:xfrm>
            <a:off x="1617689" y="2245080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70756169-7526-7EFB-FA5A-12D56693957A}"/>
              </a:ext>
            </a:extLst>
          </p:cNvPr>
          <p:cNvCxnSpPr>
            <a:cxnSpLocks/>
            <a:endCxn id="33" idx="0"/>
          </p:cNvCxnSpPr>
          <p:nvPr/>
        </p:nvCxnSpPr>
        <p:spPr>
          <a:xfrm rot="5400000">
            <a:off x="1612249" y="2788517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C1C403F-2972-DCD7-63F0-CAD4E85105A4}"/>
              </a:ext>
            </a:extLst>
          </p:cNvPr>
          <p:cNvSpPr/>
          <p:nvPr/>
        </p:nvSpPr>
        <p:spPr>
          <a:xfrm>
            <a:off x="1617689" y="2978984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0C205C-2C30-DE42-63C9-F76A8B05B22E}"/>
              </a:ext>
            </a:extLst>
          </p:cNvPr>
          <p:cNvSpPr txBox="1"/>
          <p:nvPr/>
        </p:nvSpPr>
        <p:spPr>
          <a:xfrm>
            <a:off x="1981391" y="2956493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 Review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888F41B1-2422-ED9E-DD76-A89809E6C8E8}"/>
              </a:ext>
            </a:extLst>
          </p:cNvPr>
          <p:cNvCxnSpPr>
            <a:cxnSpLocks/>
            <a:endCxn id="36" idx="0"/>
          </p:cNvCxnSpPr>
          <p:nvPr/>
        </p:nvCxnSpPr>
        <p:spPr>
          <a:xfrm rot="5400000">
            <a:off x="1612249" y="3522421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D4FC820-7C41-67B1-273E-D9C28ADBEAA2}"/>
              </a:ext>
            </a:extLst>
          </p:cNvPr>
          <p:cNvSpPr/>
          <p:nvPr/>
        </p:nvSpPr>
        <p:spPr>
          <a:xfrm>
            <a:off x="1617689" y="3712888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50684A-9F08-965C-836D-B35210B7593D}"/>
              </a:ext>
            </a:extLst>
          </p:cNvPr>
          <p:cNvSpPr txBox="1"/>
          <p:nvPr/>
        </p:nvSpPr>
        <p:spPr>
          <a:xfrm>
            <a:off x="2007045" y="3731451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46449B9E-41E7-398D-AE50-B6D33E5F6807}"/>
              </a:ext>
            </a:extLst>
          </p:cNvPr>
          <p:cNvCxnSpPr>
            <a:cxnSpLocks/>
            <a:stCxn id="36" idx="4"/>
            <a:endCxn id="5" idx="7"/>
          </p:cNvCxnSpPr>
          <p:nvPr/>
        </p:nvCxnSpPr>
        <p:spPr>
          <a:xfrm rot="5400000">
            <a:off x="1311612" y="3988558"/>
            <a:ext cx="413583" cy="555925"/>
          </a:xfrm>
          <a:prstGeom prst="curvedConnector3">
            <a:avLst>
              <a:gd name="adj1" fmla="val 50000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CF938CD-0F25-E7D4-6E26-73F2352675A0}"/>
              </a:ext>
            </a:extLst>
          </p:cNvPr>
          <p:cNvSpPr/>
          <p:nvPr/>
        </p:nvSpPr>
        <p:spPr>
          <a:xfrm>
            <a:off x="5829326" y="801396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5D92EE-B711-4DB8-BD64-57B87B36877E}"/>
              </a:ext>
            </a:extLst>
          </p:cNvPr>
          <p:cNvSpPr/>
          <p:nvPr/>
        </p:nvSpPr>
        <p:spPr>
          <a:xfrm>
            <a:off x="5829326" y="4452726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85F068B-EADC-95B3-2A9C-82A80389E7D1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 rot="5400000">
            <a:off x="4355758" y="2800481"/>
            <a:ext cx="3304489" cy="1270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3002C22-3BD5-0DA6-3861-9507DE2D8AD0}"/>
              </a:ext>
            </a:extLst>
          </p:cNvPr>
          <p:cNvSpPr/>
          <p:nvPr/>
        </p:nvSpPr>
        <p:spPr>
          <a:xfrm>
            <a:off x="6517944" y="1553864"/>
            <a:ext cx="357352" cy="346841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031BE93-485D-D2F1-471F-D075E181AD89}"/>
              </a:ext>
            </a:extLst>
          </p:cNvPr>
          <p:cNvCxnSpPr>
            <a:cxnSpLocks/>
            <a:stCxn id="42" idx="5"/>
            <a:endCxn id="45" idx="0"/>
          </p:cNvCxnSpPr>
          <p:nvPr/>
        </p:nvCxnSpPr>
        <p:spPr>
          <a:xfrm rot="16200000" flipH="1">
            <a:off x="6187272" y="1044515"/>
            <a:ext cx="456421" cy="562275"/>
          </a:xfrm>
          <a:prstGeom prst="curvedConnector3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194342B7-FD97-41CA-2E94-E062F9BB9CC6}"/>
              </a:ext>
            </a:extLst>
          </p:cNvPr>
          <p:cNvCxnSpPr>
            <a:cxnSpLocks/>
            <a:stCxn id="45" idx="4"/>
            <a:endCxn id="50" idx="0"/>
          </p:cNvCxnSpPr>
          <p:nvPr/>
        </p:nvCxnSpPr>
        <p:spPr>
          <a:xfrm rot="5400000">
            <a:off x="6506154" y="2084821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A78E47-DD67-D101-814D-FA8E619852FB}"/>
              </a:ext>
            </a:extLst>
          </p:cNvPr>
          <p:cNvSpPr txBox="1"/>
          <p:nvPr/>
        </p:nvSpPr>
        <p:spPr>
          <a:xfrm>
            <a:off x="6910184" y="2264042"/>
            <a:ext cx="106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AF48B86-0492-B35A-6D78-7CEBBE9F583B}"/>
              </a:ext>
            </a:extLst>
          </p:cNvPr>
          <p:cNvSpPr/>
          <p:nvPr/>
        </p:nvSpPr>
        <p:spPr>
          <a:xfrm>
            <a:off x="6511594" y="2275288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0F043D48-F269-376A-0A9E-2D0F42FC49F2}"/>
              </a:ext>
            </a:extLst>
          </p:cNvPr>
          <p:cNvCxnSpPr>
            <a:cxnSpLocks/>
            <a:endCxn id="52" idx="0"/>
          </p:cNvCxnSpPr>
          <p:nvPr/>
        </p:nvCxnSpPr>
        <p:spPr>
          <a:xfrm rot="5400000">
            <a:off x="6506154" y="2818725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C0455259-1A5A-E224-914B-070F052DD185}"/>
              </a:ext>
            </a:extLst>
          </p:cNvPr>
          <p:cNvSpPr/>
          <p:nvPr/>
        </p:nvSpPr>
        <p:spPr>
          <a:xfrm>
            <a:off x="6511594" y="3009192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017B3C-9BB7-69E1-DEB3-D9F2B7522F1E}"/>
              </a:ext>
            </a:extLst>
          </p:cNvPr>
          <p:cNvSpPr txBox="1"/>
          <p:nvPr/>
        </p:nvSpPr>
        <p:spPr>
          <a:xfrm>
            <a:off x="6875296" y="2986701"/>
            <a:ext cx="12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 Review</a:t>
            </a:r>
          </a:p>
        </p:txBody>
      </p: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AD770C59-028E-9B90-522A-1B4BB5DE5E23}"/>
              </a:ext>
            </a:extLst>
          </p:cNvPr>
          <p:cNvCxnSpPr>
            <a:cxnSpLocks/>
            <a:endCxn id="55" idx="0"/>
          </p:cNvCxnSpPr>
          <p:nvPr/>
        </p:nvCxnSpPr>
        <p:spPr>
          <a:xfrm rot="5400000">
            <a:off x="6506154" y="3552629"/>
            <a:ext cx="374583" cy="6350"/>
          </a:xfrm>
          <a:prstGeom prst="curvedConnector3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CBBA012-396E-52EF-D333-60C26CEA8814}"/>
              </a:ext>
            </a:extLst>
          </p:cNvPr>
          <p:cNvSpPr/>
          <p:nvPr/>
        </p:nvSpPr>
        <p:spPr>
          <a:xfrm>
            <a:off x="6511594" y="3743096"/>
            <a:ext cx="357352" cy="346841"/>
          </a:xfrm>
          <a:prstGeom prst="ellips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E2C15F-AAE2-3463-7F0D-9C6E59F8D8F3}"/>
              </a:ext>
            </a:extLst>
          </p:cNvPr>
          <p:cNvSpPr txBox="1"/>
          <p:nvPr/>
        </p:nvSpPr>
        <p:spPr>
          <a:xfrm>
            <a:off x="6900950" y="3761659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C4035366-EC29-738E-DB52-A2C885EF9FF3}"/>
              </a:ext>
            </a:extLst>
          </p:cNvPr>
          <p:cNvCxnSpPr>
            <a:cxnSpLocks/>
            <a:stCxn id="55" idx="4"/>
            <a:endCxn id="43" idx="7"/>
          </p:cNvCxnSpPr>
          <p:nvPr/>
        </p:nvCxnSpPr>
        <p:spPr>
          <a:xfrm rot="5400000">
            <a:off x="6205517" y="4018766"/>
            <a:ext cx="413583" cy="555925"/>
          </a:xfrm>
          <a:prstGeom prst="curvedConnector3">
            <a:avLst>
              <a:gd name="adj1" fmla="val 50000"/>
            </a:avLst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triped Right Arrow 58">
            <a:extLst>
              <a:ext uri="{FF2B5EF4-FFF2-40B4-BE49-F238E27FC236}">
                <a16:creationId xmlns:a16="http://schemas.microsoft.com/office/drawing/2014/main" id="{8EC751CD-A04B-E75B-D580-26BEE7BCA19A}"/>
              </a:ext>
            </a:extLst>
          </p:cNvPr>
          <p:cNvSpPr/>
          <p:nvPr/>
        </p:nvSpPr>
        <p:spPr>
          <a:xfrm>
            <a:off x="3638692" y="1741105"/>
            <a:ext cx="1465593" cy="1701631"/>
          </a:xfrm>
          <a:prstGeom prst="striped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4006-C864-57D2-1815-5BF2613FB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2169277" cy="48794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25B33-02F9-F547-E7D0-48D1C0B2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D2143-DBA9-B864-831B-8B6208A8CF41}"/>
              </a:ext>
            </a:extLst>
          </p:cNvPr>
          <p:cNvSpPr txBox="1"/>
          <p:nvPr/>
        </p:nvSpPr>
        <p:spPr>
          <a:xfrm>
            <a:off x="662151" y="924911"/>
            <a:ext cx="7819697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Contributors on forks don’t need any permissions granted to them for the Galasa project. </a:t>
            </a:r>
            <a:endParaRPr lang="en-US" dirty="0">
              <a:ea typeface="Open Sans"/>
              <a:cs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is still safe: PRs can’t submit to Galasa/build without review.</a:t>
            </a:r>
            <a:endParaRPr lang="en-US" dirty="0">
              <a:ea typeface="Open Sans"/>
              <a:cs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Fork users can build their own versions of artifacts in their GitHub organization.</a:t>
            </a:r>
            <a:endParaRPr lang="en-US" dirty="0">
              <a:ea typeface="Open Sans"/>
              <a:cs typeface="Open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Easily setup a build process on your own organization.</a:t>
            </a:r>
            <a:endParaRPr lang="en-US" dirty="0">
              <a:ea typeface="Open Sans"/>
              <a:cs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GitHub actions build process is forked along with the code.</a:t>
            </a:r>
            <a:endParaRPr lang="en-US" dirty="0">
              <a:ea typeface="Open Sans"/>
              <a:cs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Actions allowance of the Galasa project doesn’t get used building PRs of forked repos.</a:t>
            </a:r>
            <a:endParaRPr lang="en-US" dirty="0">
              <a:ea typeface="Open Sans"/>
              <a:cs typeface="Open Sa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It’s a big allowance, and funded by the Linux Foundation/Open Mainframe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2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D14B-23E6-27D4-EDA1-E3C3568C0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9F535-0898-7BD2-FD5E-22FF8A49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Roadmap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F5EA-D599-7E94-18BD-C4D740A48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09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89A2B17-6FD1-3F41-9496-5C95127D6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500" dirty="0"/>
              <a:t>High Level Roadmap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A4FE2-955E-9E23-3CA2-05D6673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829379" rtl="0" eaLnBrk="1" latinLnBrk="0" hangingPunct="1"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7A1167-D75F-1A4B-94DA-E1897DA43FDB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/>
        </p:nvGraphicFramePr>
        <p:xfrm>
          <a:off x="204877" y="701140"/>
          <a:ext cx="8638926" cy="425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914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2169942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2224116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  <a:gridCol w="2039954">
                  <a:extLst>
                    <a:ext uri="{9D8B030D-6E8A-4147-A177-3AD203B41FA5}">
                      <a16:colId xmlns:a16="http://schemas.microsoft.com/office/drawing/2014/main" val="3475052627"/>
                    </a:ext>
                  </a:extLst>
                </a:gridCol>
              </a:tblGrid>
              <a:tr h="18653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</a:t>
                      </a:r>
                      <a:endParaRPr lang="en-US" sz="700" dirty="0">
                        <a:latin typeface="Arial"/>
                      </a:endParaRP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2Q 2025</a:t>
                      </a: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2025</a:t>
                      </a: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2025 and beyond </a:t>
                      </a:r>
                      <a:endParaRPr lang="en-US" sz="700" b="1" i="0" u="none" strike="noStrike" noProof="0" dirty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4286" marR="34286" marT="17143" marB="17143"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37859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Service draws tests from password protected repo (</a:t>
                      </a:r>
                      <a:r>
                        <a:rPr lang="en-US" sz="9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artifactory</a:t>
                      </a: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) </a:t>
                      </a:r>
                      <a:r>
                        <a:rPr lang="en-US" sz="900" b="0" i="0" u="none" strike="noStrike" noProof="0" dirty="0">
                          <a:solidFill>
                            <a:srgbClr val="000000"/>
                          </a:solidFill>
                          <a:latin typeface="Arial"/>
                          <a:hlinkClick r:id="rId2"/>
                        </a:rPr>
                        <a:t>(link)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0" indent="-34290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Add public certificates so tests can contact things over https </a:t>
                      </a:r>
                      <a:r>
                        <a:rPr lang="en-US" sz="900" b="0" i="0" u="none" strike="noStrike" noProof="0" dirty="0">
                          <a:solidFill>
                            <a:schemeClr val="accent1"/>
                          </a:solidFill>
                          <a:latin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900" b="0" i="0" u="none" strike="noStrike" noProof="0" dirty="0">
                        <a:solidFill>
                          <a:schemeClr val="accent1"/>
                        </a:solidFill>
                        <a:latin typeface="Arial"/>
                      </a:endParaRPr>
                    </a:p>
                    <a:p>
                      <a:pPr marL="342900" marR="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Role-based access (admin vs non-admin) </a:t>
                      </a: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(</a:t>
                      </a: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  <a:hlinkClick r:id="rId4"/>
                        </a:rPr>
                        <a:t>link</a:t>
                      </a: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marL="0" marR="0" lvl="3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9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3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9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r>
                        <a:rPr lang="en-US" sz="9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900" b="0" i="0" u="none" strike="noStrike" noProof="0" dirty="0">
                        <a:solidFill>
                          <a:schemeClr val="accent1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Customer-specific requirements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Better test infrastructure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 and conference sessions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9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More Secure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Secure local secrets </a:t>
                      </a:r>
                      <a:r>
                        <a:rPr lang="en-US" sz="9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  <a:hlinkClick r:id="rId6"/>
                        </a:rPr>
                        <a:t>(link)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 </a:t>
                      </a:r>
                      <a:endParaRPr lang="en-US" sz="900" dirty="0"/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 inside the cluster</a:t>
                      </a:r>
                      <a:r>
                        <a:rPr lang="en-US" sz="9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  <a:r>
                        <a:rPr lang="en-US" sz="900" b="0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  <a:hlinkClick r:id="rId7"/>
                        </a:rPr>
                        <a:t>(link)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Access tokens have an expiry time (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8"/>
                        </a:rPr>
                        <a:t>link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)</a:t>
                      </a:r>
                    </a:p>
                    <a:p>
                      <a:pPr marL="342900" marR="0" lvl="3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Release v1.0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br>
                        <a:rPr lang="en-US" sz="900" b="1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</a:br>
                      <a:r>
                        <a:rPr lang="en-US" sz="9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Customer-specific requirements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 </a:t>
                      </a:r>
                      <a:r>
                        <a:rPr lang="en-US" sz="900" b="0" i="0" u="none" strike="noStrike" baseline="0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sync'ed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 from IBM Cloud Secrets Manager </a:t>
                      </a: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(link)</a:t>
                      </a:r>
                      <a:endParaRPr lang="en-US" sz="9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More Gherkin requirements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700" b="0" i="0" u="none" strike="noStrike" baseline="0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9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 blogs, videos and conference sessions</a:t>
                      </a:r>
                      <a:endParaRPr lang="en-US" sz="9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Easier to use/maintain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Schedule tests in queues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 (CRUD)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Kafka-published test lifecycle change events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'OMP' cloud account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9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query test results within a time bracket, requestor, passed/failed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UI: Annotate a test run, see annotations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CLI: Annotate a test run, see annotations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see test status details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view a run log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see which artifacts are downloadable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: download selected artifacts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 sessions</a:t>
                      </a:r>
                      <a:endParaRPr lang="en-US" sz="900" dirty="0"/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properties (CRUD)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Others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 space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Open Sans"/>
                        </a:rPr>
                        <a:t>Integrate with other OMP projects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Open San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9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9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 videos and conference sessions</a:t>
                      </a:r>
                      <a:endParaRPr lang="en-US" sz="22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6583696" y="559231"/>
            <a:ext cx="2451869" cy="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914400">
              <a:spcBef>
                <a:spcPts val="1088"/>
              </a:spcBef>
              <a:buSzPct val="100000"/>
            </a:pPr>
            <a:r>
              <a:rPr lang="en-US" sz="675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675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675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675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675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675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675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423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C9A8-B328-CA4C-A4AD-EEA4F48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406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FD2CC-06DC-BCCF-E564-12456A20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4630093" cy="403976"/>
          </a:xfrm>
        </p:spPr>
        <p:txBody>
          <a:bodyPr/>
          <a:lstStyle/>
          <a:p>
            <a:r>
              <a:rPr lang="en-US" dirty="0">
                <a:latin typeface="WORK SANS MEDIUM ROMAN"/>
                <a:cs typeface="Arial"/>
              </a:rPr>
              <a:t>Continuous Delivery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6481-E300-7315-B095-FB77EE59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18" y="4737638"/>
            <a:ext cx="5715901" cy="34990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Note: Pre-release builds of Galasa code and Documentation are visible externally on main branch every build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394253-ED76-D409-0789-C496EB40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9864"/>
              </p:ext>
            </p:extLst>
          </p:nvPr>
        </p:nvGraphicFramePr>
        <p:xfrm>
          <a:off x="251942" y="579684"/>
          <a:ext cx="8397917" cy="8750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551">
                  <a:extLst>
                    <a:ext uri="{9D8B030D-6E8A-4147-A177-3AD203B41FA5}">
                      <a16:colId xmlns:a16="http://schemas.microsoft.com/office/drawing/2014/main" val="136762663"/>
                    </a:ext>
                  </a:extLst>
                </a:gridCol>
                <a:gridCol w="1881494">
                  <a:extLst>
                    <a:ext uri="{9D8B030D-6E8A-4147-A177-3AD203B41FA5}">
                      <a16:colId xmlns:a16="http://schemas.microsoft.com/office/drawing/2014/main" val="2488988101"/>
                    </a:ext>
                  </a:extLst>
                </a:gridCol>
                <a:gridCol w="5028872">
                  <a:extLst>
                    <a:ext uri="{9D8B030D-6E8A-4147-A177-3AD203B41FA5}">
                      <a16:colId xmlns:a16="http://schemas.microsoft.com/office/drawing/2014/main" val="2945822528"/>
                    </a:ext>
                  </a:extLst>
                </a:gridCol>
              </a:tblGrid>
              <a:tr h="398667">
                <a:tc>
                  <a:txBody>
                    <a:bodyPr/>
                    <a:lstStyle/>
                    <a:p>
                      <a:r>
                        <a:rPr lang="en-US" dirty="0"/>
                        <a:t>Galasa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1" i="0" u="none" strike="noStrike" noProof="0" dirty="0">
                          <a:latin typeface="Open Sans"/>
                        </a:rPr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1" i="0" u="none" strike="noStrike" noProof="0" dirty="0">
                          <a:latin typeface="Open Sans"/>
                        </a:rPr>
                        <a:t>Highlights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79579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 Jan 16</a:t>
                      </a:r>
                      <a:r>
                        <a:rPr lang="en-US" sz="1200" baseline="30000"/>
                        <a:t>th</a:t>
                      </a:r>
                      <a:r>
                        <a:rPr lang="en-US" sz="1200"/>
                        <a:t> 2024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Every part of Galasa versioned with same 0.39.0 version marker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Easier contributions: Forks and fork builds supported.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Gherkin improvements.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Query roles available. User has a role (read-only) everyone is an admin.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Query test runs by the </a:t>
                      </a:r>
                      <a:r>
                        <a:rPr lang="en-US" sz="1200" dirty="0" err="1"/>
                        <a:t>groupID</a:t>
                      </a:r>
                      <a:r>
                        <a:rPr lang="en-US" sz="1200" dirty="0"/>
                        <a:t> set when they were launched.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Version uplift on many 3</a:t>
                      </a:r>
                      <a:r>
                        <a:rPr lang="en-US" sz="1200" baseline="30000" dirty="0"/>
                        <a:t>rd</a:t>
                      </a:r>
                      <a:r>
                        <a:rPr lang="en-US" sz="1200" dirty="0"/>
                        <a:t> party dependencies, and </a:t>
                      </a:r>
                      <a:r>
                        <a:rPr lang="en-US" sz="1200" dirty="0" err="1"/>
                        <a:t>couchdb</a:t>
                      </a:r>
                      <a:r>
                        <a:rPr lang="en-US" sz="1200" dirty="0"/>
                        <a:t>.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Drop maven 2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194620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Dec 6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List access tokens by </a:t>
                      </a:r>
                      <a:r>
                        <a:rPr lang="en-US" sz="1200" dirty="0" err="1"/>
                        <a:t>loginID</a:t>
                      </a:r>
                      <a:r>
                        <a:rPr lang="en-US" sz="1200" dirty="0"/>
                        <a:t>. Gherkin improvements. CLI Secrets get/set/delete.  Fixes. CLI delete users. Web UI: Settings page. See when you last used a token/logged in.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Easier contributions: fewer repositories.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099065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Sept 17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Java 17. Performance of Get runs. Delete runs. CLI handles multi-line CPS properties better.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520346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Aug 15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Gradle 8, Gherkin scenarios and example tables, Sizable gherkin terminals, Revoke access token using the CLI, </a:t>
                      </a:r>
                      <a:r>
                        <a:rPr lang="en-US" sz="1200" dirty="0" err="1"/>
                        <a:t>Couchdb</a:t>
                      </a:r>
                      <a:r>
                        <a:rPr lang="en-US" sz="1200" dirty="0"/>
                        <a:t> upgrade.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23010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June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DB2 manager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01185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0.34.0/0.34.1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June 10th/12th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Remote CPS for local test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1316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Authentication mandatory. CouchDB upgrade. Updated </a:t>
                      </a:r>
                      <a:r>
                        <a:rPr lang="en-US" sz="1200" dirty="0" err="1"/>
                        <a:t>gradle&amp;maven</a:t>
                      </a:r>
                      <a:r>
                        <a:rPr lang="en-US" sz="1200" dirty="0"/>
                        <a:t> plugins.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16405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March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Reset/Cancel runs which hang. Run local Gherkin tests. Eclipse plugins withdrawn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68246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Authentication (optional)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set/create/update properties in </a:t>
                      </a:r>
                      <a:r>
                        <a:rPr lang="en-US" sz="1200" dirty="0" err="1"/>
                        <a:t>yaml</a:t>
                      </a:r>
                      <a:r>
                        <a:rPr lang="en-US" sz="1200" dirty="0"/>
                        <a:t>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87578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2023-Oct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can set/get property values in Ecosystem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requestor is always the user id of caller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91705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2023-July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Security fixes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71661"/>
                  </a:ext>
                </a:extLst>
              </a:tr>
              <a:tr h="8143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get list of historical runs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get details of a historical run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download artifacts from a historical run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debug testcases in Eclipse/</a:t>
                      </a:r>
                      <a:r>
                        <a:rPr lang="en-US" sz="1200" dirty="0" err="1"/>
                        <a:t>VSCode</a:t>
                      </a:r>
                      <a:r>
                        <a:rPr lang="en-US" sz="1200" dirty="0"/>
                        <a:t>/IntelliJ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58699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r>
                        <a:rPr lang="en-US" sz="1200" dirty="0"/>
                        <a:t>0.27.0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Get status of a historical run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uses $GALASA_HOME environment variable</a:t>
                      </a:r>
                      <a:endParaRPr lang="en-US" sz="12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40087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r>
                        <a:rPr lang="en-US" sz="1200" dirty="0"/>
                        <a:t>0.26.0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2023-March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launches local test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30302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r>
                        <a:rPr lang="en-US" sz="1200" dirty="0"/>
                        <a:t>0.25.0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2023-Jan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Stable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9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9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2178-334F-8749-21EA-D2F767FE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F927-CFD6-9DFC-A42F-498CF91F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Changes in 0.38.0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717D7-8B20-DD1F-8083-2AEB78E1B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00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6010-622D-3E38-5BDD-EEAA86F0E8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2F5D01-F404-59F2-0D19-71733974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4</a:t>
            </a:fld>
            <a:endParaRPr lang="en-GB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4C0D3D-1399-A9A7-C876-26B9EFB243C2}"/>
              </a:ext>
            </a:extLst>
          </p:cNvPr>
          <p:cNvSpPr/>
          <p:nvPr/>
        </p:nvSpPr>
        <p:spPr>
          <a:xfrm>
            <a:off x="560539" y="957593"/>
            <a:ext cx="2292604" cy="1363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 err="1"/>
              <a:t>UsernamePassword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B6BC11-63C0-997E-E51C-31C519AFA30B}"/>
              </a:ext>
            </a:extLst>
          </p:cNvPr>
          <p:cNvSpPr/>
          <p:nvPr/>
        </p:nvSpPr>
        <p:spPr>
          <a:xfrm>
            <a:off x="3132430" y="986468"/>
            <a:ext cx="2356887" cy="1363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 err="1"/>
              <a:t>UsernameToken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CDE3FD3-47BF-71AB-6075-5561C44C436C}"/>
              </a:ext>
            </a:extLst>
          </p:cNvPr>
          <p:cNvSpPr/>
          <p:nvPr/>
        </p:nvSpPr>
        <p:spPr>
          <a:xfrm>
            <a:off x="3127773" y="2534951"/>
            <a:ext cx="2361545" cy="1363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Username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FBB464-4A33-413D-6DBE-927B0021BC60}"/>
              </a:ext>
            </a:extLst>
          </p:cNvPr>
          <p:cNvSpPr/>
          <p:nvPr/>
        </p:nvSpPr>
        <p:spPr>
          <a:xfrm>
            <a:off x="560539" y="2534951"/>
            <a:ext cx="2292604" cy="13638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Token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51B8F2-287F-D804-9B51-B9448B16E080}"/>
              </a:ext>
            </a:extLst>
          </p:cNvPr>
          <p:cNvGrpSpPr/>
          <p:nvPr/>
        </p:nvGrpSpPr>
        <p:grpSpPr>
          <a:xfrm>
            <a:off x="1856976" y="2923078"/>
            <a:ext cx="931665" cy="735197"/>
            <a:chOff x="3259574" y="3608869"/>
            <a:chExt cx="931665" cy="73519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D9FB3C2-9A1B-A27D-C97D-D4827A4C6FBD}"/>
                </a:ext>
              </a:extLst>
            </p:cNvPr>
            <p:cNvSpPr/>
            <p:nvPr/>
          </p:nvSpPr>
          <p:spPr>
            <a:xfrm>
              <a:off x="3259574" y="3608869"/>
              <a:ext cx="931665" cy="7351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Last Set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520EF-AC25-24FB-3994-8F2144312EE9}"/>
                </a:ext>
              </a:extLst>
            </p:cNvPr>
            <p:cNvSpPr txBox="1"/>
            <p:nvPr/>
          </p:nvSpPr>
          <p:spPr>
            <a:xfrm>
              <a:off x="3259574" y="3882401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username</a:t>
              </a:r>
              <a:br>
                <a:rPr lang="en-US" sz="1200" dirty="0"/>
              </a:br>
              <a:r>
                <a:rPr lang="en-US" sz="1200" dirty="0" err="1"/>
                <a:t>time+date</a:t>
              </a:r>
              <a:endParaRPr lang="en-US" sz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528368-9990-ACA8-4267-6D01601DB73C}"/>
              </a:ext>
            </a:extLst>
          </p:cNvPr>
          <p:cNvGrpSpPr/>
          <p:nvPr/>
        </p:nvGrpSpPr>
        <p:grpSpPr>
          <a:xfrm>
            <a:off x="1856976" y="1351792"/>
            <a:ext cx="931665" cy="735197"/>
            <a:chOff x="3259574" y="3608869"/>
            <a:chExt cx="931665" cy="735197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5798C35-62EF-FBF7-AB89-1CDAD40548D0}"/>
                </a:ext>
              </a:extLst>
            </p:cNvPr>
            <p:cNvSpPr/>
            <p:nvPr/>
          </p:nvSpPr>
          <p:spPr>
            <a:xfrm>
              <a:off x="3259574" y="3608869"/>
              <a:ext cx="931665" cy="7351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Last Set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2FABC4-68EC-4255-69EA-F95E920A349D}"/>
                </a:ext>
              </a:extLst>
            </p:cNvPr>
            <p:cNvSpPr txBox="1"/>
            <p:nvPr/>
          </p:nvSpPr>
          <p:spPr>
            <a:xfrm>
              <a:off x="3259574" y="3882401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username</a:t>
              </a:r>
              <a:br>
                <a:rPr lang="en-US" sz="1200" dirty="0"/>
              </a:br>
              <a:r>
                <a:rPr lang="en-US" sz="1200" dirty="0" err="1"/>
                <a:t>time+date</a:t>
              </a:r>
              <a:endParaRPr lang="en-US" sz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875FDE-638B-7892-D834-F06098470D31}"/>
              </a:ext>
            </a:extLst>
          </p:cNvPr>
          <p:cNvGrpSpPr/>
          <p:nvPr/>
        </p:nvGrpSpPr>
        <p:grpSpPr>
          <a:xfrm>
            <a:off x="4327795" y="1386195"/>
            <a:ext cx="931665" cy="735197"/>
            <a:chOff x="3259574" y="3608869"/>
            <a:chExt cx="931665" cy="73519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554A812-5CEF-9D86-C2CC-99E0D73D9E68}"/>
                </a:ext>
              </a:extLst>
            </p:cNvPr>
            <p:cNvSpPr/>
            <p:nvPr/>
          </p:nvSpPr>
          <p:spPr>
            <a:xfrm>
              <a:off x="3259574" y="3608869"/>
              <a:ext cx="931665" cy="7351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Last Set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0350A5-600A-E682-8FDF-37B290E91338}"/>
                </a:ext>
              </a:extLst>
            </p:cNvPr>
            <p:cNvSpPr txBox="1"/>
            <p:nvPr/>
          </p:nvSpPr>
          <p:spPr>
            <a:xfrm>
              <a:off x="3259574" y="3882401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username</a:t>
              </a:r>
              <a:br>
                <a:rPr lang="en-US" sz="1200" dirty="0"/>
              </a:br>
              <a:r>
                <a:rPr lang="en-US" sz="1200" dirty="0" err="1"/>
                <a:t>time+date</a:t>
              </a:r>
              <a:endParaRPr lang="en-US" sz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6C87E86-4CCB-4906-9EDB-3DABEF7E32D4}"/>
              </a:ext>
            </a:extLst>
          </p:cNvPr>
          <p:cNvGrpSpPr/>
          <p:nvPr/>
        </p:nvGrpSpPr>
        <p:grpSpPr>
          <a:xfrm>
            <a:off x="4363568" y="2942937"/>
            <a:ext cx="931665" cy="735197"/>
            <a:chOff x="3259574" y="3608869"/>
            <a:chExt cx="931665" cy="735197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4985999-5D47-F3A2-8A69-8C4599E5B2DE}"/>
                </a:ext>
              </a:extLst>
            </p:cNvPr>
            <p:cNvSpPr/>
            <p:nvPr/>
          </p:nvSpPr>
          <p:spPr>
            <a:xfrm>
              <a:off x="3259574" y="3608869"/>
              <a:ext cx="931665" cy="73519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Last Set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0F9DD7-3FAF-E7E2-49D7-E976ED9B1058}"/>
                </a:ext>
              </a:extLst>
            </p:cNvPr>
            <p:cNvSpPr txBox="1"/>
            <p:nvPr/>
          </p:nvSpPr>
          <p:spPr>
            <a:xfrm>
              <a:off x="3259574" y="3882401"/>
              <a:ext cx="931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username</a:t>
              </a:r>
              <a:br>
                <a:rPr lang="en-US" sz="1200" dirty="0"/>
              </a:br>
              <a:r>
                <a:rPr lang="en-US" sz="1200" dirty="0" err="1"/>
                <a:t>time+date</a:t>
              </a:r>
              <a:endParaRPr lang="en-US" sz="12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3E3322-A1C4-565E-4EC6-3F8BB6877F54}"/>
              </a:ext>
            </a:extLst>
          </p:cNvPr>
          <p:cNvGrpSpPr/>
          <p:nvPr/>
        </p:nvGrpSpPr>
        <p:grpSpPr>
          <a:xfrm>
            <a:off x="690167" y="2923078"/>
            <a:ext cx="1071817" cy="919863"/>
            <a:chOff x="3259574" y="3608869"/>
            <a:chExt cx="1071817" cy="91986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1929F956-67BE-7002-28DC-9B8FAA94CCBF}"/>
                </a:ext>
              </a:extLst>
            </p:cNvPr>
            <p:cNvSpPr/>
            <p:nvPr/>
          </p:nvSpPr>
          <p:spPr>
            <a:xfrm>
              <a:off x="3259574" y="3608869"/>
              <a:ext cx="1071817" cy="9198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E6569B7-E840-0729-BCE9-4AF40E038A5D}"/>
                </a:ext>
              </a:extLst>
            </p:cNvPr>
            <p:cNvSpPr txBox="1"/>
            <p:nvPr/>
          </p:nvSpPr>
          <p:spPr>
            <a:xfrm>
              <a:off x="3286875" y="3882401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token</a:t>
              </a:r>
              <a:br>
                <a:rPr lang="en-US" sz="1200" dirty="0"/>
              </a:br>
              <a:r>
                <a:rPr lang="en-US" sz="1200" dirty="0"/>
                <a:t>description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8E52FE8-0E6E-6846-6BCE-21690E709D7C}"/>
              </a:ext>
            </a:extLst>
          </p:cNvPr>
          <p:cNvGrpSpPr/>
          <p:nvPr/>
        </p:nvGrpSpPr>
        <p:grpSpPr>
          <a:xfrm>
            <a:off x="731390" y="1326123"/>
            <a:ext cx="1071817" cy="919863"/>
            <a:chOff x="3259574" y="3608869"/>
            <a:chExt cx="1071817" cy="919863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9DF74D1-0A87-AD61-0132-9B53A97AFF75}"/>
                </a:ext>
              </a:extLst>
            </p:cNvPr>
            <p:cNvSpPr/>
            <p:nvPr/>
          </p:nvSpPr>
          <p:spPr>
            <a:xfrm>
              <a:off x="3259574" y="3608869"/>
              <a:ext cx="1071817" cy="9198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210AFCE-7D34-BAD2-0F9C-6D5C9F490E9D}"/>
                </a:ext>
              </a:extLst>
            </p:cNvPr>
            <p:cNvSpPr txBox="1"/>
            <p:nvPr/>
          </p:nvSpPr>
          <p:spPr>
            <a:xfrm>
              <a:off x="3259574" y="3882401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username</a:t>
              </a:r>
              <a:br>
                <a:rPr lang="en-US" sz="1200" b="1" dirty="0">
                  <a:solidFill>
                    <a:srgbClr val="FF0000"/>
                  </a:solidFill>
                </a:rPr>
              </a:br>
              <a:r>
                <a:rPr lang="en-US" sz="1200" b="1" dirty="0">
                  <a:solidFill>
                    <a:srgbClr val="FF0000"/>
                  </a:solidFill>
                </a:rPr>
                <a:t>password</a:t>
              </a:r>
              <a:br>
                <a:rPr lang="en-US" sz="1200" dirty="0"/>
              </a:br>
              <a:r>
                <a:rPr lang="en-US" sz="1200" dirty="0"/>
                <a:t>description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42B949-847F-08FF-69FD-D6B04C3042FE}"/>
              </a:ext>
            </a:extLst>
          </p:cNvPr>
          <p:cNvGrpSpPr/>
          <p:nvPr/>
        </p:nvGrpSpPr>
        <p:grpSpPr>
          <a:xfrm>
            <a:off x="3236729" y="2939402"/>
            <a:ext cx="1071817" cy="919863"/>
            <a:chOff x="3259574" y="3608869"/>
            <a:chExt cx="1071817" cy="91986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93E9C49-ECE9-3F2C-F184-E88BA1B9588E}"/>
                </a:ext>
              </a:extLst>
            </p:cNvPr>
            <p:cNvSpPr/>
            <p:nvPr/>
          </p:nvSpPr>
          <p:spPr>
            <a:xfrm>
              <a:off x="3259574" y="3608869"/>
              <a:ext cx="1071817" cy="9198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08ECE4-D8BB-865A-0BF0-180FD4AEE1F0}"/>
                </a:ext>
              </a:extLst>
            </p:cNvPr>
            <p:cNvSpPr txBox="1"/>
            <p:nvPr/>
          </p:nvSpPr>
          <p:spPr>
            <a:xfrm>
              <a:off x="3259574" y="3882401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username</a:t>
              </a:r>
              <a:br>
                <a:rPr lang="en-US" sz="1200" dirty="0"/>
              </a:br>
              <a:r>
                <a:rPr lang="en-US" sz="1200" dirty="0"/>
                <a:t>description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A0C1F3C-0D29-50A0-9288-1AFA24A11F35}"/>
              </a:ext>
            </a:extLst>
          </p:cNvPr>
          <p:cNvGrpSpPr/>
          <p:nvPr/>
        </p:nvGrpSpPr>
        <p:grpSpPr>
          <a:xfrm>
            <a:off x="3213964" y="1386195"/>
            <a:ext cx="1071817" cy="919863"/>
            <a:chOff x="3259574" y="3608869"/>
            <a:chExt cx="1071817" cy="91986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FF93CB5-C85D-4D6C-008F-530E052B1405}"/>
                </a:ext>
              </a:extLst>
            </p:cNvPr>
            <p:cNvSpPr/>
            <p:nvPr/>
          </p:nvSpPr>
          <p:spPr>
            <a:xfrm>
              <a:off x="3259574" y="3608869"/>
              <a:ext cx="1071817" cy="91986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A6147E8-6A9E-326C-AC2C-F333D497351E}"/>
                </a:ext>
              </a:extLst>
            </p:cNvPr>
            <p:cNvSpPr txBox="1"/>
            <p:nvPr/>
          </p:nvSpPr>
          <p:spPr>
            <a:xfrm>
              <a:off x="3259574" y="3882401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username</a:t>
              </a:r>
              <a:br>
                <a:rPr lang="en-US" sz="1200" b="1" dirty="0">
                  <a:solidFill>
                    <a:srgbClr val="FF0000"/>
                  </a:solidFill>
                </a:rPr>
              </a:br>
              <a:r>
                <a:rPr lang="en-US" sz="1200" b="1" dirty="0">
                  <a:solidFill>
                    <a:srgbClr val="FF0000"/>
                  </a:solidFill>
                </a:rPr>
                <a:t>token</a:t>
              </a:r>
              <a:br>
                <a:rPr lang="en-US" sz="1200" dirty="0"/>
              </a:br>
              <a:r>
                <a:rPr lang="en-US" sz="1200" dirty="0"/>
                <a:t>description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122C8CD-11D8-25B9-2CE6-E672497F637A}"/>
              </a:ext>
            </a:extLst>
          </p:cNvPr>
          <p:cNvSpPr txBox="1"/>
          <p:nvPr/>
        </p:nvSpPr>
        <p:spPr>
          <a:xfrm>
            <a:off x="5681794" y="1585706"/>
            <a:ext cx="3048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(create/update)</a:t>
            </a:r>
          </a:p>
          <a:p>
            <a:r>
              <a:rPr lang="en-US" dirty="0"/>
              <a:t>Get (redacted values)</a:t>
            </a:r>
          </a:p>
          <a:p>
            <a:r>
              <a:rPr lang="en-US" dirty="0"/>
              <a:t>Get (with values)</a:t>
            </a:r>
          </a:p>
          <a:p>
            <a:r>
              <a:rPr lang="en-US" dirty="0"/>
              <a:t>Delete</a:t>
            </a:r>
          </a:p>
          <a:p>
            <a:endParaRPr lang="en-US" dirty="0"/>
          </a:p>
          <a:p>
            <a:r>
              <a:rPr lang="en-US" dirty="0"/>
              <a:t>Get/Deploy as </a:t>
            </a:r>
            <a:r>
              <a:rPr lang="en-US" dirty="0" err="1"/>
              <a:t>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Weird values can be encoded in base64</a:t>
            </a:r>
          </a:p>
          <a:p>
            <a:endParaRPr lang="en-US" dirty="0"/>
          </a:p>
          <a:p>
            <a:r>
              <a:rPr lang="en-US" dirty="0"/>
              <a:t>Who changed it last</a:t>
            </a:r>
          </a:p>
          <a:p>
            <a:r>
              <a:rPr lang="en-US" dirty="0"/>
              <a:t>When was it last changed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09868-FC2E-E5BF-6178-668E395FCA30}"/>
              </a:ext>
            </a:extLst>
          </p:cNvPr>
          <p:cNvSpPr txBox="1"/>
          <p:nvPr/>
        </p:nvSpPr>
        <p:spPr>
          <a:xfrm>
            <a:off x="5681794" y="1187639"/>
            <a:ext cx="279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Encrypted when stored</a:t>
            </a:r>
          </a:p>
        </p:txBody>
      </p:sp>
    </p:spTree>
    <p:extLst>
      <p:ext uri="{BB962C8B-B14F-4D97-AF65-F5344CB8AC3E}">
        <p14:creationId xmlns:p14="http://schemas.microsoft.com/office/powerpoint/2010/main" val="112524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1775-0454-BA32-5B75-DCE46B1F3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upgrades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9F4C49-ACF8-E58E-A0F1-C498D62F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D7387-C30D-F3C4-E353-EF8A22433CAC}"/>
              </a:ext>
            </a:extLst>
          </p:cNvPr>
          <p:cNvSpPr txBox="1"/>
          <p:nvPr/>
        </p:nvSpPr>
        <p:spPr>
          <a:xfrm>
            <a:off x="872359" y="1694587"/>
            <a:ext cx="712601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Couchdb</a:t>
            </a:r>
            <a:r>
              <a:rPr lang="en-US" dirty="0"/>
              <a:t> upgraded on the Galasa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dependencies on 3</a:t>
            </a:r>
            <a:r>
              <a:rPr lang="en-US" baseline="30000" dirty="0"/>
              <a:t>rd</a:t>
            </a:r>
            <a:r>
              <a:rPr lang="en-US" dirty="0"/>
              <a:t> party packages upgraded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 guard against possible vulnerabilities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To keep Galasa up-to-date</a:t>
            </a:r>
          </a:p>
        </p:txBody>
      </p:sp>
    </p:spTree>
    <p:extLst>
      <p:ext uri="{BB962C8B-B14F-4D97-AF65-F5344CB8AC3E}">
        <p14:creationId xmlns:p14="http://schemas.microsoft.com/office/powerpoint/2010/main" val="15938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D349-D11F-69B2-A38D-79577252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739B-8307-B3A4-781E-8E3AB2679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Changes in 0.39.0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C8CFF-BF4E-219D-C657-C38425F842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6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C7605-0B27-85BA-CD2B-1128527BD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BBA5-6791-D348-92E3-C88FEB990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456418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Submit runs in groups, Query them back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A5D8E-B7E4-30A9-DAC6-159A09E92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7</a:t>
            </a:fld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56581F-941E-B586-FD1E-3F37B2B5130B}"/>
              </a:ext>
            </a:extLst>
          </p:cNvPr>
          <p:cNvSpPr txBox="1">
            <a:spLocks/>
          </p:cNvSpPr>
          <p:nvPr/>
        </p:nvSpPr>
        <p:spPr>
          <a:xfrm>
            <a:off x="525281" y="1023657"/>
            <a:ext cx="7126250" cy="3214688"/>
          </a:xfr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-US" sz="2000" dirty="0" err="1">
                <a:latin typeface="Arial"/>
                <a:ea typeface="Open Sans"/>
                <a:cs typeface="Arial"/>
              </a:rPr>
              <a:t>galasactl</a:t>
            </a:r>
            <a:r>
              <a:rPr lang="en-US" sz="2000" dirty="0">
                <a:latin typeface="Arial"/>
                <a:ea typeface="Open Sans"/>
                <a:cs typeface="Arial"/>
              </a:rPr>
              <a:t> runs submit … --group </a:t>
            </a:r>
            <a:r>
              <a:rPr lang="en-US" sz="2000" dirty="0" err="1">
                <a:latin typeface="Arial"/>
                <a:ea typeface="Open Sans"/>
                <a:cs typeface="Arial"/>
              </a:rPr>
              <a:t>myGroup</a:t>
            </a:r>
            <a:endParaRPr lang="en-US" sz="2000" dirty="0">
              <a:latin typeface="Arial"/>
              <a:ea typeface="Open Sans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-US" sz="2000" dirty="0">
              <a:latin typeface="Arial"/>
              <a:ea typeface="Open Sans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2000" dirty="0" err="1">
                <a:latin typeface="Arial"/>
                <a:ea typeface="Open Sans"/>
                <a:cs typeface="Arial"/>
              </a:rPr>
              <a:t>galasactl</a:t>
            </a:r>
            <a:r>
              <a:rPr lang="en-US" sz="2000" dirty="0">
                <a:latin typeface="Arial"/>
                <a:ea typeface="Open Sans"/>
                <a:cs typeface="Arial"/>
              </a:rPr>
              <a:t> runs get –group </a:t>
            </a:r>
            <a:r>
              <a:rPr lang="en-US" sz="2000" dirty="0" err="1">
                <a:latin typeface="Arial"/>
                <a:ea typeface="Open Sans"/>
                <a:cs typeface="Arial"/>
              </a:rPr>
              <a:t>myGroup</a:t>
            </a:r>
            <a:endParaRPr lang="en-US" sz="2000" dirty="0">
              <a:latin typeface="Arial"/>
              <a:ea typeface="Open Sans"/>
              <a:cs typeface="Arial"/>
            </a:endParaRPr>
          </a:p>
          <a:p>
            <a:pPr marL="628650" lvl="1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In addition to  </a:t>
            </a:r>
          </a:p>
          <a:p>
            <a:pPr marL="1085850" lvl="2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--age xxx </a:t>
            </a:r>
          </a:p>
          <a:p>
            <a:pPr marL="1085850" lvl="2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--requestor xxx </a:t>
            </a:r>
          </a:p>
          <a:p>
            <a:pPr marL="1085850" lvl="2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--active xxx</a:t>
            </a:r>
          </a:p>
          <a:p>
            <a:pPr marL="1085850" lvl="2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--result xxx ..etc.</a:t>
            </a:r>
          </a:p>
          <a:p>
            <a:pPr marL="171450" indent="-171450">
              <a:buFont typeface="Arial,Sans-Serif"/>
              <a:buChar char="•"/>
            </a:pPr>
            <a:endParaRPr lang="en-US" sz="2000" dirty="0">
              <a:latin typeface="Arial"/>
              <a:ea typeface="Open Sans"/>
              <a:cs typeface="Arial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  <a:p>
            <a:endParaRPr lang="en-US" dirty="0">
              <a:solidFill>
                <a:srgbClr val="000000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FDFBE8-6D56-6174-E507-D9E843B0A1DA}"/>
              </a:ext>
            </a:extLst>
          </p:cNvPr>
          <p:cNvGrpSpPr/>
          <p:nvPr/>
        </p:nvGrpSpPr>
        <p:grpSpPr>
          <a:xfrm>
            <a:off x="296917" y="3647031"/>
            <a:ext cx="8460549" cy="1496469"/>
            <a:chOff x="61905" y="3532615"/>
            <a:chExt cx="8076485" cy="9891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32DB88-F01C-73E2-6E30-62E03AA2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453"/>
            <a:stretch/>
          </p:blipFill>
          <p:spPr>
            <a:xfrm>
              <a:off x="61905" y="3532615"/>
              <a:ext cx="6445558" cy="9891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BFC77C-8AA8-3D60-5151-8C8210E67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1390"/>
            <a:stretch/>
          </p:blipFill>
          <p:spPr>
            <a:xfrm>
              <a:off x="6507454" y="3532615"/>
              <a:ext cx="1630936" cy="989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5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0887B-4BD0-EA99-8FD4-9E8BC059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A2FD-B31F-B966-7EBE-F959FBC65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785" y="69275"/>
            <a:ext cx="8459768" cy="554151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Before…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EF7F8-2D01-26C3-2A58-E863C169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8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96D9EE-EDC0-E903-F95D-0155F66A3598}"/>
              </a:ext>
            </a:extLst>
          </p:cNvPr>
          <p:cNvGrpSpPr/>
          <p:nvPr/>
        </p:nvGrpSpPr>
        <p:grpSpPr>
          <a:xfrm>
            <a:off x="532851" y="717047"/>
            <a:ext cx="2315604" cy="730206"/>
            <a:chOff x="598636" y="1611712"/>
            <a:chExt cx="2315604" cy="73020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F23141D-313F-4370-6A3B-154CEA19C2FC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6F36F28-DAB5-6FD4-6DF4-C147FB271C64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buildutils</a:t>
              </a:r>
              <a:endParaRPr lang="en-US" sz="1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F0D384-901B-0477-E76D-D6138851CBAF}"/>
              </a:ext>
            </a:extLst>
          </p:cNvPr>
          <p:cNvGrpSpPr/>
          <p:nvPr/>
        </p:nvGrpSpPr>
        <p:grpSpPr>
          <a:xfrm>
            <a:off x="546185" y="1540874"/>
            <a:ext cx="2315604" cy="730206"/>
            <a:chOff x="598636" y="1611712"/>
            <a:chExt cx="2315604" cy="73020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53DBB87-F20D-7A54-EC0E-AB5B58A73EE1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93569E1-CA6B-AC50-7ADC-DC0CB9D4520A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gradle</a:t>
              </a:r>
              <a:endParaRPr lang="en-US" sz="14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AEDB8D-84FA-41C1-5F82-D2F9A60A8FF6}"/>
              </a:ext>
            </a:extLst>
          </p:cNvPr>
          <p:cNvGrpSpPr/>
          <p:nvPr/>
        </p:nvGrpSpPr>
        <p:grpSpPr>
          <a:xfrm>
            <a:off x="526450" y="3186084"/>
            <a:ext cx="2315604" cy="730206"/>
            <a:chOff x="598636" y="1611712"/>
            <a:chExt cx="2315604" cy="73020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14D87AF-692D-403E-BC2E-DD3F30B3D87C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8F33A27-39E8-A55C-C3A9-2CE513013AAE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framework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FBDC9C8-9F45-BD80-6340-7DB1E484C49B}"/>
              </a:ext>
            </a:extLst>
          </p:cNvPr>
          <p:cNvGrpSpPr/>
          <p:nvPr/>
        </p:nvGrpSpPr>
        <p:grpSpPr>
          <a:xfrm>
            <a:off x="532851" y="2363479"/>
            <a:ext cx="2315604" cy="730206"/>
            <a:chOff x="598636" y="1611712"/>
            <a:chExt cx="2315604" cy="730206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73E2BD8-C47C-4999-BEA6-A2FE45AABB79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A62EEFC-DC16-C136-7408-A56DB869FFFB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maven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B83A04-1DA8-270A-DCEE-59A1E07008A2}"/>
              </a:ext>
            </a:extLst>
          </p:cNvPr>
          <p:cNvGrpSpPr/>
          <p:nvPr/>
        </p:nvGrpSpPr>
        <p:grpSpPr>
          <a:xfrm>
            <a:off x="2968139" y="691580"/>
            <a:ext cx="2315604" cy="730206"/>
            <a:chOff x="598636" y="1611712"/>
            <a:chExt cx="2315604" cy="73020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E96F288-7305-18AE-B535-A208036D19F2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9417BB2-10F5-7218-44ED-66A938E71792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extensions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D0E5-4B71-DF82-5F32-E40F08D47222}"/>
              </a:ext>
            </a:extLst>
          </p:cNvPr>
          <p:cNvGrpSpPr/>
          <p:nvPr/>
        </p:nvGrpSpPr>
        <p:grpSpPr>
          <a:xfrm>
            <a:off x="2968139" y="1551589"/>
            <a:ext cx="2315604" cy="730206"/>
            <a:chOff x="598636" y="1611712"/>
            <a:chExt cx="2315604" cy="730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5D6AF80B-B1D4-CEE5-3471-68402187EDF5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DF6B862-DCD9-BE0D-D87F-C68E56200EAE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managers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6666EF-C6D5-5AB5-BC84-C4A6D6E663A3}"/>
              </a:ext>
            </a:extLst>
          </p:cNvPr>
          <p:cNvGrpSpPr/>
          <p:nvPr/>
        </p:nvGrpSpPr>
        <p:grpSpPr>
          <a:xfrm>
            <a:off x="2968139" y="2363479"/>
            <a:ext cx="2315604" cy="730206"/>
            <a:chOff x="598636" y="1611712"/>
            <a:chExt cx="2315604" cy="73020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08D125F-841F-DEAA-C4AE-A884CE3A2FE9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12366BD7-B1BC-6425-1FDB-2C4091A86D1E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obr</a:t>
              </a:r>
              <a:endParaRPr lang="en-US" sz="14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9A93CB4-A133-1B7D-167C-B31FE7D6EA77}"/>
              </a:ext>
            </a:extLst>
          </p:cNvPr>
          <p:cNvGrpSpPr/>
          <p:nvPr/>
        </p:nvGrpSpPr>
        <p:grpSpPr>
          <a:xfrm>
            <a:off x="2976168" y="3207647"/>
            <a:ext cx="2315604" cy="730206"/>
            <a:chOff x="598636" y="1611712"/>
            <a:chExt cx="2315604" cy="73020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56F5266-FF0C-1985-B9EC-9FCC228BF533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3AD6041E-4561-6064-FEF9-D1C92B289C10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cli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D507A8-95D3-B158-4DFB-D50056F1578E}"/>
              </a:ext>
            </a:extLst>
          </p:cNvPr>
          <p:cNvGrpSpPr/>
          <p:nvPr/>
        </p:nvGrpSpPr>
        <p:grpSpPr>
          <a:xfrm>
            <a:off x="5403427" y="691580"/>
            <a:ext cx="2315604" cy="730206"/>
            <a:chOff x="598636" y="1611712"/>
            <a:chExt cx="2315604" cy="730206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78AFBB10-7B8E-8ADD-D6AA-087A86FDF118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810A8CC-2E31-DC95-51F9-AF8D650C3620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webui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CD88AB-60A1-50D9-E218-E676A74E22BC}"/>
              </a:ext>
            </a:extLst>
          </p:cNvPr>
          <p:cNvGrpSpPr/>
          <p:nvPr/>
        </p:nvGrpSpPr>
        <p:grpSpPr>
          <a:xfrm>
            <a:off x="5416761" y="1551589"/>
            <a:ext cx="2315604" cy="730206"/>
            <a:chOff x="598636" y="1611712"/>
            <a:chExt cx="2315604" cy="730206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7AA44C1-3F57-3FD2-42A7-93A3941DB26F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3F3C884-E246-C2AB-E5E4-1E6D979890F6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helm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2B750-566A-75E1-6D7C-D167186D2768}"/>
              </a:ext>
            </a:extLst>
          </p:cNvPr>
          <p:cNvGrpSpPr/>
          <p:nvPr/>
        </p:nvGrpSpPr>
        <p:grpSpPr>
          <a:xfrm>
            <a:off x="5414668" y="2365985"/>
            <a:ext cx="2315604" cy="730206"/>
            <a:chOff x="598636" y="1611712"/>
            <a:chExt cx="2315604" cy="73020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B9B5338-A74C-AC00-D5D6-7D06CDCCD396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3FA1A68-8151-5C7C-1B55-3D5266067D71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simbank</a:t>
              </a:r>
              <a:endParaRPr lang="en-US" sz="1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D3A6FE-FAB2-745A-C0FC-B4D89AE365AA}"/>
              </a:ext>
            </a:extLst>
          </p:cNvPr>
          <p:cNvGrpSpPr/>
          <p:nvPr/>
        </p:nvGrpSpPr>
        <p:grpSpPr>
          <a:xfrm>
            <a:off x="5425886" y="3192094"/>
            <a:ext cx="2315604" cy="730206"/>
            <a:chOff x="598636" y="1611712"/>
            <a:chExt cx="2315604" cy="73020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E9FAB60-EBC8-A854-420F-9C5DCCEC7A19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F082E83-7968-D3DF-4DB5-C5BDE10B0393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Isolated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1C5530-1A45-7B2A-594D-B0DC3CBA52AE}"/>
              </a:ext>
            </a:extLst>
          </p:cNvPr>
          <p:cNvGrpSpPr/>
          <p:nvPr/>
        </p:nvGrpSpPr>
        <p:grpSpPr>
          <a:xfrm>
            <a:off x="5434053" y="4018203"/>
            <a:ext cx="2315604" cy="730206"/>
            <a:chOff x="598636" y="1611712"/>
            <a:chExt cx="2315604" cy="73020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7E86CA4-27F5-0CE7-5D24-9A5101277FAD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03A3990-F42B-AD6A-08DE-C90D7906A19D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3FAB74-D326-FF56-2D25-D2477EE4C4FF}"/>
              </a:ext>
            </a:extLst>
          </p:cNvPr>
          <p:cNvGrpSpPr/>
          <p:nvPr/>
        </p:nvGrpSpPr>
        <p:grpSpPr>
          <a:xfrm>
            <a:off x="2976168" y="4040590"/>
            <a:ext cx="2315604" cy="730206"/>
            <a:chOff x="598636" y="1611712"/>
            <a:chExt cx="2315604" cy="73020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7E21252-7BF9-901B-ED70-7A7F2788938E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89D4585-3B7D-8791-7F36-79820E40DF42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677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6D17-2274-F4F1-6FF6-4D538776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E40D-B46B-8771-943F-3CC9C2C1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77" y="91255"/>
            <a:ext cx="8459768" cy="554151"/>
          </a:xfrm>
        </p:spPr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Now…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7638B3-4245-FAE5-7DB5-4996B882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EBDE-7F29-6147-9D02-0EDAEFD14614}" type="slidenum">
              <a:rPr lang="en-GB" smtClean="0"/>
              <a:t>9</a:t>
            </a:fld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60BA41-6D56-48F4-C8B2-71A67898E16B}"/>
              </a:ext>
            </a:extLst>
          </p:cNvPr>
          <p:cNvGrpSpPr/>
          <p:nvPr/>
        </p:nvGrpSpPr>
        <p:grpSpPr>
          <a:xfrm>
            <a:off x="405644" y="506537"/>
            <a:ext cx="2511494" cy="3909741"/>
            <a:chOff x="478079" y="1237852"/>
            <a:chExt cx="2380218" cy="345898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21539D7-B7F8-5058-F89D-8785A7FBD3D1}"/>
                </a:ext>
              </a:extLst>
            </p:cNvPr>
            <p:cNvSpPr/>
            <p:nvPr/>
          </p:nvSpPr>
          <p:spPr>
            <a:xfrm>
              <a:off x="478079" y="1237852"/>
              <a:ext cx="2380218" cy="3458981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B6E0D53-C9C1-7D93-8F86-6269707B70F3}"/>
                </a:ext>
              </a:extLst>
            </p:cNvPr>
            <p:cNvSpPr/>
            <p:nvPr/>
          </p:nvSpPr>
          <p:spPr>
            <a:xfrm>
              <a:off x="644547" y="2035692"/>
              <a:ext cx="2092713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91440" tIns="45720" rIns="91440" bIns="45720" rtlCol="0" anchor="t" anchorCtr="0"/>
            <a:lstStyle/>
            <a:p>
              <a:pPr algn="ctr"/>
              <a:r>
                <a:rPr lang="en-US" sz="1400" err="1"/>
                <a:t>buildutils</a:t>
              </a:r>
              <a:endParaRPr lang="en-US" sz="1400">
                <a:ea typeface="Open Sans"/>
                <a:cs typeface="Open Sans"/>
              </a:endParaRPr>
            </a:p>
          </p:txBody>
        </p:sp>
      </p:grp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0397596-42A6-54FD-D0C0-2ADC43D258F0}"/>
              </a:ext>
            </a:extLst>
          </p:cNvPr>
          <p:cNvSpPr/>
          <p:nvPr/>
        </p:nvSpPr>
        <p:spPr>
          <a:xfrm>
            <a:off x="585689" y="1810121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wrapping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F87348F-C82D-FB91-1634-8191169BC515}"/>
              </a:ext>
            </a:extLst>
          </p:cNvPr>
          <p:cNvSpPr/>
          <p:nvPr/>
        </p:nvSpPr>
        <p:spPr>
          <a:xfrm>
            <a:off x="587694" y="2533071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maven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CB8942F-8CED-9D5A-82F7-56099B1AD796}"/>
              </a:ext>
            </a:extLst>
          </p:cNvPr>
          <p:cNvSpPr/>
          <p:nvPr/>
        </p:nvSpPr>
        <p:spPr>
          <a:xfrm>
            <a:off x="587694" y="2169398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 err="1"/>
              <a:t>gradle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384531-9E26-47E4-FFE5-2DADB1B16B63}"/>
              </a:ext>
            </a:extLst>
          </p:cNvPr>
          <p:cNvSpPr/>
          <p:nvPr/>
        </p:nvSpPr>
        <p:spPr>
          <a:xfrm>
            <a:off x="581293" y="2896744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framework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4575F33-89C3-CD89-9757-BF59676EEB88}"/>
              </a:ext>
            </a:extLst>
          </p:cNvPr>
          <p:cNvSpPr/>
          <p:nvPr/>
        </p:nvSpPr>
        <p:spPr>
          <a:xfrm>
            <a:off x="587694" y="3252778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extensions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19232CA-ECF4-FDDF-07A0-F9EEC940E279}"/>
              </a:ext>
            </a:extLst>
          </p:cNvPr>
          <p:cNvSpPr/>
          <p:nvPr/>
        </p:nvSpPr>
        <p:spPr>
          <a:xfrm>
            <a:off x="581293" y="3613209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managers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90D110-857E-B3C2-CCA9-849E756CA053}"/>
              </a:ext>
            </a:extLst>
          </p:cNvPr>
          <p:cNvGrpSpPr/>
          <p:nvPr/>
        </p:nvGrpSpPr>
        <p:grpSpPr>
          <a:xfrm>
            <a:off x="3092787" y="2599381"/>
            <a:ext cx="2315604" cy="730206"/>
            <a:chOff x="598636" y="1611712"/>
            <a:chExt cx="2315604" cy="730206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8950C18-2DF9-DB5F-2F50-A8FB4902A869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91B0FEC4-78E0-DDF8-C2BC-752364EFC66F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cli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E334BD-CBDA-01EE-B096-59DF2AFB44A7}"/>
              </a:ext>
            </a:extLst>
          </p:cNvPr>
          <p:cNvGrpSpPr/>
          <p:nvPr/>
        </p:nvGrpSpPr>
        <p:grpSpPr>
          <a:xfrm>
            <a:off x="3079453" y="919020"/>
            <a:ext cx="2315604" cy="730206"/>
            <a:chOff x="598636" y="1611712"/>
            <a:chExt cx="2315604" cy="730206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A677FA-94DB-A9FC-946D-57E8AFC95A5D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9A1AB24-5180-E7AC-E39B-CB648B29BC33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webui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3853CB9-BCB2-3515-E789-18590F47D41A}"/>
              </a:ext>
            </a:extLst>
          </p:cNvPr>
          <p:cNvGrpSpPr/>
          <p:nvPr/>
        </p:nvGrpSpPr>
        <p:grpSpPr>
          <a:xfrm>
            <a:off x="3092787" y="1779029"/>
            <a:ext cx="2315604" cy="730206"/>
            <a:chOff x="598636" y="1611712"/>
            <a:chExt cx="2315604" cy="730206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58F64F1-7668-9C08-B25F-FC25477D35F1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4D7F4F3-4665-6B11-05AC-9E4F2E3C6F0C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helm</a:t>
              </a:r>
            </a:p>
          </p:txBody>
        </p:sp>
      </p:grp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C777D957-B8B1-0E5F-D99E-403BB2A8E82D}"/>
              </a:ext>
            </a:extLst>
          </p:cNvPr>
          <p:cNvSpPr/>
          <p:nvPr/>
        </p:nvSpPr>
        <p:spPr>
          <a:xfrm>
            <a:off x="581293" y="3969731"/>
            <a:ext cx="2201732" cy="318205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 err="1"/>
              <a:t>obr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5D83EE-1035-0B25-AA4A-C1F5B4EF8F18}"/>
              </a:ext>
            </a:extLst>
          </p:cNvPr>
          <p:cNvGrpSpPr/>
          <p:nvPr/>
        </p:nvGrpSpPr>
        <p:grpSpPr>
          <a:xfrm>
            <a:off x="5500400" y="950397"/>
            <a:ext cx="2315604" cy="730206"/>
            <a:chOff x="598636" y="1611712"/>
            <a:chExt cx="2315604" cy="73020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3F0E491-BC0C-CEBA-F37A-E4E6FDAB9503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436FB55-6EB6-B58E-5F78-D5FA06F02A63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simbank</a:t>
              </a:r>
              <a:endParaRPr lang="en-US" sz="14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F17CC3-CECD-2363-D248-D2C81C2539F2}"/>
              </a:ext>
            </a:extLst>
          </p:cNvPr>
          <p:cNvGrpSpPr/>
          <p:nvPr/>
        </p:nvGrpSpPr>
        <p:grpSpPr>
          <a:xfrm>
            <a:off x="5511618" y="1776506"/>
            <a:ext cx="2315604" cy="730206"/>
            <a:chOff x="598636" y="1611712"/>
            <a:chExt cx="2315604" cy="73020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6204205-4E32-CB01-1C44-CFC60680A99B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0415EC5-AFA4-8C09-A5B2-E99E0834F3FB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Isolated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07A79F-52FE-7C80-BCE8-9FDDED2EDD2F}"/>
              </a:ext>
            </a:extLst>
          </p:cNvPr>
          <p:cNvGrpSpPr/>
          <p:nvPr/>
        </p:nvGrpSpPr>
        <p:grpSpPr>
          <a:xfrm>
            <a:off x="5519785" y="2602615"/>
            <a:ext cx="2315604" cy="730206"/>
            <a:chOff x="598636" y="1611712"/>
            <a:chExt cx="2315604" cy="73020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697B25D-4D42-E2EF-A522-93B0AF0D4B43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5256647-7DE6-8B7E-AE69-C8EAB5A952D8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Automation</a:t>
              </a:r>
            </a:p>
          </p:txBody>
        </p:sp>
      </p:grp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C271A3B7-E894-34AD-A4B9-8C795F6E1B95}"/>
              </a:ext>
            </a:extLst>
          </p:cNvPr>
          <p:cNvSpPr/>
          <p:nvPr/>
        </p:nvSpPr>
        <p:spPr>
          <a:xfrm>
            <a:off x="588620" y="998041"/>
            <a:ext cx="2208132" cy="359672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t" anchorCtr="0"/>
          <a:lstStyle/>
          <a:p>
            <a:pPr algn="ctr"/>
            <a:r>
              <a:rPr lang="en-US" sz="1400" dirty="0"/>
              <a:t>platform</a:t>
            </a:r>
            <a:endParaRPr lang="en-US" sz="1400" dirty="0">
              <a:ea typeface="Open Sans"/>
              <a:cs typeface="Open San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C16528-DEA3-482C-7242-507227FE23BF}"/>
              </a:ext>
            </a:extLst>
          </p:cNvPr>
          <p:cNvGrpSpPr/>
          <p:nvPr/>
        </p:nvGrpSpPr>
        <p:grpSpPr>
          <a:xfrm>
            <a:off x="3090694" y="3412458"/>
            <a:ext cx="2315604" cy="730206"/>
            <a:chOff x="598636" y="1611712"/>
            <a:chExt cx="2315604" cy="730206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2ACC822-1402-2B00-BF6E-4C54D8EB632A}"/>
                </a:ext>
              </a:extLst>
            </p:cNvPr>
            <p:cNvSpPr/>
            <p:nvPr/>
          </p:nvSpPr>
          <p:spPr>
            <a:xfrm>
              <a:off x="598636" y="1611712"/>
              <a:ext cx="2315604" cy="7302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 err="1"/>
                <a:t>Github</a:t>
              </a:r>
              <a:r>
                <a:rPr lang="en-US" sz="1400" dirty="0"/>
                <a:t> Repo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9AA31EA-9683-FC2B-D334-AC56E2A84195}"/>
                </a:ext>
              </a:extLst>
            </p:cNvPr>
            <p:cNvSpPr/>
            <p:nvPr/>
          </p:nvSpPr>
          <p:spPr>
            <a:xfrm>
              <a:off x="653479" y="1951348"/>
              <a:ext cx="2201732" cy="318205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400" dirty="0"/>
                <a:t>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8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60315</TotalTime>
  <Words>1419</Words>
  <Application>Microsoft Macintosh PowerPoint</Application>
  <PresentationFormat>On-screen Show (16:9)</PresentationFormat>
  <Paragraphs>352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-apple-system</vt:lpstr>
      <vt:lpstr>Arial</vt:lpstr>
      <vt:lpstr>Arial,Sans-Serif</vt:lpstr>
      <vt:lpstr>Calibri</vt:lpstr>
      <vt:lpstr>Courier New</vt:lpstr>
      <vt:lpstr>IBM Plex Sans</vt:lpstr>
      <vt:lpstr>IBM Plex Sans ExtLt</vt:lpstr>
      <vt:lpstr>IBM Plex Sans Light</vt:lpstr>
      <vt:lpstr>Open Sans</vt:lpstr>
      <vt:lpstr>Slack-Lato</vt:lpstr>
      <vt:lpstr>Work Sans Light</vt:lpstr>
      <vt:lpstr>Work Sans Medium</vt:lpstr>
      <vt:lpstr>WORK SANS MEDIUM ROMAN</vt:lpstr>
      <vt:lpstr>Office Theme</vt:lpstr>
      <vt:lpstr>IBM presentation template</vt:lpstr>
      <vt:lpstr>TSC Playback  Feb 2025</vt:lpstr>
      <vt:lpstr>Agenda</vt:lpstr>
      <vt:lpstr>Changes in 0.38.0</vt:lpstr>
      <vt:lpstr>Secrets</vt:lpstr>
      <vt:lpstr>Version upgrades</vt:lpstr>
      <vt:lpstr>Changes in 0.39.0</vt:lpstr>
      <vt:lpstr>Submit runs in groups, Query them back</vt:lpstr>
      <vt:lpstr>Before…</vt:lpstr>
      <vt:lpstr>Now…</vt:lpstr>
      <vt:lpstr>Everything versioned at same level (eg: 0.39.0)</vt:lpstr>
      <vt:lpstr>Changes coming in 0.40.0</vt:lpstr>
      <vt:lpstr>Galasa Role Base Access Control model</vt:lpstr>
      <vt:lpstr>Roles</vt:lpstr>
      <vt:lpstr>Galasa service configuration</vt:lpstr>
      <vt:lpstr>Roles on command line</vt:lpstr>
      <vt:lpstr>Roles on command line</vt:lpstr>
      <vt:lpstr>PowerPoint Presentation</vt:lpstr>
      <vt:lpstr>Changing roles</vt:lpstr>
      <vt:lpstr>Customisable VTAM Login Prompt</vt:lpstr>
      <vt:lpstr>CPS property changes</vt:lpstr>
      <vt:lpstr>Making Contributing Easier…</vt:lpstr>
      <vt:lpstr>Benefits</vt:lpstr>
      <vt:lpstr>Roadmap</vt:lpstr>
      <vt:lpstr>PowerPoint Presentation</vt:lpstr>
      <vt:lpstr>Thank you!</vt:lpstr>
      <vt:lpstr>Continuous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Louisa Seers</cp:lastModifiedBy>
  <cp:revision>6425</cp:revision>
  <dcterms:created xsi:type="dcterms:W3CDTF">2021-12-15T14:06:03Z</dcterms:created>
  <dcterms:modified xsi:type="dcterms:W3CDTF">2025-02-12T20:57:54Z</dcterms:modified>
</cp:coreProperties>
</file>