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2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8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8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Apache Airflow - Wikipedia">
            <a:extLst>
              <a:ext uri="{FF2B5EF4-FFF2-40B4-BE49-F238E27FC236}">
                <a16:creationId xmlns:a16="http://schemas.microsoft.com/office/drawing/2014/main" id="{103C03A4-40A3-4CCE-87A5-04919739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2313048"/>
            <a:ext cx="6518800" cy="25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9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91B0-6B07-4D01-A042-A4DD90D6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D1F6-FC46-4A86-BE70-A18487B9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 הרבה מאוד ארכיטקטורות שונות אז אני לא אראה לכם את כולם.</a:t>
            </a:r>
          </a:p>
          <a:p>
            <a:pPr algn="r" rtl="1"/>
            <a:r>
              <a:rPr lang="he-IL" dirty="0"/>
              <a:t>נדבר על 2 ארכיטקטורות נפוצות.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57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FF5C-C931-4B35-9EB4-A5BA092E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Single node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8E10A-254D-4BE9-A476-6D459107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" r="176" b="4410"/>
          <a:stretch/>
        </p:blipFill>
        <p:spPr>
          <a:xfrm>
            <a:off x="532263" y="2347105"/>
            <a:ext cx="5220268" cy="35487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9492-35D7-4CC5-973E-EAEDC4C7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02" y="1987296"/>
            <a:ext cx="6155489" cy="3634486"/>
          </a:xfrm>
        </p:spPr>
        <p:txBody>
          <a:bodyPr>
            <a:noAutofit/>
          </a:bodyPr>
          <a:lstStyle/>
          <a:p>
            <a:pPr algn="r" rtl="1">
              <a:lnSpc>
                <a:spcPct val="90000"/>
              </a:lnSpc>
            </a:pPr>
            <a:r>
              <a:rPr lang="he-IL" dirty="0"/>
              <a:t>כמו שאנחנו יכולים לראות כל הרכיבים של </a:t>
            </a:r>
            <a:r>
              <a:rPr lang="en-US" dirty="0"/>
              <a:t>airflow</a:t>
            </a:r>
            <a:r>
              <a:rPr lang="he-IL" dirty="0"/>
              <a:t> נמצאים על גבי מכונה אחת.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ה</a:t>
            </a:r>
            <a:r>
              <a:rPr lang="en-US" dirty="0"/>
              <a:t>web server</a:t>
            </a:r>
            <a:r>
              <a:rPr lang="he-IL" dirty="0"/>
              <a:t> מדבר עם ה</a:t>
            </a:r>
            <a:r>
              <a:rPr lang="en-US" dirty="0" err="1"/>
              <a:t>metastore</a:t>
            </a:r>
            <a:r>
              <a:rPr lang="he-IL" dirty="0"/>
              <a:t> ומביא את כל ה</a:t>
            </a:r>
            <a:r>
              <a:rPr lang="en-US" dirty="0"/>
              <a:t>metadata</a:t>
            </a:r>
            <a:r>
              <a:rPr lang="he-IL" dirty="0"/>
              <a:t> שהוא צריך ממנו.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לדוגמא, הסטטוס של ה</a:t>
            </a:r>
            <a:r>
              <a:rPr lang="en-US" dirty="0"/>
              <a:t>task</a:t>
            </a:r>
            <a:r>
              <a:rPr lang="he-IL" dirty="0"/>
              <a:t>ים שלכם, ההרשאות של כל </a:t>
            </a:r>
            <a:r>
              <a:rPr lang="en-US" dirty="0"/>
              <a:t>user</a:t>
            </a:r>
            <a:r>
              <a:rPr lang="he-IL" dirty="0"/>
              <a:t> שמתחבר ל</a:t>
            </a:r>
            <a:r>
              <a:rPr lang="en-US" dirty="0" err="1"/>
              <a:t>ui</a:t>
            </a:r>
            <a:r>
              <a:rPr lang="he-IL" dirty="0"/>
              <a:t> וכו.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אחר כך יש את ה</a:t>
            </a:r>
            <a:r>
              <a:rPr lang="en-US" dirty="0"/>
              <a:t>scheduler</a:t>
            </a:r>
            <a:r>
              <a:rPr lang="he-IL" dirty="0"/>
              <a:t>, אם </a:t>
            </a:r>
            <a:r>
              <a:rPr lang="en-US" dirty="0"/>
              <a:t>task</a:t>
            </a:r>
            <a:r>
              <a:rPr lang="he-IL" dirty="0"/>
              <a:t> מוכן להיות </a:t>
            </a:r>
            <a:r>
              <a:rPr lang="en-US" dirty="0"/>
              <a:t>scheduled</a:t>
            </a:r>
            <a:r>
              <a:rPr lang="he-IL" dirty="0"/>
              <a:t>, הוא ישנה את ה</a:t>
            </a:r>
            <a:r>
              <a:rPr lang="en-US" dirty="0"/>
              <a:t>status</a:t>
            </a:r>
            <a:r>
              <a:rPr lang="he-IL" dirty="0"/>
              <a:t> של ה</a:t>
            </a:r>
            <a:r>
              <a:rPr lang="en-US" dirty="0"/>
              <a:t>task</a:t>
            </a:r>
            <a:r>
              <a:rPr lang="he-IL" dirty="0"/>
              <a:t> הזה ב</a:t>
            </a:r>
            <a:r>
              <a:rPr lang="en-US" dirty="0" err="1"/>
              <a:t>metastore</a:t>
            </a:r>
            <a:r>
              <a:rPr lang="he-IL" dirty="0"/>
              <a:t>, ואז </a:t>
            </a:r>
            <a:r>
              <a:rPr lang="en-US" dirty="0"/>
              <a:t>task</a:t>
            </a:r>
            <a:r>
              <a:rPr lang="he-IL" dirty="0"/>
              <a:t> </a:t>
            </a:r>
            <a:r>
              <a:rPr lang="en-US" dirty="0"/>
              <a:t>Instance object</a:t>
            </a:r>
            <a:r>
              <a:rPr lang="he-IL" dirty="0"/>
              <a:t> נוצר, ואז ה</a:t>
            </a:r>
            <a:r>
              <a:rPr lang="en-US" dirty="0"/>
              <a:t>task instance object</a:t>
            </a:r>
            <a:r>
              <a:rPr lang="he-IL" dirty="0"/>
              <a:t> נשלח מה</a:t>
            </a:r>
            <a:r>
              <a:rPr lang="en-US" dirty="0"/>
              <a:t>scheduler</a:t>
            </a:r>
            <a:r>
              <a:rPr lang="he-IL" dirty="0"/>
              <a:t> ל</a:t>
            </a:r>
            <a:r>
              <a:rPr lang="en-US" dirty="0"/>
              <a:t>executor</a:t>
            </a:r>
            <a:r>
              <a:rPr lang="he-IL" dirty="0"/>
              <a:t> (באופן יותר ספציפי, לתור של ה  </a:t>
            </a:r>
            <a:r>
              <a:rPr lang="en-US" dirty="0"/>
              <a:t>executor</a:t>
            </a:r>
            <a:r>
              <a:rPr lang="he-IL" dirty="0"/>
              <a:t> , שם הוא יהיה עד ש</a:t>
            </a:r>
            <a:r>
              <a:rPr lang="en-US" dirty="0"/>
              <a:t>worker</a:t>
            </a:r>
            <a:r>
              <a:rPr lang="he-IL" dirty="0"/>
              <a:t> ישלוף אותו ויריץ אותו).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ה</a:t>
            </a:r>
            <a:r>
              <a:rPr lang="en-US" dirty="0" err="1"/>
              <a:t>exexutor</a:t>
            </a:r>
            <a:r>
              <a:rPr lang="he-IL" dirty="0"/>
              <a:t> מדבר עם ה</a:t>
            </a:r>
            <a:r>
              <a:rPr lang="en-US" dirty="0" err="1"/>
              <a:t>metastore</a:t>
            </a:r>
            <a:r>
              <a:rPr lang="he-IL" dirty="0"/>
              <a:t> בשביל לעדכן על הזמן את ה</a:t>
            </a:r>
            <a:r>
              <a:rPr lang="en-US" dirty="0"/>
              <a:t>state</a:t>
            </a:r>
            <a:r>
              <a:rPr lang="he-IL" dirty="0"/>
              <a:t> של ה</a:t>
            </a:r>
            <a:r>
              <a:rPr lang="en-US" dirty="0"/>
              <a:t>task</a:t>
            </a:r>
            <a:r>
              <a:rPr lang="he-IL" dirty="0"/>
              <a:t>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כמו שתאם יכולים לראות כל הרכיבים מדברים עם ה</a:t>
            </a:r>
            <a:r>
              <a:rPr lang="en-US" dirty="0" err="1"/>
              <a:t>metastore</a:t>
            </a:r>
            <a:r>
              <a:rPr lang="he-IL" dirty="0"/>
              <a:t> 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לעומת זאת, ה</a:t>
            </a:r>
            <a:r>
              <a:rPr lang="en-US" dirty="0"/>
              <a:t>web server</a:t>
            </a:r>
            <a:r>
              <a:rPr lang="he-IL" dirty="0"/>
              <a:t> לא מדבר ישירות עם ה</a:t>
            </a:r>
            <a:r>
              <a:rPr lang="en-US" dirty="0"/>
              <a:t>scheduler</a:t>
            </a:r>
            <a:r>
              <a:rPr lang="he-IL" dirty="0"/>
              <a:t> וה</a:t>
            </a:r>
            <a:r>
              <a:rPr lang="en-US" dirty="0"/>
              <a:t>executor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61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13BE1-910A-4AB3-8D21-757C1F6E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Multi node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D637A4-A6B6-4599-901E-CE3D08BE2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4209" b="1538"/>
          <a:stretch/>
        </p:blipFill>
        <p:spPr>
          <a:xfrm>
            <a:off x="780698" y="2860231"/>
            <a:ext cx="4748741" cy="26830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0D76-6FC7-4206-9659-129ABE52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505" y="2180496"/>
            <a:ext cx="6120384" cy="404568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נדמיין שיש לנו </a:t>
            </a:r>
            <a:r>
              <a:rPr lang="en-US" dirty="0" err="1"/>
              <a:t>kbernetes</a:t>
            </a:r>
            <a:r>
              <a:rPr lang="en-US" dirty="0"/>
              <a:t> cluster</a:t>
            </a:r>
            <a:r>
              <a:rPr lang="he-IL" dirty="0"/>
              <a:t> ואנחנו רוצים להריץ את ה</a:t>
            </a:r>
            <a:r>
              <a:rPr lang="en-US" dirty="0"/>
              <a:t>task</a:t>
            </a:r>
            <a:r>
              <a:rPr lang="he-IL" dirty="0"/>
              <a:t>ים שלנו עם </a:t>
            </a:r>
            <a:r>
              <a:rPr lang="en-US" dirty="0"/>
              <a:t>Kubernetes executor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שימו לב שעכשיו במקום שה</a:t>
            </a:r>
            <a:r>
              <a:rPr lang="en-US" dirty="0"/>
              <a:t>task</a:t>
            </a:r>
            <a:r>
              <a:rPr lang="he-IL" dirty="0"/>
              <a:t>ים שלכם ירוצו על ה</a:t>
            </a:r>
            <a:r>
              <a:rPr lang="en-US" dirty="0"/>
              <a:t>node</a:t>
            </a:r>
            <a:r>
              <a:rPr lang="he-IL" dirty="0"/>
              <a:t> האחד שהיה לנו, עכשיו הם ירוצו על גבי כמה </a:t>
            </a:r>
            <a:r>
              <a:rPr lang="en-US" dirty="0"/>
              <a:t>worker</a:t>
            </a:r>
            <a:r>
              <a:rPr lang="he-IL" dirty="0"/>
              <a:t>ים שיש לנו.</a:t>
            </a:r>
          </a:p>
          <a:p>
            <a:pPr algn="r" rtl="1"/>
            <a:r>
              <a:rPr lang="he-IL" dirty="0"/>
              <a:t>כמו קודם ה</a:t>
            </a:r>
            <a:r>
              <a:rPr lang="en-US" dirty="0"/>
              <a:t>web server</a:t>
            </a:r>
            <a:r>
              <a:rPr lang="he-IL" dirty="0"/>
              <a:t> מדבר עם ה</a:t>
            </a:r>
            <a:r>
              <a:rPr lang="en-US" dirty="0" err="1"/>
              <a:t>metastore</a:t>
            </a:r>
            <a:r>
              <a:rPr lang="he-IL" dirty="0"/>
              <a:t> וה</a:t>
            </a:r>
            <a:r>
              <a:rPr lang="en-US" dirty="0"/>
              <a:t>scheduler</a:t>
            </a:r>
            <a:r>
              <a:rPr lang="he-IL" dirty="0"/>
              <a:t> מדבר עם ה</a:t>
            </a:r>
            <a:r>
              <a:rPr lang="en-US" dirty="0" err="1"/>
              <a:t>metastore</a:t>
            </a:r>
            <a:r>
              <a:rPr lang="he-IL" dirty="0"/>
              <a:t> ועם ה</a:t>
            </a:r>
            <a:r>
              <a:rPr lang="en-US" dirty="0"/>
              <a:t>executor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ברגע ש</a:t>
            </a:r>
            <a:r>
              <a:rPr lang="en-US" dirty="0"/>
              <a:t>task</a:t>
            </a:r>
            <a:r>
              <a:rPr lang="he-IL" dirty="0"/>
              <a:t> מוכן לרוץ, ה</a:t>
            </a:r>
            <a:r>
              <a:rPr lang="en-US" dirty="0" err="1"/>
              <a:t>exutor</a:t>
            </a:r>
            <a:r>
              <a:rPr lang="he-IL" dirty="0"/>
              <a:t> שולח את ה</a:t>
            </a:r>
            <a:r>
              <a:rPr lang="en-US" dirty="0"/>
              <a:t>task</a:t>
            </a:r>
            <a:r>
              <a:rPr lang="he-IL" dirty="0"/>
              <a:t> ל</a:t>
            </a:r>
            <a:r>
              <a:rPr lang="en-US" dirty="0"/>
              <a:t>queue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ברגע שהוא ב</a:t>
            </a:r>
            <a:r>
              <a:rPr lang="en-US" dirty="0"/>
              <a:t>queue</a:t>
            </a:r>
            <a:r>
              <a:rPr lang="he-IL" dirty="0"/>
              <a:t>, הוא מוכן להישלף על ידי אחד מה </a:t>
            </a:r>
            <a:r>
              <a:rPr lang="en-US" dirty="0"/>
              <a:t>workers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70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97C0-205F-46C7-B5E1-AF81EB9B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4E9F-56B4-4F41-AC83-AB6F57A6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לפני שנצלול ל</a:t>
            </a:r>
            <a:r>
              <a:rPr lang="en-US" dirty="0"/>
              <a:t>life cycle</a:t>
            </a:r>
            <a:r>
              <a:rPr lang="he-IL" dirty="0"/>
              <a:t> של </a:t>
            </a:r>
            <a:r>
              <a:rPr lang="en-US" dirty="0"/>
              <a:t>task</a:t>
            </a:r>
            <a:r>
              <a:rPr lang="he-IL" dirty="0"/>
              <a:t>, אנחנו צריכים לעבור על כמה </a:t>
            </a:r>
            <a:r>
              <a:rPr lang="en-US" dirty="0"/>
              <a:t>core concepts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36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E3F7-0F8E-4B04-BDF8-A899FD8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93B1-3F3F-4D29-9242-316749AB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10" y="1004276"/>
            <a:ext cx="11029615" cy="3634486"/>
          </a:xfrm>
        </p:spPr>
        <p:txBody>
          <a:bodyPr/>
          <a:lstStyle/>
          <a:p>
            <a:pPr algn="r" rtl="1"/>
            <a:r>
              <a:rPr lang="en-US" dirty="0"/>
              <a:t>DAG</a:t>
            </a:r>
            <a:r>
              <a:rPr lang="he-IL" dirty="0"/>
              <a:t> ב</a:t>
            </a:r>
            <a:r>
              <a:rPr lang="en-US" dirty="0"/>
              <a:t>airflow</a:t>
            </a:r>
            <a:r>
              <a:rPr lang="he-IL" dirty="0"/>
              <a:t> מתאר לנו את ה</a:t>
            </a:r>
            <a:r>
              <a:rPr lang="en-US" dirty="0"/>
              <a:t>data pipeline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מה זה </a:t>
            </a:r>
            <a:r>
              <a:rPr lang="en-US" dirty="0"/>
              <a:t>DAG</a:t>
            </a:r>
            <a:r>
              <a:rPr lang="he-IL" dirty="0"/>
              <a:t>?</a:t>
            </a:r>
          </a:p>
          <a:p>
            <a:pPr algn="r" rtl="1"/>
            <a:r>
              <a:rPr lang="en-US" dirty="0"/>
              <a:t>DAG</a:t>
            </a:r>
            <a:r>
              <a:rPr lang="he-IL" dirty="0"/>
              <a:t> הוא קיצור של </a:t>
            </a:r>
            <a:r>
              <a:rPr lang="en-US" dirty="0"/>
              <a:t>Directed Acyclic Graph</a:t>
            </a:r>
            <a:r>
              <a:rPr lang="he-IL" dirty="0"/>
              <a:t>. זה אומר שהוא אוסף של צמתים וקשתות שלקשתות יש כיוון מסויים ואין מעגלים.</a:t>
            </a:r>
          </a:p>
          <a:p>
            <a:pPr algn="r" rtl="1"/>
            <a:r>
              <a:rPr lang="he-IL" dirty="0"/>
              <a:t>עכשיו נשאלת השאלה מה הוא לדוגמא </a:t>
            </a:r>
            <a:r>
              <a:rPr lang="en-US" dirty="0"/>
              <a:t>T2</a:t>
            </a:r>
            <a:r>
              <a:rPr lang="he-IL" dirty="0"/>
              <a:t> ב</a:t>
            </a:r>
            <a:r>
              <a:rPr lang="en-US" dirty="0"/>
              <a:t>context</a:t>
            </a:r>
            <a:r>
              <a:rPr lang="he-IL" dirty="0"/>
              <a:t> של </a:t>
            </a:r>
            <a:r>
              <a:rPr lang="en-US" dirty="0"/>
              <a:t>airflow</a:t>
            </a:r>
            <a:r>
              <a:rPr lang="he-IL" dirty="0"/>
              <a:t> ?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DF72-5F1E-49CC-9803-84942750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7" y="3916134"/>
            <a:ext cx="876422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7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151A-905E-4D8E-912F-3DDC16BD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2304-D88C-43EA-8D61-C94FE31E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T2</a:t>
            </a:r>
            <a:r>
              <a:rPr lang="he-IL" dirty="0"/>
              <a:t> הוא </a:t>
            </a:r>
            <a:r>
              <a:rPr lang="en-US" dirty="0"/>
              <a:t>operator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אופרטור הוא </a:t>
            </a:r>
            <a:r>
              <a:rPr lang="en-US" dirty="0"/>
              <a:t>task</a:t>
            </a:r>
            <a:r>
              <a:rPr lang="he-IL" dirty="0"/>
              <a:t> ב</a:t>
            </a:r>
            <a:r>
              <a:rPr lang="en-US" dirty="0"/>
              <a:t>DAG</a:t>
            </a:r>
            <a:r>
              <a:rPr lang="he-IL" dirty="0"/>
              <a:t> שלכם.</a:t>
            </a:r>
          </a:p>
          <a:p>
            <a:pPr algn="r" rtl="1"/>
            <a:r>
              <a:rPr lang="he-IL" dirty="0"/>
              <a:t>יש שלושה סוגים של אופרטורים ב</a:t>
            </a:r>
            <a:r>
              <a:rPr lang="en-US" dirty="0"/>
              <a:t>airflow</a:t>
            </a:r>
            <a:r>
              <a:rPr lang="he-IL" dirty="0"/>
              <a:t>:</a:t>
            </a:r>
          </a:p>
          <a:p>
            <a:pPr lvl="1" algn="r" rtl="1"/>
            <a:r>
              <a:rPr lang="en-US" dirty="0"/>
              <a:t>Action Operators</a:t>
            </a:r>
            <a:endParaRPr lang="he-IL" dirty="0"/>
          </a:p>
          <a:p>
            <a:pPr lvl="1" algn="r" rtl="1"/>
            <a:r>
              <a:rPr lang="en-US" dirty="0"/>
              <a:t>Transfer Operators</a:t>
            </a:r>
          </a:p>
          <a:p>
            <a:pPr lvl="1" algn="r" rtl="1"/>
            <a:r>
              <a:rPr lang="en-US" dirty="0"/>
              <a:t>Sensor Operators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745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43DF-912F-43F7-88C1-97A62EAB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0C0C-B38D-4F92-AEF2-BC170079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</a:t>
            </a:r>
            <a:r>
              <a:rPr lang="en-US" dirty="0"/>
              <a:t>action operators</a:t>
            </a:r>
            <a:r>
              <a:rPr lang="he-IL" dirty="0"/>
              <a:t> נותנים לכם להריץ משו ב</a:t>
            </a:r>
            <a:r>
              <a:rPr lang="en-US" dirty="0"/>
              <a:t>data pipeline </a:t>
            </a:r>
            <a:r>
              <a:rPr lang="he-IL" dirty="0"/>
              <a:t>(</a:t>
            </a:r>
            <a:r>
              <a:rPr lang="en-US" dirty="0"/>
              <a:t>DAG</a:t>
            </a:r>
            <a:r>
              <a:rPr lang="he-IL" dirty="0"/>
              <a:t>) שלכם.</a:t>
            </a:r>
          </a:p>
          <a:p>
            <a:pPr algn="r" rtl="1"/>
            <a:r>
              <a:rPr lang="he-IL" dirty="0"/>
              <a:t>לדוגמא:</a:t>
            </a:r>
          </a:p>
          <a:p>
            <a:pPr lvl="1" algn="r" rtl="1"/>
            <a:r>
              <a:rPr lang="he-IL" dirty="0"/>
              <a:t>אתם רוצים להריץ </a:t>
            </a:r>
            <a:r>
              <a:rPr lang="en-US" dirty="0"/>
              <a:t>python function</a:t>
            </a:r>
            <a:r>
              <a:rPr lang="he-IL" dirty="0"/>
              <a:t>? אתם תשתמשו ב</a:t>
            </a:r>
            <a:r>
              <a:rPr lang="en-US" dirty="0" err="1"/>
              <a:t>PythonOperator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אתם רוצים להריץ </a:t>
            </a:r>
            <a:r>
              <a:rPr lang="en-US" dirty="0"/>
              <a:t>bash command</a:t>
            </a:r>
            <a:r>
              <a:rPr lang="he-IL" dirty="0"/>
              <a:t>? אתם תשתמשו ב</a:t>
            </a:r>
            <a:r>
              <a:rPr lang="en-US" dirty="0" err="1"/>
              <a:t>BashOperator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אתם רוצים להריץ שאילתת </a:t>
            </a:r>
            <a:r>
              <a:rPr lang="en-US" dirty="0"/>
              <a:t>SQL</a:t>
            </a:r>
            <a:r>
              <a:rPr lang="he-IL" dirty="0"/>
              <a:t>? אתם יכולים להשתמש ב</a:t>
            </a:r>
            <a:r>
              <a:rPr lang="en-US" dirty="0" err="1"/>
              <a:t>PostgresOperator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794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8AB-20B6-4F10-AD3A-C61562DD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BD30-2F98-477A-9B33-77057B9B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</a:t>
            </a:r>
            <a:r>
              <a:rPr lang="en-US" dirty="0"/>
              <a:t>transfer operators</a:t>
            </a:r>
            <a:r>
              <a:rPr lang="he-IL" dirty="0"/>
              <a:t>, נותנים לכם להעביר מידע מ</a:t>
            </a:r>
            <a:r>
              <a:rPr lang="en-US" dirty="0"/>
              <a:t>source</a:t>
            </a:r>
            <a:r>
              <a:rPr lang="he-IL" dirty="0"/>
              <a:t> ל</a:t>
            </a:r>
            <a:r>
              <a:rPr lang="en-US" dirty="0"/>
              <a:t>destination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לדוגמא:</a:t>
            </a:r>
          </a:p>
          <a:p>
            <a:pPr lvl="1" algn="r" rtl="1"/>
            <a:r>
              <a:rPr lang="he-IL" dirty="0"/>
              <a:t>יש את ה</a:t>
            </a:r>
            <a:r>
              <a:rPr lang="en-US" dirty="0" err="1"/>
              <a:t>presto_to_mysql</a:t>
            </a:r>
            <a:r>
              <a:rPr lang="he-IL" dirty="0"/>
              <a:t> שמריץ שאילתת </a:t>
            </a:r>
            <a:r>
              <a:rPr lang="en-US" dirty="0"/>
              <a:t>presto</a:t>
            </a:r>
            <a:r>
              <a:rPr lang="he-IL" dirty="0"/>
              <a:t> ודוחף את התוצאה ל</a:t>
            </a:r>
            <a:r>
              <a:rPr lang="en-US" dirty="0" err="1"/>
              <a:t>mysql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14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AE28-A84E-412F-88B0-73D082FF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3A4C-E9A5-414E-8F3F-2031EBA9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לבסוף יש לנו את ה</a:t>
            </a:r>
            <a:r>
              <a:rPr lang="en-US" dirty="0"/>
              <a:t>sensor operators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sensor operators</a:t>
            </a:r>
            <a:r>
              <a:rPr lang="he-IL" dirty="0"/>
              <a:t> דרוש שאתם רוצים שמשהו יקרה לפני שאתם ממשיכים ל</a:t>
            </a:r>
            <a:r>
              <a:rPr lang="en-US" dirty="0"/>
              <a:t>task</a:t>
            </a:r>
            <a:r>
              <a:rPr lang="he-IL" dirty="0"/>
              <a:t> הבא.</a:t>
            </a:r>
          </a:p>
          <a:p>
            <a:pPr algn="r" rtl="1"/>
            <a:r>
              <a:rPr lang="he-IL" dirty="0"/>
              <a:t>לדוגמא:</a:t>
            </a:r>
          </a:p>
          <a:p>
            <a:pPr lvl="1" algn="r" rtl="1"/>
            <a:r>
              <a:rPr lang="he-IL" dirty="0"/>
              <a:t>אתם רוצים לחכות עד שקובץ מסוים יגיע לתיקייה מסויימת, במקרה הזה אתם צריכים להשתמש ב</a:t>
            </a:r>
            <a:r>
              <a:rPr lang="en-US" dirty="0" err="1"/>
              <a:t>FileSensor</a:t>
            </a:r>
            <a:r>
              <a:rPr lang="he-IL" dirty="0"/>
              <a:t>.</a:t>
            </a:r>
          </a:p>
          <a:p>
            <a:pPr lvl="1"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897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BF79-4C4E-48EB-AFE3-EF17E51A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3D9A-60A3-474F-B5B1-71275241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Task</a:t>
            </a:r>
            <a:r>
              <a:rPr lang="he-IL" dirty="0"/>
              <a:t> הוא </a:t>
            </a:r>
            <a:r>
              <a:rPr lang="en-US" dirty="0"/>
              <a:t>instance</a:t>
            </a:r>
            <a:r>
              <a:rPr lang="he-IL" dirty="0"/>
              <a:t> של </a:t>
            </a:r>
            <a:r>
              <a:rPr lang="en-US" dirty="0"/>
              <a:t>operator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מתי שה</a:t>
            </a:r>
            <a:r>
              <a:rPr lang="en-US" dirty="0"/>
              <a:t>task</a:t>
            </a:r>
            <a:r>
              <a:rPr lang="he-IL" dirty="0"/>
              <a:t> מוכן להיות </a:t>
            </a:r>
            <a:r>
              <a:rPr lang="en-US" dirty="0"/>
              <a:t>scheduled</a:t>
            </a:r>
            <a:r>
              <a:rPr lang="he-IL" dirty="0"/>
              <a:t>, ה</a:t>
            </a:r>
            <a:r>
              <a:rPr lang="en-US" dirty="0"/>
              <a:t>task</a:t>
            </a:r>
            <a:r>
              <a:rPr lang="he-IL" dirty="0"/>
              <a:t> הזה הופך להיות </a:t>
            </a:r>
            <a:r>
              <a:rPr lang="en-US" dirty="0"/>
              <a:t>task instance object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Task instance object</a:t>
            </a:r>
            <a:r>
              <a:rPr lang="he-IL" dirty="0"/>
              <a:t> מייצג הרצה מסויימת של ה</a:t>
            </a:r>
            <a:r>
              <a:rPr lang="en-US" dirty="0"/>
              <a:t>task</a:t>
            </a:r>
            <a:r>
              <a:rPr lang="he-IL" dirty="0"/>
              <a:t> (</a:t>
            </a:r>
            <a:r>
              <a:rPr lang="en-US" dirty="0"/>
              <a:t>DAG + task + point in time</a:t>
            </a:r>
            <a:r>
              <a:rPr lang="he-IL" dirty="0"/>
              <a:t>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093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510D-6744-4993-9094-A37158E8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airflow?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4202-BD72-42BE-9A6B-91692B25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פלטפורמת קוד פתוח בשביל לרשום, לתזמן ולנטר </a:t>
            </a:r>
            <a:r>
              <a:rPr lang="en-US" dirty="0"/>
              <a:t>workflows</a:t>
            </a:r>
            <a:r>
              <a:rPr lang="he-IL" dirty="0"/>
              <a:t> ע"י קוד 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נוצר ע"י </a:t>
            </a:r>
            <a:r>
              <a:rPr lang="en-US" dirty="0"/>
              <a:t>Airbnb</a:t>
            </a:r>
            <a:r>
              <a:rPr lang="he-IL" dirty="0"/>
              <a:t> וכרגע תחת ה</a:t>
            </a:r>
            <a:r>
              <a:rPr lang="en-US" dirty="0"/>
              <a:t>Apache Software Foundation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מייצג את העבודה שצריך לעשות על ידי </a:t>
            </a:r>
            <a:r>
              <a:rPr lang="en-US" dirty="0"/>
              <a:t>Directed Acyclic Graphs (DAGs)</a:t>
            </a:r>
            <a:r>
              <a:rPr lang="he-IL" dirty="0"/>
              <a:t> של </a:t>
            </a:r>
            <a:r>
              <a:rPr lang="en-US" dirty="0"/>
              <a:t>tasks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scheduler</a:t>
            </a:r>
            <a:r>
              <a:rPr lang="he-IL" dirty="0"/>
              <a:t> מריץ את ה</a:t>
            </a:r>
            <a:r>
              <a:rPr lang="en-US" dirty="0"/>
              <a:t>task</a:t>
            </a:r>
            <a:r>
              <a:rPr lang="he-IL" dirty="0"/>
              <a:t>ים שלכם על מספר </a:t>
            </a:r>
            <a:r>
              <a:rPr lang="en-US" dirty="0"/>
              <a:t>workers</a:t>
            </a:r>
            <a:r>
              <a:rPr lang="he-IL" dirty="0"/>
              <a:t> תוך שמירה על תלויות.</a:t>
            </a:r>
          </a:p>
          <a:p>
            <a:pPr algn="r" rtl="1"/>
            <a:r>
              <a:rPr lang="he-IL" dirty="0"/>
              <a:t>מכיל </a:t>
            </a:r>
            <a:r>
              <a:rPr lang="en-US" dirty="0"/>
              <a:t>UI</a:t>
            </a:r>
            <a:r>
              <a:rPr lang="he-IL" dirty="0"/>
              <a:t> נוח מאוד כדי לראות את ה</a:t>
            </a:r>
            <a:r>
              <a:rPr lang="en-US" dirty="0"/>
              <a:t>pipelines</a:t>
            </a:r>
            <a:r>
              <a:rPr lang="he-IL" dirty="0"/>
              <a:t> שרצים, לנטר אותם, ולטפל בשגיאות.</a:t>
            </a:r>
          </a:p>
          <a:p>
            <a:pPr algn="r" rtl="1"/>
            <a:r>
              <a:rPr lang="he-IL" dirty="0"/>
              <a:t>ש</a:t>
            </a:r>
            <a:r>
              <a:rPr lang="en-US" dirty="0"/>
              <a:t>workflows </a:t>
            </a:r>
            <a:r>
              <a:rPr lang="he-IL" dirty="0"/>
              <a:t>מוגדרים כקוד זה הופך אותם ליותר נוחים לתחזוק, עבודה עם גרסאות, לבדיקות ולשיתוף.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406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0CE-259F-42D3-87BB-E634B13B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2EF9-3946-4912-9D80-4BA1521F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הקשתות ב</a:t>
            </a:r>
            <a:r>
              <a:rPr lang="en-US" dirty="0"/>
              <a:t>DAG</a:t>
            </a:r>
            <a:r>
              <a:rPr lang="he-IL" dirty="0"/>
              <a:t> שלי הם ה</a:t>
            </a:r>
            <a:r>
              <a:rPr lang="en-US" dirty="0"/>
              <a:t>dependencies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מייצגים את הקשרים בין ה</a:t>
            </a:r>
            <a:r>
              <a:rPr lang="en-US" dirty="0"/>
              <a:t>task</a:t>
            </a:r>
            <a:r>
              <a:rPr lang="he-IL" dirty="0"/>
              <a:t>ים שלי.</a:t>
            </a:r>
          </a:p>
          <a:p>
            <a:pPr algn="r" rtl="1"/>
            <a:r>
              <a:rPr lang="he-IL" dirty="0"/>
              <a:t>יש שתי דרכים ליצור </a:t>
            </a:r>
            <a:r>
              <a:rPr lang="en-US" dirty="0"/>
              <a:t>dependencies</a:t>
            </a:r>
            <a:r>
              <a:rPr lang="he-IL" dirty="0"/>
              <a:t> ב</a:t>
            </a:r>
            <a:r>
              <a:rPr lang="en-US" dirty="0"/>
              <a:t>airflow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הפונקציות </a:t>
            </a:r>
            <a:r>
              <a:rPr lang="en-US" dirty="0" err="1"/>
              <a:t>set_upstream</a:t>
            </a:r>
            <a:r>
              <a:rPr lang="en-US" dirty="0"/>
              <a:t> or </a:t>
            </a:r>
            <a:r>
              <a:rPr lang="en-US" dirty="0" err="1"/>
              <a:t>set_downstream</a:t>
            </a:r>
            <a:r>
              <a:rPr lang="he-IL" dirty="0"/>
              <a:t>.</a:t>
            </a:r>
          </a:p>
          <a:p>
            <a:pPr lvl="1" algn="r" rtl="1"/>
            <a:r>
              <a:rPr lang="en-US" dirty="0"/>
              <a:t>&lt;&lt; OR &gt;&gt;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</a:t>
            </a:r>
            <a:r>
              <a:rPr lang="en-US" dirty="0"/>
              <a:t>best practice</a:t>
            </a:r>
            <a:r>
              <a:rPr lang="he-IL" dirty="0"/>
              <a:t> תשתמשו ב</a:t>
            </a:r>
            <a:r>
              <a:rPr lang="en-US" dirty="0"/>
              <a:t>&gt;&gt;</a:t>
            </a:r>
            <a:r>
              <a:rPr lang="he-IL" dirty="0"/>
              <a:t> או ב</a:t>
            </a:r>
            <a:r>
              <a:rPr lang="en-US" dirty="0"/>
              <a:t>&lt;&lt;</a:t>
            </a:r>
            <a:r>
              <a:rPr lang="he-IL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6105-C0D0-4EB8-97ED-026F4AFA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1" y="5537139"/>
            <a:ext cx="788780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B645-AAD8-436A-876F-9B5693CE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96889"/>
            <a:ext cx="3568661" cy="625016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FDF1-11F0-4815-9C8C-C9A22100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2103256"/>
            <a:ext cx="7183597" cy="10766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</a:t>
            </a:r>
            <a:r>
              <a:rPr lang="en-US" dirty="0"/>
              <a:t>core concept</a:t>
            </a:r>
            <a:r>
              <a:rPr lang="he-IL" dirty="0"/>
              <a:t> האחרון הוא ב</a:t>
            </a:r>
            <a:r>
              <a:rPr lang="en-US" dirty="0"/>
              <a:t>workflow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מה זה </a:t>
            </a:r>
            <a:r>
              <a:rPr lang="en-US" dirty="0"/>
              <a:t>workflow</a:t>
            </a:r>
            <a:r>
              <a:rPr lang="he-IL" dirty="0"/>
              <a:t>? זה האיחוד של כל ה</a:t>
            </a:r>
            <a:r>
              <a:rPr lang="en-US" dirty="0"/>
              <a:t>concepts</a:t>
            </a:r>
            <a:r>
              <a:rPr lang="he-IL" dirty="0"/>
              <a:t> שראינו עד עכשיו.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05763-180B-4EFF-89D0-9F012F61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" y="3302468"/>
            <a:ext cx="11297469" cy="29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2A03-4E03-4DFF-BE08-1543E6E3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lifecycle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03FE-4B6D-4FEA-B3C8-080812E3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373064" cy="46989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מה אנחנו צריכים לעשות כדי ליצור את ה</a:t>
            </a:r>
            <a:r>
              <a:rPr lang="en-US" dirty="0"/>
              <a:t>TASKs</a:t>
            </a:r>
            <a:r>
              <a:rPr lang="he-IL" dirty="0"/>
              <a:t> הראשונים שלכם?</a:t>
            </a:r>
          </a:p>
          <a:p>
            <a:pPr algn="r" rtl="1"/>
            <a:r>
              <a:rPr lang="he-IL" dirty="0"/>
              <a:t>קודם כל אתם צריכים ליצור קובץ </a:t>
            </a:r>
            <a:r>
              <a:rPr lang="en-US" dirty="0"/>
              <a:t>python</a:t>
            </a:r>
            <a:r>
              <a:rPr lang="he-IL" dirty="0"/>
              <a:t> חדש שבו ה</a:t>
            </a:r>
            <a:r>
              <a:rPr lang="en-US" dirty="0"/>
              <a:t>data pipeline</a:t>
            </a:r>
            <a:r>
              <a:rPr lang="he-IL" dirty="0"/>
              <a:t> שלכם מוגדר.</a:t>
            </a:r>
          </a:p>
          <a:p>
            <a:pPr algn="r" rtl="1"/>
            <a:r>
              <a:rPr lang="he-IL" dirty="0"/>
              <a:t>את הקובץ הזה נשים בתקיית </a:t>
            </a:r>
            <a:r>
              <a:rPr lang="en-US" dirty="0" err="1"/>
              <a:t>dags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ברגע ששמתם אותו שם הוא יפורסר גם ע"י ה</a:t>
            </a:r>
            <a:r>
              <a:rPr lang="en-US" dirty="0"/>
              <a:t>web server</a:t>
            </a:r>
            <a:r>
              <a:rPr lang="he-IL" dirty="0"/>
              <a:t> וגם ע"י ה</a:t>
            </a:r>
            <a:r>
              <a:rPr lang="en-US" dirty="0"/>
              <a:t>scheduler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web server</a:t>
            </a:r>
            <a:r>
              <a:rPr lang="he-IL" dirty="0"/>
              <a:t> מפרסר את ה</a:t>
            </a:r>
            <a:r>
              <a:rPr lang="en-US" dirty="0" err="1"/>
              <a:t>dag</a:t>
            </a:r>
            <a:r>
              <a:rPr lang="he-IL" dirty="0"/>
              <a:t>ים שלכם כל 30 שניות (ב</a:t>
            </a:r>
            <a:r>
              <a:rPr lang="en-US" dirty="0"/>
              <a:t>default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אם ה</a:t>
            </a:r>
            <a:r>
              <a:rPr lang="en-US" dirty="0" err="1"/>
              <a:t>dag</a:t>
            </a:r>
            <a:r>
              <a:rPr lang="he-IL" dirty="0"/>
              <a:t> שלכם מוכן לרוץ, ה</a:t>
            </a:r>
            <a:r>
              <a:rPr lang="en-US" dirty="0"/>
              <a:t>scheduler</a:t>
            </a:r>
            <a:r>
              <a:rPr lang="he-IL" dirty="0"/>
              <a:t> יוצר </a:t>
            </a:r>
            <a:r>
              <a:rPr lang="en-US" dirty="0" err="1"/>
              <a:t>dag</a:t>
            </a:r>
            <a:r>
              <a:rPr lang="en-US" dirty="0"/>
              <a:t> run object</a:t>
            </a:r>
            <a:r>
              <a:rPr lang="he-IL" dirty="0"/>
              <a:t> ב</a:t>
            </a:r>
            <a:r>
              <a:rPr lang="en-US" dirty="0" err="1"/>
              <a:t>metastore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ברגע ש</a:t>
            </a:r>
            <a:r>
              <a:rPr lang="en-US" dirty="0"/>
              <a:t>task</a:t>
            </a:r>
            <a:r>
              <a:rPr lang="he-IL" dirty="0"/>
              <a:t> מסוים ב</a:t>
            </a:r>
            <a:r>
              <a:rPr lang="en-US" dirty="0" err="1"/>
              <a:t>dag</a:t>
            </a:r>
            <a:r>
              <a:rPr lang="en-US" dirty="0"/>
              <a:t> </a:t>
            </a:r>
            <a:r>
              <a:rPr lang="he-IL" dirty="0"/>
              <a:t>שלי מוכן לרוץ, ה</a:t>
            </a:r>
            <a:r>
              <a:rPr lang="en-US" dirty="0"/>
              <a:t>scheduler</a:t>
            </a:r>
            <a:r>
              <a:rPr lang="he-IL" dirty="0"/>
              <a:t> יוצר לו </a:t>
            </a:r>
            <a:r>
              <a:rPr lang="en-US" dirty="0"/>
              <a:t>Task instance object</a:t>
            </a:r>
            <a:r>
              <a:rPr lang="he-IL" dirty="0"/>
              <a:t> ומשנה את ה</a:t>
            </a:r>
            <a:r>
              <a:rPr lang="en-US" dirty="0"/>
              <a:t>state</a:t>
            </a:r>
            <a:r>
              <a:rPr lang="he-IL" dirty="0"/>
              <a:t> שלו ל</a:t>
            </a:r>
            <a:r>
              <a:rPr lang="en-US" dirty="0"/>
              <a:t>scheduled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scheduler</a:t>
            </a:r>
            <a:r>
              <a:rPr lang="he-IL" dirty="0"/>
              <a:t> עכשיו שולח את ה</a:t>
            </a:r>
            <a:r>
              <a:rPr lang="en-US" dirty="0"/>
              <a:t>task</a:t>
            </a:r>
            <a:r>
              <a:rPr lang="he-IL" dirty="0"/>
              <a:t> ל</a:t>
            </a:r>
            <a:r>
              <a:rPr lang="en-US" dirty="0" err="1"/>
              <a:t>exucutor</a:t>
            </a:r>
            <a:r>
              <a:rPr lang="he-IL" dirty="0"/>
              <a:t> ומשנה את ה</a:t>
            </a:r>
            <a:r>
              <a:rPr lang="en-US" dirty="0"/>
              <a:t>state</a:t>
            </a:r>
            <a:r>
              <a:rPr lang="he-IL" dirty="0"/>
              <a:t> של ה</a:t>
            </a:r>
            <a:r>
              <a:rPr lang="en-US" dirty="0"/>
              <a:t>task</a:t>
            </a:r>
            <a:r>
              <a:rPr lang="he-IL" dirty="0"/>
              <a:t> ל</a:t>
            </a:r>
            <a:r>
              <a:rPr lang="en-US" dirty="0"/>
              <a:t>queued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ברגע הזה ה</a:t>
            </a:r>
            <a:r>
              <a:rPr lang="en-US" dirty="0"/>
              <a:t>executer</a:t>
            </a:r>
            <a:r>
              <a:rPr lang="he-IL" dirty="0"/>
              <a:t> מוכן לקחת את ה</a:t>
            </a:r>
            <a:r>
              <a:rPr lang="en-US" dirty="0"/>
              <a:t>task</a:t>
            </a:r>
            <a:r>
              <a:rPr lang="he-IL" dirty="0"/>
              <a:t> הזה ולהריץ אותו על גבי </a:t>
            </a:r>
            <a:r>
              <a:rPr lang="en-US" dirty="0"/>
              <a:t>worker</a:t>
            </a:r>
            <a:r>
              <a:rPr lang="he-IL" dirty="0"/>
              <a:t> ואז ה</a:t>
            </a:r>
            <a:r>
              <a:rPr lang="en-US" dirty="0"/>
              <a:t>state</a:t>
            </a:r>
            <a:r>
              <a:rPr lang="he-IL" dirty="0"/>
              <a:t> שלו משתנה ל</a:t>
            </a:r>
            <a:r>
              <a:rPr lang="en-US" dirty="0"/>
              <a:t>running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אחרי שה</a:t>
            </a:r>
            <a:r>
              <a:rPr lang="en-US" dirty="0"/>
              <a:t>task</a:t>
            </a:r>
            <a:r>
              <a:rPr lang="he-IL" dirty="0"/>
              <a:t> מסתיים הוא מעדכן את ה</a:t>
            </a:r>
            <a:r>
              <a:rPr lang="en-US" dirty="0" err="1"/>
              <a:t>taskInstance</a:t>
            </a:r>
            <a:r>
              <a:rPr lang="he-IL" dirty="0"/>
              <a:t> ב</a:t>
            </a:r>
            <a:r>
              <a:rPr lang="en-US" dirty="0" err="1"/>
              <a:t>metastore</a:t>
            </a:r>
            <a:r>
              <a:rPr lang="he-IL" dirty="0"/>
              <a:t> (כמו עד עכשיו</a:t>
            </a:r>
            <a:r>
              <a:rPr lang="en-US" dirty="0"/>
              <a:t>(</a:t>
            </a:r>
            <a:r>
              <a:rPr lang="he-IL" dirty="0"/>
              <a:t> עם הסטטוס שלו (</a:t>
            </a:r>
            <a:r>
              <a:rPr lang="en-US" dirty="0"/>
              <a:t>success/failure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אחרי שכל ה</a:t>
            </a:r>
            <a:r>
              <a:rPr lang="en-US" dirty="0"/>
              <a:t>task</a:t>
            </a:r>
            <a:r>
              <a:rPr lang="he-IL" dirty="0"/>
              <a:t>ים של ה</a:t>
            </a:r>
            <a:r>
              <a:rPr lang="en-US" dirty="0"/>
              <a:t>DAG</a:t>
            </a:r>
            <a:r>
              <a:rPr lang="he-IL" dirty="0"/>
              <a:t> נגמרו ה</a:t>
            </a:r>
            <a:r>
              <a:rPr lang="en-US" dirty="0"/>
              <a:t>scheduler</a:t>
            </a:r>
            <a:r>
              <a:rPr lang="he-IL" dirty="0"/>
              <a:t> מעדכן את ה</a:t>
            </a:r>
            <a:r>
              <a:rPr lang="en-US" dirty="0"/>
              <a:t>state</a:t>
            </a:r>
            <a:r>
              <a:rPr lang="he-IL" dirty="0"/>
              <a:t> של ה</a:t>
            </a:r>
            <a:r>
              <a:rPr lang="en-US" dirty="0" err="1"/>
              <a:t>DagRun</a:t>
            </a:r>
            <a:r>
              <a:rPr lang="he-IL" dirty="0"/>
              <a:t> ל</a:t>
            </a:r>
            <a:r>
              <a:rPr lang="en-US" dirty="0"/>
              <a:t>success/failure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65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31C-F8D7-4010-816D-53A95F4A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airflow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4FBC-AEEE-4E5F-B5C8-0379536E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 שאמרנו קודם יש 3 דרכים לתקשר עם </a:t>
            </a:r>
            <a:r>
              <a:rPr lang="en-US" dirty="0"/>
              <a:t>airflow</a:t>
            </a:r>
            <a:r>
              <a:rPr lang="he-IL" dirty="0"/>
              <a:t>:</a:t>
            </a:r>
          </a:p>
          <a:p>
            <a:pPr lvl="1" algn="r" rtl="1"/>
            <a:r>
              <a:rPr lang="en-US" dirty="0"/>
              <a:t>UI, CLI, Rest API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UI</a:t>
            </a:r>
            <a:r>
              <a:rPr lang="he-IL" dirty="0"/>
              <a:t> מספק את כל מה שאתם צריכים (היסטוריה של ה</a:t>
            </a:r>
            <a:r>
              <a:rPr lang="en-US" dirty="0"/>
              <a:t>DAG</a:t>
            </a:r>
            <a:r>
              <a:rPr lang="he-IL" dirty="0"/>
              <a:t>ים שלכם, צפייה בלוגים של </a:t>
            </a:r>
            <a:r>
              <a:rPr lang="en-US" dirty="0"/>
              <a:t>TASK</a:t>
            </a:r>
            <a:r>
              <a:rPr lang="he-IL" dirty="0"/>
              <a:t> מסויים וכו.)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3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7356-E45E-4985-A573-4D8E50CB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view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D89D5-DF93-42C7-86ED-CEC2E968F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55" y="2504364"/>
            <a:ext cx="11229105" cy="2920621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BF4D4-147F-47B7-9544-661444DEEFBF}"/>
              </a:ext>
            </a:extLst>
          </p:cNvPr>
          <p:cNvCxnSpPr>
            <a:cxnSpLocks/>
          </p:cNvCxnSpPr>
          <p:nvPr/>
        </p:nvCxnSpPr>
        <p:spPr>
          <a:xfrm flipH="1" flipV="1">
            <a:off x="768096" y="4620768"/>
            <a:ext cx="45720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4C1B33-F040-4490-97B0-979BA2AC4143}"/>
              </a:ext>
            </a:extLst>
          </p:cNvPr>
          <p:cNvSpPr txBox="1"/>
          <p:nvPr/>
        </p:nvSpPr>
        <p:spPr>
          <a:xfrm>
            <a:off x="268224" y="5779008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Pause/</a:t>
            </a:r>
            <a:r>
              <a:rPr lang="en-US" dirty="0" err="1"/>
              <a:t>Unpause</a:t>
            </a:r>
            <a:r>
              <a:rPr lang="en-US" dirty="0"/>
              <a:t> DAG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0B33C-DCC6-4611-B813-4F973065A728}"/>
              </a:ext>
            </a:extLst>
          </p:cNvPr>
          <p:cNvCxnSpPr>
            <a:cxnSpLocks/>
          </p:cNvCxnSpPr>
          <p:nvPr/>
        </p:nvCxnSpPr>
        <p:spPr>
          <a:xfrm flipH="1" flipV="1">
            <a:off x="1322832" y="4620768"/>
            <a:ext cx="146304" cy="3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D9D678-0E71-44B4-9EDB-2D406D7487F7}"/>
              </a:ext>
            </a:extLst>
          </p:cNvPr>
          <p:cNvSpPr txBox="1"/>
          <p:nvPr/>
        </p:nvSpPr>
        <p:spPr>
          <a:xfrm>
            <a:off x="996696" y="4914341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DAG name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1BBF3-7E2E-4F81-8E3E-CCF82E1C9E58}"/>
              </a:ext>
            </a:extLst>
          </p:cNvPr>
          <p:cNvCxnSpPr>
            <a:cxnSpLocks/>
          </p:cNvCxnSpPr>
          <p:nvPr/>
        </p:nvCxnSpPr>
        <p:spPr>
          <a:xfrm flipV="1">
            <a:off x="7583424" y="4519887"/>
            <a:ext cx="353568" cy="11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540505-2576-4096-AD9D-014DA7D98E27}"/>
              </a:ext>
            </a:extLst>
          </p:cNvPr>
          <p:cNvSpPr txBox="1"/>
          <p:nvPr/>
        </p:nvSpPr>
        <p:spPr>
          <a:xfrm>
            <a:off x="6364224" y="5594342"/>
            <a:ext cx="26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Latest execution date</a:t>
            </a:r>
            <a:endParaRPr lang="en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64B718-35E1-4C34-8909-C4E7743736F3}"/>
              </a:ext>
            </a:extLst>
          </p:cNvPr>
          <p:cNvCxnSpPr>
            <a:cxnSpLocks/>
          </p:cNvCxnSpPr>
          <p:nvPr/>
        </p:nvCxnSpPr>
        <p:spPr>
          <a:xfrm flipV="1">
            <a:off x="10757008" y="4620768"/>
            <a:ext cx="353568" cy="11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8D5D59-AAD5-439D-9AA4-A9A9FDF11AD9}"/>
              </a:ext>
            </a:extLst>
          </p:cNvPr>
          <p:cNvSpPr txBox="1"/>
          <p:nvPr/>
        </p:nvSpPr>
        <p:spPr>
          <a:xfrm>
            <a:off x="9156192" y="5705717"/>
            <a:ext cx="269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only the metadata of the DAG</a:t>
            </a:r>
            <a:endParaRPr lang="en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694824-B587-47DE-BF27-AC37C8A7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8" y="6266704"/>
            <a:ext cx="6315956" cy="39058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D24FB0-6308-4B1B-8417-575C35476953}"/>
              </a:ext>
            </a:extLst>
          </p:cNvPr>
          <p:cNvCxnSpPr>
            <a:cxnSpLocks/>
          </p:cNvCxnSpPr>
          <p:nvPr/>
        </p:nvCxnSpPr>
        <p:spPr>
          <a:xfrm flipV="1">
            <a:off x="8444734" y="4578096"/>
            <a:ext cx="2912114" cy="17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0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EA6-FF52-4A80-B009-E79A2E1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View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787B3-A81B-42D1-BF23-5192A8BA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7" y="2738516"/>
            <a:ext cx="11930490" cy="1894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54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E375A-7862-4EEB-B675-64248660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Tree view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4CD2-A9A3-4FBB-A310-75707CC9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ברגע שנלחץ על השם של ה</a:t>
            </a:r>
            <a:r>
              <a:rPr lang="en-US" dirty="0">
                <a:solidFill>
                  <a:srgbClr val="FFFFFF"/>
                </a:solidFill>
              </a:rPr>
              <a:t>DAG</a:t>
            </a:r>
            <a:r>
              <a:rPr lang="he-IL" dirty="0">
                <a:solidFill>
                  <a:srgbClr val="FFFFFF"/>
                </a:solidFill>
              </a:rPr>
              <a:t> נגיע ל</a:t>
            </a:r>
            <a:r>
              <a:rPr lang="en-US" dirty="0">
                <a:solidFill>
                  <a:srgbClr val="FFFFFF"/>
                </a:solidFill>
              </a:rPr>
              <a:t>tree view</a:t>
            </a:r>
            <a:r>
              <a:rPr lang="he-IL" dirty="0">
                <a:solidFill>
                  <a:srgbClr val="FFFFFF"/>
                </a:solidFill>
              </a:rPr>
              <a:t>.</a:t>
            </a:r>
          </a:p>
          <a:p>
            <a:pPr algn="r" rtl="1"/>
            <a:r>
              <a:rPr lang="he-IL" dirty="0">
                <a:solidFill>
                  <a:srgbClr val="FFFFFF"/>
                </a:solidFill>
              </a:rPr>
              <a:t>נותן לנו את ההיסטוריה ואת הסטטוס הנוכחי של ה</a:t>
            </a:r>
            <a:r>
              <a:rPr lang="en-US" dirty="0">
                <a:solidFill>
                  <a:srgbClr val="FFFFFF"/>
                </a:solidFill>
              </a:rPr>
              <a:t>DAG</a:t>
            </a:r>
            <a:r>
              <a:rPr lang="he-IL" dirty="0">
                <a:solidFill>
                  <a:srgbClr val="FFFFFF"/>
                </a:solidFill>
              </a:rPr>
              <a:t> בנוסף לסטטוס של ה</a:t>
            </a:r>
            <a:r>
              <a:rPr lang="en-US" dirty="0">
                <a:solidFill>
                  <a:srgbClr val="FFFFFF"/>
                </a:solidFill>
              </a:rPr>
              <a:t>tasks</a:t>
            </a:r>
            <a:r>
              <a:rPr lang="he-IL" dirty="0">
                <a:solidFill>
                  <a:srgbClr val="FFFFFF"/>
                </a:solidFill>
              </a:rPr>
              <a:t>.</a:t>
            </a:r>
          </a:p>
          <a:p>
            <a:pPr algn="r" rtl="1"/>
            <a:endParaRPr lang="he-IL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40EC0D-ADA2-42EA-86AF-BADD0BC1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07473"/>
            <a:ext cx="6831503" cy="38256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5104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DB82-8E63-439D-AB12-A969EC90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 view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1B71-5EAF-4C9E-9913-F75988A5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נועד כדי לראות את התלויות של ה</a:t>
            </a:r>
            <a:r>
              <a:rPr lang="en-US" dirty="0">
                <a:solidFill>
                  <a:srgbClr val="FFFFFF"/>
                </a:solidFill>
              </a:rPr>
              <a:t>task</a:t>
            </a:r>
            <a:r>
              <a:rPr lang="he-IL" dirty="0">
                <a:solidFill>
                  <a:srgbClr val="FFFFFF"/>
                </a:solidFill>
              </a:rPr>
              <a:t>ים שלנו ב</a:t>
            </a:r>
            <a:r>
              <a:rPr lang="en-US" dirty="0">
                <a:solidFill>
                  <a:srgbClr val="FFFFFF"/>
                </a:solidFill>
              </a:rPr>
              <a:t>DAG</a:t>
            </a:r>
            <a:r>
              <a:rPr lang="he-IL" dirty="0">
                <a:solidFill>
                  <a:srgbClr val="FFFFFF"/>
                </a:solidFill>
              </a:rPr>
              <a:t>.</a:t>
            </a:r>
          </a:p>
          <a:p>
            <a:pPr algn="r" rtl="1"/>
            <a:r>
              <a:rPr lang="he-IL" dirty="0">
                <a:solidFill>
                  <a:srgbClr val="FFFFFF"/>
                </a:solidFill>
              </a:rPr>
              <a:t>בנוסף, כדי לראות את הסטטוס של ה</a:t>
            </a:r>
            <a:r>
              <a:rPr lang="en-US" dirty="0">
                <a:solidFill>
                  <a:srgbClr val="FFFFFF"/>
                </a:solidFill>
              </a:rPr>
              <a:t>task</a:t>
            </a:r>
            <a:r>
              <a:rPr lang="he-IL" dirty="0">
                <a:solidFill>
                  <a:srgbClr val="FFFFFF"/>
                </a:solidFill>
              </a:rPr>
              <a:t>ים עבור ה</a:t>
            </a:r>
            <a:r>
              <a:rPr lang="en-US" dirty="0">
                <a:solidFill>
                  <a:srgbClr val="FFFFFF"/>
                </a:solidFill>
              </a:rPr>
              <a:t>latest DAG run</a:t>
            </a:r>
            <a:r>
              <a:rPr lang="he-IL" dirty="0">
                <a:solidFill>
                  <a:srgbClr val="FFFFFF"/>
                </a:solidFill>
              </a:rPr>
              <a:t>.</a:t>
            </a:r>
          </a:p>
          <a:p>
            <a:pPr algn="r" rtl="1"/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975B90-9472-469C-A84F-025105DB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73315"/>
            <a:ext cx="6831503" cy="38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9F20E-D89E-473F-8360-F3F17F79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/>
              <a:t>Gantt view</a:t>
            </a:r>
            <a:endParaRPr lang="en-I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6F84-8CA8-45C4-80F5-3DBA66E3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נותן לכם את האפשרות לנתח זמני ריצה של </a:t>
            </a:r>
            <a:r>
              <a:rPr lang="en-US" dirty="0"/>
              <a:t>task</a:t>
            </a:r>
            <a:r>
              <a:rPr lang="he-IL" dirty="0"/>
              <a:t>ים.</a:t>
            </a:r>
          </a:p>
          <a:p>
            <a:pPr algn="r" rtl="1"/>
            <a:r>
              <a:rPr lang="he-IL" dirty="0"/>
              <a:t>אתם יכולים לזהות בקלות </a:t>
            </a:r>
            <a:r>
              <a:rPr lang="en-US" dirty="0"/>
              <a:t>bottlenecks</a:t>
            </a:r>
            <a:r>
              <a:rPr lang="he-IL" dirty="0"/>
              <a:t> ומה גורם ל</a:t>
            </a:r>
            <a:r>
              <a:rPr lang="en-US" dirty="0"/>
              <a:t>DAG</a:t>
            </a:r>
            <a:r>
              <a:rPr lang="he-IL" dirty="0"/>
              <a:t> שלכם להיות איטי.</a:t>
            </a:r>
            <a:endParaRPr lang="en-IL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C37EE4-A57F-491C-B993-597980BC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5" y="3261798"/>
            <a:ext cx="11079734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75E4-57C3-4CC1-B711-685738DB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skeleton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5443-5232-4B08-9DB2-7C95D8E4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57" y="1594561"/>
            <a:ext cx="11029615" cy="3668878"/>
          </a:xfrm>
        </p:spPr>
        <p:txBody>
          <a:bodyPr/>
          <a:lstStyle/>
          <a:p>
            <a:pPr algn="r" rtl="1"/>
            <a:r>
              <a:rPr lang="he-IL" dirty="0"/>
              <a:t>הקוד הכי פשוט לייצירת </a:t>
            </a:r>
            <a:r>
              <a:rPr lang="en-US" dirty="0"/>
              <a:t>DAG</a:t>
            </a:r>
            <a:r>
              <a:rPr lang="he-IL" dirty="0"/>
              <a:t> יהיה: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אם ניכנס ל</a:t>
            </a:r>
            <a:r>
              <a:rPr lang="en-US" dirty="0"/>
              <a:t>UI </a:t>
            </a:r>
            <a:r>
              <a:rPr lang="he-IL" dirty="0"/>
              <a:t> הוא יראה ככה: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09AE-C3A6-43B4-9A95-2644AA93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39936"/>
            <a:ext cx="5442645" cy="1362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7689D-9AF0-42EF-B1B7-C6E642D8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120279"/>
            <a:ext cx="10078857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452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F7BE2-1524-497E-B48E-6AA93F6A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Why airflow?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288624-36D6-46E5-891F-0BDAB225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5" y="3519175"/>
            <a:ext cx="5248375" cy="1246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315B-7056-47B8-A587-D8C27F1F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1241144"/>
            <a:ext cx="5709891" cy="6319012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dirty="0"/>
              <a:t>בואו נדמיין שיש לנו את ה</a:t>
            </a:r>
            <a:r>
              <a:rPr lang="en-US" dirty="0"/>
              <a:t>data pipeline</a:t>
            </a:r>
            <a:r>
              <a:rPr lang="he-IL" dirty="0"/>
              <a:t> הבא שאמור לרוץ כל יום ב10 בלילה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כל </a:t>
            </a:r>
            <a:r>
              <a:rPr lang="en-US" dirty="0"/>
              <a:t>task</a:t>
            </a:r>
            <a:r>
              <a:rPr lang="he-IL" dirty="0"/>
              <a:t> תלוי בקודם. אנחנו צריכים שקודם כל ה</a:t>
            </a:r>
            <a:r>
              <a:rPr lang="en-US" dirty="0"/>
              <a:t>extract</a:t>
            </a:r>
            <a:r>
              <a:rPr lang="he-IL" dirty="0"/>
              <a:t> ירוץ ואז ה</a:t>
            </a:r>
            <a:r>
              <a:rPr lang="en-US" dirty="0"/>
              <a:t>transform</a:t>
            </a:r>
            <a:r>
              <a:rPr lang="he-IL" dirty="0"/>
              <a:t> ואז ה</a:t>
            </a:r>
            <a:r>
              <a:rPr lang="en-US" dirty="0"/>
              <a:t>load</a:t>
            </a:r>
            <a:r>
              <a:rPr lang="he-IL" dirty="0"/>
              <a:t>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ה</a:t>
            </a:r>
            <a:r>
              <a:rPr lang="en-US" dirty="0"/>
              <a:t>extracting</a:t>
            </a:r>
            <a:r>
              <a:rPr lang="he-IL" dirty="0"/>
              <a:t> מושך מידע מ</a:t>
            </a:r>
            <a:r>
              <a:rPr lang="en-US" dirty="0"/>
              <a:t>API</a:t>
            </a:r>
            <a:r>
              <a:rPr lang="he-IL" dirty="0"/>
              <a:t>, מה קורה אם ה</a:t>
            </a:r>
            <a:r>
              <a:rPr lang="en-US" dirty="0"/>
              <a:t>API</a:t>
            </a:r>
            <a:r>
              <a:rPr lang="he-IL" dirty="0"/>
              <a:t> לא זמין?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נניח והצלחנו למשוך מידע מה</a:t>
            </a:r>
            <a:r>
              <a:rPr lang="en-US" dirty="0"/>
              <a:t>API</a:t>
            </a:r>
            <a:r>
              <a:rPr lang="he-IL" dirty="0"/>
              <a:t>, אנחנו רוצים לעשות לו </a:t>
            </a:r>
            <a:r>
              <a:rPr lang="en-US" dirty="0" err="1"/>
              <a:t>trasform</a:t>
            </a:r>
            <a:r>
              <a:rPr lang="he-IL" dirty="0"/>
              <a:t>, עם לדוגמא </a:t>
            </a:r>
            <a:r>
              <a:rPr lang="en-US" dirty="0" err="1"/>
              <a:t>dbt</a:t>
            </a:r>
            <a:r>
              <a:rPr lang="he-IL" dirty="0"/>
              <a:t> או </a:t>
            </a:r>
            <a:r>
              <a:rPr lang="en-US" dirty="0"/>
              <a:t>spark</a:t>
            </a:r>
            <a:r>
              <a:rPr lang="he-IL" dirty="0"/>
              <a:t> , מה קורה אם אחד מה</a:t>
            </a:r>
            <a:r>
              <a:rPr lang="en-US" dirty="0"/>
              <a:t>job</a:t>
            </a:r>
            <a:r>
              <a:rPr lang="he-IL" dirty="0"/>
              <a:t>ים האלה נופל ?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לבסוף אנחנו רוצים לשמור את המידע ב</a:t>
            </a:r>
            <a:r>
              <a:rPr lang="en-US" dirty="0"/>
              <a:t>DB</a:t>
            </a:r>
            <a:r>
              <a:rPr lang="he-IL" dirty="0"/>
              <a:t>, מה קורה אם ה</a:t>
            </a:r>
            <a:r>
              <a:rPr lang="en-US" dirty="0"/>
              <a:t>DB</a:t>
            </a:r>
            <a:r>
              <a:rPr lang="he-IL" dirty="0"/>
              <a:t> לא זמין?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אתם צריכים למצוא דרך קודם כל לדעת מזה ואז למצוא דרך לנסות שוב לבצע את ה</a:t>
            </a:r>
            <a:r>
              <a:rPr lang="en-US" dirty="0"/>
              <a:t>task</a:t>
            </a:r>
            <a:r>
              <a:rPr lang="he-IL" dirty="0"/>
              <a:t> (בין אם באופן אוטומטי או ידני).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כמו שאתם רואים אנחנו יכולים לקבל שגיאה בכל שלב בדרך, ובעולם האמיתי יהיו לנו מאות תהליכים כאלה ובלי כלי מתאים לניטור ובקרה עליהם יהיה לנו קשה להתמודד איתם.</a:t>
            </a:r>
          </a:p>
          <a:p>
            <a:pPr algn="r" rtl="1">
              <a:lnSpc>
                <a:spcPct val="90000"/>
              </a:lnSpc>
            </a:pPr>
            <a:endParaRPr lang="he-IL" dirty="0"/>
          </a:p>
          <a:p>
            <a:pPr algn="r" rtl="1">
              <a:lnSpc>
                <a:spcPct val="90000"/>
              </a:lnSpc>
            </a:pPr>
            <a:endParaRPr lang="he-IL" dirty="0"/>
          </a:p>
          <a:p>
            <a:pPr algn="r" rtl="1">
              <a:lnSpc>
                <a:spcPct val="90000"/>
              </a:lnSpc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5602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CD2A-8464-4634-A419-E47A58AF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DBA6-1EA0-46FF-BA2C-46DB76EC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07" y="1332639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יש כמה דברים לשים לב אליהם:</a:t>
            </a:r>
          </a:p>
          <a:p>
            <a:pPr lvl="1" algn="r" rtl="1"/>
            <a:r>
              <a:rPr lang="he-IL" dirty="0"/>
              <a:t>אין לנו </a:t>
            </a:r>
            <a:r>
              <a:rPr lang="en-US" dirty="0"/>
              <a:t>owner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ה</a:t>
            </a:r>
            <a:r>
              <a:rPr lang="en-US" dirty="0"/>
              <a:t>schedule</a:t>
            </a:r>
            <a:r>
              <a:rPr lang="he-IL" dirty="0"/>
              <a:t> שלנו מוגדר ל24 שעות.</a:t>
            </a:r>
          </a:p>
          <a:p>
            <a:pPr algn="r" rtl="1"/>
            <a:r>
              <a:rPr lang="he-IL" dirty="0"/>
              <a:t>כלומר, פעם ביום ה</a:t>
            </a:r>
            <a:r>
              <a:rPr lang="en-US" dirty="0"/>
              <a:t>DAG</a:t>
            </a:r>
            <a:r>
              <a:rPr lang="he-IL" dirty="0"/>
              <a:t> שלנו ירוץ.</a:t>
            </a:r>
          </a:p>
          <a:p>
            <a:pPr algn="r" rtl="1"/>
            <a:r>
              <a:rPr lang="he-IL" dirty="0"/>
              <a:t>אבל מה יהיה התאריך הראשון ממנו הוא ירוץ?</a:t>
            </a:r>
          </a:p>
          <a:p>
            <a:pPr algn="r" rtl="1"/>
            <a:r>
              <a:rPr lang="he-IL" dirty="0"/>
              <a:t>כל פעם שמגדירים </a:t>
            </a:r>
            <a:r>
              <a:rPr lang="en-US" dirty="0"/>
              <a:t>DAG</a:t>
            </a:r>
            <a:r>
              <a:rPr lang="he-IL" dirty="0"/>
              <a:t> חשוב להגדיר את ה</a:t>
            </a:r>
            <a:r>
              <a:rPr lang="en-US" dirty="0" err="1"/>
              <a:t>start_date</a:t>
            </a:r>
            <a:r>
              <a:rPr lang="he-IL" dirty="0"/>
              <a:t> ואת ה</a:t>
            </a:r>
            <a:r>
              <a:rPr lang="en-US" dirty="0" err="1"/>
              <a:t>schedule_interval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6B26-5E1D-4ECD-8175-B17FD6B6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4382201"/>
            <a:ext cx="10078857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6538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AA7-FB5D-4592-B2AA-71DA59F6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scheduling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9188-2D04-4219-A326-BF1C922C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בשביל לא להיות מופתאים לגבי אופן ה</a:t>
            </a:r>
            <a:r>
              <a:rPr lang="en-US" dirty="0"/>
              <a:t>schedule</a:t>
            </a:r>
            <a:r>
              <a:rPr lang="he-IL" dirty="0"/>
              <a:t> של </a:t>
            </a:r>
            <a:r>
              <a:rPr lang="en-US" dirty="0"/>
              <a:t>DAG</a:t>
            </a:r>
            <a:r>
              <a:rPr lang="he-IL" dirty="0"/>
              <a:t> מסויים, אנחנו צריכים להבין לעומק את ה</a:t>
            </a:r>
            <a:r>
              <a:rPr lang="en-US" dirty="0"/>
              <a:t>DAG scheduling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 3 פרטמטרים שאליהם אתם חייבים לשים לב.</a:t>
            </a:r>
          </a:p>
          <a:p>
            <a:pPr algn="r" rtl="1"/>
            <a:r>
              <a:rPr lang="he-IL" dirty="0"/>
              <a:t>הראשון הוא </a:t>
            </a:r>
            <a:r>
              <a:rPr lang="en-US" dirty="0" err="1"/>
              <a:t>start_date</a:t>
            </a:r>
            <a:r>
              <a:rPr lang="he-IL" dirty="0"/>
              <a:t>, הוא מגדיר את התאריך שממנו ה</a:t>
            </a:r>
            <a:r>
              <a:rPr lang="en-US" dirty="0"/>
              <a:t>DAG</a:t>
            </a:r>
            <a:r>
              <a:rPr lang="he-IL" dirty="0"/>
              <a:t> מתחיל להיות </a:t>
            </a:r>
            <a:r>
              <a:rPr lang="en-US" dirty="0"/>
              <a:t>scheduled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השני הוא </a:t>
            </a:r>
            <a:r>
              <a:rPr lang="en-US" dirty="0" err="1"/>
              <a:t>schedule_interval</a:t>
            </a:r>
            <a:r>
              <a:rPr lang="he-IL" dirty="0"/>
              <a:t>, הוא מגדיר את התדירות שבה ה</a:t>
            </a:r>
            <a:r>
              <a:rPr lang="en-US" dirty="0"/>
              <a:t>DAG</a:t>
            </a:r>
            <a:r>
              <a:rPr lang="he-IL" dirty="0"/>
              <a:t> יהיה </a:t>
            </a:r>
            <a:r>
              <a:rPr lang="en-US" dirty="0"/>
              <a:t>triggered</a:t>
            </a:r>
            <a:r>
              <a:rPr lang="he-IL" dirty="0"/>
              <a:t> החל מה</a:t>
            </a:r>
            <a:r>
              <a:rPr lang="en-US" dirty="0" err="1"/>
              <a:t>start_date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DAG</a:t>
            </a:r>
            <a:r>
              <a:rPr lang="he-IL" dirty="0"/>
              <a:t>ים שלכם יהיו </a:t>
            </a:r>
            <a:r>
              <a:rPr lang="en-US" dirty="0"/>
              <a:t>triggered</a:t>
            </a:r>
            <a:r>
              <a:rPr lang="he-IL" dirty="0"/>
              <a:t> אחרי ה</a:t>
            </a:r>
            <a:r>
              <a:rPr lang="en-US" dirty="0" err="1"/>
              <a:t>start_date</a:t>
            </a:r>
            <a:r>
              <a:rPr lang="en-US" dirty="0"/>
              <a:t> + </a:t>
            </a:r>
            <a:r>
              <a:rPr lang="en-US" dirty="0" err="1"/>
              <a:t>schedule_interval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ה</a:t>
            </a:r>
            <a:r>
              <a:rPr lang="en-US" dirty="0" err="1"/>
              <a:t>start_date</a:t>
            </a:r>
            <a:r>
              <a:rPr lang="he-IL" dirty="0"/>
              <a:t> שלכם הוא </a:t>
            </a:r>
            <a:r>
              <a:rPr lang="en-US" dirty="0"/>
              <a:t>1.1.21 10AM</a:t>
            </a:r>
            <a:r>
              <a:rPr lang="he-IL" dirty="0"/>
              <a:t> וה</a:t>
            </a:r>
            <a:r>
              <a:rPr lang="en-US" dirty="0" err="1"/>
              <a:t>schedule_interval</a:t>
            </a:r>
            <a:r>
              <a:rPr lang="he-IL" dirty="0"/>
              <a:t> הוא </a:t>
            </a:r>
            <a:r>
              <a:rPr lang="en-US" dirty="0"/>
              <a:t>10</a:t>
            </a:r>
            <a:r>
              <a:rPr lang="he-IL" dirty="0"/>
              <a:t>דק, ה</a:t>
            </a:r>
            <a:r>
              <a:rPr lang="en-US" dirty="0"/>
              <a:t>trigger</a:t>
            </a:r>
            <a:r>
              <a:rPr lang="he-IL" dirty="0"/>
              <a:t> הראשון יבוצע ב</a:t>
            </a:r>
            <a:r>
              <a:rPr lang="en-US" dirty="0"/>
              <a:t>1.1.21 at 10:10AM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</a:t>
            </a:r>
            <a:r>
              <a:rPr lang="en-US" dirty="0" err="1"/>
              <a:t>execution_date</a:t>
            </a:r>
            <a:r>
              <a:rPr lang="he-IL" dirty="0"/>
              <a:t> יהיה </a:t>
            </a:r>
            <a:r>
              <a:rPr lang="en-US" dirty="0"/>
              <a:t>1.1.21 10AM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14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118B-72A0-42B7-AB6D-5FD5D9BA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3E5D-707C-48E7-8531-21CBE119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227" y="1611757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מה הערך הדיפולטי של </a:t>
            </a:r>
            <a:r>
              <a:rPr lang="en-US" dirty="0" err="1"/>
              <a:t>start_date</a:t>
            </a:r>
            <a:r>
              <a:rPr lang="he-IL" dirty="0"/>
              <a:t> ? </a:t>
            </a:r>
          </a:p>
          <a:p>
            <a:pPr algn="r" rtl="1"/>
            <a:r>
              <a:rPr lang="he-IL" dirty="0"/>
              <a:t>בשביל לגלות את זה בואו נשנה את ה</a:t>
            </a:r>
            <a:r>
              <a:rPr lang="en-US" dirty="0"/>
              <a:t>DAG</a:t>
            </a:r>
            <a:r>
              <a:rPr lang="he-IL" dirty="0"/>
              <a:t> שלנו.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ניכנס ל</a:t>
            </a:r>
            <a:r>
              <a:rPr lang="en-US" dirty="0"/>
              <a:t>UI</a:t>
            </a:r>
            <a:r>
              <a:rPr lang="he-IL" dirty="0"/>
              <a:t> ונקבל שגיאה.</a:t>
            </a:r>
          </a:p>
          <a:p>
            <a:pPr algn="r" rtl="1"/>
            <a:r>
              <a:rPr lang="he-IL" dirty="0"/>
              <a:t>בואו נשנה את ה</a:t>
            </a:r>
            <a:r>
              <a:rPr lang="en-US" dirty="0" err="1"/>
              <a:t>start_date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46015-79E9-439F-BC30-B08FB32C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2340864"/>
            <a:ext cx="4496937" cy="1331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9F29C-3D9B-45F7-8AD9-AEB95187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33" y="3850055"/>
            <a:ext cx="7245332" cy="21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9B04-F375-4C84-9BD1-CF915FFB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</a:t>
            </a:r>
            <a:r>
              <a:rPr lang="en-US" dirty="0" err="1"/>
              <a:t>start_date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FC7F4-009B-454B-98B2-ED00BF42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17" y="2284165"/>
            <a:ext cx="8057275" cy="3594784"/>
          </a:xfrm>
        </p:spPr>
      </p:pic>
    </p:spTree>
    <p:extLst>
      <p:ext uri="{BB962C8B-B14F-4D97-AF65-F5344CB8AC3E}">
        <p14:creationId xmlns:p14="http://schemas.microsoft.com/office/powerpoint/2010/main" val="11043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FD5-54A9-45B7-B183-8016D828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A1CE-1B46-486C-935A-8F6F8459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בהודעת השגיאה היה רשום שה</a:t>
            </a:r>
            <a:r>
              <a:rPr lang="en-US" dirty="0"/>
              <a:t>task</a:t>
            </a:r>
            <a:r>
              <a:rPr lang="he-IL" dirty="0"/>
              <a:t> מצפה לקבל </a:t>
            </a:r>
            <a:r>
              <a:rPr lang="en-US" dirty="0" err="1"/>
              <a:t>start_date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העניין הוא שאם נשמור את הקובץ ונרפרש את ה</a:t>
            </a:r>
            <a:r>
              <a:rPr lang="en-US" dirty="0"/>
              <a:t>UI</a:t>
            </a:r>
            <a:r>
              <a:rPr lang="he-IL" dirty="0"/>
              <a:t>, השגיאה תעלם.</a:t>
            </a:r>
          </a:p>
          <a:p>
            <a:pPr algn="r" rtl="1"/>
            <a:r>
              <a:rPr lang="he-IL" dirty="0"/>
              <a:t>אם אתם מציינים את ה</a:t>
            </a:r>
            <a:r>
              <a:rPr lang="en-US" dirty="0" err="1"/>
              <a:t>start_date</a:t>
            </a:r>
            <a:r>
              <a:rPr lang="he-IL" dirty="0"/>
              <a:t> ב</a:t>
            </a:r>
            <a:r>
              <a:rPr lang="en-US" dirty="0"/>
              <a:t>DAG</a:t>
            </a:r>
            <a:r>
              <a:rPr lang="he-IL" dirty="0"/>
              <a:t> אז הוא אוטומטית מוכל על גבי כל ה</a:t>
            </a:r>
            <a:r>
              <a:rPr lang="en-US" dirty="0"/>
              <a:t>task</a:t>
            </a:r>
            <a:r>
              <a:rPr lang="he-IL" dirty="0"/>
              <a:t>ים ב</a:t>
            </a:r>
            <a:r>
              <a:rPr lang="en-US" dirty="0"/>
              <a:t>DAG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זה מוביל לשאלה נוספת, האם אנחנו יכולים להגדיר </a:t>
            </a:r>
            <a:r>
              <a:rPr lang="en-US" dirty="0" err="1"/>
              <a:t>start_date</a:t>
            </a:r>
            <a:r>
              <a:rPr lang="he-IL" dirty="0"/>
              <a:t> שונה בין </a:t>
            </a:r>
            <a:r>
              <a:rPr lang="en-US" dirty="0"/>
              <a:t>task</a:t>
            </a:r>
            <a:r>
              <a:rPr lang="he-IL" dirty="0"/>
              <a:t>ים ב</a:t>
            </a:r>
            <a:r>
              <a:rPr lang="en-US" dirty="0"/>
              <a:t>DAG</a:t>
            </a:r>
            <a:r>
              <a:rPr lang="he-IL" dirty="0"/>
              <a:t> שלנו?</a:t>
            </a:r>
          </a:p>
          <a:p>
            <a:pPr algn="r" rtl="1"/>
            <a:r>
              <a:rPr lang="he-IL" dirty="0"/>
              <a:t>התשובה היא כן.</a:t>
            </a:r>
          </a:p>
          <a:p>
            <a:pPr algn="r" rtl="1"/>
            <a:r>
              <a:rPr lang="he-IL" dirty="0"/>
              <a:t>אבל אנחנו בחיים לא נעשה את זה.</a:t>
            </a:r>
          </a:p>
        </p:txBody>
      </p:sp>
    </p:spTree>
    <p:extLst>
      <p:ext uri="{BB962C8B-B14F-4D97-AF65-F5344CB8AC3E}">
        <p14:creationId xmlns:p14="http://schemas.microsoft.com/office/powerpoint/2010/main" val="101548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CF9-0D29-4742-9D42-45F7F600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ED37-D439-46FD-B1C5-69725362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77" y="935145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דבר חשוב מאוד שאתם צריכים לדעת שכל הזמנים ב</a:t>
            </a:r>
            <a:r>
              <a:rPr lang="en-US" dirty="0"/>
              <a:t>airflow</a:t>
            </a:r>
            <a:r>
              <a:rPr lang="he-IL" dirty="0"/>
              <a:t> הם ב</a:t>
            </a:r>
            <a:r>
              <a:rPr lang="en-US" dirty="0"/>
              <a:t>UTC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זה אומר שאם רשמנו שה</a:t>
            </a:r>
            <a:r>
              <a:rPr lang="en-US" dirty="0"/>
              <a:t>DAG</a:t>
            </a:r>
            <a:r>
              <a:rPr lang="he-IL" dirty="0"/>
              <a:t> שלנו ירוץ מה1.1.21 זה אומר שהוא ירוץ ב1.1.21 02:00</a:t>
            </a:r>
            <a:r>
              <a:rPr lang="en-US" dirty="0"/>
              <a:t> </a:t>
            </a:r>
            <a:r>
              <a:rPr lang="he-IL" dirty="0"/>
              <a:t> בזמן ישראל ולא ב12 בלילה.</a:t>
            </a:r>
            <a:endParaRPr lang="en-US" dirty="0"/>
          </a:p>
          <a:p>
            <a:pPr algn="r" rtl="1"/>
            <a:r>
              <a:rPr lang="he-IL" dirty="0"/>
              <a:t>בשביל להגדיר זמנים ב</a:t>
            </a:r>
            <a:r>
              <a:rPr lang="en-US" dirty="0" err="1"/>
              <a:t>timezone</a:t>
            </a:r>
            <a:r>
              <a:rPr lang="he-IL" dirty="0"/>
              <a:t> של ישראל, נשתמש בקוד הבא: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F01F9-CEA3-4DEF-A053-0C2B974A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582872"/>
            <a:ext cx="804974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6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E170-2529-417E-921E-3C95C17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2AC6-E750-4967-A8E0-C993A28E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יקרה אם אנחנו נגדיר את ה</a:t>
            </a:r>
            <a:r>
              <a:rPr lang="en-US" dirty="0" err="1"/>
              <a:t>start_date</a:t>
            </a:r>
            <a:r>
              <a:rPr lang="he-IL" dirty="0"/>
              <a:t> לזמן משנה שעברה ואת ה</a:t>
            </a:r>
            <a:r>
              <a:rPr lang="en-US" dirty="0" err="1"/>
              <a:t>schedule_interval</a:t>
            </a:r>
            <a:r>
              <a:rPr lang="he-IL" dirty="0"/>
              <a:t> ל</a:t>
            </a:r>
            <a:r>
              <a:rPr lang="en-US" dirty="0"/>
              <a:t>daily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כל ה</a:t>
            </a:r>
            <a:r>
              <a:rPr lang="en-US" dirty="0" err="1"/>
              <a:t>dagruns</a:t>
            </a:r>
            <a:r>
              <a:rPr lang="he-IL" dirty="0"/>
              <a:t> ירוצו לי במקביל.</a:t>
            </a:r>
          </a:p>
          <a:p>
            <a:pPr algn="r" rtl="1"/>
            <a:r>
              <a:rPr lang="he-IL" dirty="0"/>
              <a:t>זאת ההתנהגות הדיפולטיבית של </a:t>
            </a:r>
            <a:r>
              <a:rPr lang="en-US" dirty="0"/>
              <a:t>airflow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שיש לכם </a:t>
            </a:r>
            <a:r>
              <a:rPr lang="en-US" dirty="0" err="1"/>
              <a:t>start_date</a:t>
            </a:r>
            <a:r>
              <a:rPr lang="he-IL" dirty="0"/>
              <a:t> בזמן עבר וה</a:t>
            </a:r>
            <a:r>
              <a:rPr lang="en-US" dirty="0"/>
              <a:t>DAG</a:t>
            </a:r>
            <a:r>
              <a:rPr lang="he-IL" dirty="0"/>
              <a:t> עוד לא היה </a:t>
            </a:r>
            <a:r>
              <a:rPr lang="en-US" dirty="0"/>
              <a:t>triggered</a:t>
            </a:r>
            <a:r>
              <a:rPr lang="he-IL" dirty="0"/>
              <a:t>, </a:t>
            </a:r>
            <a:r>
              <a:rPr lang="en-US" dirty="0"/>
              <a:t>airflow</a:t>
            </a:r>
            <a:r>
              <a:rPr lang="he-IL" dirty="0"/>
              <a:t> יעשה </a:t>
            </a:r>
            <a:r>
              <a:rPr lang="en-US" dirty="0"/>
              <a:t>trigger</a:t>
            </a:r>
            <a:r>
              <a:rPr lang="he-IL" dirty="0"/>
              <a:t> לכל ה</a:t>
            </a:r>
            <a:r>
              <a:rPr lang="en-US" dirty="0"/>
              <a:t>non triggered </a:t>
            </a:r>
            <a:r>
              <a:rPr lang="en-US" dirty="0" err="1"/>
              <a:t>dag</a:t>
            </a:r>
            <a:r>
              <a:rPr lang="en-US" dirty="0"/>
              <a:t> runs</a:t>
            </a:r>
            <a:r>
              <a:rPr lang="he-IL" dirty="0"/>
              <a:t> בבת אחד מה</a:t>
            </a:r>
            <a:r>
              <a:rPr lang="en-US" dirty="0" err="1"/>
              <a:t>start_date</a:t>
            </a:r>
            <a:r>
              <a:rPr lang="he-IL" dirty="0"/>
              <a:t> עד הזמן הנוכחי.</a:t>
            </a:r>
          </a:p>
          <a:p>
            <a:pPr algn="r" rtl="1"/>
            <a:r>
              <a:rPr lang="he-IL" dirty="0"/>
              <a:t>נראה בהמשך איך לשנות את זה.</a:t>
            </a:r>
          </a:p>
        </p:txBody>
      </p:sp>
    </p:spTree>
    <p:extLst>
      <p:ext uri="{BB962C8B-B14F-4D97-AF65-F5344CB8AC3E}">
        <p14:creationId xmlns:p14="http://schemas.microsoft.com/office/powerpoint/2010/main" val="38185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795C-AEB3-43C3-983E-22919A66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A416-D31E-4AE1-A714-F4612FD3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אף פעם אל תגדירו את </a:t>
            </a:r>
            <a:r>
              <a:rPr lang="en-US" dirty="0" err="1"/>
              <a:t>start_date</a:t>
            </a:r>
            <a:r>
              <a:rPr lang="he-IL" dirty="0"/>
              <a:t> ל</a:t>
            </a:r>
            <a:r>
              <a:rPr lang="en-US" dirty="0" err="1"/>
              <a:t>datetime.now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0742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36D7-0599-454C-B5C4-D7280D30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start_date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0BFD-C20E-4D67-9D2B-5A6ED37E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להזכיר ה</a:t>
            </a:r>
            <a:r>
              <a:rPr lang="en-US" dirty="0"/>
              <a:t>DAG</a:t>
            </a:r>
            <a:r>
              <a:rPr lang="he-IL" dirty="0"/>
              <a:t> שלכם יהיה </a:t>
            </a:r>
            <a:r>
              <a:rPr lang="en-US" dirty="0"/>
              <a:t>triggered</a:t>
            </a:r>
            <a:r>
              <a:rPr lang="he-IL" dirty="0"/>
              <a:t> מתי שה</a:t>
            </a:r>
            <a:r>
              <a:rPr lang="en-US" dirty="0" err="1"/>
              <a:t>start_date</a:t>
            </a:r>
            <a:r>
              <a:rPr lang="en-US" dirty="0"/>
              <a:t> + </a:t>
            </a:r>
            <a:r>
              <a:rPr lang="en-US" dirty="0" err="1"/>
              <a:t>schedule_interval</a:t>
            </a:r>
            <a:r>
              <a:rPr lang="en-US" dirty="0"/>
              <a:t> &gt; now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אתם תגדירו את ה</a:t>
            </a:r>
            <a:r>
              <a:rPr lang="en-US" dirty="0" err="1"/>
              <a:t>start_date</a:t>
            </a:r>
            <a:r>
              <a:rPr lang="he-IL" dirty="0"/>
              <a:t> ל</a:t>
            </a:r>
            <a:r>
              <a:rPr lang="en-US" dirty="0"/>
              <a:t>now()</a:t>
            </a:r>
            <a:r>
              <a:rPr lang="he-IL" dirty="0"/>
              <a:t>, כל פעם שה</a:t>
            </a:r>
            <a:r>
              <a:rPr lang="en-US" dirty="0"/>
              <a:t>DAG</a:t>
            </a:r>
            <a:r>
              <a:rPr lang="he-IL" dirty="0"/>
              <a:t> שלכם יעשה </a:t>
            </a:r>
            <a:r>
              <a:rPr lang="en-US" dirty="0"/>
              <a:t>evaluate</a:t>
            </a:r>
            <a:r>
              <a:rPr lang="he-IL" dirty="0"/>
              <a:t> כדי לבדוק אם התנאי הזה מתקיים, הוא ייקח את ה</a:t>
            </a:r>
            <a:r>
              <a:rPr lang="en-US" dirty="0" err="1"/>
              <a:t>start_date</a:t>
            </a:r>
            <a:r>
              <a:rPr lang="he-IL" dirty="0"/>
              <a:t> לזמן הנוכחי והוא בעצם אף פעם לא ירוץ.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32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5A4C-09DE-4CB6-BD25-749377DA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schedule_interval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BCA-DDC3-46B1-A115-4883A825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6516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כמו שראינו קודם, הערך הדיפולטי של ה</a:t>
            </a:r>
            <a:r>
              <a:rPr lang="en-US" dirty="0" err="1"/>
              <a:t>schedule_interval</a:t>
            </a:r>
            <a:r>
              <a:rPr lang="he-IL" dirty="0"/>
              <a:t> הוא 24 שעות.</a:t>
            </a:r>
            <a:endParaRPr lang="en-US" dirty="0"/>
          </a:p>
          <a:p>
            <a:pPr algn="r" rtl="1"/>
            <a:r>
              <a:rPr lang="he-IL" dirty="0"/>
              <a:t>ה</a:t>
            </a:r>
            <a:r>
              <a:rPr lang="en-US" dirty="0" err="1"/>
              <a:t>schedule_interval</a:t>
            </a:r>
            <a:r>
              <a:rPr lang="en-US" dirty="0"/>
              <a:t> </a:t>
            </a:r>
            <a:r>
              <a:rPr lang="he-IL" dirty="0"/>
              <a:t> יכול להיות </a:t>
            </a:r>
            <a:r>
              <a:rPr lang="en-US" dirty="0" err="1"/>
              <a:t>cron</a:t>
            </a:r>
            <a:r>
              <a:rPr lang="en-US" dirty="0"/>
              <a:t> expression</a:t>
            </a:r>
            <a:r>
              <a:rPr lang="he-IL" dirty="0"/>
              <a:t> או </a:t>
            </a:r>
            <a:r>
              <a:rPr lang="en-US" dirty="0" err="1"/>
              <a:t>timedelta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נגדיר שהוא ירוץ כל שעה בדקה העשירית.</a:t>
            </a:r>
          </a:p>
          <a:p>
            <a:pPr algn="r" rtl="1"/>
            <a:r>
              <a:rPr lang="he-IL" dirty="0"/>
              <a:t>יש אתר שנקרא </a:t>
            </a:r>
            <a:r>
              <a:rPr lang="en-US" dirty="0" err="1"/>
              <a:t>crontab.guru</a:t>
            </a:r>
            <a:r>
              <a:rPr lang="he-IL" dirty="0"/>
              <a:t> שנותנים לו </a:t>
            </a:r>
            <a:r>
              <a:rPr lang="en-US" dirty="0" err="1"/>
              <a:t>cron</a:t>
            </a:r>
            <a:r>
              <a:rPr lang="he-IL" dirty="0"/>
              <a:t> והוא אומר לנו מה המשמעות שלו.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51009-A939-418C-B601-D6AE65F3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8" y="3900176"/>
            <a:ext cx="5935307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41C2B-66D1-4D27-B6DC-9ECDA91B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06" y="3900176"/>
            <a:ext cx="577330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9C0B-0E2A-453A-8DDB-6BF6D42F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airflow?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93E8-3D25-4164-B9BB-4B31B29C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 אנשים שהיו פותרים את הבעיה הזו עם </a:t>
            </a:r>
            <a:r>
              <a:rPr lang="en-US" dirty="0"/>
              <a:t>CRON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הבעיה היא, ש</a:t>
            </a:r>
            <a:r>
              <a:rPr lang="en-US" dirty="0"/>
              <a:t>CRON</a:t>
            </a:r>
            <a:r>
              <a:rPr lang="he-IL" dirty="0"/>
              <a:t> הוא די מוגבל.</a:t>
            </a:r>
          </a:p>
          <a:p>
            <a:pPr algn="r" rtl="1"/>
            <a:r>
              <a:rPr lang="he-IL" dirty="0"/>
              <a:t>למה?</a:t>
            </a:r>
          </a:p>
          <a:p>
            <a:pPr lvl="1" algn="r" rtl="1"/>
            <a:r>
              <a:rPr lang="he-IL" dirty="0"/>
              <a:t>כי אתם לא יכולים לנהל תלויות מסובכות בין ה</a:t>
            </a:r>
            <a:r>
              <a:rPr lang="en-US" dirty="0"/>
              <a:t>task</a:t>
            </a:r>
            <a:r>
              <a:rPr lang="he-IL" dirty="0"/>
              <a:t>ים שלכם.</a:t>
            </a:r>
          </a:p>
          <a:p>
            <a:pPr lvl="1" algn="r" rtl="1"/>
            <a:r>
              <a:rPr lang="he-IL" dirty="0"/>
              <a:t>אתם לא יכולים לנטר את ה</a:t>
            </a:r>
            <a:r>
              <a:rPr lang="en-US" dirty="0"/>
              <a:t>task</a:t>
            </a:r>
            <a:r>
              <a:rPr lang="he-IL" dirty="0"/>
              <a:t>ים שלכם באופן אוטומטי.</a:t>
            </a:r>
          </a:p>
          <a:p>
            <a:pPr lvl="1" algn="r" rtl="1"/>
            <a:r>
              <a:rPr lang="he-IL" dirty="0"/>
              <a:t>אתם לא יכולים לעשות להם </a:t>
            </a:r>
            <a:r>
              <a:rPr lang="en-US" dirty="0"/>
              <a:t>retry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אתם לא יכולים לקבל התראה אם ה</a:t>
            </a:r>
            <a:r>
              <a:rPr lang="en-US" dirty="0"/>
              <a:t>task</a:t>
            </a:r>
            <a:r>
              <a:rPr lang="he-IL" dirty="0"/>
              <a:t> שלכם נכשל.</a:t>
            </a:r>
          </a:p>
          <a:p>
            <a:pPr lvl="1" algn="r" rtl="1"/>
            <a:r>
              <a:rPr lang="he-IL" dirty="0"/>
              <a:t>ובנוסף אין לכם ממשק </a:t>
            </a:r>
            <a:r>
              <a:rPr lang="en-US" dirty="0"/>
              <a:t>UI</a:t>
            </a:r>
            <a:r>
              <a:rPr lang="he-IL" dirty="0"/>
              <a:t> נוח כדי לנהל את כל ה</a:t>
            </a:r>
            <a:r>
              <a:rPr lang="en-US" dirty="0"/>
              <a:t>pipelines</a:t>
            </a:r>
            <a:r>
              <a:rPr lang="he-IL" dirty="0"/>
              <a:t> שלכם.</a:t>
            </a:r>
          </a:p>
          <a:p>
            <a:pPr algn="r" rtl="1"/>
            <a:r>
              <a:rPr lang="he-IL" dirty="0"/>
              <a:t>הפיתרון? ניחשתם נכון, </a:t>
            </a:r>
            <a:r>
              <a:rPr lang="en-US" dirty="0"/>
              <a:t>AIRFLOW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588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ECEF-0CB5-4670-B9D4-5BF262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</a:t>
            </a:r>
            <a:r>
              <a:rPr lang="en-US" dirty="0" err="1"/>
              <a:t>schedule_interval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CA53-1B95-4C62-9C68-302EC9A1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אם נגדיר את ה</a:t>
            </a:r>
            <a:r>
              <a:rPr lang="en-US" dirty="0" err="1"/>
              <a:t>schedule_interval</a:t>
            </a:r>
            <a:r>
              <a:rPr lang="he-IL" dirty="0"/>
              <a:t> ל</a:t>
            </a:r>
            <a:r>
              <a:rPr lang="en-US" dirty="0"/>
              <a:t>None</a:t>
            </a:r>
            <a:r>
              <a:rPr lang="he-IL" dirty="0"/>
              <a:t>, הוא לא יתוזמן לבד.</a:t>
            </a:r>
          </a:p>
          <a:p>
            <a:pPr algn="r" rtl="1"/>
            <a:r>
              <a:rPr lang="he-IL" dirty="0"/>
              <a:t>זה שימושי אם אנחנו רוצים שהוא ירוץ רק ב</a:t>
            </a:r>
            <a:r>
              <a:rPr lang="en-US" dirty="0"/>
              <a:t>manual trigger</a:t>
            </a:r>
            <a:r>
              <a:rPr lang="he-IL" dirty="0"/>
              <a:t> או דרך </a:t>
            </a:r>
            <a:r>
              <a:rPr lang="en-US" dirty="0"/>
              <a:t>external trigger</a:t>
            </a:r>
            <a:r>
              <a:rPr lang="he-IL" dirty="0"/>
              <a:t> (דרך ה</a:t>
            </a:r>
            <a:r>
              <a:rPr lang="en-US" dirty="0"/>
              <a:t>rest API</a:t>
            </a:r>
            <a:r>
              <a:rPr lang="he-IL" dirty="0"/>
              <a:t>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91204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5F1B-7AEA-4E3F-9586-9B8C623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Backfilling and catchup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E169-E2DB-4FDD-8103-2420A69B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תהליך ה</a:t>
            </a:r>
            <a:r>
              <a:rPr lang="en-US" dirty="0"/>
              <a:t>backfilling</a:t>
            </a:r>
            <a:r>
              <a:rPr lang="he-IL" dirty="0"/>
              <a:t> נותן לנו את היכולת להריץ שוב </a:t>
            </a:r>
            <a:r>
              <a:rPr lang="en-US" dirty="0"/>
              <a:t>DAG runs</a:t>
            </a:r>
            <a:r>
              <a:rPr lang="he-IL" dirty="0"/>
              <a:t> שכבר היו </a:t>
            </a:r>
            <a:r>
              <a:rPr lang="en-US" dirty="0" err="1"/>
              <a:t>tirggered</a:t>
            </a:r>
            <a:r>
              <a:rPr lang="he-IL" dirty="0"/>
              <a:t> או שדילגו עליהם.</a:t>
            </a:r>
          </a:p>
          <a:p>
            <a:pPr algn="r" rtl="1"/>
            <a:r>
              <a:rPr lang="he-IL" dirty="0"/>
              <a:t>לדוגמא, בואו נדמיין שיש לנו שגיאה ב</a:t>
            </a:r>
            <a:r>
              <a:rPr lang="en-US" dirty="0"/>
              <a:t>DAG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בגלל השגיאה עצרנו את ה</a:t>
            </a:r>
            <a:r>
              <a:rPr lang="en-US" dirty="0"/>
              <a:t>DAG</a:t>
            </a:r>
            <a:r>
              <a:rPr lang="he-IL" dirty="0"/>
              <a:t> ולאחר 5 ימים תיקנו את השגיאה.</a:t>
            </a:r>
          </a:p>
          <a:p>
            <a:pPr algn="r" rtl="1"/>
            <a:r>
              <a:rPr lang="he-IL" dirty="0"/>
              <a:t>עכשיו אנחנו רוצים להריץ שוב את ה</a:t>
            </a:r>
            <a:r>
              <a:rPr lang="en-US" dirty="0"/>
              <a:t>DAG</a:t>
            </a:r>
            <a:r>
              <a:rPr lang="he-IL" dirty="0"/>
              <a:t> שלנו על הימים האבודים.</a:t>
            </a:r>
          </a:p>
          <a:p>
            <a:pPr algn="r" rtl="1"/>
            <a:r>
              <a:rPr lang="he-IL" dirty="0"/>
              <a:t>אם פשוט נפעיל שוב את ה</a:t>
            </a:r>
            <a:r>
              <a:rPr lang="en-US" dirty="0"/>
              <a:t>DAG</a:t>
            </a:r>
            <a:r>
              <a:rPr lang="he-IL" dirty="0"/>
              <a:t> הוא יריץ במקביל את כל חמשת הימים האבודים.</a:t>
            </a:r>
          </a:p>
          <a:p>
            <a:pPr algn="r" rtl="1"/>
            <a:r>
              <a:rPr lang="he-IL" dirty="0"/>
              <a:t>הפתרון? נשתמש בפרמטרים </a:t>
            </a:r>
            <a:r>
              <a:rPr lang="en-US" dirty="0"/>
              <a:t>catchup</a:t>
            </a:r>
            <a:r>
              <a:rPr lang="he-IL" dirty="0"/>
              <a:t> ו</a:t>
            </a:r>
            <a:r>
              <a:rPr lang="en-US" dirty="0" err="1"/>
              <a:t>active_runs</a:t>
            </a:r>
            <a:r>
              <a:rPr lang="he-IL" dirty="0"/>
              <a:t> ב</a:t>
            </a:r>
            <a:r>
              <a:rPr lang="en-US" dirty="0"/>
              <a:t>DAG</a:t>
            </a:r>
            <a:r>
              <a:rPr lang="he-IL" dirty="0"/>
              <a:t> שלנו.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241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46E-484F-4840-A482-58648B93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Backfilling and catchup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AF83-B245-420D-8495-EF2E8318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44" y="880554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אם לדוגמא אנחנו לא רוצים להריץ </a:t>
            </a:r>
            <a:r>
              <a:rPr lang="en-US" dirty="0"/>
              <a:t>DAG</a:t>
            </a:r>
            <a:r>
              <a:rPr lang="he-IL" dirty="0"/>
              <a:t>ים מזמן עבר אנחנו יכולים להגדיר את המשתנה </a:t>
            </a:r>
            <a:r>
              <a:rPr lang="en-US" dirty="0"/>
              <a:t>catchup</a:t>
            </a:r>
            <a:r>
              <a:rPr lang="he-IL" dirty="0"/>
              <a:t> ל</a:t>
            </a:r>
            <a:r>
              <a:rPr lang="en-US" dirty="0"/>
              <a:t>false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630B-99D2-4F7C-8159-3608F369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990446"/>
            <a:ext cx="879280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7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DDC2-A44D-4AB4-B2EE-C6286D45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Backfilling and catchup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67A1-1BE4-4F9A-AFC5-1CAE55F3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85" y="764547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בשביל לשלוט בכמה </a:t>
            </a:r>
            <a:r>
              <a:rPr lang="en-US" dirty="0"/>
              <a:t>DAG runs</a:t>
            </a:r>
            <a:r>
              <a:rPr lang="he-IL" dirty="0"/>
              <a:t> יכולים להיות בו זמנים עבור </a:t>
            </a:r>
            <a:r>
              <a:rPr lang="en-US" dirty="0"/>
              <a:t>DAG</a:t>
            </a:r>
            <a:r>
              <a:rPr lang="he-IL" dirty="0"/>
              <a:t> מסויים אנחנו נגדיר את הפרמטר </a:t>
            </a:r>
            <a:r>
              <a:rPr lang="en-US" dirty="0" err="1"/>
              <a:t>max_active_runs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27C-3777-4105-8491-71260477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2" y="2998662"/>
            <a:ext cx="864990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3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02CC-9EB2-4C53-97E9-F667FE9B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0EA1-289A-4A32-8F93-CDD9299C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זה בדיוק אופרטור?</a:t>
            </a:r>
          </a:p>
          <a:p>
            <a:pPr algn="r" rtl="1"/>
            <a:r>
              <a:rPr lang="he-IL" dirty="0"/>
              <a:t>אופרטור זה </a:t>
            </a:r>
            <a:r>
              <a:rPr lang="en-US" dirty="0"/>
              <a:t>TASK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יש לכם לדוגמא 2 משימות:</a:t>
            </a:r>
          </a:p>
          <a:p>
            <a:pPr lvl="1" algn="r" rtl="1"/>
            <a:r>
              <a:rPr lang="he-IL" dirty="0"/>
              <a:t>האחת לשלוף מידע</a:t>
            </a:r>
          </a:p>
          <a:p>
            <a:pPr lvl="1" algn="r" rtl="1"/>
            <a:r>
              <a:rPr lang="he-IL" dirty="0"/>
              <a:t>השנייה לנקות אותו</a:t>
            </a:r>
          </a:p>
          <a:p>
            <a:pPr algn="r" rtl="1"/>
            <a:r>
              <a:rPr lang="he-IL" dirty="0"/>
              <a:t> אל תשימו את 2 המשימות האלה באותו </a:t>
            </a:r>
            <a:r>
              <a:rPr lang="en-US" dirty="0"/>
              <a:t>operator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4613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B9BA-4F74-49E0-B44F-C850F53A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0862-3376-4F14-97FB-ABEF5236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בואו נגיד שהמשימה השנייה נכשלה.</a:t>
            </a:r>
          </a:p>
          <a:p>
            <a:pPr algn="r" rtl="1"/>
            <a:r>
              <a:rPr lang="he-IL" dirty="0"/>
              <a:t>אם נשים את 2 המשימות באותו </a:t>
            </a:r>
            <a:r>
              <a:rPr lang="en-US" dirty="0"/>
              <a:t>operator</a:t>
            </a:r>
            <a:r>
              <a:rPr lang="he-IL" dirty="0"/>
              <a:t> והמשימה השנייה נכשלה, נצטרך לעשות שוב את 2 המשימות בגלל שהן באותו </a:t>
            </a:r>
            <a:r>
              <a:rPr lang="en-US" dirty="0"/>
              <a:t>operator</a:t>
            </a:r>
            <a:r>
              <a:rPr lang="he-IL" dirty="0"/>
              <a:t> במקום רק את זו שנכשלה.</a:t>
            </a:r>
          </a:p>
          <a:p>
            <a:pPr algn="r" rtl="1"/>
            <a:r>
              <a:rPr lang="he-IL" dirty="0"/>
              <a:t>מה אתם צריכים לעשות?</a:t>
            </a:r>
          </a:p>
          <a:p>
            <a:pPr algn="r" rtl="1"/>
            <a:r>
              <a:rPr lang="he-IL" dirty="0"/>
              <a:t>ליצור 2 </a:t>
            </a:r>
            <a:r>
              <a:rPr lang="en-US" dirty="0"/>
              <a:t>operators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האחד לשליפה של המידע.</a:t>
            </a:r>
          </a:p>
          <a:p>
            <a:pPr algn="r" rtl="1"/>
            <a:r>
              <a:rPr lang="he-IL" dirty="0"/>
              <a:t>השני לניקוי שלו.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1136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359-183A-48D9-9449-5E1DA5D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0D9E-44BC-47A7-BC3D-64FF6A8C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ה"חוק" השני של </a:t>
            </a:r>
            <a:r>
              <a:rPr lang="en-US" dirty="0"/>
              <a:t>operators</a:t>
            </a:r>
            <a:r>
              <a:rPr lang="he-IL" dirty="0"/>
              <a:t> הוא שה</a:t>
            </a:r>
            <a:r>
              <a:rPr lang="en-US" dirty="0"/>
              <a:t>operator</a:t>
            </a:r>
            <a:r>
              <a:rPr lang="he-IL" dirty="0"/>
              <a:t> צריך להיות </a:t>
            </a:r>
            <a:r>
              <a:rPr lang="en-US" dirty="0"/>
              <a:t>idempotent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זה אומר שעבור אותו קלט אני תמיד אקבל את אותו פלט.</a:t>
            </a:r>
          </a:p>
          <a:p>
            <a:pPr algn="r" rtl="1"/>
            <a:r>
              <a:rPr lang="he-IL" dirty="0"/>
              <a:t>החוק הנוסף הוא ש</a:t>
            </a:r>
            <a:r>
              <a:rPr lang="en-US" dirty="0" err="1"/>
              <a:t>task_id</a:t>
            </a:r>
            <a:r>
              <a:rPr lang="he-IL" dirty="0"/>
              <a:t> של </a:t>
            </a:r>
            <a:r>
              <a:rPr lang="en-US" dirty="0"/>
              <a:t>task</a:t>
            </a:r>
            <a:r>
              <a:rPr lang="he-IL" dirty="0"/>
              <a:t> מסויים צריך להיות </a:t>
            </a:r>
            <a:r>
              <a:rPr lang="en-US" dirty="0"/>
              <a:t>unique</a:t>
            </a:r>
            <a:r>
              <a:rPr lang="he-IL" dirty="0"/>
              <a:t> על גבי כל ה</a:t>
            </a:r>
            <a:r>
              <a:rPr lang="en-US" dirty="0"/>
              <a:t>task</a:t>
            </a:r>
            <a:r>
              <a:rPr lang="he-IL" dirty="0"/>
              <a:t>ים ב</a:t>
            </a:r>
            <a:r>
              <a:rPr lang="en-US" dirty="0"/>
              <a:t>DAG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6223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CB7-88D2-479E-A978-B2C066BE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F2A0-E549-4537-9161-EFB537D7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25" y="917042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אנחנו יכולים לתת ל</a:t>
            </a:r>
            <a:r>
              <a:rPr lang="en-US" dirty="0"/>
              <a:t>task</a:t>
            </a:r>
            <a:r>
              <a:rPr lang="he-IL" dirty="0"/>
              <a:t> שלנו לנסות 5 פעמים לפני הוא יוגדר כ</a:t>
            </a:r>
            <a:r>
              <a:rPr lang="en-US" dirty="0"/>
              <a:t>failed</a:t>
            </a:r>
            <a:r>
              <a:rPr lang="he-IL" dirty="0"/>
              <a:t> ובין כל ניסיון לניסיון לחכות 5 דקות: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228B2-5660-4F6C-B7E0-C37613D5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1" y="3308886"/>
            <a:ext cx="7509306" cy="18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6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556-E4A7-489C-BAA3-D8CBC163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1272-6BC6-43DC-B90C-772D6A18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בואו נגדיר עוד אופרטורים.</a:t>
            </a:r>
          </a:p>
          <a:p>
            <a:pPr algn="r" rtl="1"/>
            <a:r>
              <a:rPr lang="he-IL" dirty="0"/>
              <a:t>אנחנו רואים שזה אותם אופרטורים שאנחנו מגדירים עם</a:t>
            </a:r>
            <a:br>
              <a:rPr lang="en-US" dirty="0"/>
            </a:br>
            <a:r>
              <a:rPr lang="he-IL" dirty="0"/>
              <a:t>אותם הפרמטרים.</a:t>
            </a:r>
          </a:p>
          <a:p>
            <a:pPr algn="r" rtl="1"/>
            <a:r>
              <a:rPr lang="he-IL" dirty="0"/>
              <a:t>איך אנחנו יכולים להתמודד עם זה?</a:t>
            </a:r>
          </a:p>
          <a:p>
            <a:pPr algn="r" rtl="1"/>
            <a:r>
              <a:rPr lang="he-IL" dirty="0"/>
              <a:t>ב</a:t>
            </a:r>
            <a:r>
              <a:rPr lang="en-US" dirty="0"/>
              <a:t>airflow</a:t>
            </a:r>
            <a:r>
              <a:rPr lang="he-IL" dirty="0"/>
              <a:t>, אנחנו יכולים ליצור </a:t>
            </a:r>
            <a:r>
              <a:rPr lang="en-US" dirty="0" err="1"/>
              <a:t>default_args</a:t>
            </a:r>
            <a:r>
              <a:rPr lang="he-IL" dirty="0"/>
              <a:t> שיהיו</a:t>
            </a:r>
            <a:br>
              <a:rPr lang="en-US" dirty="0"/>
            </a:br>
            <a:r>
              <a:rPr lang="en-US" dirty="0"/>
              <a:t>automatically applied</a:t>
            </a:r>
            <a:r>
              <a:rPr lang="he-IL" dirty="0"/>
              <a:t> לכל ה</a:t>
            </a:r>
            <a:r>
              <a:rPr lang="en-US" dirty="0"/>
              <a:t>operators</a:t>
            </a:r>
            <a:r>
              <a:rPr lang="he-IL" dirty="0"/>
              <a:t> ב</a:t>
            </a:r>
            <a:r>
              <a:rPr lang="en-US" dirty="0"/>
              <a:t>DAG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7522C-CC4E-4ADE-9A7D-9BB7BDEC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6" y="1970702"/>
            <a:ext cx="585869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27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9AB1-815A-408A-85E7-DA57740B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3" y="777036"/>
            <a:ext cx="7386223" cy="561352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A30C3-4CC1-4594-994C-819D37DB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Operators – default args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93C8-FC8A-4F42-AC7D-AFC512E4D42D}"/>
              </a:ext>
            </a:extLst>
          </p:cNvPr>
          <p:cNvSpPr/>
          <p:nvPr/>
        </p:nvSpPr>
        <p:spPr>
          <a:xfrm>
            <a:off x="1630907" y="3220872"/>
            <a:ext cx="2518947" cy="284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22A2C-80E7-4F85-A467-4E817A2465C7}"/>
              </a:ext>
            </a:extLst>
          </p:cNvPr>
          <p:cNvSpPr/>
          <p:nvPr/>
        </p:nvSpPr>
        <p:spPr>
          <a:xfrm>
            <a:off x="935963" y="777036"/>
            <a:ext cx="3654325" cy="100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9BD5-04CB-4A53-BA5A-AB41DAF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benefits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99E6-AC49-48AB-A151-D024CCA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</a:t>
            </a:r>
            <a:r>
              <a:rPr lang="en-US" dirty="0"/>
              <a:t>airflow</a:t>
            </a:r>
            <a:r>
              <a:rPr lang="he-IL" dirty="0"/>
              <a:t>, ה</a:t>
            </a:r>
            <a:r>
              <a:rPr lang="en-US" dirty="0"/>
              <a:t>data pipelines</a:t>
            </a:r>
            <a:r>
              <a:rPr lang="he-IL" dirty="0"/>
              <a:t> הם דינאמיים.</a:t>
            </a:r>
          </a:p>
          <a:p>
            <a:pPr algn="r" rtl="1"/>
            <a:r>
              <a:rPr lang="he-IL" dirty="0"/>
              <a:t>בגלל שאתם יוצרים את ה</a:t>
            </a:r>
            <a:r>
              <a:rPr lang="en-US" dirty="0"/>
              <a:t>DAG</a:t>
            </a:r>
            <a:r>
              <a:rPr lang="he-IL" dirty="0"/>
              <a:t>ים</a:t>
            </a:r>
            <a:r>
              <a:rPr lang="en-US" dirty="0"/>
              <a:t> </a:t>
            </a:r>
            <a:r>
              <a:rPr lang="he-IL" dirty="0"/>
              <a:t> שלכם בפייתון, כל דבר שאתם יכולים לעשות בפייתון אתם יכולים להכיל על ה</a:t>
            </a:r>
            <a:r>
              <a:rPr lang="en-US" dirty="0"/>
              <a:t>data pipelines</a:t>
            </a:r>
            <a:r>
              <a:rPr lang="he-IL" dirty="0"/>
              <a:t> שלכם.</a:t>
            </a:r>
          </a:p>
          <a:p>
            <a:pPr algn="r" rtl="1"/>
            <a:r>
              <a:rPr lang="he-IL" dirty="0"/>
              <a:t>מאוד סקלאבילי. אתם יכולים להוסיף עוד פודים ל</a:t>
            </a:r>
            <a:r>
              <a:rPr lang="en-US" dirty="0"/>
              <a:t>airflow cluster</a:t>
            </a:r>
            <a:r>
              <a:rPr lang="he-IL" dirty="0"/>
              <a:t> שלכם ואתם תוכלו להריץ כמה </a:t>
            </a:r>
            <a:r>
              <a:rPr lang="en-US" dirty="0"/>
              <a:t>task</a:t>
            </a:r>
            <a:r>
              <a:rPr lang="he-IL" dirty="0"/>
              <a:t>ים שאתם רוצים.</a:t>
            </a:r>
          </a:p>
          <a:p>
            <a:pPr algn="r" rtl="1"/>
            <a:r>
              <a:rPr lang="he-IL" dirty="0"/>
              <a:t>מאוד אינטרקטיבי. יש לכם 3 דרכים לתקשר עם </a:t>
            </a:r>
            <a:r>
              <a:rPr lang="en-US" dirty="0"/>
              <a:t>airflow</a:t>
            </a:r>
            <a:r>
              <a:rPr lang="he-IL" dirty="0"/>
              <a:t>:</a:t>
            </a:r>
          </a:p>
          <a:p>
            <a:pPr lvl="1" algn="r" rtl="1"/>
            <a:r>
              <a:rPr lang="en-US" dirty="0"/>
              <a:t>UI, CLI, Rest API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en-US" dirty="0"/>
              <a:t>extensible</a:t>
            </a:r>
            <a:r>
              <a:rPr lang="he-IL" dirty="0"/>
              <a:t>, אתם יכולים ליצור איזה </a:t>
            </a:r>
            <a:r>
              <a:rPr lang="en-US" dirty="0"/>
              <a:t>plugin</a:t>
            </a:r>
            <a:r>
              <a:rPr lang="he-IL" dirty="0"/>
              <a:t> שאתם רוצים\צריכים בלי לחכות שאנשים יפתחו אותו בשבילכם ולהוסיף אותו ל</a:t>
            </a:r>
            <a:r>
              <a:rPr lang="en-US" dirty="0"/>
              <a:t>airflow</a:t>
            </a:r>
            <a:r>
              <a:rPr lang="he-IL" dirty="0"/>
              <a:t> שלכם.</a:t>
            </a:r>
          </a:p>
          <a:p>
            <a:pPr algn="r" rtl="1"/>
            <a:endParaRPr lang="he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85630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DD0-9917-4E11-863E-5C7F553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ADB-4A49-420A-8FC0-ACA404E0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אני ממליץ לכם להסתכל על ה</a:t>
            </a:r>
            <a:r>
              <a:rPr lang="en-US" dirty="0"/>
              <a:t>class</a:t>
            </a:r>
            <a:r>
              <a:rPr lang="he-IL" dirty="0"/>
              <a:t> בשם </a:t>
            </a:r>
            <a:r>
              <a:rPr lang="en-US" dirty="0" err="1"/>
              <a:t>BaseOperator</a:t>
            </a:r>
            <a:r>
              <a:rPr lang="he-IL" dirty="0"/>
              <a:t> ששם תוכלו לראות את כל ההגדרות שאתם יכולים לתת לכל סוג של אופרטור (כל האופרטורים יורשים מה </a:t>
            </a:r>
            <a:r>
              <a:rPr lang="en-US" dirty="0" err="1"/>
              <a:t>BaseOperator</a:t>
            </a:r>
            <a:r>
              <a:rPr lang="he-IL" dirty="0"/>
              <a:t>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9029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35C0-0C87-48C5-A580-32F88BBC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operators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4A50-A30C-496C-848A-116D112D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בואו נדבר על האופרטור הכי נפוץ ב</a:t>
            </a:r>
            <a:r>
              <a:rPr lang="en-US" dirty="0">
                <a:solidFill>
                  <a:srgbClr val="FFFFFF"/>
                </a:solidFill>
              </a:rPr>
              <a:t>airflow</a:t>
            </a:r>
            <a:r>
              <a:rPr lang="he-IL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pythonOperator</a:t>
            </a:r>
            <a:r>
              <a:rPr lang="he-IL" dirty="0">
                <a:solidFill>
                  <a:srgbClr val="FFFFFF"/>
                </a:solidFill>
              </a:rPr>
              <a:t>.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77C205-2460-4C59-8C7F-B842240C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97" y="601200"/>
            <a:ext cx="5972379" cy="5628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66F106-9998-4112-908D-4D2C45FD7362}"/>
              </a:ext>
            </a:extLst>
          </p:cNvPr>
          <p:cNvSpPr/>
          <p:nvPr/>
        </p:nvSpPr>
        <p:spPr>
          <a:xfrm>
            <a:off x="4767072" y="966960"/>
            <a:ext cx="4029456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D8EDA-4A59-4BD6-9917-4D585B82D7CE}"/>
              </a:ext>
            </a:extLst>
          </p:cNvPr>
          <p:cNvSpPr/>
          <p:nvPr/>
        </p:nvSpPr>
        <p:spPr>
          <a:xfrm>
            <a:off x="4767072" y="3173712"/>
            <a:ext cx="2578608" cy="4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27086-526A-4A87-8E1A-24ACA18CE69E}"/>
              </a:ext>
            </a:extLst>
          </p:cNvPr>
          <p:cNvSpPr/>
          <p:nvPr/>
        </p:nvSpPr>
        <p:spPr>
          <a:xfrm>
            <a:off x="4834978" y="5431536"/>
            <a:ext cx="3388526" cy="743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2084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FC63-3969-4A15-B502-0AF0D086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DAF-27FA-470D-B470-7533A90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בואו נדבר על אספקט חשוב ב</a:t>
            </a:r>
            <a:r>
              <a:rPr lang="en-US" dirty="0"/>
              <a:t>python operator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בואו נגיד שאנחנו רוצים לגשת ל</a:t>
            </a:r>
            <a:r>
              <a:rPr lang="en-US" dirty="0"/>
              <a:t>context</a:t>
            </a:r>
            <a:r>
              <a:rPr lang="he-IL" dirty="0"/>
              <a:t> של ה</a:t>
            </a:r>
            <a:r>
              <a:rPr lang="en-US" dirty="0" err="1"/>
              <a:t>dag</a:t>
            </a:r>
            <a:r>
              <a:rPr lang="en-US" dirty="0"/>
              <a:t> run</a:t>
            </a:r>
            <a:r>
              <a:rPr lang="he-IL" dirty="0"/>
              <a:t> שלנו.</a:t>
            </a:r>
          </a:p>
          <a:p>
            <a:pPr algn="r" rtl="1"/>
            <a:r>
              <a:rPr lang="he-IL" dirty="0"/>
              <a:t>שאני אומר </a:t>
            </a:r>
            <a:r>
              <a:rPr lang="en-US" dirty="0"/>
              <a:t>context</a:t>
            </a:r>
            <a:r>
              <a:rPr lang="he-IL" dirty="0"/>
              <a:t> אני מדבר על מידע שקשור ל</a:t>
            </a:r>
            <a:r>
              <a:rPr lang="en-US" dirty="0" err="1"/>
              <a:t>dag</a:t>
            </a:r>
            <a:r>
              <a:rPr lang="en-US" dirty="0"/>
              <a:t> run</a:t>
            </a:r>
            <a:r>
              <a:rPr lang="he-IL" dirty="0"/>
              <a:t> (ה</a:t>
            </a:r>
            <a:r>
              <a:rPr lang="en-US" dirty="0"/>
              <a:t>execution date, previous </a:t>
            </a:r>
            <a:r>
              <a:rPr lang="en-US" dirty="0" err="1"/>
              <a:t>execution_date</a:t>
            </a:r>
            <a:r>
              <a:rPr lang="he-IL" dirty="0"/>
              <a:t>).</a:t>
            </a:r>
            <a:endParaRPr lang="en-US" dirty="0"/>
          </a:p>
          <a:p>
            <a:pPr algn="r" rtl="1"/>
            <a:r>
              <a:rPr lang="he-IL" dirty="0"/>
              <a:t>כל מה שאנחנו צריכים לעשות זה לשנות את הפונקציה ל</a:t>
            </a:r>
            <a:br>
              <a:rPr lang="en-US" dirty="0"/>
            </a:br>
            <a:r>
              <a:rPr lang="he-IL" dirty="0"/>
              <a:t>ובתוך </a:t>
            </a:r>
            <a:r>
              <a:rPr lang="en-US" dirty="0" err="1"/>
              <a:t>kwargs</a:t>
            </a:r>
            <a:r>
              <a:rPr lang="he-IL" dirty="0"/>
              <a:t> נקבל את כל הפרמטרים של ה</a:t>
            </a:r>
            <a:r>
              <a:rPr lang="en-US" dirty="0" err="1"/>
              <a:t>dag</a:t>
            </a:r>
            <a:r>
              <a:rPr lang="en-US" dirty="0"/>
              <a:t> run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ניכנס ללוגים נראה משהו כזה:</a:t>
            </a:r>
          </a:p>
          <a:p>
            <a:pPr algn="r" rtl="1"/>
            <a:endParaRPr lang="he-IL" dirty="0"/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34225-16DA-49EF-8ED1-0B112000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71" y="3935976"/>
            <a:ext cx="5410955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92568-81EC-4924-A295-DFFCC244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4" y="5189814"/>
            <a:ext cx="1018364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5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9707-1D64-47CC-BBE9-3424DD7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6DF1-B687-4C3C-90F8-FE5BEA10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7187"/>
            <a:ext cx="11029615" cy="3634486"/>
          </a:xfrm>
        </p:spPr>
        <p:txBody>
          <a:bodyPr/>
          <a:lstStyle/>
          <a:p>
            <a:pPr algn="r" rtl="1"/>
            <a:r>
              <a:rPr lang="he-IL" dirty="0"/>
              <a:t>אם עכשיו לדוגמא אנחנו רוצים להשיג את ה</a:t>
            </a:r>
            <a:r>
              <a:rPr lang="en-US" dirty="0"/>
              <a:t>string</a:t>
            </a:r>
            <a:r>
              <a:rPr lang="he-IL" dirty="0"/>
              <a:t> של ה</a:t>
            </a:r>
            <a:r>
              <a:rPr lang="en-US" dirty="0" err="1"/>
              <a:t>execution_date</a:t>
            </a:r>
            <a:r>
              <a:rPr lang="he-IL" dirty="0"/>
              <a:t> (שמור ב</a:t>
            </a:r>
            <a:r>
              <a:rPr lang="en-US" dirty="0"/>
              <a:t>airflow</a:t>
            </a:r>
            <a:r>
              <a:rPr lang="he-IL" dirty="0"/>
              <a:t> בתוך המשתנה </a:t>
            </a:r>
            <a:r>
              <a:rPr lang="en-US" dirty="0"/>
              <a:t>ds</a:t>
            </a:r>
            <a:r>
              <a:rPr lang="he-IL" dirty="0"/>
              <a:t>), 2 הדרכים הבאות יביאו לנו את אותה תוצאה.</a:t>
            </a:r>
          </a:p>
          <a:p>
            <a:pPr algn="r" rtl="1"/>
            <a:r>
              <a:rPr lang="he-IL" dirty="0"/>
              <a:t>עכשיו לדוגמא נוכל להשתמש בתאריך הזה כדי לקחת רק את המידע הרלוונטי מה</a:t>
            </a:r>
            <a:r>
              <a:rPr lang="en-US" dirty="0"/>
              <a:t>DB</a:t>
            </a:r>
            <a:r>
              <a:rPr lang="he-IL" dirty="0"/>
              <a:t> שלנו.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D8697-4945-42E3-8B00-610C5C30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8" y="4179529"/>
            <a:ext cx="6969150" cy="1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1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2EDC-19EB-4CFC-A538-433B6557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F6C9-3DBA-4BCD-8FC6-D2A3C051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כמובן שנוכל גם להוסיף פרמטרים משלנו: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D5DED-0CF6-4B5F-B3EF-0E635E3E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0" y="2395182"/>
            <a:ext cx="7239620" cy="4372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1BA4-0B56-41FB-A7F9-95BA79CC5D5D}"/>
              </a:ext>
            </a:extLst>
          </p:cNvPr>
          <p:cNvSpPr/>
          <p:nvPr/>
        </p:nvSpPr>
        <p:spPr>
          <a:xfrm>
            <a:off x="1180531" y="5705856"/>
            <a:ext cx="2286000" cy="70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96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F61C-EAB0-44F2-BDCF-B6AF1D29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your </a:t>
            </a:r>
            <a:r>
              <a:rPr lang="en-US" dirty="0" err="1"/>
              <a:t>dag</a:t>
            </a:r>
            <a:r>
              <a:rPr lang="en-US" dirty="0"/>
              <a:t> on hold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C077-BB7D-4196-BF67-2100C937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Use case</a:t>
            </a:r>
            <a:r>
              <a:rPr lang="he-IL" dirty="0"/>
              <a:t> נפוץ ב</a:t>
            </a:r>
            <a:r>
              <a:rPr lang="en-US" dirty="0"/>
              <a:t>airflow</a:t>
            </a:r>
            <a:r>
              <a:rPr lang="he-IL" dirty="0"/>
              <a:t> הוא לחכות עד שקובץ יגיע למקום מסויים ואז לעשות עליו פעולה כלשהי.</a:t>
            </a:r>
          </a:p>
          <a:p>
            <a:pPr algn="r" rtl="1"/>
            <a:r>
              <a:rPr lang="he-IL" dirty="0"/>
              <a:t>נשנה את הפונקציה שלנו לפונקציה הבאה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המטרה שלנו היא לבדוק אם הקובץ נוצר בהצלחה בתקייה 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בשביל לעשות את זה נשתמש ב</a:t>
            </a:r>
            <a:r>
              <a:rPr lang="en-US" dirty="0" err="1"/>
              <a:t>FileSensorOperator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32FB9-1F4D-4642-8F05-BBA05123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54765"/>
            <a:ext cx="602064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2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021B5-C2B6-4E67-BA11-07D1EB13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Putting your dag on hold</a:t>
            </a:r>
            <a:endParaRPr lang="en-IL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6311D1-AD27-476E-BFF8-3CD3BC5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" y="75062"/>
            <a:ext cx="5721280" cy="67078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7FFD86-E392-47D5-A1D8-5F1EE4485458}"/>
              </a:ext>
            </a:extLst>
          </p:cNvPr>
          <p:cNvSpPr/>
          <p:nvPr/>
        </p:nvSpPr>
        <p:spPr>
          <a:xfrm>
            <a:off x="472494" y="432816"/>
            <a:ext cx="3621834" cy="1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26154D-5492-416A-AAE0-7C3BF9FC4E31}"/>
              </a:ext>
            </a:extLst>
          </p:cNvPr>
          <p:cNvSpPr/>
          <p:nvPr/>
        </p:nvSpPr>
        <p:spPr>
          <a:xfrm>
            <a:off x="472494" y="5681471"/>
            <a:ext cx="2709618" cy="110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487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4D952-34BA-411C-99A3-173C81C7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72" y="449901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Putting your </a:t>
            </a:r>
            <a:r>
              <a:rPr lang="en-US" dirty="0" err="1"/>
              <a:t>dag</a:t>
            </a:r>
            <a:r>
              <a:rPr lang="en-US" dirty="0"/>
              <a:t> on hold</a:t>
            </a:r>
            <a:endParaRPr lang="en-IL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A3E0-89EC-494E-A4A0-31C09843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471634" cy="2256390"/>
          </a:xfrm>
        </p:spPr>
        <p:txBody>
          <a:bodyPr>
            <a:normAutofit/>
          </a:bodyPr>
          <a:lstStyle/>
          <a:p>
            <a:pPr algn="r" rtl="1">
              <a:buClr>
                <a:srgbClr val="2091FA"/>
              </a:buClr>
            </a:pPr>
            <a:r>
              <a:rPr lang="en-US" dirty="0" err="1"/>
              <a:t>Fs_default</a:t>
            </a:r>
            <a:r>
              <a:rPr lang="he-IL" dirty="0"/>
              <a:t> זה השם של ה</a:t>
            </a:r>
            <a:r>
              <a:rPr lang="en-US" dirty="0"/>
              <a:t>connection</a:t>
            </a:r>
            <a:r>
              <a:rPr lang="he-IL" dirty="0"/>
              <a:t> שהאופרטור שלנו ישתמש בו.</a:t>
            </a:r>
          </a:p>
          <a:p>
            <a:pPr algn="r" rtl="1">
              <a:buClr>
                <a:srgbClr val="2091FA"/>
              </a:buClr>
            </a:pPr>
            <a:r>
              <a:rPr lang="he-IL" dirty="0"/>
              <a:t>איך יוצרים </a:t>
            </a:r>
            <a:r>
              <a:rPr lang="en-US" dirty="0"/>
              <a:t>connection</a:t>
            </a:r>
            <a:r>
              <a:rPr lang="he-IL" dirty="0"/>
              <a:t>? דרך ה</a:t>
            </a:r>
            <a:r>
              <a:rPr lang="en-US" dirty="0"/>
              <a:t>UI</a:t>
            </a:r>
            <a:r>
              <a:rPr lang="he-IL" dirty="0"/>
              <a:t>.</a:t>
            </a:r>
          </a:p>
          <a:p>
            <a:pPr algn="r" rtl="1">
              <a:buClr>
                <a:srgbClr val="2091FA"/>
              </a:buClr>
            </a:pPr>
            <a:r>
              <a:rPr lang="he-IL" dirty="0"/>
              <a:t>בכל פעם שאתם צריכים לתקשר עם מערכת חיצונית </a:t>
            </a:r>
            <a:br>
              <a:rPr lang="en-US" dirty="0"/>
            </a:br>
            <a:r>
              <a:rPr lang="he-IL" dirty="0"/>
              <a:t>(במקרה שלנו זה ה</a:t>
            </a:r>
            <a:r>
              <a:rPr lang="en-US" dirty="0" err="1"/>
              <a:t>fileSystem</a:t>
            </a:r>
            <a:r>
              <a:rPr lang="he-IL" dirty="0"/>
              <a:t>), אתם צריכים ליצור </a:t>
            </a:r>
            <a:r>
              <a:rPr lang="en-US" dirty="0"/>
              <a:t>connection</a:t>
            </a:r>
            <a:r>
              <a:rPr lang="he-IL" dirty="0"/>
              <a:t>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2F975F-7214-4C11-A351-730449B5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6" y="2447234"/>
            <a:ext cx="3363466" cy="4217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4F5A7E-12F7-49E6-9599-6A27DD8E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3965364"/>
            <a:ext cx="5489646" cy="1605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273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B430C-D0FB-4099-9464-CB0E343F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Dependencies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290F-E67E-4DE0-A2DF-B2113BA3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עכשיו אחרי שהגדרנו את האופרטורים שלנו בואו נראה איך אנחנו מגדירים תלויות ביניהם.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D16CC4-3A51-431C-B6E4-748FCF5E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601200"/>
            <a:ext cx="7157844" cy="56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A6448-42E6-4229-ABF3-C5B496A0A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1" r="7303"/>
          <a:stretch/>
        </p:blipFill>
        <p:spPr>
          <a:xfrm>
            <a:off x="0" y="10235"/>
            <a:ext cx="4529699" cy="260895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2811D4-5347-4268-B736-DF2916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19A1-CC06-4757-A1FB-EADC9E6E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66617"/>
            <a:ext cx="3412067" cy="8970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Dependencies </a:t>
            </a:r>
            <a:endParaRPr lang="en-IL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B869CE-EED4-4AB6-97A5-38A9D3E52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-2" b="3392"/>
          <a:stretch/>
        </p:blipFill>
        <p:spPr>
          <a:xfrm>
            <a:off x="4578270" y="-2"/>
            <a:ext cx="7613730" cy="68477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EFA34C-3CB6-4E42-AA45-8B85EB878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313C9E-0227-4919-B36E-DE334326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EAC6-6B39-4D0B-8E76-CB4A779E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102059"/>
            <a:ext cx="3415074" cy="227334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מה אם אנחנו רוצים ש2 </a:t>
            </a:r>
            <a:r>
              <a:rPr lang="en-US" dirty="0">
                <a:solidFill>
                  <a:srgbClr val="FFFFFF"/>
                </a:solidFill>
              </a:rPr>
              <a:t>task</a:t>
            </a:r>
            <a:r>
              <a:rPr lang="he-IL" dirty="0">
                <a:solidFill>
                  <a:srgbClr val="FFFFFF"/>
                </a:solidFill>
              </a:rPr>
              <a:t>ים ירוצו במקביל?</a:t>
            </a:r>
          </a:p>
          <a:p>
            <a:pPr algn="r" rtl="1"/>
            <a:endParaRPr lang="en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8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EB17-DC3A-40D9-85A7-821C4F40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aiflow</a:t>
            </a:r>
            <a:r>
              <a:rPr lang="en-US" dirty="0"/>
              <a:t> is not?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0201-5297-4616-9FA9-E56A0199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הוא לא </a:t>
            </a:r>
            <a:r>
              <a:rPr lang="en-US" dirty="0"/>
              <a:t>streaming solution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הוא לא </a:t>
            </a:r>
            <a:r>
              <a:rPr lang="en-US" dirty="0"/>
              <a:t>data processing framework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זה מאוד חשוב להבין, אל תשתמשו ב</a:t>
            </a:r>
            <a:r>
              <a:rPr lang="en-US" dirty="0"/>
              <a:t>airflow</a:t>
            </a:r>
            <a:r>
              <a:rPr lang="he-IL" dirty="0"/>
              <a:t> כמו ב</a:t>
            </a:r>
            <a:r>
              <a:rPr lang="en-US" dirty="0"/>
              <a:t>spark</a:t>
            </a:r>
            <a:r>
              <a:rPr lang="he-IL" dirty="0"/>
              <a:t> או </a:t>
            </a:r>
            <a:r>
              <a:rPr lang="en-US" dirty="0" err="1"/>
              <a:t>nifi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אל תנסו לעבד כמות גדולה מאוד של נתונים ב</a:t>
            </a:r>
            <a:r>
              <a:rPr lang="en-US" dirty="0"/>
              <a:t>airflow</a:t>
            </a:r>
            <a:r>
              <a:rPr lang="he-IL" dirty="0"/>
              <a:t> עצמו.</a:t>
            </a:r>
          </a:p>
          <a:p>
            <a:pPr algn="r" rtl="1"/>
            <a:r>
              <a:rPr lang="he-IL" dirty="0"/>
              <a:t>הוא רק </a:t>
            </a:r>
            <a:r>
              <a:rPr lang="en-US" dirty="0"/>
              <a:t>orchestrator</a:t>
            </a:r>
            <a:r>
              <a:rPr lang="he-IL" dirty="0"/>
              <a:t>, אם יש לכם טרה בייטים של מידע, תשתמשו בו כדי לעשות </a:t>
            </a:r>
            <a:r>
              <a:rPr lang="en-US" dirty="0"/>
              <a:t>trigger</a:t>
            </a:r>
            <a:r>
              <a:rPr lang="he-IL" dirty="0"/>
              <a:t> ל</a:t>
            </a:r>
            <a:r>
              <a:rPr lang="en-US" dirty="0"/>
              <a:t>spark job</a:t>
            </a:r>
            <a:r>
              <a:rPr lang="he-IL" dirty="0"/>
              <a:t> שלכם ולנטר אותו.</a:t>
            </a:r>
          </a:p>
          <a:p>
            <a:pPr algn="r" rtl="1"/>
            <a:r>
              <a:rPr lang="he-IL" dirty="0"/>
              <a:t>תזכרו, </a:t>
            </a:r>
            <a:r>
              <a:rPr lang="en-US" dirty="0"/>
              <a:t>airflow</a:t>
            </a:r>
            <a:r>
              <a:rPr lang="he-IL" dirty="0"/>
              <a:t> הוא </a:t>
            </a:r>
            <a:r>
              <a:rPr lang="en-US" dirty="0"/>
              <a:t>orchestrator</a:t>
            </a:r>
            <a:r>
              <a:rPr lang="he-IL" dirty="0"/>
              <a:t> שנותן לכם ליצור </a:t>
            </a:r>
            <a:r>
              <a:rPr lang="en-US" dirty="0"/>
              <a:t>dynamic data pipelines</a:t>
            </a:r>
            <a:r>
              <a:rPr lang="he-IL" dirty="0"/>
              <a:t>, ולהריץ </a:t>
            </a:r>
            <a:r>
              <a:rPr lang="en-US" dirty="0"/>
              <a:t>tasks</a:t>
            </a:r>
            <a:r>
              <a:rPr lang="he-IL" dirty="0"/>
              <a:t> באופן הנכון, בסדר הנכון, בזמן הנכון.</a:t>
            </a:r>
          </a:p>
          <a:p>
            <a:pPr algn="r" rtl="1"/>
            <a:r>
              <a:rPr lang="he-IL" dirty="0"/>
              <a:t>בשביל להריץ את ה</a:t>
            </a:r>
            <a:r>
              <a:rPr lang="en-US" dirty="0"/>
              <a:t>task</a:t>
            </a:r>
            <a:r>
              <a:rPr lang="he-IL" dirty="0"/>
              <a:t>ים שלכם,</a:t>
            </a:r>
            <a:r>
              <a:rPr lang="en-US" dirty="0"/>
              <a:t> airflow </a:t>
            </a:r>
            <a:r>
              <a:rPr lang="he-IL" dirty="0"/>
              <a:t>צריך כמה </a:t>
            </a:r>
            <a:r>
              <a:rPr lang="en-US" dirty="0"/>
              <a:t>core components</a:t>
            </a:r>
            <a:r>
              <a:rPr lang="he-IL" dirty="0"/>
              <a:t>. בואו נדבר עליהם.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7575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115A04-9D3F-4C59-974E-F814EECA3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" r="2876" b="2"/>
          <a:stretch/>
        </p:blipFill>
        <p:spPr>
          <a:xfrm>
            <a:off x="0" y="2"/>
            <a:ext cx="4537318" cy="2608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811D4-5347-4268-B736-DF2916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4E061-1FD7-4204-A336-23228025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66617"/>
            <a:ext cx="3412067" cy="8970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failure</a:t>
            </a:r>
            <a:endParaRPr lang="en-IL">
              <a:solidFill>
                <a:srgbClr val="FFFFFF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8A0326-983F-4CB4-93E0-627D7138C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4" t="-2060" r="572" b="-781"/>
          <a:stretch/>
        </p:blipFill>
        <p:spPr>
          <a:xfrm>
            <a:off x="4578270" y="-140208"/>
            <a:ext cx="7613730" cy="69982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FA34C-3CB6-4E42-AA45-8B85EB878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13C9E-0227-4919-B36E-DE334326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6401-3EB9-440A-9666-6287CE96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102059"/>
            <a:ext cx="3415074" cy="227334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אני יכול להגדיר שבמקרה של </a:t>
            </a:r>
            <a:r>
              <a:rPr lang="en-US" dirty="0" err="1">
                <a:solidFill>
                  <a:srgbClr val="FFFFFF"/>
                </a:solidFill>
              </a:rPr>
              <a:t>failue</a:t>
            </a:r>
            <a:r>
              <a:rPr lang="he-IL" dirty="0">
                <a:solidFill>
                  <a:srgbClr val="FFFFFF"/>
                </a:solidFill>
              </a:rPr>
              <a:t> או של </a:t>
            </a:r>
            <a:r>
              <a:rPr lang="en-US" dirty="0">
                <a:solidFill>
                  <a:srgbClr val="FFFFFF"/>
                </a:solidFill>
              </a:rPr>
              <a:t>retry</a:t>
            </a:r>
            <a:r>
              <a:rPr lang="he-IL" dirty="0">
                <a:solidFill>
                  <a:srgbClr val="FFFFFF"/>
                </a:solidFill>
              </a:rPr>
              <a:t> אני אקבל מייל. (זה דורש לקנפג את ה</a:t>
            </a:r>
            <a:r>
              <a:rPr lang="en-US" dirty="0">
                <a:solidFill>
                  <a:srgbClr val="FFFFFF"/>
                </a:solidFill>
              </a:rPr>
              <a:t>SMTP</a:t>
            </a:r>
            <a:r>
              <a:rPr lang="he-IL" dirty="0">
                <a:solidFill>
                  <a:srgbClr val="FFFFFF"/>
                </a:solidFill>
              </a:rPr>
              <a:t>).</a:t>
            </a:r>
          </a:p>
          <a:p>
            <a:pPr algn="r" rtl="1"/>
            <a:r>
              <a:rPr lang="he-IL" dirty="0">
                <a:solidFill>
                  <a:srgbClr val="FFFFFF"/>
                </a:solidFill>
              </a:rPr>
              <a:t>אני יכול להגדיר שבמקרה שמשהו נכשל אני אריץ משהו: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65390-6DEA-4E88-8D4A-BFDD14DAB553}"/>
              </a:ext>
            </a:extLst>
          </p:cNvPr>
          <p:cNvSpPr/>
          <p:nvPr/>
        </p:nvSpPr>
        <p:spPr>
          <a:xfrm>
            <a:off x="5527890" y="6263013"/>
            <a:ext cx="3046647" cy="281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E40E4-4E0D-44EC-AA1E-0AA580CF3E49}"/>
              </a:ext>
            </a:extLst>
          </p:cNvPr>
          <p:cNvSpPr/>
          <p:nvPr/>
        </p:nvSpPr>
        <p:spPr>
          <a:xfrm>
            <a:off x="4715786" y="31317"/>
            <a:ext cx="3369765" cy="70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257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65A1-B910-43B1-B111-15BF02C5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/>
              <a:t>Exchanging data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0D13E-B4CA-4483-9216-CEC78C15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t="-2" r="754"/>
          <a:stretch/>
        </p:blipFill>
        <p:spPr>
          <a:xfrm>
            <a:off x="0" y="0"/>
            <a:ext cx="7956645" cy="685799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3E01-1E57-4BA5-8480-B5DD3615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4111511" cy="3634486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שאלה נפוצה של משתמשים ב</a:t>
            </a:r>
            <a:r>
              <a:rPr lang="en-US" sz="1700" dirty="0"/>
              <a:t>airflow</a:t>
            </a:r>
            <a:r>
              <a:rPr lang="he-IL" sz="1700" dirty="0"/>
              <a:t> היא : "האם אפשר לשתף מידע בין </a:t>
            </a:r>
            <a:r>
              <a:rPr lang="en-US" sz="1700" dirty="0"/>
              <a:t>tasks</a:t>
            </a:r>
            <a:r>
              <a:rPr lang="he-IL" sz="1700" dirty="0"/>
              <a:t>"?</a:t>
            </a:r>
          </a:p>
          <a:p>
            <a:pPr algn="r" rtl="1"/>
            <a:r>
              <a:rPr lang="he-IL" sz="1700" dirty="0"/>
              <a:t>התשובה היא כן, אבל עם מגבלות.</a:t>
            </a:r>
          </a:p>
          <a:p>
            <a:pPr algn="r" rtl="1"/>
            <a:r>
              <a:rPr lang="he-IL" sz="1700" dirty="0"/>
              <a:t>דרך השיתוף של מידע בין </a:t>
            </a:r>
            <a:r>
              <a:rPr lang="en-US" sz="1700" dirty="0"/>
              <a:t>tasks</a:t>
            </a:r>
            <a:r>
              <a:rPr lang="he-IL" sz="1700" dirty="0"/>
              <a:t> נקרא </a:t>
            </a:r>
            <a:r>
              <a:rPr lang="en-US" sz="1700" dirty="0" err="1"/>
              <a:t>xcom</a:t>
            </a:r>
            <a:r>
              <a:rPr lang="he-IL" sz="1700" dirty="0"/>
              <a:t> (</a:t>
            </a:r>
            <a:r>
              <a:rPr lang="en-US" sz="1700" dirty="0"/>
              <a:t>cross communication</a:t>
            </a:r>
            <a:r>
              <a:rPr lang="he-IL" sz="1700" dirty="0"/>
              <a:t>).</a:t>
            </a:r>
          </a:p>
          <a:p>
            <a:pPr algn="r" rtl="1"/>
            <a:r>
              <a:rPr lang="he-IL" sz="1700" dirty="0"/>
              <a:t>נותן לכם לשתף כמות מידע קטנה בין ה</a:t>
            </a:r>
            <a:r>
              <a:rPr lang="en-US" sz="1700" dirty="0"/>
              <a:t>task</a:t>
            </a:r>
            <a:r>
              <a:rPr lang="he-IL" sz="1700" dirty="0"/>
              <a:t>ים שלכם.</a:t>
            </a:r>
          </a:p>
          <a:p>
            <a:pPr algn="r" rtl="1"/>
            <a:r>
              <a:rPr lang="he-IL" sz="1700" dirty="0"/>
              <a:t>הדרך הפשוטה ביותר לייצר </a:t>
            </a:r>
            <a:r>
              <a:rPr lang="en-US" sz="1700" dirty="0" err="1"/>
              <a:t>xcom</a:t>
            </a:r>
            <a:r>
              <a:rPr lang="he-IL" sz="1700" dirty="0"/>
              <a:t> ב</a:t>
            </a:r>
            <a:r>
              <a:rPr lang="en-US" sz="1700" dirty="0"/>
              <a:t>task</a:t>
            </a:r>
            <a:r>
              <a:rPr lang="he-IL" sz="1700" dirty="0"/>
              <a:t> מסויים היא פשוט להחזיר ערך.</a:t>
            </a:r>
          </a:p>
          <a:p>
            <a:pPr algn="r" rtl="1"/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630972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95B-7F0D-4F3E-8B98-8BCE1CBA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xcoms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D2F2-A691-478C-AF4D-99ADCCFB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Xcoms</a:t>
            </a:r>
            <a:r>
              <a:rPr lang="he-IL" dirty="0"/>
              <a:t> נשמרים ב</a:t>
            </a:r>
            <a:r>
              <a:rPr lang="en-US" dirty="0" err="1"/>
              <a:t>metastore</a:t>
            </a:r>
            <a:r>
              <a:rPr lang="he-IL" dirty="0"/>
              <a:t> שלכם.</a:t>
            </a:r>
          </a:p>
          <a:p>
            <a:pPr algn="r" rtl="1"/>
            <a:r>
              <a:rPr lang="he-IL" dirty="0"/>
              <a:t>ז"א שהם מוגבלים בגודל שלהם.</a:t>
            </a:r>
          </a:p>
          <a:p>
            <a:pPr algn="r" rtl="1"/>
            <a:r>
              <a:rPr lang="he-IL" dirty="0"/>
              <a:t>אם אתם משתמשים ב</a:t>
            </a:r>
            <a:r>
              <a:rPr lang="en-US" dirty="0"/>
              <a:t>SQLite</a:t>
            </a:r>
            <a:r>
              <a:rPr lang="he-IL" dirty="0"/>
              <a:t> אתם יכולים לשמור </a:t>
            </a:r>
            <a:r>
              <a:rPr lang="en-US" dirty="0" err="1"/>
              <a:t>xcoms</a:t>
            </a:r>
            <a:r>
              <a:rPr lang="he-IL" dirty="0"/>
              <a:t> עד לגודל של </a:t>
            </a:r>
            <a:r>
              <a:rPr lang="en-US" dirty="0"/>
              <a:t>2 GB</a:t>
            </a:r>
            <a:r>
              <a:rPr lang="he-IL" dirty="0"/>
              <a:t> (ב</a:t>
            </a:r>
            <a:r>
              <a:rPr lang="en-US" dirty="0" err="1"/>
              <a:t>xcom</a:t>
            </a:r>
            <a:r>
              <a:rPr lang="he-IL" dirty="0"/>
              <a:t> אחד).</a:t>
            </a:r>
          </a:p>
          <a:p>
            <a:pPr algn="r" rtl="1"/>
            <a:r>
              <a:rPr lang="he-IL" dirty="0"/>
              <a:t>אם אתם משתמשים ב</a:t>
            </a:r>
            <a:r>
              <a:rPr lang="en-US" dirty="0" err="1"/>
              <a:t>postgres</a:t>
            </a:r>
            <a:r>
              <a:rPr lang="he-IL" dirty="0"/>
              <a:t> אתם יכולים לשמור </a:t>
            </a:r>
            <a:r>
              <a:rPr lang="en-US" dirty="0" err="1"/>
              <a:t>xcoms</a:t>
            </a:r>
            <a:r>
              <a:rPr lang="he-IL" dirty="0"/>
              <a:t> עד לגודל של </a:t>
            </a:r>
            <a:r>
              <a:rPr lang="en-US" dirty="0"/>
              <a:t>1 GB</a:t>
            </a:r>
            <a:r>
              <a:rPr lang="he-IL" dirty="0"/>
              <a:t> (ב</a:t>
            </a:r>
            <a:r>
              <a:rPr lang="en-US" dirty="0" err="1"/>
              <a:t>xcom</a:t>
            </a:r>
            <a:r>
              <a:rPr lang="he-IL" dirty="0"/>
              <a:t> אחד).</a:t>
            </a:r>
            <a:endParaRPr lang="en-US" dirty="0"/>
          </a:p>
          <a:p>
            <a:pPr algn="r" rtl="1"/>
            <a:r>
              <a:rPr lang="he-IL" dirty="0"/>
              <a:t>אם אתם משתמשים ב</a:t>
            </a:r>
            <a:r>
              <a:rPr lang="en-US" dirty="0"/>
              <a:t>MySQL</a:t>
            </a:r>
            <a:r>
              <a:rPr lang="he-IL" dirty="0"/>
              <a:t> אתם יכולים לשמור </a:t>
            </a:r>
            <a:r>
              <a:rPr lang="en-US" dirty="0" err="1"/>
              <a:t>xcoms</a:t>
            </a:r>
            <a:r>
              <a:rPr lang="he-IL" dirty="0"/>
              <a:t> עד לגודל של </a:t>
            </a:r>
            <a:r>
              <a:rPr lang="en-US" dirty="0"/>
              <a:t>64 KB</a:t>
            </a:r>
            <a:r>
              <a:rPr lang="he-IL" dirty="0"/>
              <a:t> (ב</a:t>
            </a:r>
            <a:r>
              <a:rPr lang="en-US" dirty="0" err="1"/>
              <a:t>xcom</a:t>
            </a:r>
            <a:r>
              <a:rPr lang="he-IL" dirty="0"/>
              <a:t> אחד).</a:t>
            </a:r>
            <a:endParaRPr lang="en-IL" dirty="0"/>
          </a:p>
          <a:p>
            <a:pPr algn="r" rtl="1"/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83339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220DA-ACF8-418B-B434-F21F09B7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Nifi vs airflow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864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4374-086A-4CDB-8402-FE23C29F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vs airflow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B97-0F3C-477C-892A-45C495A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Apache airflow</a:t>
            </a:r>
            <a:r>
              <a:rPr lang="he-IL" dirty="0"/>
              <a:t> ו</a:t>
            </a:r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he-IL" dirty="0"/>
              <a:t> הם למעשה 2 שירים למנגינה קצת שונה.</a:t>
            </a:r>
          </a:p>
          <a:p>
            <a:pPr algn="r" rtl="1"/>
            <a:r>
              <a:rPr lang="he-IL" dirty="0"/>
              <a:t>למרות שהם שונים במהותם, גם </a:t>
            </a:r>
            <a:r>
              <a:rPr lang="en-US" dirty="0"/>
              <a:t>airflow</a:t>
            </a:r>
            <a:r>
              <a:rPr lang="he-IL" dirty="0"/>
              <a:t> וגם </a:t>
            </a:r>
            <a:r>
              <a:rPr lang="en-US" dirty="0" err="1"/>
              <a:t>nifi</a:t>
            </a:r>
            <a:r>
              <a:rPr lang="he-IL" dirty="0"/>
              <a:t> הם כלים שנועדו לנהל את הנכס הכי יקר של רוב הארגונים: מידע.</a:t>
            </a:r>
          </a:p>
          <a:p>
            <a:pPr algn="r" rtl="1"/>
            <a:r>
              <a:rPr lang="he-IL" dirty="0"/>
              <a:t>ובכל זאת, אתם בטח תוהים איזה מהם מתאים יותר לציפיות ולמטרות שלכם.</a:t>
            </a:r>
          </a:p>
          <a:p>
            <a:pPr algn="r" rtl="1"/>
            <a:r>
              <a:rPr lang="he-IL" dirty="0"/>
              <a:t>בסוף ההסבר הזה, אני מקווה שלא יהיו לכם ספקות.</a:t>
            </a: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955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C39-79D4-49ED-8DB6-1093C36D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vs airflow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E074-028D-41B0-9109-9D909F97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ככל שנפחי הנתונים ממשיכים להתרחב, לארגונים יש צורך גובר בפרויקטים של אחסון ופתרונות ניתוח מתקדמים.</a:t>
            </a:r>
          </a:p>
          <a:p>
            <a:pPr algn="r" rtl="1"/>
            <a:r>
              <a:rPr lang="en-US" dirty="0"/>
              <a:t>ETL (extract, </a:t>
            </a:r>
            <a:r>
              <a:rPr lang="en-US" dirty="0" err="1"/>
              <a:t>trasform</a:t>
            </a:r>
            <a:r>
              <a:rPr lang="en-US" dirty="0"/>
              <a:t>, load)</a:t>
            </a:r>
            <a:r>
              <a:rPr lang="he-IL" dirty="0"/>
              <a:t> הוא מרכיב קריטי של </a:t>
            </a:r>
            <a:r>
              <a:rPr lang="en-US" dirty="0"/>
              <a:t>modern data stack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הוא מבטיח שהנתונים משולבים בהצלחה בין מסדי נתונים ויישומים רבים.</a:t>
            </a:r>
          </a:p>
          <a:p>
            <a:pPr algn="r" rtl="1"/>
            <a:r>
              <a:rPr lang="he-IL" dirty="0"/>
              <a:t>גם </a:t>
            </a:r>
            <a:r>
              <a:rPr lang="en-US" dirty="0"/>
              <a:t>airflow</a:t>
            </a:r>
            <a:r>
              <a:rPr lang="he-IL" dirty="0"/>
              <a:t> וגם </a:t>
            </a:r>
            <a:r>
              <a:rPr lang="en-US" dirty="0" err="1"/>
              <a:t>nifi</a:t>
            </a:r>
            <a:r>
              <a:rPr lang="he-IL" dirty="0"/>
              <a:t> הם בין כלי ה</a:t>
            </a:r>
            <a:r>
              <a:rPr lang="en-US" dirty="0"/>
              <a:t>ETL</a:t>
            </a:r>
            <a:r>
              <a:rPr lang="he-IL" dirty="0"/>
              <a:t> הפופולאריים ביותר.</a:t>
            </a:r>
          </a:p>
          <a:p>
            <a:pPr algn="r" rtl="1"/>
            <a:r>
              <a:rPr lang="he-IL" dirty="0"/>
              <a:t>על מנת לבחור את הכלי המתאים לצרכים שלכם, עליכם לשאות את עצמכם – מה בדיוק אתם הולכים לעשות עם הנתונים שלכם?</a:t>
            </a:r>
          </a:p>
          <a:p>
            <a:pPr algn="r" rtl="1"/>
            <a:r>
              <a:rPr lang="he-IL" dirty="0"/>
              <a:t>לפני זה, בואו נעבור על הרקע ונכיר את שני הכלים הללו.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3386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F818-72DE-44B7-AF47-E90906A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6160"/>
            <a:ext cx="11029616" cy="580691"/>
          </a:xfrm>
        </p:spPr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vs airflow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9628E-8B71-4434-950F-D3C7E453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503" y="1727103"/>
            <a:ext cx="7988778" cy="4684705"/>
          </a:xfrm>
        </p:spPr>
      </p:pic>
    </p:spTree>
    <p:extLst>
      <p:ext uri="{BB962C8B-B14F-4D97-AF65-F5344CB8AC3E}">
        <p14:creationId xmlns:p14="http://schemas.microsoft.com/office/powerpoint/2010/main" val="497759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2066-80C9-4410-95A0-0B01B9C2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 basics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006F-65F9-4A1D-981D-F6DAB6FF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חלק מהאנשים טוענים ש</a:t>
            </a:r>
            <a:r>
              <a:rPr lang="en-US" dirty="0"/>
              <a:t>airflow</a:t>
            </a:r>
            <a:r>
              <a:rPr lang="he-IL" dirty="0"/>
              <a:t> הוא </a:t>
            </a:r>
            <a:r>
              <a:rPr lang="en-US" dirty="0" err="1"/>
              <a:t>cron</a:t>
            </a:r>
            <a:r>
              <a:rPr lang="en-US" dirty="0"/>
              <a:t> on steroids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להיות יותר מדוייקים, </a:t>
            </a:r>
            <a:r>
              <a:rPr lang="en-US" dirty="0"/>
              <a:t>airflow</a:t>
            </a:r>
            <a:r>
              <a:rPr lang="he-IL" dirty="0"/>
              <a:t> הוא כלי </a:t>
            </a:r>
            <a:r>
              <a:rPr lang="en-US" dirty="0"/>
              <a:t>ETL</a:t>
            </a:r>
            <a:r>
              <a:rPr lang="he-IL" dirty="0"/>
              <a:t> מבוסס קוד פתוח לתכנון, יצירת, ומעקב אחר תהליכים.</a:t>
            </a:r>
          </a:p>
          <a:p>
            <a:pPr algn="r" rtl="1"/>
            <a:r>
              <a:rPr lang="he-IL" dirty="0"/>
              <a:t>הוא מותאם לספקי ענן כמו </a:t>
            </a:r>
            <a:r>
              <a:rPr lang="en-US" dirty="0"/>
              <a:t>AWS,GCP, Azure</a:t>
            </a:r>
            <a:r>
              <a:rPr lang="he-IL" dirty="0"/>
              <a:t> והחברה המפתחת שלו נותן להפעיל אותו על </a:t>
            </a:r>
            <a:r>
              <a:rPr lang="en-US" dirty="0"/>
              <a:t>Kubernetes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61434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08DA-8A6F-4598-AEAD-B1AA888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 basics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1BCF-CF0A-44B2-B980-9415651D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Apache airflow</a:t>
            </a:r>
            <a:r>
              <a:rPr lang="he-IL" dirty="0"/>
              <a:t> הוא מנהל ומתזמן משימות מאוד גמיש המתאים לרוב המשימות היומיומיות.</a:t>
            </a:r>
          </a:p>
          <a:p>
            <a:pPr algn="r" rtl="1"/>
            <a:r>
              <a:rPr lang="he-IL" dirty="0"/>
              <a:t>הוא יכול להריץ עבודות </a:t>
            </a:r>
            <a:r>
              <a:rPr lang="en-US" dirty="0"/>
              <a:t>ETL/ELT</a:t>
            </a:r>
            <a:r>
              <a:rPr lang="he-IL" dirty="0"/>
              <a:t>, להכשיר מודלים של למידת מכונה, לעקוב אחרי מערכות, להודיע על אירועים, לבצע גיבויים במסדי נתונים ועוד.</a:t>
            </a:r>
          </a:p>
          <a:p>
            <a:pPr algn="r" rtl="1"/>
            <a:r>
              <a:rPr lang="he-IL" dirty="0"/>
              <a:t>ארגונים משתמשים בו בדרך כלל כפלטפורמה ליצירת </a:t>
            </a:r>
            <a:r>
              <a:rPr lang="en-US" dirty="0"/>
              <a:t>workflows</a:t>
            </a:r>
            <a:r>
              <a:rPr lang="he-IL" dirty="0"/>
              <a:t> כ</a:t>
            </a:r>
            <a:r>
              <a:rPr lang="en-US" dirty="0"/>
              <a:t>Directed Acyclic Graphs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4205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7B76-1B2D-426B-B89D-93D5766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airflow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5B50-6A9C-4716-A20C-98EA6875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7152"/>
            <a:ext cx="11029615" cy="501700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Code-first</a:t>
            </a:r>
            <a:endParaRPr lang="he-IL" dirty="0"/>
          </a:p>
          <a:p>
            <a:pPr lvl="1" algn="r" rtl="1"/>
            <a:r>
              <a:rPr lang="en-US" dirty="0"/>
              <a:t>airflow</a:t>
            </a:r>
            <a:r>
              <a:rPr lang="he-IL" dirty="0"/>
              <a:t> וכל ה</a:t>
            </a:r>
            <a:r>
              <a:rPr lang="en-US" dirty="0"/>
              <a:t>workflows</a:t>
            </a:r>
            <a:r>
              <a:rPr lang="he-IL" dirty="0"/>
              <a:t> כתובים ב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זה נותן את האופציה ליצור </a:t>
            </a:r>
            <a:r>
              <a:rPr lang="en-US" dirty="0"/>
              <a:t>dynamic </a:t>
            </a:r>
            <a:r>
              <a:rPr lang="en-US" dirty="0" err="1"/>
              <a:t>dags</a:t>
            </a:r>
            <a:r>
              <a:rPr lang="he-IL" dirty="0"/>
              <a:t>.</a:t>
            </a:r>
          </a:p>
          <a:p>
            <a:pPr lvl="1" algn="r" rtl="1"/>
            <a:r>
              <a:rPr lang="en-US" dirty="0"/>
              <a:t>Workflows</a:t>
            </a:r>
            <a:r>
              <a:rPr lang="he-IL" dirty="0"/>
              <a:t> שמיוצגים בקוד הופכים לקלים יותר לבדיקה, תחזוק ושיתוף.</a:t>
            </a:r>
          </a:p>
          <a:p>
            <a:pPr lvl="1" algn="r" rtl="1"/>
            <a:endParaRPr lang="he-IL" dirty="0"/>
          </a:p>
          <a:p>
            <a:pPr algn="r" rtl="1"/>
            <a:r>
              <a:rPr lang="en-US" dirty="0"/>
              <a:t>Rich UI</a:t>
            </a:r>
          </a:p>
          <a:p>
            <a:pPr lvl="1" algn="r" rtl="1"/>
            <a:r>
              <a:rPr lang="he-IL" dirty="0"/>
              <a:t>ה</a:t>
            </a:r>
            <a:r>
              <a:rPr lang="en-US" dirty="0"/>
              <a:t>UI</a:t>
            </a:r>
            <a:r>
              <a:rPr lang="he-IL" dirty="0"/>
              <a:t> מאוד אינטואיטיבי והוא דרך מאוד פשוטה לגשת ל</a:t>
            </a:r>
            <a:r>
              <a:rPr lang="en-US" dirty="0"/>
              <a:t>metadata</a:t>
            </a:r>
            <a:r>
              <a:rPr lang="he-IL" dirty="0"/>
              <a:t> שלכם.</a:t>
            </a:r>
          </a:p>
          <a:p>
            <a:pPr lvl="1" algn="r" rtl="1"/>
            <a:r>
              <a:rPr lang="he-IL" dirty="0"/>
              <a:t>נותן את כל היכולות של מעקב ויזואלי, ניטור וגילוי בעיות בכלי אחד.</a:t>
            </a:r>
          </a:p>
          <a:p>
            <a:pPr lvl="1" algn="r" rtl="1"/>
            <a:endParaRPr lang="he-IL" dirty="0"/>
          </a:p>
          <a:p>
            <a:pPr algn="r" rtl="1"/>
            <a:r>
              <a:rPr lang="en-US" dirty="0"/>
              <a:t>Scalability</a:t>
            </a:r>
          </a:p>
          <a:p>
            <a:pPr lvl="1" algn="r" rtl="1"/>
            <a:r>
              <a:rPr lang="he-IL" dirty="0"/>
              <a:t>זה קל מאוד להגדיר </a:t>
            </a:r>
            <a:r>
              <a:rPr lang="en-US" dirty="0"/>
              <a:t>operators</a:t>
            </a:r>
            <a:r>
              <a:rPr lang="he-IL" dirty="0"/>
              <a:t> ו</a:t>
            </a:r>
            <a:r>
              <a:rPr lang="en-US" dirty="0"/>
              <a:t>executors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מציע מספר דרכים לבצע </a:t>
            </a:r>
            <a:r>
              <a:rPr lang="en-US" dirty="0"/>
              <a:t>horizontal scaling</a:t>
            </a:r>
            <a:r>
              <a:rPr lang="he-IL" dirty="0"/>
              <a:t>.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קהילת קוד פתוח פעילה מאוד.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89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E85-88F9-41CB-B24C-D19DC4CF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02C6-A815-4564-80AE-C4AB93C4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By default</a:t>
            </a:r>
            <a:r>
              <a:rPr lang="he-IL" dirty="0"/>
              <a:t>, </a:t>
            </a:r>
            <a:r>
              <a:rPr lang="en-US" dirty="0"/>
              <a:t>airflow</a:t>
            </a:r>
            <a:r>
              <a:rPr lang="he-IL" dirty="0"/>
              <a:t> מריץ 3 </a:t>
            </a:r>
            <a:r>
              <a:rPr lang="en-US" dirty="0"/>
              <a:t>core components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Web server</a:t>
            </a:r>
            <a:endParaRPr lang="he-IL" dirty="0"/>
          </a:p>
          <a:p>
            <a:pPr lvl="1" algn="r" rtl="1"/>
            <a:r>
              <a:rPr lang="he-IL" dirty="0"/>
              <a:t>הוא </a:t>
            </a:r>
            <a:r>
              <a:rPr lang="en-US" dirty="0"/>
              <a:t>flask server</a:t>
            </a:r>
            <a:r>
              <a:rPr lang="he-IL" dirty="0"/>
              <a:t> עם </a:t>
            </a:r>
            <a:r>
              <a:rPr lang="en-US" dirty="0" err="1"/>
              <a:t>gunicorn</a:t>
            </a:r>
            <a:r>
              <a:rPr lang="he-IL" dirty="0"/>
              <a:t> שמשמשים ל</a:t>
            </a:r>
            <a:r>
              <a:rPr lang="en-US" dirty="0"/>
              <a:t>UI</a:t>
            </a:r>
            <a:r>
              <a:rPr lang="he-IL" dirty="0"/>
              <a:t>. </a:t>
            </a:r>
          </a:p>
          <a:p>
            <a:pPr algn="r" rtl="1"/>
            <a:r>
              <a:rPr lang="en-US" dirty="0"/>
              <a:t>Scheduler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הוא הלב של </a:t>
            </a:r>
            <a:r>
              <a:rPr lang="en-US" dirty="0"/>
              <a:t>airflow</a:t>
            </a:r>
            <a:r>
              <a:rPr lang="he-IL" dirty="0"/>
              <a:t>, אתם חייבים לשמור עליו.</a:t>
            </a:r>
          </a:p>
          <a:p>
            <a:pPr lvl="1" algn="r" rtl="1"/>
            <a:r>
              <a:rPr lang="he-IL" dirty="0"/>
              <a:t>למה? כי בלעדיו אתם לא תוכלו לתזמן ולהפעיל את ה</a:t>
            </a:r>
            <a:r>
              <a:rPr lang="en-US" dirty="0"/>
              <a:t>task</a:t>
            </a:r>
            <a:r>
              <a:rPr lang="he-IL" dirty="0"/>
              <a:t>ים שלכם.</a:t>
            </a:r>
          </a:p>
          <a:p>
            <a:pPr lvl="1" algn="r" rtl="1"/>
            <a:r>
              <a:rPr lang="he-IL" dirty="0"/>
              <a:t>מ</a:t>
            </a:r>
            <a:r>
              <a:rPr lang="en-US" dirty="0"/>
              <a:t>airflow</a:t>
            </a:r>
            <a:r>
              <a:rPr lang="he-IL" dirty="0"/>
              <a:t> 2.0</a:t>
            </a:r>
            <a:r>
              <a:rPr lang="en-US" dirty="0"/>
              <a:t> </a:t>
            </a:r>
            <a:r>
              <a:rPr lang="he-IL" dirty="0"/>
              <a:t> אתם יכולים  שיהיו לכם מספר </a:t>
            </a:r>
            <a:r>
              <a:rPr lang="en-US" dirty="0"/>
              <a:t>schedulers</a:t>
            </a:r>
            <a:r>
              <a:rPr lang="he-IL" dirty="0"/>
              <a:t> כדי שאם אחד נופל ה</a:t>
            </a:r>
            <a:r>
              <a:rPr lang="en-US" dirty="0"/>
              <a:t>task</a:t>
            </a:r>
            <a:r>
              <a:rPr lang="he-IL" dirty="0"/>
              <a:t>ים שלכם עדיין ירוצו.</a:t>
            </a:r>
          </a:p>
          <a:p>
            <a:pPr algn="r" rtl="1"/>
            <a:r>
              <a:rPr lang="en-US" dirty="0"/>
              <a:t>Metadata Database</a:t>
            </a:r>
            <a:endParaRPr lang="he-IL" dirty="0"/>
          </a:p>
          <a:p>
            <a:pPr lvl="1" algn="r" rtl="1"/>
            <a:r>
              <a:rPr lang="he-IL" dirty="0"/>
              <a:t>כל ה</a:t>
            </a:r>
            <a:r>
              <a:rPr lang="en-US" dirty="0"/>
              <a:t>metadata</a:t>
            </a:r>
            <a:r>
              <a:rPr lang="he-IL" dirty="0"/>
              <a:t> שקשור למשתמשים, </a:t>
            </a:r>
            <a:r>
              <a:rPr lang="en-US" dirty="0"/>
              <a:t>Job</a:t>
            </a:r>
            <a:r>
              <a:rPr lang="he-IL" dirty="0"/>
              <a:t>ים, </a:t>
            </a:r>
            <a:r>
              <a:rPr lang="en-US" dirty="0"/>
              <a:t>variables</a:t>
            </a:r>
            <a:r>
              <a:rPr lang="he-IL" dirty="0"/>
              <a:t>, </a:t>
            </a:r>
            <a:r>
              <a:rPr lang="en-US" dirty="0"/>
              <a:t>connections</a:t>
            </a:r>
            <a:r>
              <a:rPr lang="he-IL" dirty="0"/>
              <a:t> וכל מידע אחר שקשור ל</a:t>
            </a:r>
            <a:r>
              <a:rPr lang="en-US" dirty="0"/>
              <a:t>airflow</a:t>
            </a:r>
            <a:r>
              <a:rPr lang="he-IL" dirty="0"/>
              <a:t> נשמר שם.</a:t>
            </a:r>
          </a:p>
          <a:p>
            <a:pPr lvl="1" algn="r" rtl="1"/>
            <a:r>
              <a:rPr lang="he-IL" dirty="0"/>
              <a:t>כל </a:t>
            </a:r>
            <a:r>
              <a:rPr lang="en-US" dirty="0"/>
              <a:t>DB</a:t>
            </a:r>
            <a:r>
              <a:rPr lang="he-IL" dirty="0"/>
              <a:t> שיכול לעבוד עם </a:t>
            </a:r>
            <a:r>
              <a:rPr lang="en-US" dirty="0" err="1"/>
              <a:t>SQLAlchemy</a:t>
            </a:r>
            <a:r>
              <a:rPr lang="he-IL" dirty="0"/>
              <a:t> יכול להיות משומש (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oracle,SQLlite</a:t>
            </a:r>
            <a:r>
              <a:rPr lang="he-IL" dirty="0"/>
              <a:t>).</a:t>
            </a:r>
          </a:p>
          <a:p>
            <a:pPr lvl="1" algn="r" rtl="1"/>
            <a:endParaRPr lang="he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1129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263-3B3D-4151-98CB-7C2FC6AC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limitations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B373-EC8A-4D3F-AB6C-0B3814AE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לא תומך ב</a:t>
            </a:r>
            <a:r>
              <a:rPr lang="en-US" dirty="0"/>
              <a:t>stream jobs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זאת לא המטרה של הפלטפורמה.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93078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FD8-EF2D-4DC9-9F55-687A04A4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basics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3890-99C6-4A17-BF64-DB738452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מבוסס על פרוייקט ה</a:t>
            </a:r>
            <a:r>
              <a:rPr lang="en-US" dirty="0" err="1"/>
              <a:t>niagara</a:t>
            </a:r>
            <a:r>
              <a:rPr lang="en-US" dirty="0"/>
              <a:t> files</a:t>
            </a:r>
            <a:r>
              <a:rPr lang="he-IL" dirty="0"/>
              <a:t> של ה</a:t>
            </a:r>
            <a:r>
              <a:rPr lang="en-US" dirty="0"/>
              <a:t>NSA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הפלטפורמה כתובה ב-</a:t>
            </a:r>
            <a:r>
              <a:rPr lang="en-US" dirty="0"/>
              <a:t>Java </a:t>
            </a:r>
            <a:r>
              <a:rPr lang="he-IL" dirty="0"/>
              <a:t>ונועדה לטפל בכמויות גדולות של נתונים ולהפוך את זרימת הנתונים לאוטומטית.</a:t>
            </a:r>
          </a:p>
          <a:p>
            <a:pPr algn="r" rtl="1"/>
            <a:r>
              <a:rPr lang="he-IL" dirty="0"/>
              <a:t>זוהי מערכת פשוטה ועוצמתית לעיבוד והפצה של נתונים, המאפשרת יצירת גרפים מכוונים ניתנים להרחבה של ניתוב ושינוי נתונים.</a:t>
            </a:r>
          </a:p>
          <a:p>
            <a:pPr algn="r" rtl="1"/>
            <a:r>
              <a:rPr lang="he-IL" dirty="0"/>
              <a:t>ניתן לסנן, לאחד, לחלק, לשפר ולאמת נתונים.</a:t>
            </a:r>
          </a:p>
          <a:p>
            <a:pPr algn="r" rtl="1"/>
            <a:r>
              <a:rPr lang="en-US" dirty="0" err="1"/>
              <a:t>NiFi</a:t>
            </a:r>
            <a:r>
              <a:rPr lang="he-IL" dirty="0"/>
              <a:t> אינו דורש שום כישורי תכנות, שיכולים להוות יתרון או מגבלה, והוא פועל על </a:t>
            </a:r>
            <a:r>
              <a:rPr lang="en-US" dirty="0"/>
              <a:t>JVM</a:t>
            </a:r>
            <a:r>
              <a:rPr lang="he-IL" dirty="0"/>
              <a:t>,</a:t>
            </a:r>
            <a:r>
              <a:rPr lang="en-US" dirty="0"/>
              <a:t> </a:t>
            </a:r>
            <a:r>
              <a:rPr lang="he-IL" dirty="0"/>
              <a:t>ותומך בשפות </a:t>
            </a:r>
            <a:r>
              <a:rPr lang="en-US" dirty="0"/>
              <a:t>JVM</a:t>
            </a:r>
            <a:r>
              <a:rPr lang="he-IL" dirty="0"/>
              <a:t>.</a:t>
            </a:r>
          </a:p>
          <a:p>
            <a:pPr algn="r" rtl="1"/>
            <a:r>
              <a:rPr lang="en-US" dirty="0" err="1"/>
              <a:t>NiFi</a:t>
            </a:r>
            <a:r>
              <a:rPr lang="he-IL" dirty="0"/>
              <a:t> הוא כלי </a:t>
            </a:r>
            <a:r>
              <a:rPr lang="en-US" dirty="0"/>
              <a:t>ETL</a:t>
            </a:r>
            <a:r>
              <a:rPr lang="he-IL" dirty="0"/>
              <a:t> המשמש בדרך כלל לעבודות ארוכות, המתאים לעיבוד </a:t>
            </a:r>
            <a:r>
              <a:rPr lang="en-US" dirty="0"/>
              <a:t>batch</a:t>
            </a:r>
            <a:r>
              <a:rPr lang="he-IL" dirty="0"/>
              <a:t> תקופתי וגם לעיבוד </a:t>
            </a:r>
            <a:r>
              <a:rPr lang="en-US" dirty="0"/>
              <a:t>stream</a:t>
            </a:r>
            <a:r>
              <a:rPr lang="he-IL" dirty="0"/>
              <a:t>י.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362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CD90-864B-4D6B-8994-8BAD4044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</a:t>
            </a:r>
            <a:r>
              <a:rPr lang="en-US" dirty="0" err="1"/>
              <a:t>nifi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459E-2BDD-4803-ABE8-23630A8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הארכיטקטורה, מה שהופך את </a:t>
            </a:r>
            <a:r>
              <a:rPr lang="en-US" dirty="0" err="1"/>
              <a:t>NiFi</a:t>
            </a:r>
            <a:r>
              <a:rPr lang="he-IL" dirty="0"/>
              <a:t> לפשוט אך עוצמתי</a:t>
            </a:r>
          </a:p>
          <a:p>
            <a:pPr lvl="1" algn="r" rtl="1"/>
            <a:r>
              <a:rPr lang="he-IL" dirty="0"/>
              <a:t>מכיוון ש-</a:t>
            </a:r>
            <a:r>
              <a:rPr lang="en-US" dirty="0" err="1"/>
              <a:t>FlowFile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משלב </a:t>
            </a:r>
            <a:r>
              <a:rPr lang="en-US" dirty="0"/>
              <a:t>metadata</a:t>
            </a:r>
            <a:r>
              <a:rPr lang="he-IL" dirty="0"/>
              <a:t>, האפשרויות של הכלי אינן מוגבלות לפורמט מידע מסויים, הוא יכול גם לטפל בקבצים בינאריים, בין היתר.</a:t>
            </a:r>
          </a:p>
          <a:p>
            <a:pPr algn="r" rtl="1"/>
            <a:r>
              <a:rPr lang="en-US" b="0" i="0" dirty="0">
                <a:solidFill>
                  <a:srgbClr val="302C43"/>
                </a:solidFill>
                <a:effectLst/>
                <a:latin typeface="GoodSans"/>
              </a:rPr>
              <a:t>Data Provenance</a:t>
            </a:r>
            <a:endParaRPr lang="he-IL" b="0" i="0" dirty="0">
              <a:solidFill>
                <a:srgbClr val="302C43"/>
              </a:solidFill>
              <a:effectLst/>
              <a:latin typeface="GoodSans"/>
            </a:endParaRPr>
          </a:p>
          <a:p>
            <a:pPr lvl="1" algn="r" rtl="1"/>
            <a:r>
              <a:rPr lang="he-IL" dirty="0"/>
              <a:t>זהו שירות מובנה ב</a:t>
            </a:r>
            <a:r>
              <a:rPr lang="en-US" dirty="0"/>
              <a:t>NIFI</a:t>
            </a:r>
            <a:r>
              <a:rPr lang="he-IL" dirty="0"/>
              <a:t> שעוקב אחר כמעט כל דבר מהרגע שמידע נכנס למערכת עד שהוא יוצא ממנו.</a:t>
            </a:r>
          </a:p>
          <a:p>
            <a:pPr algn="r" rtl="1"/>
            <a:r>
              <a:rPr lang="he-IL" dirty="0"/>
              <a:t>מעל 100 </a:t>
            </a:r>
            <a:r>
              <a:rPr lang="en-US" dirty="0"/>
              <a:t>processors</a:t>
            </a:r>
            <a:r>
              <a:rPr lang="he-IL" dirty="0"/>
              <a:t> להורדת קבצים באמצעות </a:t>
            </a:r>
            <a:r>
              <a:rPr lang="en-US" dirty="0"/>
              <a:t>HTTP</a:t>
            </a:r>
            <a:r>
              <a:rPr lang="he-IL" dirty="0"/>
              <a:t>,</a:t>
            </a:r>
            <a:r>
              <a:rPr lang="en-US" dirty="0"/>
              <a:t> </a:t>
            </a:r>
            <a:r>
              <a:rPr lang="he-IL" dirty="0"/>
              <a:t>מקור הנתונים של </a:t>
            </a:r>
            <a:r>
              <a:rPr lang="en-US" dirty="0"/>
              <a:t>Google, S3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והעלאתם למאגרי נתתונים כגון </a:t>
            </a:r>
            <a:r>
              <a:rPr lang="en-US" dirty="0"/>
              <a:t>MySQL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UI</a:t>
            </a:r>
            <a:r>
              <a:rPr lang="he-IL" dirty="0"/>
              <a:t> פשוט</a:t>
            </a:r>
          </a:p>
          <a:p>
            <a:pPr lvl="1" algn="r" rtl="1"/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חלק מהמשתמשים הביעו חוסר שביעות רצון מהממשק של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NiFi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נכון, הוא לא ממש מרהיב, אבל הוא פונקציונלי, בסיסי ונקי, ללא רכיבים נוספים.</a:t>
            </a:r>
          </a:p>
          <a:p>
            <a:pPr lvl="1" algn="r" rtl="1"/>
            <a:r>
              <a:rPr lang="he-IL" dirty="0"/>
              <a:t>לא כולם אוהבים את אווירת שנות ה-90, אבל בסופו של דבר הוא עושה את העבודה.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0134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8ED3-B22D-4361-98CB-DDB965A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limitations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3F27-BC78-4565-8B9E-FDA4FF21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מתי ש</a:t>
            </a:r>
            <a:r>
              <a:rPr lang="en-US" dirty="0"/>
              <a:t>node</a:t>
            </a:r>
            <a:r>
              <a:rPr lang="he-IL" dirty="0"/>
              <a:t> מתנתק מה</a:t>
            </a:r>
            <a:r>
              <a:rPr lang="en-US" dirty="0"/>
              <a:t>cluster</a:t>
            </a:r>
            <a:r>
              <a:rPr lang="he-IL" dirty="0"/>
              <a:t> בזמן שמשתמש משנה את ה</a:t>
            </a:r>
            <a:r>
              <a:rPr lang="en-US" dirty="0"/>
              <a:t>flow</a:t>
            </a:r>
            <a:r>
              <a:rPr lang="he-IL" dirty="0"/>
              <a:t> ה</a:t>
            </a:r>
            <a:r>
              <a:rPr lang="en-US" dirty="0"/>
              <a:t>flow.xml</a:t>
            </a:r>
            <a:r>
              <a:rPr lang="he-IL" dirty="0"/>
              <a:t> הופך להיות לא נכון.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node</a:t>
            </a:r>
            <a:r>
              <a:rPr lang="he-IL" dirty="0"/>
              <a:t> לא יוכל להתחבר בחזרה אלא אם ה</a:t>
            </a:r>
            <a:r>
              <a:rPr lang="en-US" dirty="0"/>
              <a:t>admin</a:t>
            </a:r>
            <a:r>
              <a:rPr lang="he-IL" dirty="0"/>
              <a:t> יעתיק את </a:t>
            </a:r>
            <a:r>
              <a:rPr lang="en-US" dirty="0"/>
              <a:t>flow.xml</a:t>
            </a:r>
            <a:r>
              <a:rPr lang="he-IL" dirty="0"/>
              <a:t> ידנית ל</a:t>
            </a:r>
            <a:r>
              <a:rPr lang="en-US" dirty="0"/>
              <a:t>node</a:t>
            </a:r>
            <a:r>
              <a:rPr lang="he-IL" dirty="0"/>
              <a:t> שנפל.</a:t>
            </a:r>
          </a:p>
          <a:p>
            <a:pPr algn="r" rtl="1"/>
            <a:r>
              <a:rPr lang="he-IL" dirty="0"/>
              <a:t>יכולה להיות בעיה שך </a:t>
            </a:r>
            <a:r>
              <a:rPr lang="en-US" dirty="0"/>
              <a:t>state</a:t>
            </a:r>
            <a:r>
              <a:rPr lang="he-IL" dirty="0"/>
              <a:t> אם ה</a:t>
            </a:r>
            <a:r>
              <a:rPr lang="en-US" dirty="0"/>
              <a:t>primary node</a:t>
            </a:r>
            <a:r>
              <a:rPr lang="he-IL" dirty="0"/>
              <a:t> מתחלף, מה שגורם ש</a:t>
            </a:r>
            <a:r>
              <a:rPr lang="en-US" dirty="0"/>
              <a:t>processors</a:t>
            </a:r>
            <a:r>
              <a:rPr lang="he-IL" dirty="0"/>
              <a:t> לא יכולים לקבל מידע נכון מהמקור.</a:t>
            </a:r>
          </a:p>
          <a:p>
            <a:pPr algn="r" rtl="1"/>
            <a:r>
              <a:rPr lang="he-IL" dirty="0"/>
              <a:t>אין תהליך מסודר של בדיקות ושל </a:t>
            </a:r>
            <a:r>
              <a:rPr lang="en-US" dirty="0"/>
              <a:t>ci/cd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1679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C34E-ECA9-4FA2-B919-9E95050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0539-D1BA-43F2-ADA7-2D4DA32E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Airflow</a:t>
            </a:r>
            <a:r>
              <a:rPr lang="he-IL" dirty="0"/>
              <a:t> הוא </a:t>
            </a:r>
            <a:r>
              <a:rPr lang="en-US" dirty="0"/>
              <a:t>orchestration framework</a:t>
            </a:r>
            <a:r>
              <a:rPr lang="he-IL" dirty="0"/>
              <a:t>, לא </a:t>
            </a:r>
            <a:r>
              <a:rPr lang="en-US" dirty="0"/>
              <a:t>data processing framework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הייעוד של </a:t>
            </a:r>
            <a:r>
              <a:rPr lang="en-US" dirty="0" err="1"/>
              <a:t>nifi</a:t>
            </a:r>
            <a:r>
              <a:rPr lang="he-IL" dirty="0"/>
              <a:t> הוא להקל על העברת מידע בין 2 מערכות.</a:t>
            </a:r>
          </a:p>
          <a:p>
            <a:pPr algn="r" rtl="1"/>
            <a:r>
              <a:rPr lang="en-US" dirty="0"/>
              <a:t>Airflow</a:t>
            </a:r>
            <a:r>
              <a:rPr lang="he-IL" dirty="0"/>
              <a:t> הוא יותר </a:t>
            </a:r>
            <a:r>
              <a:rPr lang="en-US" dirty="0"/>
              <a:t>workflow manager</a:t>
            </a:r>
            <a:r>
              <a:rPr lang="he-IL" dirty="0"/>
              <a:t>.</a:t>
            </a:r>
          </a:p>
          <a:p>
            <a:pPr algn="r" rtl="1"/>
            <a:r>
              <a:rPr lang="en-US" dirty="0" err="1"/>
              <a:t>Nifi</a:t>
            </a:r>
            <a:r>
              <a:rPr lang="he-IL" dirty="0"/>
              <a:t> שייך יותר ל</a:t>
            </a:r>
            <a:r>
              <a:rPr lang="en-US" dirty="0"/>
              <a:t>stream processing category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246512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CEA2-462D-4CB8-968A-7258808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69F9-7986-45BA-9F08-49144DE0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Nifi</a:t>
            </a:r>
            <a:r>
              <a:rPr lang="he-IL" dirty="0"/>
              <a:t> זה כלי מצויין להתנהל עם </a:t>
            </a:r>
            <a:r>
              <a:rPr lang="en-US" dirty="0"/>
              <a:t>big data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לעשות לו </a:t>
            </a:r>
            <a:r>
              <a:rPr lang="en-US" dirty="0"/>
              <a:t>ETL</a:t>
            </a:r>
            <a:r>
              <a:rPr lang="he-IL" dirty="0"/>
              <a:t> זה הייעוד המרכזי שלו.</a:t>
            </a:r>
          </a:p>
          <a:p>
            <a:pPr algn="r" rtl="1"/>
            <a:r>
              <a:rPr lang="he-IL" dirty="0"/>
              <a:t>זוהי פלטפורמה הניתנת להרחבה, הידועה בטיפול בשגיאות הנהדר ובממשק הפשוט שלה.</a:t>
            </a:r>
          </a:p>
          <a:p>
            <a:pPr algn="r" rtl="1"/>
            <a:r>
              <a:rPr lang="he-IL" dirty="0"/>
              <a:t>אין בחירה טובה יותר כשמדובר ב</a:t>
            </a:r>
            <a:r>
              <a:rPr lang="en-US" dirty="0"/>
              <a:t>pipeline</a:t>
            </a:r>
            <a:r>
              <a:rPr lang="he-IL" dirty="0"/>
              <a:t> מסוג "הגדר את זה ושכח מזה", מכיוון ש-</a:t>
            </a:r>
            <a:r>
              <a:rPr lang="en-US" dirty="0" err="1"/>
              <a:t>NiFi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לא מציע ניטור חי וגם לא סטטיסטיקה לכל רשומה.</a:t>
            </a:r>
          </a:p>
          <a:p>
            <a:pPr algn="r" rtl="1"/>
            <a:r>
              <a:rPr lang="he-IL" dirty="0"/>
              <a:t>זה מושלם אם אתה לא רוצה להיכנס לקוד בכלל – </a:t>
            </a:r>
            <a:r>
              <a:rPr lang="en-US" dirty="0" err="1"/>
              <a:t>NiFi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מבוסס על "</a:t>
            </a:r>
            <a:r>
              <a:rPr lang="en-US" dirty="0"/>
              <a:t>drag and drop</a:t>
            </a:r>
            <a:r>
              <a:rPr lang="he-IL" dirty="0"/>
              <a:t>", וכלי זה הוא ללא ספק "</a:t>
            </a:r>
            <a:r>
              <a:rPr lang="en-US" dirty="0"/>
              <a:t>go to solution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ל</a:t>
            </a:r>
            <a:r>
              <a:rPr lang="en-US" dirty="0"/>
              <a:t>live batch streaming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יכולות התזמון שלו די סבירות, אבל מבחינה טכנית, </a:t>
            </a:r>
            <a:r>
              <a:rPr lang="en-US" dirty="0" err="1"/>
              <a:t>Nifi</a:t>
            </a:r>
            <a:r>
              <a:rPr lang="he-IL" dirty="0"/>
              <a:t> הוא לא </a:t>
            </a:r>
            <a:r>
              <a:rPr lang="en-US" dirty="0"/>
              <a:t>scheduler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831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34C3-C9B9-49FF-A06B-F70F3401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4AAA-B9A9-4082-B959-CD432991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Airflow</a:t>
            </a:r>
            <a:r>
              <a:rPr lang="he-IL" dirty="0"/>
              <a:t>, מצד שני, הוא פתרון מושלם לתזמון משימות ספציפיות, הגדרת תלויות וניהול </a:t>
            </a:r>
            <a:r>
              <a:rPr lang="en-US" dirty="0"/>
              <a:t>workflows</a:t>
            </a:r>
            <a:r>
              <a:rPr lang="he-IL" dirty="0"/>
              <a:t> עם קוד פשוט יחסית.</a:t>
            </a:r>
          </a:p>
          <a:p>
            <a:pPr algn="r" rtl="1"/>
            <a:r>
              <a:rPr lang="he-IL" dirty="0"/>
              <a:t>קהילה גדולה ופעילה מאוד ממשיכה לעדכן את הכלי ולשפר אותו עם כל עדכון.</a:t>
            </a:r>
          </a:p>
          <a:p>
            <a:pPr algn="r" rtl="1"/>
            <a:r>
              <a:rPr lang="he-IL" dirty="0"/>
              <a:t>הוא מאפשר לך לראות בקלות את התלויות, הקוד, ה</a:t>
            </a:r>
            <a:r>
              <a:rPr lang="en-US" dirty="0" err="1"/>
              <a:t>triggerH</a:t>
            </a:r>
            <a:r>
              <a:rPr lang="he-IL" dirty="0"/>
              <a:t>ם, ההתקדמות, לוגים ומצב ההצלחה של ה</a:t>
            </a:r>
            <a:r>
              <a:rPr lang="en-US" dirty="0"/>
              <a:t>data pipelines</a:t>
            </a:r>
            <a:r>
              <a:rPr lang="he-IL" dirty="0"/>
              <a:t> שלכם.</a:t>
            </a:r>
          </a:p>
          <a:p>
            <a:pPr algn="r" rtl="1"/>
            <a:r>
              <a:rPr lang="en-US" b="0" i="0" dirty="0">
                <a:solidFill>
                  <a:srgbClr val="302C43"/>
                </a:solidFill>
                <a:effectLst/>
                <a:latin typeface="GoodSans"/>
              </a:rPr>
              <a:t>Airflow is a data orchestrator</a:t>
            </a:r>
            <a:r>
              <a:rPr lang="he-IL" b="0" i="0" dirty="0">
                <a:solidFill>
                  <a:srgbClr val="302C43"/>
                </a:solidFill>
                <a:effectLst/>
                <a:latin typeface="GoodSans"/>
              </a:rPr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673728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7272-163D-4EFC-B66A-582FED81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DF00-7AEF-4B3A-B0B9-9576AD3C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בקיצור, אין כלי "טוב יותר".</a:t>
            </a:r>
          </a:p>
          <a:p>
            <a:pPr algn="r" rtl="1"/>
            <a:r>
              <a:rPr lang="he-IL" dirty="0"/>
              <a:t>הכל תלוי בצרכים שלכם:</a:t>
            </a:r>
          </a:p>
          <a:p>
            <a:pPr lvl="1" algn="r" rtl="1"/>
            <a:r>
              <a:rPr lang="en-US" dirty="0" err="1"/>
              <a:t>Nifi</a:t>
            </a:r>
            <a:r>
              <a:rPr lang="he-IL" dirty="0"/>
              <a:t> הוא מותאם ל</a:t>
            </a:r>
            <a:r>
              <a:rPr lang="en-US" dirty="0"/>
              <a:t>basic big data ETL</a:t>
            </a:r>
            <a:r>
              <a:rPr lang="he-IL" dirty="0"/>
              <a:t>.</a:t>
            </a:r>
          </a:p>
          <a:p>
            <a:pPr lvl="1" algn="r" rtl="1"/>
            <a:r>
              <a:rPr lang="en-US" dirty="0"/>
              <a:t>Airflow</a:t>
            </a:r>
            <a:r>
              <a:rPr lang="he-IL" dirty="0"/>
              <a:t>, הוא הכלי לתזמון והרצה של </a:t>
            </a:r>
            <a:r>
              <a:rPr lang="en-US" dirty="0"/>
              <a:t>workflows</a:t>
            </a:r>
            <a:r>
              <a:rPr lang="he-IL" dirty="0"/>
              <a:t> מורכבים עם תלויות מסובכות.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132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AD53-313B-44A7-A364-DEF1BB12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more components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B502-1A04-44E7-B00A-0A178821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 עוד </a:t>
            </a:r>
            <a:r>
              <a:rPr lang="en-US" dirty="0"/>
              <a:t>2 components</a:t>
            </a:r>
            <a:r>
              <a:rPr lang="he-IL" dirty="0"/>
              <a:t> שהם מאוד חשובים אז נדבר עליהם.</a:t>
            </a:r>
          </a:p>
          <a:p>
            <a:pPr algn="r" rtl="1"/>
            <a:r>
              <a:rPr lang="he-IL" dirty="0"/>
              <a:t>הראשון הוא ה</a:t>
            </a:r>
            <a:r>
              <a:rPr lang="en-US" dirty="0"/>
              <a:t>executer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הוא קובע </a:t>
            </a:r>
            <a:r>
              <a:rPr lang="he-IL" sz="1800" b="1" dirty="0"/>
              <a:t>איך</a:t>
            </a:r>
            <a:r>
              <a:rPr lang="he-IL" dirty="0"/>
              <a:t> ה</a:t>
            </a:r>
            <a:r>
              <a:rPr lang="en-US" dirty="0"/>
              <a:t>task</a:t>
            </a:r>
            <a:r>
              <a:rPr lang="he-IL" dirty="0"/>
              <a:t>ים שלכם ירוצו. </a:t>
            </a:r>
          </a:p>
          <a:p>
            <a:pPr lvl="1" algn="r" rtl="1"/>
            <a:r>
              <a:rPr lang="he-IL" dirty="0"/>
              <a:t>לדוגמא יש לכם </a:t>
            </a:r>
            <a:r>
              <a:rPr lang="en-US" dirty="0"/>
              <a:t>Kubernetes cluster</a:t>
            </a:r>
            <a:r>
              <a:rPr lang="he-IL" dirty="0"/>
              <a:t>, אתם רוצים להריץ </a:t>
            </a:r>
            <a:r>
              <a:rPr lang="en-US" dirty="0"/>
              <a:t>task</a:t>
            </a:r>
            <a:r>
              <a:rPr lang="he-IL" dirty="0"/>
              <a:t> עליו, אתם תשתמשו ב</a:t>
            </a:r>
            <a:r>
              <a:rPr lang="en-US" dirty="0" err="1"/>
              <a:t>kubernetesExecutor</a:t>
            </a:r>
            <a:r>
              <a:rPr lang="he-IL" dirty="0"/>
              <a:t>. בעצם הוא קובע על איזה פלטפורמה ה</a:t>
            </a:r>
            <a:r>
              <a:rPr lang="en-US" dirty="0"/>
              <a:t>task</a:t>
            </a:r>
            <a:r>
              <a:rPr lang="he-IL" dirty="0"/>
              <a:t>ים שלכם ירוצו ומאחורי כל </a:t>
            </a:r>
            <a:r>
              <a:rPr lang="en-US" dirty="0"/>
              <a:t>executor</a:t>
            </a:r>
            <a:r>
              <a:rPr lang="he-IL" dirty="0"/>
              <a:t> יש תור (</a:t>
            </a:r>
            <a:r>
              <a:rPr lang="en-US" dirty="0"/>
              <a:t>queue</a:t>
            </a:r>
            <a:r>
              <a:rPr lang="he-IL" dirty="0"/>
              <a:t>) כדי לשמור על סדר בין ה</a:t>
            </a:r>
            <a:r>
              <a:rPr lang="en-US" dirty="0"/>
              <a:t>task</a:t>
            </a:r>
            <a:r>
              <a:rPr lang="he-IL" dirty="0"/>
              <a:t>ים שלכם.</a:t>
            </a:r>
          </a:p>
          <a:p>
            <a:pPr algn="r" rtl="1"/>
            <a:r>
              <a:rPr lang="he-IL" dirty="0"/>
              <a:t>השני הוא ה</a:t>
            </a:r>
            <a:r>
              <a:rPr lang="en-US" dirty="0"/>
              <a:t>worker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הוא קובע איפה ה</a:t>
            </a:r>
            <a:r>
              <a:rPr lang="en-US" dirty="0"/>
              <a:t>task</a:t>
            </a:r>
            <a:r>
              <a:rPr lang="he-IL" dirty="0"/>
              <a:t>ים שלכם ירוצו.</a:t>
            </a:r>
          </a:p>
          <a:p>
            <a:pPr lvl="1" algn="r" rtl="1"/>
            <a:r>
              <a:rPr lang="en-US" dirty="0"/>
              <a:t>Worker</a:t>
            </a:r>
            <a:r>
              <a:rPr lang="he-IL" dirty="0"/>
              <a:t> הוא </a:t>
            </a:r>
            <a:r>
              <a:rPr lang="en-US" dirty="0"/>
              <a:t>process </a:t>
            </a:r>
            <a:r>
              <a:rPr lang="he-IL" dirty="0"/>
              <a:t> או </a:t>
            </a:r>
            <a:r>
              <a:rPr lang="en-US" dirty="0"/>
              <a:t>sub-process</a:t>
            </a:r>
            <a:r>
              <a:rPr lang="he-IL" dirty="0"/>
              <a:t> .</a:t>
            </a:r>
          </a:p>
          <a:p>
            <a:pPr lvl="1" algn="r" rtl="1"/>
            <a:r>
              <a:rPr lang="he-IL" dirty="0"/>
              <a:t>לדוגמא אם אתם משתמשים ב</a:t>
            </a:r>
            <a:r>
              <a:rPr lang="en-US" dirty="0" err="1"/>
              <a:t>kubernetes</a:t>
            </a:r>
            <a:r>
              <a:rPr lang="he-IL" dirty="0"/>
              <a:t>, יהיה לכם פוד ובתוך הפוד יהיה </a:t>
            </a:r>
            <a:r>
              <a:rPr lang="en-US" dirty="0"/>
              <a:t>process</a:t>
            </a:r>
            <a:r>
              <a:rPr lang="he-IL" dirty="0"/>
              <a:t> שבו ירוץ ה</a:t>
            </a:r>
            <a:r>
              <a:rPr lang="en-US" dirty="0"/>
              <a:t>task</a:t>
            </a:r>
            <a:r>
              <a:rPr lang="he-IL" dirty="0"/>
              <a:t> שלכם.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8402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AAE4-FCD2-4E76-9821-6B5BD5B8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01F0-0E27-491B-A446-64715F9B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תמיד טוב לדעת מה ה</a:t>
            </a:r>
            <a:r>
              <a:rPr lang="en-US" dirty="0"/>
              <a:t>core components</a:t>
            </a:r>
            <a:r>
              <a:rPr lang="he-IL" dirty="0"/>
              <a:t> של מערכת מסוימת.</a:t>
            </a:r>
          </a:p>
          <a:p>
            <a:pPr algn="r" rtl="1"/>
            <a:r>
              <a:rPr lang="he-IL" dirty="0"/>
              <a:t>השאלה היותר חשובה היא איך הם עובדים ביחד?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439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4105</Words>
  <Application>Microsoft Office PowerPoint</Application>
  <PresentationFormat>Widescreen</PresentationFormat>
  <Paragraphs>383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Gill Sans MT</vt:lpstr>
      <vt:lpstr>GoodSans</vt:lpstr>
      <vt:lpstr>Wingdings 2</vt:lpstr>
      <vt:lpstr>DividendVTI</vt:lpstr>
      <vt:lpstr>PowerPoint Presentation</vt:lpstr>
      <vt:lpstr>What is airflow?</vt:lpstr>
      <vt:lpstr>Why airflow?</vt:lpstr>
      <vt:lpstr>Why airflow?</vt:lpstr>
      <vt:lpstr>Airflow benefits</vt:lpstr>
      <vt:lpstr>What aiflow is not?</vt:lpstr>
      <vt:lpstr>Core components</vt:lpstr>
      <vt:lpstr>2 more components</vt:lpstr>
      <vt:lpstr>Core components</vt:lpstr>
      <vt:lpstr>architectures</vt:lpstr>
      <vt:lpstr>Single node</vt:lpstr>
      <vt:lpstr>Multi node</vt:lpstr>
      <vt:lpstr>Core concepts</vt:lpstr>
      <vt:lpstr>DaG</vt:lpstr>
      <vt:lpstr>operators</vt:lpstr>
      <vt:lpstr>Action operators</vt:lpstr>
      <vt:lpstr>Transfer operators</vt:lpstr>
      <vt:lpstr>Sensor operators</vt:lpstr>
      <vt:lpstr>tasks</vt:lpstr>
      <vt:lpstr>dependencies</vt:lpstr>
      <vt:lpstr>workflow</vt:lpstr>
      <vt:lpstr>Task lifecycle</vt:lpstr>
      <vt:lpstr>Interacting with airflow</vt:lpstr>
      <vt:lpstr>DAG view</vt:lpstr>
      <vt:lpstr>Dag View </vt:lpstr>
      <vt:lpstr>Tree view</vt:lpstr>
      <vt:lpstr>Graph view</vt:lpstr>
      <vt:lpstr>Gantt view</vt:lpstr>
      <vt:lpstr>Dag skeleton</vt:lpstr>
      <vt:lpstr>First DAG</vt:lpstr>
      <vt:lpstr>DAG scheduling</vt:lpstr>
      <vt:lpstr>Playing with the start_date</vt:lpstr>
      <vt:lpstr>Playing with the start_date</vt:lpstr>
      <vt:lpstr>Playing with the start_date</vt:lpstr>
      <vt:lpstr>Playing with start_date</vt:lpstr>
      <vt:lpstr>Playing with start_date</vt:lpstr>
      <vt:lpstr>Playing with start_date</vt:lpstr>
      <vt:lpstr>Playing with start_date</vt:lpstr>
      <vt:lpstr>Playing with schedule_interval</vt:lpstr>
      <vt:lpstr>Playing with the schedule_interval</vt:lpstr>
      <vt:lpstr>Backfilling and catchup</vt:lpstr>
      <vt:lpstr>Backfilling and catchup</vt:lpstr>
      <vt:lpstr>Backfilling and catchup</vt:lpstr>
      <vt:lpstr>operators</vt:lpstr>
      <vt:lpstr>operators</vt:lpstr>
      <vt:lpstr>operators</vt:lpstr>
      <vt:lpstr>operators</vt:lpstr>
      <vt:lpstr>operators</vt:lpstr>
      <vt:lpstr>Operators – default args</vt:lpstr>
      <vt:lpstr>operators</vt:lpstr>
      <vt:lpstr>operators</vt:lpstr>
      <vt:lpstr>Python operator</vt:lpstr>
      <vt:lpstr>Python operator</vt:lpstr>
      <vt:lpstr>Python operator</vt:lpstr>
      <vt:lpstr>Putting your dag on hold</vt:lpstr>
      <vt:lpstr>Putting your dag on hold</vt:lpstr>
      <vt:lpstr>Putting your dag on hold</vt:lpstr>
      <vt:lpstr>Dependencies</vt:lpstr>
      <vt:lpstr>Dependencies </vt:lpstr>
      <vt:lpstr>failure</vt:lpstr>
      <vt:lpstr>Exchanging data</vt:lpstr>
      <vt:lpstr>xcoms</vt:lpstr>
      <vt:lpstr>Nifi vs airflow</vt:lpstr>
      <vt:lpstr>Nifi vs airflow</vt:lpstr>
      <vt:lpstr>Nifi vs airflow</vt:lpstr>
      <vt:lpstr>Nifi vs airflow</vt:lpstr>
      <vt:lpstr>Apache airflow basics</vt:lpstr>
      <vt:lpstr>Apache airflow basics</vt:lpstr>
      <vt:lpstr>Key benefits of airflow</vt:lpstr>
      <vt:lpstr>Airflow limitations</vt:lpstr>
      <vt:lpstr>Nifi basics</vt:lpstr>
      <vt:lpstr>Key benefits of nifi</vt:lpstr>
      <vt:lpstr>Nifi limitations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אלכסנדר שכטר</dc:creator>
  <cp:lastModifiedBy>אלכסנדר שכטר</cp:lastModifiedBy>
  <cp:revision>60</cp:revision>
  <dcterms:created xsi:type="dcterms:W3CDTF">2021-10-23T10:15:02Z</dcterms:created>
  <dcterms:modified xsi:type="dcterms:W3CDTF">2021-10-23T17:35:52Z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1b9bfc-c426-492e-a46c-1a922d5fe54b_Enabled">
    <vt:lpwstr>true</vt:lpwstr>
  </property>
  <property fmtid="{D5CDD505-2E9C-101B-9397-08002B2CF9AE}" pid="3" name="MSIP_Label_701b9bfc-c426-492e-a46c-1a922d5fe54b_SetDate">
    <vt:lpwstr>2021-10-23T10:15:02Z</vt:lpwstr>
  </property>
  <property fmtid="{D5CDD505-2E9C-101B-9397-08002B2CF9AE}" pid="4" name="MSIP_Label_701b9bfc-c426-492e-a46c-1a922d5fe54b_Method">
    <vt:lpwstr>Standard</vt:lpwstr>
  </property>
  <property fmtid="{D5CDD505-2E9C-101B-9397-08002B2CF9AE}" pid="5" name="MSIP_Label_701b9bfc-c426-492e-a46c-1a922d5fe54b_Name">
    <vt:lpwstr>בלמ"ס</vt:lpwstr>
  </property>
  <property fmtid="{D5CDD505-2E9C-101B-9397-08002B2CF9AE}" pid="6" name="MSIP_Label_701b9bfc-c426-492e-a46c-1a922d5fe54b_SiteId">
    <vt:lpwstr>78820852-55fa-450b-908d-45c0d911e76b</vt:lpwstr>
  </property>
  <property fmtid="{D5CDD505-2E9C-101B-9397-08002B2CF9AE}" pid="7" name="MSIP_Label_701b9bfc-c426-492e-a46c-1a922d5fe54b_ActionId">
    <vt:lpwstr>c4ae2999-e8be-4c3b-87bc-8989a7c689d8</vt:lpwstr>
  </property>
  <property fmtid="{D5CDD505-2E9C-101B-9397-08002B2CF9AE}" pid="8" name="MSIP_Label_701b9bfc-c426-492e-a46c-1a922d5fe54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בלמ"ס -</vt:lpwstr>
  </property>
</Properties>
</file>