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6264FA-B94A-4A52-8CC0-7C249F5D4AA0}" v="4772" dt="2021-03-20T15:14:58.092"/>
    <p1510:client id="{CBC8F69F-F3D9-4C89-B700-D9930AD2E554}" v="6398" dt="2021-01-14T18:30:42.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24" d="100"/>
          <a:sy n="124" d="100"/>
        </p:scale>
        <p:origin x="120"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A3049-93D0-4952-9289-32F1CB2E5B8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4B291E1-CDE1-4906-B394-62AD9FF55CB1}">
      <dgm:prSet/>
      <dgm:spPr/>
      <dgm:t>
        <a:bodyPr/>
        <a:lstStyle/>
        <a:p>
          <a:pPr rtl="0"/>
          <a:r>
            <a:rPr lang="en-US" dirty="0"/>
            <a:t>Trino </a:t>
          </a:r>
          <a:r>
            <a:rPr lang="en-US" dirty="0">
              <a:latin typeface="Calibri Light" panose="020F0302020204030204"/>
            </a:rPr>
            <a:t>provides a</a:t>
          </a:r>
          <a:r>
            <a:rPr lang="en-US" dirty="0"/>
            <a:t> web-based user interface (UI) for monitoring a Trino cluster and managing queries.</a:t>
          </a:r>
        </a:p>
      </dgm:t>
    </dgm:pt>
    <dgm:pt modelId="{F625D4FF-EA6D-42AB-9C87-1F828842C83C}" type="parTrans" cxnId="{ABC4CB0A-C300-428E-BAFE-62763126F28F}">
      <dgm:prSet/>
      <dgm:spPr/>
      <dgm:t>
        <a:bodyPr/>
        <a:lstStyle/>
        <a:p>
          <a:endParaRPr lang="en-US"/>
        </a:p>
      </dgm:t>
    </dgm:pt>
    <dgm:pt modelId="{870CEF0C-FFB8-4C61-AB89-258B7135D05E}" type="sibTrans" cxnId="{ABC4CB0A-C300-428E-BAFE-62763126F28F}">
      <dgm:prSet/>
      <dgm:spPr/>
      <dgm:t>
        <a:bodyPr/>
        <a:lstStyle/>
        <a:p>
          <a:endParaRPr lang="en-US"/>
        </a:p>
      </dgm:t>
    </dgm:pt>
    <dgm:pt modelId="{2B2B1C69-42C0-4CC4-B750-FAFBF21E8304}">
      <dgm:prSet/>
      <dgm:spPr/>
      <dgm:t>
        <a:bodyPr/>
        <a:lstStyle/>
        <a:p>
          <a:r>
            <a:rPr lang="en-US" dirty="0"/>
            <a:t>The Web UI is accessible on the coordinator via HTTP/HTTPS, using the corresponding port number specified in the coordinator</a:t>
          </a:r>
        </a:p>
      </dgm:t>
    </dgm:pt>
    <dgm:pt modelId="{4E0B7510-041A-4764-9E7D-6D9658D4806B}" type="parTrans" cxnId="{6E82EEBA-88A9-4321-8077-14D02709FACF}">
      <dgm:prSet/>
      <dgm:spPr/>
      <dgm:t>
        <a:bodyPr/>
        <a:lstStyle/>
        <a:p>
          <a:endParaRPr lang="en-US"/>
        </a:p>
      </dgm:t>
    </dgm:pt>
    <dgm:pt modelId="{99539EF2-FB4D-40E4-A306-15789F6E67E1}" type="sibTrans" cxnId="{6E82EEBA-88A9-4321-8077-14D02709FACF}">
      <dgm:prSet/>
      <dgm:spPr/>
      <dgm:t>
        <a:bodyPr/>
        <a:lstStyle/>
        <a:p>
          <a:endParaRPr lang="en-US"/>
        </a:p>
      </dgm:t>
    </dgm:pt>
    <dgm:pt modelId="{F30ACDC0-44A6-4D12-A49C-D2A5758DB071}" type="pres">
      <dgm:prSet presAssocID="{201A3049-93D0-4952-9289-32F1CB2E5B81}" presName="hierChild1" presStyleCnt="0">
        <dgm:presLayoutVars>
          <dgm:chPref val="1"/>
          <dgm:dir/>
          <dgm:animOne val="branch"/>
          <dgm:animLvl val="lvl"/>
          <dgm:resizeHandles/>
        </dgm:presLayoutVars>
      </dgm:prSet>
      <dgm:spPr/>
    </dgm:pt>
    <dgm:pt modelId="{275C9B05-AE7C-4A6D-94F1-8B843E9D315D}" type="pres">
      <dgm:prSet presAssocID="{44B291E1-CDE1-4906-B394-62AD9FF55CB1}" presName="hierRoot1" presStyleCnt="0"/>
      <dgm:spPr/>
    </dgm:pt>
    <dgm:pt modelId="{7A4EF48F-104F-4615-9464-C4BC774E9D77}" type="pres">
      <dgm:prSet presAssocID="{44B291E1-CDE1-4906-B394-62AD9FF55CB1}" presName="composite" presStyleCnt="0"/>
      <dgm:spPr/>
    </dgm:pt>
    <dgm:pt modelId="{5D965FD1-CD8D-4DE3-9807-6E8904F06E7A}" type="pres">
      <dgm:prSet presAssocID="{44B291E1-CDE1-4906-B394-62AD9FF55CB1}" presName="background" presStyleLbl="node0" presStyleIdx="0" presStyleCnt="2"/>
      <dgm:spPr/>
    </dgm:pt>
    <dgm:pt modelId="{C8EE4688-C1AC-4D7A-9D61-4A187D2DB32D}" type="pres">
      <dgm:prSet presAssocID="{44B291E1-CDE1-4906-B394-62AD9FF55CB1}" presName="text" presStyleLbl="fgAcc0" presStyleIdx="0" presStyleCnt="2">
        <dgm:presLayoutVars>
          <dgm:chPref val="3"/>
        </dgm:presLayoutVars>
      </dgm:prSet>
      <dgm:spPr/>
    </dgm:pt>
    <dgm:pt modelId="{0A7B9BCF-99D1-48E4-B4A9-5A24AE1D969D}" type="pres">
      <dgm:prSet presAssocID="{44B291E1-CDE1-4906-B394-62AD9FF55CB1}" presName="hierChild2" presStyleCnt="0"/>
      <dgm:spPr/>
    </dgm:pt>
    <dgm:pt modelId="{4BA04D11-D61B-401B-9D33-C33C4A97921A}" type="pres">
      <dgm:prSet presAssocID="{2B2B1C69-42C0-4CC4-B750-FAFBF21E8304}" presName="hierRoot1" presStyleCnt="0"/>
      <dgm:spPr/>
    </dgm:pt>
    <dgm:pt modelId="{8A0EBC16-D6E7-45D5-98BE-EB249B008BE2}" type="pres">
      <dgm:prSet presAssocID="{2B2B1C69-42C0-4CC4-B750-FAFBF21E8304}" presName="composite" presStyleCnt="0"/>
      <dgm:spPr/>
    </dgm:pt>
    <dgm:pt modelId="{9CA5F997-8AB1-436C-8729-B944EBBDE25C}" type="pres">
      <dgm:prSet presAssocID="{2B2B1C69-42C0-4CC4-B750-FAFBF21E8304}" presName="background" presStyleLbl="node0" presStyleIdx="1" presStyleCnt="2"/>
      <dgm:spPr/>
    </dgm:pt>
    <dgm:pt modelId="{B70DE30F-447D-42E6-A35C-AC6CDF85A297}" type="pres">
      <dgm:prSet presAssocID="{2B2B1C69-42C0-4CC4-B750-FAFBF21E8304}" presName="text" presStyleLbl="fgAcc0" presStyleIdx="1" presStyleCnt="2">
        <dgm:presLayoutVars>
          <dgm:chPref val="3"/>
        </dgm:presLayoutVars>
      </dgm:prSet>
      <dgm:spPr/>
    </dgm:pt>
    <dgm:pt modelId="{20B73FB2-ECA1-48B5-9911-E5F2999BB162}" type="pres">
      <dgm:prSet presAssocID="{2B2B1C69-42C0-4CC4-B750-FAFBF21E8304}" presName="hierChild2" presStyleCnt="0"/>
      <dgm:spPr/>
    </dgm:pt>
  </dgm:ptLst>
  <dgm:cxnLst>
    <dgm:cxn modelId="{ABC4CB0A-C300-428E-BAFE-62763126F28F}" srcId="{201A3049-93D0-4952-9289-32F1CB2E5B81}" destId="{44B291E1-CDE1-4906-B394-62AD9FF55CB1}" srcOrd="0" destOrd="0" parTransId="{F625D4FF-EA6D-42AB-9C87-1F828842C83C}" sibTransId="{870CEF0C-FFB8-4C61-AB89-258B7135D05E}"/>
    <dgm:cxn modelId="{C11F771B-1226-4634-9AC5-45A890097F1E}" type="presOf" srcId="{2B2B1C69-42C0-4CC4-B750-FAFBF21E8304}" destId="{B70DE30F-447D-42E6-A35C-AC6CDF85A297}" srcOrd="0" destOrd="0" presId="urn:microsoft.com/office/officeart/2005/8/layout/hierarchy1"/>
    <dgm:cxn modelId="{7EC2B843-93C3-4DB6-BDA8-615D742B3102}" type="presOf" srcId="{201A3049-93D0-4952-9289-32F1CB2E5B81}" destId="{F30ACDC0-44A6-4D12-A49C-D2A5758DB071}" srcOrd="0" destOrd="0" presId="urn:microsoft.com/office/officeart/2005/8/layout/hierarchy1"/>
    <dgm:cxn modelId="{6E82EEBA-88A9-4321-8077-14D02709FACF}" srcId="{201A3049-93D0-4952-9289-32F1CB2E5B81}" destId="{2B2B1C69-42C0-4CC4-B750-FAFBF21E8304}" srcOrd="1" destOrd="0" parTransId="{4E0B7510-041A-4764-9E7D-6D9658D4806B}" sibTransId="{99539EF2-FB4D-40E4-A306-15789F6E67E1}"/>
    <dgm:cxn modelId="{F337C6CB-FB4A-461A-9DFB-6A5D87948D56}" type="presOf" srcId="{44B291E1-CDE1-4906-B394-62AD9FF55CB1}" destId="{C8EE4688-C1AC-4D7A-9D61-4A187D2DB32D}" srcOrd="0" destOrd="0" presId="urn:microsoft.com/office/officeart/2005/8/layout/hierarchy1"/>
    <dgm:cxn modelId="{1C27C2E4-406F-44FF-A0E2-C4DBE72E867D}" type="presParOf" srcId="{F30ACDC0-44A6-4D12-A49C-D2A5758DB071}" destId="{275C9B05-AE7C-4A6D-94F1-8B843E9D315D}" srcOrd="0" destOrd="0" presId="urn:microsoft.com/office/officeart/2005/8/layout/hierarchy1"/>
    <dgm:cxn modelId="{DAE42A51-8913-45EF-91C9-2BA2E31B589C}" type="presParOf" srcId="{275C9B05-AE7C-4A6D-94F1-8B843E9D315D}" destId="{7A4EF48F-104F-4615-9464-C4BC774E9D77}" srcOrd="0" destOrd="0" presId="urn:microsoft.com/office/officeart/2005/8/layout/hierarchy1"/>
    <dgm:cxn modelId="{E72D5E17-1CCE-4F82-AE0A-605DFF5006D4}" type="presParOf" srcId="{7A4EF48F-104F-4615-9464-C4BC774E9D77}" destId="{5D965FD1-CD8D-4DE3-9807-6E8904F06E7A}" srcOrd="0" destOrd="0" presId="urn:microsoft.com/office/officeart/2005/8/layout/hierarchy1"/>
    <dgm:cxn modelId="{31BFF0C4-0DE4-4CCE-9FF5-CE049EFF3CAC}" type="presParOf" srcId="{7A4EF48F-104F-4615-9464-C4BC774E9D77}" destId="{C8EE4688-C1AC-4D7A-9D61-4A187D2DB32D}" srcOrd="1" destOrd="0" presId="urn:microsoft.com/office/officeart/2005/8/layout/hierarchy1"/>
    <dgm:cxn modelId="{75FB446B-9569-4906-AD79-67AE7324D8A9}" type="presParOf" srcId="{275C9B05-AE7C-4A6D-94F1-8B843E9D315D}" destId="{0A7B9BCF-99D1-48E4-B4A9-5A24AE1D969D}" srcOrd="1" destOrd="0" presId="urn:microsoft.com/office/officeart/2005/8/layout/hierarchy1"/>
    <dgm:cxn modelId="{B73D6D4E-DC6D-4313-8293-AD86DA13BD14}" type="presParOf" srcId="{F30ACDC0-44A6-4D12-A49C-D2A5758DB071}" destId="{4BA04D11-D61B-401B-9D33-C33C4A97921A}" srcOrd="1" destOrd="0" presId="urn:microsoft.com/office/officeart/2005/8/layout/hierarchy1"/>
    <dgm:cxn modelId="{4856B430-D67E-4724-AE84-B8615654239F}" type="presParOf" srcId="{4BA04D11-D61B-401B-9D33-C33C4A97921A}" destId="{8A0EBC16-D6E7-45D5-98BE-EB249B008BE2}" srcOrd="0" destOrd="0" presId="urn:microsoft.com/office/officeart/2005/8/layout/hierarchy1"/>
    <dgm:cxn modelId="{8BB5A1DB-C7E7-4A60-9B73-E334CB4B7E6D}" type="presParOf" srcId="{8A0EBC16-D6E7-45D5-98BE-EB249B008BE2}" destId="{9CA5F997-8AB1-436C-8729-B944EBBDE25C}" srcOrd="0" destOrd="0" presId="urn:microsoft.com/office/officeart/2005/8/layout/hierarchy1"/>
    <dgm:cxn modelId="{5E613CEA-F9D1-49A2-AAD6-6F99C17385FF}" type="presParOf" srcId="{8A0EBC16-D6E7-45D5-98BE-EB249B008BE2}" destId="{B70DE30F-447D-42E6-A35C-AC6CDF85A297}" srcOrd="1" destOrd="0" presId="urn:microsoft.com/office/officeart/2005/8/layout/hierarchy1"/>
    <dgm:cxn modelId="{7021D023-D6A5-4348-B2D8-27012455DD32}" type="presParOf" srcId="{4BA04D11-D61B-401B-9D33-C33C4A97921A}" destId="{20B73FB2-ECA1-48B5-9911-E5F2999BB16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8575D7-05A5-498B-ADAD-3E482483779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0CEEDC0-F593-44B0-9559-3E33B22ED558}">
      <dgm:prSet/>
      <dgm:spPr/>
      <dgm:t>
        <a:bodyPr/>
        <a:lstStyle/>
        <a:p>
          <a:r>
            <a:rPr lang="en-US"/>
            <a:t>As an example, we loaded the TPCH data set into a PostgreSQL database and then queried it using the PostgreSQL connector:</a:t>
          </a:r>
        </a:p>
      </dgm:t>
    </dgm:pt>
    <dgm:pt modelId="{9BDA89F3-F7A6-4CF6-81C2-78B07900DF2A}" type="parTrans" cxnId="{6421808C-E735-4E51-A3BE-A503E4F8B157}">
      <dgm:prSet/>
      <dgm:spPr/>
      <dgm:t>
        <a:bodyPr/>
        <a:lstStyle/>
        <a:p>
          <a:endParaRPr lang="en-US"/>
        </a:p>
      </dgm:t>
    </dgm:pt>
    <dgm:pt modelId="{BFE3CE97-9052-47EC-B5C1-E0DA95817DBC}" type="sibTrans" cxnId="{6421808C-E735-4E51-A3BE-A503E4F8B157}">
      <dgm:prSet/>
      <dgm:spPr/>
      <dgm:t>
        <a:bodyPr/>
        <a:lstStyle/>
        <a:p>
          <a:endParaRPr lang="en-US"/>
        </a:p>
      </dgm:t>
    </dgm:pt>
    <dgm:pt modelId="{4E0F3D55-0AB4-4E82-8E0F-7B3E1F4E5533}">
      <dgm:prSet/>
      <dgm:spPr/>
      <dgm:t>
        <a:bodyPr/>
        <a:lstStyle/>
        <a:p>
          <a:r>
            <a:rPr lang="en-US"/>
            <a:t>SELECT regionkey, count(*)</a:t>
          </a:r>
          <a:br>
            <a:rPr lang="en-US"/>
          </a:br>
          <a:r>
            <a:rPr lang="en-US"/>
            <a:t>FROM nation</a:t>
          </a:r>
          <a:br>
            <a:rPr lang="en-US"/>
          </a:br>
          <a:r>
            <a:rPr lang="en-US"/>
            <a:t>GROUP BY regionkey;</a:t>
          </a:r>
        </a:p>
      </dgm:t>
    </dgm:pt>
    <dgm:pt modelId="{0930109B-A84C-42A2-86DB-E43BCB158AF4}" type="parTrans" cxnId="{C3B80FEC-6C32-4CA9-9941-C0029597185C}">
      <dgm:prSet/>
      <dgm:spPr/>
      <dgm:t>
        <a:bodyPr/>
        <a:lstStyle/>
        <a:p>
          <a:endParaRPr lang="en-US"/>
        </a:p>
      </dgm:t>
    </dgm:pt>
    <dgm:pt modelId="{E49B543A-828B-4401-BB56-E19E4B7F6722}" type="sibTrans" cxnId="{C3B80FEC-6C32-4CA9-9941-C0029597185C}">
      <dgm:prSet/>
      <dgm:spPr/>
      <dgm:t>
        <a:bodyPr/>
        <a:lstStyle/>
        <a:p>
          <a:endParaRPr lang="en-US"/>
        </a:p>
      </dgm:t>
    </dgm:pt>
    <dgm:pt modelId="{A3A83117-C4F0-4097-AAC4-9EF3869C894E}">
      <dgm:prSet/>
      <dgm:spPr/>
      <dgm:t>
        <a:bodyPr/>
        <a:lstStyle/>
        <a:p>
          <a:r>
            <a:rPr lang="en-US"/>
            <a:t>You can get the explain plan by prepending the above query with EXPLAIN:</a:t>
          </a:r>
        </a:p>
      </dgm:t>
    </dgm:pt>
    <dgm:pt modelId="{EF5D015D-1EBB-4395-81D4-D7363BBE3FBC}" type="parTrans" cxnId="{6F16F876-600E-4702-A695-472C3E84C2BA}">
      <dgm:prSet/>
      <dgm:spPr/>
      <dgm:t>
        <a:bodyPr/>
        <a:lstStyle/>
        <a:p>
          <a:endParaRPr lang="en-US"/>
        </a:p>
      </dgm:t>
    </dgm:pt>
    <dgm:pt modelId="{B2A875E2-2AE2-46DD-A5FB-A1272D1D03EB}" type="sibTrans" cxnId="{6F16F876-600E-4702-A695-472C3E84C2BA}">
      <dgm:prSet/>
      <dgm:spPr/>
      <dgm:t>
        <a:bodyPr/>
        <a:lstStyle/>
        <a:p>
          <a:endParaRPr lang="en-US"/>
        </a:p>
      </dgm:t>
    </dgm:pt>
    <dgm:pt modelId="{CD38D678-8D12-4140-AE62-C571F7968D19}">
      <dgm:prSet/>
      <dgm:spPr/>
      <dgm:t>
        <a:bodyPr/>
        <a:lstStyle/>
        <a:p>
          <a:r>
            <a:rPr lang="en-US"/>
            <a:t>EXPLAIN</a:t>
          </a:r>
          <a:br>
            <a:rPr lang="en-US"/>
          </a:br>
          <a:r>
            <a:rPr lang="en-US"/>
            <a:t>SELECT regionkey, count(*)</a:t>
          </a:r>
          <a:br>
            <a:rPr lang="en-US"/>
          </a:br>
          <a:r>
            <a:rPr lang="en-US"/>
            <a:t>FROM nation</a:t>
          </a:r>
          <a:br>
            <a:rPr lang="en-US"/>
          </a:br>
          <a:r>
            <a:rPr lang="en-US"/>
            <a:t>GROUP BY regionkey;</a:t>
          </a:r>
        </a:p>
      </dgm:t>
    </dgm:pt>
    <dgm:pt modelId="{B626514F-FEC9-4C6A-B981-C5744002E7E8}" type="parTrans" cxnId="{4D6DFA50-EA5F-4677-8533-5CDE05B95128}">
      <dgm:prSet/>
      <dgm:spPr/>
      <dgm:t>
        <a:bodyPr/>
        <a:lstStyle/>
        <a:p>
          <a:endParaRPr lang="en-US"/>
        </a:p>
      </dgm:t>
    </dgm:pt>
    <dgm:pt modelId="{EE3DC4A9-8E24-42DF-958E-167AEAF7A3E1}" type="sibTrans" cxnId="{4D6DFA50-EA5F-4677-8533-5CDE05B95128}">
      <dgm:prSet/>
      <dgm:spPr/>
      <dgm:t>
        <a:bodyPr/>
        <a:lstStyle/>
        <a:p>
          <a:endParaRPr lang="en-US"/>
        </a:p>
      </dgm:t>
    </dgm:pt>
    <dgm:pt modelId="{B790F439-8BAE-4CA4-9A55-992D6AD368BE}" type="pres">
      <dgm:prSet presAssocID="{AA8575D7-05A5-498B-ADAD-3E482483779D}" presName="linear" presStyleCnt="0">
        <dgm:presLayoutVars>
          <dgm:animLvl val="lvl"/>
          <dgm:resizeHandles val="exact"/>
        </dgm:presLayoutVars>
      </dgm:prSet>
      <dgm:spPr/>
    </dgm:pt>
    <dgm:pt modelId="{C64737E4-AD54-4228-B0DB-81C44EC1172A}" type="pres">
      <dgm:prSet presAssocID="{B0CEEDC0-F593-44B0-9559-3E33B22ED558}" presName="parentText" presStyleLbl="node1" presStyleIdx="0" presStyleCnt="4">
        <dgm:presLayoutVars>
          <dgm:chMax val="0"/>
          <dgm:bulletEnabled val="1"/>
        </dgm:presLayoutVars>
      </dgm:prSet>
      <dgm:spPr/>
    </dgm:pt>
    <dgm:pt modelId="{0E4D9835-879B-4161-AE22-EA240104126A}" type="pres">
      <dgm:prSet presAssocID="{BFE3CE97-9052-47EC-B5C1-E0DA95817DBC}" presName="spacer" presStyleCnt="0"/>
      <dgm:spPr/>
    </dgm:pt>
    <dgm:pt modelId="{27BE7B4F-5B75-409D-BA87-23C77986B8EA}" type="pres">
      <dgm:prSet presAssocID="{4E0F3D55-0AB4-4E82-8E0F-7B3E1F4E5533}" presName="parentText" presStyleLbl="node1" presStyleIdx="1" presStyleCnt="4">
        <dgm:presLayoutVars>
          <dgm:chMax val="0"/>
          <dgm:bulletEnabled val="1"/>
        </dgm:presLayoutVars>
      </dgm:prSet>
      <dgm:spPr/>
    </dgm:pt>
    <dgm:pt modelId="{9C173E4C-BA78-4CC7-854E-D2142C1AC29E}" type="pres">
      <dgm:prSet presAssocID="{E49B543A-828B-4401-BB56-E19E4B7F6722}" presName="spacer" presStyleCnt="0"/>
      <dgm:spPr/>
    </dgm:pt>
    <dgm:pt modelId="{84874B0E-77A3-4D90-B201-1AA1A01EA507}" type="pres">
      <dgm:prSet presAssocID="{A3A83117-C4F0-4097-AAC4-9EF3869C894E}" presName="parentText" presStyleLbl="node1" presStyleIdx="2" presStyleCnt="4">
        <dgm:presLayoutVars>
          <dgm:chMax val="0"/>
          <dgm:bulletEnabled val="1"/>
        </dgm:presLayoutVars>
      </dgm:prSet>
      <dgm:spPr/>
    </dgm:pt>
    <dgm:pt modelId="{B6A41FF4-0D8B-4E69-BA0A-5D050E2DE1B8}" type="pres">
      <dgm:prSet presAssocID="{B2A875E2-2AE2-46DD-A5FB-A1272D1D03EB}" presName="spacer" presStyleCnt="0"/>
      <dgm:spPr/>
    </dgm:pt>
    <dgm:pt modelId="{4B0E2839-2411-49C4-800E-58D9D7FCC69C}" type="pres">
      <dgm:prSet presAssocID="{CD38D678-8D12-4140-AE62-C571F7968D19}" presName="parentText" presStyleLbl="node1" presStyleIdx="3" presStyleCnt="4">
        <dgm:presLayoutVars>
          <dgm:chMax val="0"/>
          <dgm:bulletEnabled val="1"/>
        </dgm:presLayoutVars>
      </dgm:prSet>
      <dgm:spPr/>
    </dgm:pt>
  </dgm:ptLst>
  <dgm:cxnLst>
    <dgm:cxn modelId="{2D83092C-8F76-41C1-B61B-BCD52B5BB7CB}" type="presOf" srcId="{4E0F3D55-0AB4-4E82-8E0F-7B3E1F4E5533}" destId="{27BE7B4F-5B75-409D-BA87-23C77986B8EA}" srcOrd="0" destOrd="0" presId="urn:microsoft.com/office/officeart/2005/8/layout/vList2"/>
    <dgm:cxn modelId="{4D6DFA50-EA5F-4677-8533-5CDE05B95128}" srcId="{AA8575D7-05A5-498B-ADAD-3E482483779D}" destId="{CD38D678-8D12-4140-AE62-C571F7968D19}" srcOrd="3" destOrd="0" parTransId="{B626514F-FEC9-4C6A-B981-C5744002E7E8}" sibTransId="{EE3DC4A9-8E24-42DF-958E-167AEAF7A3E1}"/>
    <dgm:cxn modelId="{49DA7272-5D14-4295-A78D-E7C151955638}" type="presOf" srcId="{B0CEEDC0-F593-44B0-9559-3E33B22ED558}" destId="{C64737E4-AD54-4228-B0DB-81C44EC1172A}" srcOrd="0" destOrd="0" presId="urn:microsoft.com/office/officeart/2005/8/layout/vList2"/>
    <dgm:cxn modelId="{6F16F876-600E-4702-A695-472C3E84C2BA}" srcId="{AA8575D7-05A5-498B-ADAD-3E482483779D}" destId="{A3A83117-C4F0-4097-AAC4-9EF3869C894E}" srcOrd="2" destOrd="0" parTransId="{EF5D015D-1EBB-4395-81D4-D7363BBE3FBC}" sibTransId="{B2A875E2-2AE2-46DD-A5FB-A1272D1D03EB}"/>
    <dgm:cxn modelId="{3A98068B-B203-4C67-B959-CEA64939DB3E}" type="presOf" srcId="{AA8575D7-05A5-498B-ADAD-3E482483779D}" destId="{B790F439-8BAE-4CA4-9A55-992D6AD368BE}" srcOrd="0" destOrd="0" presId="urn:microsoft.com/office/officeart/2005/8/layout/vList2"/>
    <dgm:cxn modelId="{6421808C-E735-4E51-A3BE-A503E4F8B157}" srcId="{AA8575D7-05A5-498B-ADAD-3E482483779D}" destId="{B0CEEDC0-F593-44B0-9559-3E33B22ED558}" srcOrd="0" destOrd="0" parTransId="{9BDA89F3-F7A6-4CF6-81C2-78B07900DF2A}" sibTransId="{BFE3CE97-9052-47EC-B5C1-E0DA95817DBC}"/>
    <dgm:cxn modelId="{741133B8-920A-4297-8832-5F5AB7C8FAF2}" type="presOf" srcId="{CD38D678-8D12-4140-AE62-C571F7968D19}" destId="{4B0E2839-2411-49C4-800E-58D9D7FCC69C}" srcOrd="0" destOrd="0" presId="urn:microsoft.com/office/officeart/2005/8/layout/vList2"/>
    <dgm:cxn modelId="{C3B80FEC-6C32-4CA9-9941-C0029597185C}" srcId="{AA8575D7-05A5-498B-ADAD-3E482483779D}" destId="{4E0F3D55-0AB4-4E82-8E0F-7B3E1F4E5533}" srcOrd="1" destOrd="0" parTransId="{0930109B-A84C-42A2-86DB-E43BCB158AF4}" sibTransId="{E49B543A-828B-4401-BB56-E19E4B7F6722}"/>
    <dgm:cxn modelId="{407692F2-E0AC-439E-8640-EDC94EAF7932}" type="presOf" srcId="{A3A83117-C4F0-4097-AAC4-9EF3869C894E}" destId="{84874B0E-77A3-4D90-B201-1AA1A01EA507}" srcOrd="0" destOrd="0" presId="urn:microsoft.com/office/officeart/2005/8/layout/vList2"/>
    <dgm:cxn modelId="{DF5D91C2-515F-4C00-BF10-4BC035649CDB}" type="presParOf" srcId="{B790F439-8BAE-4CA4-9A55-992D6AD368BE}" destId="{C64737E4-AD54-4228-B0DB-81C44EC1172A}" srcOrd="0" destOrd="0" presId="urn:microsoft.com/office/officeart/2005/8/layout/vList2"/>
    <dgm:cxn modelId="{4D140216-1F10-42DD-8A3B-7C8C30809F3E}" type="presParOf" srcId="{B790F439-8BAE-4CA4-9A55-992D6AD368BE}" destId="{0E4D9835-879B-4161-AE22-EA240104126A}" srcOrd="1" destOrd="0" presId="urn:microsoft.com/office/officeart/2005/8/layout/vList2"/>
    <dgm:cxn modelId="{E61B561F-3E03-4B88-856C-153289A2F983}" type="presParOf" srcId="{B790F439-8BAE-4CA4-9A55-992D6AD368BE}" destId="{27BE7B4F-5B75-409D-BA87-23C77986B8EA}" srcOrd="2" destOrd="0" presId="urn:microsoft.com/office/officeart/2005/8/layout/vList2"/>
    <dgm:cxn modelId="{1CD4073A-0411-46D8-88FE-3EBE62CC4F3F}" type="presParOf" srcId="{B790F439-8BAE-4CA4-9A55-992D6AD368BE}" destId="{9C173E4C-BA78-4CC7-854E-D2142C1AC29E}" srcOrd="3" destOrd="0" presId="urn:microsoft.com/office/officeart/2005/8/layout/vList2"/>
    <dgm:cxn modelId="{90AFF3E8-9F21-4384-9D8A-3AA8538D5757}" type="presParOf" srcId="{B790F439-8BAE-4CA4-9A55-992D6AD368BE}" destId="{84874B0E-77A3-4D90-B201-1AA1A01EA507}" srcOrd="4" destOrd="0" presId="urn:microsoft.com/office/officeart/2005/8/layout/vList2"/>
    <dgm:cxn modelId="{E56B3E98-A592-4510-AFC0-C4C0C51BA544}" type="presParOf" srcId="{B790F439-8BAE-4CA4-9A55-992D6AD368BE}" destId="{B6A41FF4-0D8B-4E69-BA0A-5D050E2DE1B8}" srcOrd="5" destOrd="0" presId="urn:microsoft.com/office/officeart/2005/8/layout/vList2"/>
    <dgm:cxn modelId="{E40A9E55-B3DA-4916-8870-D6CC4E667590}" type="presParOf" srcId="{B790F439-8BAE-4CA4-9A55-992D6AD368BE}" destId="{4B0E2839-2411-49C4-800E-58D9D7FCC6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222519-54FE-4B23-9654-5019FECF1DE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4EC0135-075C-4E1F-9120-4EBCD9CB16B0}">
      <dgm:prSet/>
      <dgm:spPr/>
      <dgm:t>
        <a:bodyPr/>
        <a:lstStyle/>
        <a:p>
          <a:r>
            <a:rPr lang="en-US"/>
            <a:t>The hive connector allows querying data stored in Hadoop Distributed File System(HDFS) or I object storage systems such as S3.</a:t>
          </a:r>
        </a:p>
      </dgm:t>
    </dgm:pt>
    <dgm:pt modelId="{5C1487DE-9600-4F30-96C2-CE12F8615686}" type="parTrans" cxnId="{24297790-1D6C-4B54-B1C5-2F3A8EFDDF97}">
      <dgm:prSet/>
      <dgm:spPr/>
      <dgm:t>
        <a:bodyPr/>
        <a:lstStyle/>
        <a:p>
          <a:endParaRPr lang="en-US"/>
        </a:p>
      </dgm:t>
    </dgm:pt>
    <dgm:pt modelId="{E724561F-0844-4F7B-B0A4-14F59A9E19D5}" type="sibTrans" cxnId="{24297790-1D6C-4B54-B1C5-2F3A8EFDDF97}">
      <dgm:prSet/>
      <dgm:spPr/>
      <dgm:t>
        <a:bodyPr/>
        <a:lstStyle/>
        <a:p>
          <a:endParaRPr lang="en-US"/>
        </a:p>
      </dgm:t>
    </dgm:pt>
    <dgm:pt modelId="{701CF9AB-2EF0-4A0B-9CDA-DFF343E4305E}">
      <dgm:prSet/>
      <dgm:spPr/>
      <dgm:t>
        <a:bodyPr/>
        <a:lstStyle/>
        <a:p>
          <a:r>
            <a:rPr lang="en-US"/>
            <a:t>Metadata about how the data files are mapped to shcemas and tables. This metadata is stored in a DB, such as postgresql, and is accessed via the Hive metastore service.</a:t>
          </a:r>
        </a:p>
      </dgm:t>
    </dgm:pt>
    <dgm:pt modelId="{1FCA392B-0154-474E-81EE-D7BF9CE9FA59}" type="parTrans" cxnId="{B536A64E-B0EC-4BB1-9BF6-0FAC50808BF1}">
      <dgm:prSet/>
      <dgm:spPr/>
      <dgm:t>
        <a:bodyPr/>
        <a:lstStyle/>
        <a:p>
          <a:endParaRPr lang="en-US"/>
        </a:p>
      </dgm:t>
    </dgm:pt>
    <dgm:pt modelId="{CB31B4DD-3824-4C67-A876-635C4330D319}" type="sibTrans" cxnId="{B536A64E-B0EC-4BB1-9BF6-0FAC50808BF1}">
      <dgm:prSet/>
      <dgm:spPr/>
      <dgm:t>
        <a:bodyPr/>
        <a:lstStyle/>
        <a:p>
          <a:endParaRPr lang="en-US"/>
        </a:p>
      </dgm:t>
    </dgm:pt>
    <dgm:pt modelId="{334F77E8-13AC-4F76-B11C-26300ABE45EE}" type="pres">
      <dgm:prSet presAssocID="{AF222519-54FE-4B23-9654-5019FECF1DE0}" presName="hierChild1" presStyleCnt="0">
        <dgm:presLayoutVars>
          <dgm:chPref val="1"/>
          <dgm:dir/>
          <dgm:animOne val="branch"/>
          <dgm:animLvl val="lvl"/>
          <dgm:resizeHandles/>
        </dgm:presLayoutVars>
      </dgm:prSet>
      <dgm:spPr/>
    </dgm:pt>
    <dgm:pt modelId="{F4B2FF85-F9EC-4A30-A02D-6E07F1DC4963}" type="pres">
      <dgm:prSet presAssocID="{24EC0135-075C-4E1F-9120-4EBCD9CB16B0}" presName="hierRoot1" presStyleCnt="0"/>
      <dgm:spPr/>
    </dgm:pt>
    <dgm:pt modelId="{AB78A452-32D2-4D2E-93CB-244547653906}" type="pres">
      <dgm:prSet presAssocID="{24EC0135-075C-4E1F-9120-4EBCD9CB16B0}" presName="composite" presStyleCnt="0"/>
      <dgm:spPr/>
    </dgm:pt>
    <dgm:pt modelId="{791BF6C2-F2E6-4700-8510-CCB69A7384B5}" type="pres">
      <dgm:prSet presAssocID="{24EC0135-075C-4E1F-9120-4EBCD9CB16B0}" presName="background" presStyleLbl="node0" presStyleIdx="0" presStyleCnt="2"/>
      <dgm:spPr/>
    </dgm:pt>
    <dgm:pt modelId="{25B4310A-8A36-40A1-AF51-0E66E6C929D1}" type="pres">
      <dgm:prSet presAssocID="{24EC0135-075C-4E1F-9120-4EBCD9CB16B0}" presName="text" presStyleLbl="fgAcc0" presStyleIdx="0" presStyleCnt="2">
        <dgm:presLayoutVars>
          <dgm:chPref val="3"/>
        </dgm:presLayoutVars>
      </dgm:prSet>
      <dgm:spPr/>
    </dgm:pt>
    <dgm:pt modelId="{473FF789-0589-4706-B122-EEAA7E5DE460}" type="pres">
      <dgm:prSet presAssocID="{24EC0135-075C-4E1F-9120-4EBCD9CB16B0}" presName="hierChild2" presStyleCnt="0"/>
      <dgm:spPr/>
    </dgm:pt>
    <dgm:pt modelId="{9A924EAC-231B-49D0-A26F-CB0F749E4885}" type="pres">
      <dgm:prSet presAssocID="{701CF9AB-2EF0-4A0B-9CDA-DFF343E4305E}" presName="hierRoot1" presStyleCnt="0"/>
      <dgm:spPr/>
    </dgm:pt>
    <dgm:pt modelId="{B6E724FE-7E3B-435B-B3A0-F0DCECDFBE36}" type="pres">
      <dgm:prSet presAssocID="{701CF9AB-2EF0-4A0B-9CDA-DFF343E4305E}" presName="composite" presStyleCnt="0"/>
      <dgm:spPr/>
    </dgm:pt>
    <dgm:pt modelId="{FC40DFB5-1839-4A1F-9E46-A93EC4882A88}" type="pres">
      <dgm:prSet presAssocID="{701CF9AB-2EF0-4A0B-9CDA-DFF343E4305E}" presName="background" presStyleLbl="node0" presStyleIdx="1" presStyleCnt="2"/>
      <dgm:spPr/>
    </dgm:pt>
    <dgm:pt modelId="{6212CDFB-2D65-4970-9F85-C1494C2C9BD0}" type="pres">
      <dgm:prSet presAssocID="{701CF9AB-2EF0-4A0B-9CDA-DFF343E4305E}" presName="text" presStyleLbl="fgAcc0" presStyleIdx="1" presStyleCnt="2">
        <dgm:presLayoutVars>
          <dgm:chPref val="3"/>
        </dgm:presLayoutVars>
      </dgm:prSet>
      <dgm:spPr/>
    </dgm:pt>
    <dgm:pt modelId="{8E0EFE44-3D43-4FD9-B19E-5D5BC026D4C2}" type="pres">
      <dgm:prSet presAssocID="{701CF9AB-2EF0-4A0B-9CDA-DFF343E4305E}" presName="hierChild2" presStyleCnt="0"/>
      <dgm:spPr/>
    </dgm:pt>
  </dgm:ptLst>
  <dgm:cxnLst>
    <dgm:cxn modelId="{61011845-54EB-4BD4-89AE-31FA608D969B}" type="presOf" srcId="{701CF9AB-2EF0-4A0B-9CDA-DFF343E4305E}" destId="{6212CDFB-2D65-4970-9F85-C1494C2C9BD0}" srcOrd="0" destOrd="0" presId="urn:microsoft.com/office/officeart/2005/8/layout/hierarchy1"/>
    <dgm:cxn modelId="{B536A64E-B0EC-4BB1-9BF6-0FAC50808BF1}" srcId="{AF222519-54FE-4B23-9654-5019FECF1DE0}" destId="{701CF9AB-2EF0-4A0B-9CDA-DFF343E4305E}" srcOrd="1" destOrd="0" parTransId="{1FCA392B-0154-474E-81EE-D7BF9CE9FA59}" sibTransId="{CB31B4DD-3824-4C67-A876-635C4330D319}"/>
    <dgm:cxn modelId="{A52DB08B-5A61-42D2-BC83-EB173B1F6710}" type="presOf" srcId="{AF222519-54FE-4B23-9654-5019FECF1DE0}" destId="{334F77E8-13AC-4F76-B11C-26300ABE45EE}" srcOrd="0" destOrd="0" presId="urn:microsoft.com/office/officeart/2005/8/layout/hierarchy1"/>
    <dgm:cxn modelId="{24297790-1D6C-4B54-B1C5-2F3A8EFDDF97}" srcId="{AF222519-54FE-4B23-9654-5019FECF1DE0}" destId="{24EC0135-075C-4E1F-9120-4EBCD9CB16B0}" srcOrd="0" destOrd="0" parTransId="{5C1487DE-9600-4F30-96C2-CE12F8615686}" sibTransId="{E724561F-0844-4F7B-B0A4-14F59A9E19D5}"/>
    <dgm:cxn modelId="{A97EEEA5-0B25-40B1-8888-7EE8C4041BCA}" type="presOf" srcId="{24EC0135-075C-4E1F-9120-4EBCD9CB16B0}" destId="{25B4310A-8A36-40A1-AF51-0E66E6C929D1}" srcOrd="0" destOrd="0" presId="urn:microsoft.com/office/officeart/2005/8/layout/hierarchy1"/>
    <dgm:cxn modelId="{AC4C6740-B0C5-4201-B8A1-B411232435C6}" type="presParOf" srcId="{334F77E8-13AC-4F76-B11C-26300ABE45EE}" destId="{F4B2FF85-F9EC-4A30-A02D-6E07F1DC4963}" srcOrd="0" destOrd="0" presId="urn:microsoft.com/office/officeart/2005/8/layout/hierarchy1"/>
    <dgm:cxn modelId="{29015BE2-41A3-4D90-8761-20EECB217ED3}" type="presParOf" srcId="{F4B2FF85-F9EC-4A30-A02D-6E07F1DC4963}" destId="{AB78A452-32D2-4D2E-93CB-244547653906}" srcOrd="0" destOrd="0" presId="urn:microsoft.com/office/officeart/2005/8/layout/hierarchy1"/>
    <dgm:cxn modelId="{7B72E8B7-CDFA-45A3-B5F9-E4651549F438}" type="presParOf" srcId="{AB78A452-32D2-4D2E-93CB-244547653906}" destId="{791BF6C2-F2E6-4700-8510-CCB69A7384B5}" srcOrd="0" destOrd="0" presId="urn:microsoft.com/office/officeart/2005/8/layout/hierarchy1"/>
    <dgm:cxn modelId="{28A36B7A-6A86-4EC7-983C-7C52D0F12BDC}" type="presParOf" srcId="{AB78A452-32D2-4D2E-93CB-244547653906}" destId="{25B4310A-8A36-40A1-AF51-0E66E6C929D1}" srcOrd="1" destOrd="0" presId="urn:microsoft.com/office/officeart/2005/8/layout/hierarchy1"/>
    <dgm:cxn modelId="{BA6B46F3-C4CB-43BB-BEE8-94E7448910CC}" type="presParOf" srcId="{F4B2FF85-F9EC-4A30-A02D-6E07F1DC4963}" destId="{473FF789-0589-4706-B122-EEAA7E5DE460}" srcOrd="1" destOrd="0" presId="urn:microsoft.com/office/officeart/2005/8/layout/hierarchy1"/>
    <dgm:cxn modelId="{1AF60894-76F9-4D5E-B278-C892FDCE5E54}" type="presParOf" srcId="{334F77E8-13AC-4F76-B11C-26300ABE45EE}" destId="{9A924EAC-231B-49D0-A26F-CB0F749E4885}" srcOrd="1" destOrd="0" presId="urn:microsoft.com/office/officeart/2005/8/layout/hierarchy1"/>
    <dgm:cxn modelId="{6CB6C131-6B09-4639-B609-A7457AB02440}" type="presParOf" srcId="{9A924EAC-231B-49D0-A26F-CB0F749E4885}" destId="{B6E724FE-7E3B-435B-B3A0-F0DCECDFBE36}" srcOrd="0" destOrd="0" presId="urn:microsoft.com/office/officeart/2005/8/layout/hierarchy1"/>
    <dgm:cxn modelId="{D48F3880-F8D6-4B8B-9694-B1ECE3956972}" type="presParOf" srcId="{B6E724FE-7E3B-435B-B3A0-F0DCECDFBE36}" destId="{FC40DFB5-1839-4A1F-9E46-A93EC4882A88}" srcOrd="0" destOrd="0" presId="urn:microsoft.com/office/officeart/2005/8/layout/hierarchy1"/>
    <dgm:cxn modelId="{7FC77849-E318-4E14-9C72-6018B719ED65}" type="presParOf" srcId="{B6E724FE-7E3B-435B-B3A0-F0DCECDFBE36}" destId="{6212CDFB-2D65-4970-9F85-C1494C2C9BD0}" srcOrd="1" destOrd="0" presId="urn:microsoft.com/office/officeart/2005/8/layout/hierarchy1"/>
    <dgm:cxn modelId="{D3A0A6C1-332F-4CB5-A281-EE0F89ACDFE2}" type="presParOf" srcId="{9A924EAC-231B-49D0-A26F-CB0F749E4885}" destId="{8E0EFE44-3D43-4FD9-B19E-5D5BC026D4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963F80-2B4B-4A1B-A2EE-056BB3C7D3ED}"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F860394F-973C-4CA7-9E2A-6331E719E5AB}">
      <dgm:prSet/>
      <dgm:spPr/>
      <dgm:t>
        <a:bodyPr/>
        <a:lstStyle/>
        <a:p>
          <a:r>
            <a:rPr lang="en-US"/>
            <a:t>For example, in the case of the Hive connector, dynamic filters are used to skip loading of partitions which don’t match the join criteria. This is known as </a:t>
          </a:r>
          <a:r>
            <a:rPr lang="en-US" b="1"/>
            <a:t>dynamic partition pruning</a:t>
          </a:r>
          <a:r>
            <a:rPr lang="en-US"/>
            <a:t>.</a:t>
          </a:r>
        </a:p>
      </dgm:t>
    </dgm:pt>
    <dgm:pt modelId="{A82BF373-2DDE-447D-8F4F-458B0C6504B1}" type="parTrans" cxnId="{A2F6A64C-8F9A-4FCB-9FA2-72FB444046B3}">
      <dgm:prSet/>
      <dgm:spPr/>
      <dgm:t>
        <a:bodyPr/>
        <a:lstStyle/>
        <a:p>
          <a:endParaRPr lang="en-US"/>
        </a:p>
      </dgm:t>
    </dgm:pt>
    <dgm:pt modelId="{E9887B4C-E1C1-45C6-8B24-9AB1D5B70F77}" type="sibTrans" cxnId="{A2F6A64C-8F9A-4FCB-9FA2-72FB444046B3}">
      <dgm:prSet/>
      <dgm:spPr/>
      <dgm:t>
        <a:bodyPr/>
        <a:lstStyle/>
        <a:p>
          <a:endParaRPr lang="en-US"/>
        </a:p>
      </dgm:t>
    </dgm:pt>
    <dgm:pt modelId="{4694A68F-0C52-4513-89C3-40FA6A6F13B0}">
      <dgm:prSet/>
      <dgm:spPr/>
      <dgm:t>
        <a:bodyPr/>
        <a:lstStyle/>
        <a:p>
          <a:r>
            <a:rPr lang="en-US"/>
            <a:t>The results of dynamic filtering optimization can include the following benefits:</a:t>
          </a:r>
        </a:p>
      </dgm:t>
    </dgm:pt>
    <dgm:pt modelId="{2EB6D628-2E29-4832-A9C3-D1087164819F}" type="parTrans" cxnId="{471E13AE-14C8-4C54-B956-AB3256E7C50B}">
      <dgm:prSet/>
      <dgm:spPr/>
      <dgm:t>
        <a:bodyPr/>
        <a:lstStyle/>
        <a:p>
          <a:endParaRPr lang="en-US"/>
        </a:p>
      </dgm:t>
    </dgm:pt>
    <dgm:pt modelId="{BA71C8D8-68C0-4A32-83F9-E8AA9F53848A}" type="sibTrans" cxnId="{471E13AE-14C8-4C54-B956-AB3256E7C50B}">
      <dgm:prSet/>
      <dgm:spPr/>
      <dgm:t>
        <a:bodyPr/>
        <a:lstStyle/>
        <a:p>
          <a:endParaRPr lang="en-US"/>
        </a:p>
      </dgm:t>
    </dgm:pt>
    <dgm:pt modelId="{AD403F68-A9ED-4D18-B01C-07A8BF42CD7C}">
      <dgm:prSet/>
      <dgm:spPr/>
      <dgm:t>
        <a:bodyPr/>
        <a:lstStyle/>
        <a:p>
          <a:r>
            <a:rPr lang="en-US"/>
            <a:t>improved overall query performance</a:t>
          </a:r>
        </a:p>
      </dgm:t>
    </dgm:pt>
    <dgm:pt modelId="{1F8BC878-46D5-4C7B-ACE6-FD4D8DCAF350}" type="parTrans" cxnId="{22E17760-B882-4A54-B86F-AEC24C28BFC3}">
      <dgm:prSet/>
      <dgm:spPr/>
      <dgm:t>
        <a:bodyPr/>
        <a:lstStyle/>
        <a:p>
          <a:endParaRPr lang="en-US"/>
        </a:p>
      </dgm:t>
    </dgm:pt>
    <dgm:pt modelId="{6373B69D-D608-4A37-B0D6-03CFF1F16CD2}" type="sibTrans" cxnId="{22E17760-B882-4A54-B86F-AEC24C28BFC3}">
      <dgm:prSet/>
      <dgm:spPr/>
      <dgm:t>
        <a:bodyPr/>
        <a:lstStyle/>
        <a:p>
          <a:endParaRPr lang="en-US"/>
        </a:p>
      </dgm:t>
    </dgm:pt>
    <dgm:pt modelId="{E5C32170-4953-4CA0-A85E-E55D907535C1}">
      <dgm:prSet/>
      <dgm:spPr/>
      <dgm:t>
        <a:bodyPr/>
        <a:lstStyle/>
        <a:p>
          <a:r>
            <a:rPr lang="en-US"/>
            <a:t>reduced network traffic between Trino and the data source</a:t>
          </a:r>
        </a:p>
      </dgm:t>
    </dgm:pt>
    <dgm:pt modelId="{1E452040-66ED-4D4A-9A27-AD836D78A0BD}" type="parTrans" cxnId="{972BE8FF-FD9A-4120-82A8-3DB7C9BEA4F4}">
      <dgm:prSet/>
      <dgm:spPr/>
      <dgm:t>
        <a:bodyPr/>
        <a:lstStyle/>
        <a:p>
          <a:endParaRPr lang="en-US"/>
        </a:p>
      </dgm:t>
    </dgm:pt>
    <dgm:pt modelId="{BFCC0B1A-124E-4CEF-805C-165988E17B44}" type="sibTrans" cxnId="{972BE8FF-FD9A-4120-82A8-3DB7C9BEA4F4}">
      <dgm:prSet/>
      <dgm:spPr/>
      <dgm:t>
        <a:bodyPr/>
        <a:lstStyle/>
        <a:p>
          <a:endParaRPr lang="en-US"/>
        </a:p>
      </dgm:t>
    </dgm:pt>
    <dgm:pt modelId="{A7492EC6-89D0-47EB-AE2E-3CAB1B8A7602}">
      <dgm:prSet/>
      <dgm:spPr/>
      <dgm:t>
        <a:bodyPr/>
        <a:lstStyle/>
        <a:p>
          <a:r>
            <a:rPr lang="en-US"/>
            <a:t>reduced load on the remote data source</a:t>
          </a:r>
        </a:p>
      </dgm:t>
    </dgm:pt>
    <dgm:pt modelId="{FA1C0526-6803-4888-9639-47F21801BABB}" type="parTrans" cxnId="{87F8B408-B1B3-47D1-BF45-3170118CACBD}">
      <dgm:prSet/>
      <dgm:spPr/>
      <dgm:t>
        <a:bodyPr/>
        <a:lstStyle/>
        <a:p>
          <a:endParaRPr lang="en-US"/>
        </a:p>
      </dgm:t>
    </dgm:pt>
    <dgm:pt modelId="{2F92DA90-A713-4863-A816-197E74A1A461}" type="sibTrans" cxnId="{87F8B408-B1B3-47D1-BF45-3170118CACBD}">
      <dgm:prSet/>
      <dgm:spPr/>
      <dgm:t>
        <a:bodyPr/>
        <a:lstStyle/>
        <a:p>
          <a:endParaRPr lang="en-US"/>
        </a:p>
      </dgm:t>
    </dgm:pt>
    <dgm:pt modelId="{DCFB2CA6-D2B9-4666-91B7-3700828045CE}" type="pres">
      <dgm:prSet presAssocID="{06963F80-2B4B-4A1B-A2EE-056BB3C7D3ED}" presName="Name0" presStyleCnt="0">
        <dgm:presLayoutVars>
          <dgm:dir/>
          <dgm:animLvl val="lvl"/>
          <dgm:resizeHandles val="exact"/>
        </dgm:presLayoutVars>
      </dgm:prSet>
      <dgm:spPr/>
    </dgm:pt>
    <dgm:pt modelId="{27DD97DE-0784-4F5D-A3F9-845D7A695FC6}" type="pres">
      <dgm:prSet presAssocID="{4694A68F-0C52-4513-89C3-40FA6A6F13B0}" presName="boxAndChildren" presStyleCnt="0"/>
      <dgm:spPr/>
    </dgm:pt>
    <dgm:pt modelId="{520FF452-3FE6-4793-BE93-B7FDD0BF9548}" type="pres">
      <dgm:prSet presAssocID="{4694A68F-0C52-4513-89C3-40FA6A6F13B0}" presName="parentTextBox" presStyleLbl="node1" presStyleIdx="0" presStyleCnt="2"/>
      <dgm:spPr/>
    </dgm:pt>
    <dgm:pt modelId="{EE7E79B3-5FA5-45B3-8549-96D372517E83}" type="pres">
      <dgm:prSet presAssocID="{4694A68F-0C52-4513-89C3-40FA6A6F13B0}" presName="entireBox" presStyleLbl="node1" presStyleIdx="0" presStyleCnt="2"/>
      <dgm:spPr/>
    </dgm:pt>
    <dgm:pt modelId="{550A7CBA-B1B8-4638-90B9-B7719E955B1C}" type="pres">
      <dgm:prSet presAssocID="{4694A68F-0C52-4513-89C3-40FA6A6F13B0}" presName="descendantBox" presStyleCnt="0"/>
      <dgm:spPr/>
    </dgm:pt>
    <dgm:pt modelId="{F537F7A5-5472-4D73-AEE2-67B4FD6C430A}" type="pres">
      <dgm:prSet presAssocID="{AD403F68-A9ED-4D18-B01C-07A8BF42CD7C}" presName="childTextBox" presStyleLbl="fgAccFollowNode1" presStyleIdx="0" presStyleCnt="3">
        <dgm:presLayoutVars>
          <dgm:bulletEnabled val="1"/>
        </dgm:presLayoutVars>
      </dgm:prSet>
      <dgm:spPr/>
    </dgm:pt>
    <dgm:pt modelId="{B52B0B25-F251-4CE5-8474-B0C052C2FDFC}" type="pres">
      <dgm:prSet presAssocID="{E5C32170-4953-4CA0-A85E-E55D907535C1}" presName="childTextBox" presStyleLbl="fgAccFollowNode1" presStyleIdx="1" presStyleCnt="3">
        <dgm:presLayoutVars>
          <dgm:bulletEnabled val="1"/>
        </dgm:presLayoutVars>
      </dgm:prSet>
      <dgm:spPr/>
    </dgm:pt>
    <dgm:pt modelId="{2BC5DC07-5F61-41BD-A87F-BD749383337F}" type="pres">
      <dgm:prSet presAssocID="{A7492EC6-89D0-47EB-AE2E-3CAB1B8A7602}" presName="childTextBox" presStyleLbl="fgAccFollowNode1" presStyleIdx="2" presStyleCnt="3">
        <dgm:presLayoutVars>
          <dgm:bulletEnabled val="1"/>
        </dgm:presLayoutVars>
      </dgm:prSet>
      <dgm:spPr/>
    </dgm:pt>
    <dgm:pt modelId="{2479A070-6095-444C-81E6-45AB87DDA98F}" type="pres">
      <dgm:prSet presAssocID="{E9887B4C-E1C1-45C6-8B24-9AB1D5B70F77}" presName="sp" presStyleCnt="0"/>
      <dgm:spPr/>
    </dgm:pt>
    <dgm:pt modelId="{BDE15AC0-A09B-4062-B6B0-484A3667D289}" type="pres">
      <dgm:prSet presAssocID="{F860394F-973C-4CA7-9E2A-6331E719E5AB}" presName="arrowAndChildren" presStyleCnt="0"/>
      <dgm:spPr/>
    </dgm:pt>
    <dgm:pt modelId="{3AC0A2C8-622A-4C09-B2B8-1BBBF83445DD}" type="pres">
      <dgm:prSet presAssocID="{F860394F-973C-4CA7-9E2A-6331E719E5AB}" presName="parentTextArrow" presStyleLbl="node1" presStyleIdx="1" presStyleCnt="2"/>
      <dgm:spPr/>
    </dgm:pt>
  </dgm:ptLst>
  <dgm:cxnLst>
    <dgm:cxn modelId="{9C6A2B06-E8DA-45F1-BD52-6FE2C716A984}" type="presOf" srcId="{4694A68F-0C52-4513-89C3-40FA6A6F13B0}" destId="{EE7E79B3-5FA5-45B3-8549-96D372517E83}" srcOrd="1" destOrd="0" presId="urn:microsoft.com/office/officeart/2005/8/layout/process4"/>
    <dgm:cxn modelId="{87F8B408-B1B3-47D1-BF45-3170118CACBD}" srcId="{4694A68F-0C52-4513-89C3-40FA6A6F13B0}" destId="{A7492EC6-89D0-47EB-AE2E-3CAB1B8A7602}" srcOrd="2" destOrd="0" parTransId="{FA1C0526-6803-4888-9639-47F21801BABB}" sibTransId="{2F92DA90-A713-4863-A816-197E74A1A461}"/>
    <dgm:cxn modelId="{22E17760-B882-4A54-B86F-AEC24C28BFC3}" srcId="{4694A68F-0C52-4513-89C3-40FA6A6F13B0}" destId="{AD403F68-A9ED-4D18-B01C-07A8BF42CD7C}" srcOrd="0" destOrd="0" parTransId="{1F8BC878-46D5-4C7B-ACE6-FD4D8DCAF350}" sibTransId="{6373B69D-D608-4A37-B0D6-03CFF1F16CD2}"/>
    <dgm:cxn modelId="{A2F6A64C-8F9A-4FCB-9FA2-72FB444046B3}" srcId="{06963F80-2B4B-4A1B-A2EE-056BB3C7D3ED}" destId="{F860394F-973C-4CA7-9E2A-6331E719E5AB}" srcOrd="0" destOrd="0" parTransId="{A82BF373-2DDE-447D-8F4F-458B0C6504B1}" sibTransId="{E9887B4C-E1C1-45C6-8B24-9AB1D5B70F77}"/>
    <dgm:cxn modelId="{4BA2C47D-4FA8-4928-A50C-0BEF55438E00}" type="presOf" srcId="{E5C32170-4953-4CA0-A85E-E55D907535C1}" destId="{B52B0B25-F251-4CE5-8474-B0C052C2FDFC}" srcOrd="0" destOrd="0" presId="urn:microsoft.com/office/officeart/2005/8/layout/process4"/>
    <dgm:cxn modelId="{471E13AE-14C8-4C54-B956-AB3256E7C50B}" srcId="{06963F80-2B4B-4A1B-A2EE-056BB3C7D3ED}" destId="{4694A68F-0C52-4513-89C3-40FA6A6F13B0}" srcOrd="1" destOrd="0" parTransId="{2EB6D628-2E29-4832-A9C3-D1087164819F}" sibTransId="{BA71C8D8-68C0-4A32-83F9-E8AA9F53848A}"/>
    <dgm:cxn modelId="{30E2A3C5-76ED-40D1-929C-6E34022F8381}" type="presOf" srcId="{F860394F-973C-4CA7-9E2A-6331E719E5AB}" destId="{3AC0A2C8-622A-4C09-B2B8-1BBBF83445DD}" srcOrd="0" destOrd="0" presId="urn:microsoft.com/office/officeart/2005/8/layout/process4"/>
    <dgm:cxn modelId="{98B2D2D0-860F-4283-BEC1-12E528F98C70}" type="presOf" srcId="{A7492EC6-89D0-47EB-AE2E-3CAB1B8A7602}" destId="{2BC5DC07-5F61-41BD-A87F-BD749383337F}" srcOrd="0" destOrd="0" presId="urn:microsoft.com/office/officeart/2005/8/layout/process4"/>
    <dgm:cxn modelId="{8DFFC7D9-42A4-4830-A9CD-F45BB6080902}" type="presOf" srcId="{06963F80-2B4B-4A1B-A2EE-056BB3C7D3ED}" destId="{DCFB2CA6-D2B9-4666-91B7-3700828045CE}" srcOrd="0" destOrd="0" presId="urn:microsoft.com/office/officeart/2005/8/layout/process4"/>
    <dgm:cxn modelId="{82A07EE3-0100-40F1-BBA4-4314E9EBF4D9}" type="presOf" srcId="{AD403F68-A9ED-4D18-B01C-07A8BF42CD7C}" destId="{F537F7A5-5472-4D73-AEE2-67B4FD6C430A}" srcOrd="0" destOrd="0" presId="urn:microsoft.com/office/officeart/2005/8/layout/process4"/>
    <dgm:cxn modelId="{E4C1EAE5-654F-4F33-9970-76E77E58495C}" type="presOf" srcId="{4694A68F-0C52-4513-89C3-40FA6A6F13B0}" destId="{520FF452-3FE6-4793-BE93-B7FDD0BF9548}" srcOrd="0" destOrd="0" presId="urn:microsoft.com/office/officeart/2005/8/layout/process4"/>
    <dgm:cxn modelId="{972BE8FF-FD9A-4120-82A8-3DB7C9BEA4F4}" srcId="{4694A68F-0C52-4513-89C3-40FA6A6F13B0}" destId="{E5C32170-4953-4CA0-A85E-E55D907535C1}" srcOrd="1" destOrd="0" parTransId="{1E452040-66ED-4D4A-9A27-AD836D78A0BD}" sibTransId="{BFCC0B1A-124E-4CEF-805C-165988E17B44}"/>
    <dgm:cxn modelId="{41E7F0E1-A9CC-44D7-A259-F54DC6A13C37}" type="presParOf" srcId="{DCFB2CA6-D2B9-4666-91B7-3700828045CE}" destId="{27DD97DE-0784-4F5D-A3F9-845D7A695FC6}" srcOrd="0" destOrd="0" presId="urn:microsoft.com/office/officeart/2005/8/layout/process4"/>
    <dgm:cxn modelId="{53765146-6066-479E-B79D-6B4B33D611E2}" type="presParOf" srcId="{27DD97DE-0784-4F5D-A3F9-845D7A695FC6}" destId="{520FF452-3FE6-4793-BE93-B7FDD0BF9548}" srcOrd="0" destOrd="0" presId="urn:microsoft.com/office/officeart/2005/8/layout/process4"/>
    <dgm:cxn modelId="{897EC98E-C599-4391-8A5E-4C25018E150C}" type="presParOf" srcId="{27DD97DE-0784-4F5D-A3F9-845D7A695FC6}" destId="{EE7E79B3-5FA5-45B3-8549-96D372517E83}" srcOrd="1" destOrd="0" presId="urn:microsoft.com/office/officeart/2005/8/layout/process4"/>
    <dgm:cxn modelId="{45AF6D9A-BE2C-4DA8-BB4E-E59F50C2F029}" type="presParOf" srcId="{27DD97DE-0784-4F5D-A3F9-845D7A695FC6}" destId="{550A7CBA-B1B8-4638-90B9-B7719E955B1C}" srcOrd="2" destOrd="0" presId="urn:microsoft.com/office/officeart/2005/8/layout/process4"/>
    <dgm:cxn modelId="{305EB38A-E16B-49BE-8F5F-08137CB82FFB}" type="presParOf" srcId="{550A7CBA-B1B8-4638-90B9-B7719E955B1C}" destId="{F537F7A5-5472-4D73-AEE2-67B4FD6C430A}" srcOrd="0" destOrd="0" presId="urn:microsoft.com/office/officeart/2005/8/layout/process4"/>
    <dgm:cxn modelId="{A5481005-8FB4-4EF2-BE89-9B56477CEE51}" type="presParOf" srcId="{550A7CBA-B1B8-4638-90B9-B7719E955B1C}" destId="{B52B0B25-F251-4CE5-8474-B0C052C2FDFC}" srcOrd="1" destOrd="0" presId="urn:microsoft.com/office/officeart/2005/8/layout/process4"/>
    <dgm:cxn modelId="{4BE9C185-704C-434E-9616-49F4CBB295D8}" type="presParOf" srcId="{550A7CBA-B1B8-4638-90B9-B7719E955B1C}" destId="{2BC5DC07-5F61-41BD-A87F-BD749383337F}" srcOrd="2" destOrd="0" presId="urn:microsoft.com/office/officeart/2005/8/layout/process4"/>
    <dgm:cxn modelId="{D0239AF2-DA78-46A4-A7BD-07317EA22416}" type="presParOf" srcId="{DCFB2CA6-D2B9-4666-91B7-3700828045CE}" destId="{2479A070-6095-444C-81E6-45AB87DDA98F}" srcOrd="1" destOrd="0" presId="urn:microsoft.com/office/officeart/2005/8/layout/process4"/>
    <dgm:cxn modelId="{14A044E3-A111-417C-9089-C72263BB22F9}" type="presParOf" srcId="{DCFB2CA6-D2B9-4666-91B7-3700828045CE}" destId="{BDE15AC0-A09B-4062-B6B0-484A3667D289}" srcOrd="2" destOrd="0" presId="urn:microsoft.com/office/officeart/2005/8/layout/process4"/>
    <dgm:cxn modelId="{FA84E424-0BC0-4705-8FCF-DDA6914C0A05}" type="presParOf" srcId="{BDE15AC0-A09B-4062-B6B0-484A3667D289}" destId="{3AC0A2C8-622A-4C09-B2B8-1BBBF83445D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65FD1-CD8D-4DE3-9807-6E8904F06E7A}">
      <dsp:nvSpPr>
        <dsp:cNvPr id="0" name=""/>
        <dsp:cNvSpPr/>
      </dsp:nvSpPr>
      <dsp:spPr>
        <a:xfrm>
          <a:off x="131700" y="1448"/>
          <a:ext cx="4429178" cy="2812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E4688-C1AC-4D7A-9D61-4A187D2DB32D}">
      <dsp:nvSpPr>
        <dsp:cNvPr id="0" name=""/>
        <dsp:cNvSpPr/>
      </dsp:nvSpPr>
      <dsp:spPr>
        <a:xfrm>
          <a:off x="623831" y="468973"/>
          <a:ext cx="4429178" cy="28125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Trino </a:t>
          </a:r>
          <a:r>
            <a:rPr lang="en-US" sz="2800" kern="1200" dirty="0">
              <a:latin typeface="Calibri Light" panose="020F0302020204030204"/>
            </a:rPr>
            <a:t>provides a</a:t>
          </a:r>
          <a:r>
            <a:rPr lang="en-US" sz="2800" kern="1200" dirty="0"/>
            <a:t> web-based user interface (UI) for monitoring a Trino cluster and managing queries.</a:t>
          </a:r>
        </a:p>
      </dsp:txBody>
      <dsp:txXfrm>
        <a:off x="706207" y="551349"/>
        <a:ext cx="4264426" cy="2647776"/>
      </dsp:txXfrm>
    </dsp:sp>
    <dsp:sp modelId="{9CA5F997-8AB1-436C-8729-B944EBBDE25C}">
      <dsp:nvSpPr>
        <dsp:cNvPr id="0" name=""/>
        <dsp:cNvSpPr/>
      </dsp:nvSpPr>
      <dsp:spPr>
        <a:xfrm>
          <a:off x="5545140" y="1448"/>
          <a:ext cx="4429178" cy="2812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0DE30F-447D-42E6-A35C-AC6CDF85A297}">
      <dsp:nvSpPr>
        <dsp:cNvPr id="0" name=""/>
        <dsp:cNvSpPr/>
      </dsp:nvSpPr>
      <dsp:spPr>
        <a:xfrm>
          <a:off x="6037271" y="468973"/>
          <a:ext cx="4429178" cy="28125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The Web UI is accessible on the coordinator via HTTP/HTTPS, using the corresponding port number specified in the coordinator</a:t>
          </a:r>
        </a:p>
      </dsp:txBody>
      <dsp:txXfrm>
        <a:off x="6119647" y="551349"/>
        <a:ext cx="4264426" cy="2647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737E4-AD54-4228-B0DB-81C44EC1172A}">
      <dsp:nvSpPr>
        <dsp:cNvPr id="0" name=""/>
        <dsp:cNvSpPr/>
      </dsp:nvSpPr>
      <dsp:spPr>
        <a:xfrm>
          <a:off x="0" y="7705"/>
          <a:ext cx="6367912" cy="15500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As an example, we loaded the TPCH data set into a PostgreSQL database and then queried it using the PostgreSQL connector:</a:t>
          </a:r>
        </a:p>
      </dsp:txBody>
      <dsp:txXfrm>
        <a:off x="75666" y="83371"/>
        <a:ext cx="6216580" cy="1398698"/>
      </dsp:txXfrm>
    </dsp:sp>
    <dsp:sp modelId="{27BE7B4F-5B75-409D-BA87-23C77986B8EA}">
      <dsp:nvSpPr>
        <dsp:cNvPr id="0" name=""/>
        <dsp:cNvSpPr/>
      </dsp:nvSpPr>
      <dsp:spPr>
        <a:xfrm>
          <a:off x="0" y="1621095"/>
          <a:ext cx="6367912" cy="15500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SELECT regionkey, count(*)</a:t>
          </a:r>
          <a:br>
            <a:rPr lang="en-US" sz="2200" kern="1200"/>
          </a:br>
          <a:r>
            <a:rPr lang="en-US" sz="2200" kern="1200"/>
            <a:t>FROM nation</a:t>
          </a:r>
          <a:br>
            <a:rPr lang="en-US" sz="2200" kern="1200"/>
          </a:br>
          <a:r>
            <a:rPr lang="en-US" sz="2200" kern="1200"/>
            <a:t>GROUP BY regionkey;</a:t>
          </a:r>
        </a:p>
      </dsp:txBody>
      <dsp:txXfrm>
        <a:off x="75666" y="1696761"/>
        <a:ext cx="6216580" cy="1398698"/>
      </dsp:txXfrm>
    </dsp:sp>
    <dsp:sp modelId="{84874B0E-77A3-4D90-B201-1AA1A01EA507}">
      <dsp:nvSpPr>
        <dsp:cNvPr id="0" name=""/>
        <dsp:cNvSpPr/>
      </dsp:nvSpPr>
      <dsp:spPr>
        <a:xfrm>
          <a:off x="0" y="3234486"/>
          <a:ext cx="6367912" cy="15500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You can get the explain plan by prepending the above query with EXPLAIN:</a:t>
          </a:r>
        </a:p>
      </dsp:txBody>
      <dsp:txXfrm>
        <a:off x="75666" y="3310152"/>
        <a:ext cx="6216580" cy="1398698"/>
      </dsp:txXfrm>
    </dsp:sp>
    <dsp:sp modelId="{4B0E2839-2411-49C4-800E-58D9D7FCC69C}">
      <dsp:nvSpPr>
        <dsp:cNvPr id="0" name=""/>
        <dsp:cNvSpPr/>
      </dsp:nvSpPr>
      <dsp:spPr>
        <a:xfrm>
          <a:off x="0" y="4847877"/>
          <a:ext cx="6367912" cy="15500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EXPLAIN</a:t>
          </a:r>
          <a:br>
            <a:rPr lang="en-US" sz="2200" kern="1200"/>
          </a:br>
          <a:r>
            <a:rPr lang="en-US" sz="2200" kern="1200"/>
            <a:t>SELECT regionkey, count(*)</a:t>
          </a:r>
          <a:br>
            <a:rPr lang="en-US" sz="2200" kern="1200"/>
          </a:br>
          <a:r>
            <a:rPr lang="en-US" sz="2200" kern="1200"/>
            <a:t>FROM nation</a:t>
          </a:r>
          <a:br>
            <a:rPr lang="en-US" sz="2200" kern="1200"/>
          </a:br>
          <a:r>
            <a:rPr lang="en-US" sz="2200" kern="1200"/>
            <a:t>GROUP BY regionkey;</a:t>
          </a:r>
        </a:p>
      </dsp:txBody>
      <dsp:txXfrm>
        <a:off x="75666" y="4923543"/>
        <a:ext cx="6216580" cy="13986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BF6C2-F2E6-4700-8510-CCB69A7384B5}">
      <dsp:nvSpPr>
        <dsp:cNvPr id="0" name=""/>
        <dsp:cNvSpPr/>
      </dsp:nvSpPr>
      <dsp:spPr>
        <a:xfrm>
          <a:off x="131700" y="1448"/>
          <a:ext cx="4429178" cy="2812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B4310A-8A36-40A1-AF51-0E66E6C929D1}">
      <dsp:nvSpPr>
        <dsp:cNvPr id="0" name=""/>
        <dsp:cNvSpPr/>
      </dsp:nvSpPr>
      <dsp:spPr>
        <a:xfrm>
          <a:off x="623831" y="468973"/>
          <a:ext cx="4429178" cy="28125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The hive connector allows querying data stored in Hadoop Distributed File System(HDFS) or I object storage systems such as S3.</a:t>
          </a:r>
        </a:p>
      </dsp:txBody>
      <dsp:txXfrm>
        <a:off x="706207" y="551349"/>
        <a:ext cx="4264426" cy="2647776"/>
      </dsp:txXfrm>
    </dsp:sp>
    <dsp:sp modelId="{FC40DFB5-1839-4A1F-9E46-A93EC4882A88}">
      <dsp:nvSpPr>
        <dsp:cNvPr id="0" name=""/>
        <dsp:cNvSpPr/>
      </dsp:nvSpPr>
      <dsp:spPr>
        <a:xfrm>
          <a:off x="5545140" y="1448"/>
          <a:ext cx="4429178" cy="2812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12CDFB-2D65-4970-9F85-C1494C2C9BD0}">
      <dsp:nvSpPr>
        <dsp:cNvPr id="0" name=""/>
        <dsp:cNvSpPr/>
      </dsp:nvSpPr>
      <dsp:spPr>
        <a:xfrm>
          <a:off x="6037271" y="468973"/>
          <a:ext cx="4429178" cy="28125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Metadata about how the data files are mapped to shcemas and tables. This metadata is stored in a DB, such as postgresql, and is accessed via the Hive metastore service.</a:t>
          </a:r>
        </a:p>
      </dsp:txBody>
      <dsp:txXfrm>
        <a:off x="6119647" y="551349"/>
        <a:ext cx="4264426" cy="26477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E79B3-5FA5-45B3-8549-96D372517E83}">
      <dsp:nvSpPr>
        <dsp:cNvPr id="0" name=""/>
        <dsp:cNvSpPr/>
      </dsp:nvSpPr>
      <dsp:spPr>
        <a:xfrm>
          <a:off x="0" y="3558996"/>
          <a:ext cx="7242048" cy="23350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The results of dynamic filtering optimization can include the following benefits:</a:t>
          </a:r>
        </a:p>
      </dsp:txBody>
      <dsp:txXfrm>
        <a:off x="0" y="3558996"/>
        <a:ext cx="7242048" cy="1260947"/>
      </dsp:txXfrm>
    </dsp:sp>
    <dsp:sp modelId="{F537F7A5-5472-4D73-AEE2-67B4FD6C430A}">
      <dsp:nvSpPr>
        <dsp:cNvPr id="0" name=""/>
        <dsp:cNvSpPr/>
      </dsp:nvSpPr>
      <dsp:spPr>
        <a:xfrm>
          <a:off x="3536" y="4773242"/>
          <a:ext cx="2411658" cy="10741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improved overall query performance</a:t>
          </a:r>
        </a:p>
      </dsp:txBody>
      <dsp:txXfrm>
        <a:off x="3536" y="4773242"/>
        <a:ext cx="2411658" cy="1074140"/>
      </dsp:txXfrm>
    </dsp:sp>
    <dsp:sp modelId="{B52B0B25-F251-4CE5-8474-B0C052C2FDFC}">
      <dsp:nvSpPr>
        <dsp:cNvPr id="0" name=""/>
        <dsp:cNvSpPr/>
      </dsp:nvSpPr>
      <dsp:spPr>
        <a:xfrm>
          <a:off x="2415194" y="4773242"/>
          <a:ext cx="2411658" cy="10741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reduced network traffic between Trino and the data source</a:t>
          </a:r>
        </a:p>
      </dsp:txBody>
      <dsp:txXfrm>
        <a:off x="2415194" y="4773242"/>
        <a:ext cx="2411658" cy="1074140"/>
      </dsp:txXfrm>
    </dsp:sp>
    <dsp:sp modelId="{2BC5DC07-5F61-41BD-A87F-BD749383337F}">
      <dsp:nvSpPr>
        <dsp:cNvPr id="0" name=""/>
        <dsp:cNvSpPr/>
      </dsp:nvSpPr>
      <dsp:spPr>
        <a:xfrm>
          <a:off x="4826853" y="4773242"/>
          <a:ext cx="2411658" cy="107414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reduced load on the remote data source</a:t>
          </a:r>
        </a:p>
      </dsp:txBody>
      <dsp:txXfrm>
        <a:off x="4826853" y="4773242"/>
        <a:ext cx="2411658" cy="1074140"/>
      </dsp:txXfrm>
    </dsp:sp>
    <dsp:sp modelId="{3AC0A2C8-622A-4C09-B2B8-1BBBF83445DD}">
      <dsp:nvSpPr>
        <dsp:cNvPr id="0" name=""/>
        <dsp:cNvSpPr/>
      </dsp:nvSpPr>
      <dsp:spPr>
        <a:xfrm rot="10800000">
          <a:off x="0" y="2659"/>
          <a:ext cx="7242048" cy="359136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For example, in the case of the Hive connector, dynamic filters are used to skip loading of partitions which don’t match the join criteria. This is known as </a:t>
          </a:r>
          <a:r>
            <a:rPr lang="en-US" sz="2800" b="1" kern="1200"/>
            <a:t>dynamic partition pruning</a:t>
          </a:r>
          <a:r>
            <a:rPr lang="en-US" sz="2800" kern="1200"/>
            <a:t>.</a:t>
          </a:r>
        </a:p>
      </dsp:txBody>
      <dsp:txXfrm rot="10800000">
        <a:off x="0" y="2659"/>
        <a:ext cx="7242048" cy="23335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trino.io/docs/current/optimizer/cost-based-optimiza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7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783959"/>
            <a:ext cx="4087306" cy="2889114"/>
          </a:xfrm>
        </p:spPr>
        <p:txBody>
          <a:bodyPr anchor="b">
            <a:normAutofit/>
          </a:bodyPr>
          <a:lstStyle/>
          <a:p>
            <a:pPr algn="l"/>
            <a:r>
              <a:rPr lang="en-US" sz="5400" dirty="0">
                <a:cs typeface="Calibri Light"/>
              </a:rPr>
              <a:t>Trino</a:t>
            </a:r>
            <a:endParaRPr lang="en-US" sz="5400" dirty="0"/>
          </a:p>
        </p:txBody>
      </p:sp>
      <p:sp>
        <p:nvSpPr>
          <p:cNvPr id="6"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Icon&#10;&#10;Description automatically generated">
            <a:extLst>
              <a:ext uri="{FF2B5EF4-FFF2-40B4-BE49-F238E27FC236}">
                <a16:creationId xmlns:a16="http://schemas.microsoft.com/office/drawing/2014/main" id="{9C11779D-E0A2-4DCD-9608-18883CA61AE6}"/>
              </a:ext>
            </a:extLst>
          </p:cNvPr>
          <p:cNvPicPr>
            <a:picLocks noChangeAspect="1"/>
          </p:cNvPicPr>
          <p:nvPr/>
        </p:nvPicPr>
        <p:blipFill rotWithShape="1">
          <a:blip r:embed="rId2"/>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279057F-7001-40BD-A322-1606FB6115FF}"/>
              </a:ext>
            </a:extLst>
          </p:cNvPr>
          <p:cNvSpPr>
            <a:spLocks noGrp="1"/>
          </p:cNvSpPr>
          <p:nvPr>
            <p:ph type="title"/>
          </p:nvPr>
        </p:nvSpPr>
        <p:spPr>
          <a:xfrm>
            <a:off x="804672" y="1243013"/>
            <a:ext cx="3855720" cy="4371974"/>
          </a:xfrm>
        </p:spPr>
        <p:txBody>
          <a:bodyPr>
            <a:normAutofit/>
          </a:bodyPr>
          <a:lstStyle/>
          <a:p>
            <a:r>
              <a:rPr lang="en-US" sz="3600">
                <a:solidFill>
                  <a:schemeClr val="tx2"/>
                </a:solidFill>
                <a:cs typeface="Calibri Light"/>
              </a:rPr>
              <a:t>Trino concepts - Catalog</a:t>
            </a:r>
            <a:endParaRPr lang="en-US" sz="3600">
              <a:solidFill>
                <a:schemeClr val="tx2"/>
              </a:solidFill>
            </a:endParaRP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AF3E3A1F-92CB-4BF2-A8FE-D36F937A1195}"/>
              </a:ext>
            </a:extLst>
          </p:cNvPr>
          <p:cNvSpPr>
            <a:spLocks noGrp="1"/>
          </p:cNvSpPr>
          <p:nvPr>
            <p:ph idx="1"/>
          </p:nvPr>
        </p:nvSpPr>
        <p:spPr>
          <a:xfrm>
            <a:off x="5297177" y="1032987"/>
            <a:ext cx="6713291" cy="4792027"/>
          </a:xfrm>
        </p:spPr>
        <p:txBody>
          <a:bodyPr vert="horz" lIns="91440" tIns="45720" rIns="91440" bIns="45720" rtlCol="0" anchor="ctr">
            <a:normAutofit/>
          </a:bodyPr>
          <a:lstStyle/>
          <a:p>
            <a:pPr algn="r" rtl="1"/>
            <a:r>
              <a:rPr lang="en-US" sz="2000" dirty="0">
                <a:solidFill>
                  <a:schemeClr val="tx2"/>
                </a:solidFill>
                <a:cs typeface="Calibri"/>
              </a:rPr>
              <a:t>Catalog </a:t>
            </a:r>
            <a:r>
              <a:rPr lang="en-US" sz="2000" dirty="0" err="1">
                <a:solidFill>
                  <a:schemeClr val="tx2"/>
                </a:solidFill>
                <a:cs typeface="Calibri"/>
              </a:rPr>
              <a:t>מכיל</a:t>
            </a:r>
            <a:r>
              <a:rPr lang="en-US" sz="2000" dirty="0">
                <a:solidFill>
                  <a:schemeClr val="tx2"/>
                </a:solidFill>
                <a:cs typeface="Calibri"/>
              </a:rPr>
              <a:t> </a:t>
            </a:r>
            <a:r>
              <a:rPr lang="en-US" sz="2000" dirty="0" err="1">
                <a:solidFill>
                  <a:schemeClr val="tx2"/>
                </a:solidFill>
                <a:cs typeface="Calibri"/>
              </a:rPr>
              <a:t>סכמות</a:t>
            </a:r>
            <a:r>
              <a:rPr lang="en-US" sz="2000" dirty="0">
                <a:solidFill>
                  <a:schemeClr val="tx2"/>
                </a:solidFill>
                <a:cs typeface="Calibri"/>
              </a:rPr>
              <a:t> </a:t>
            </a:r>
            <a:r>
              <a:rPr lang="en-US" sz="2000" dirty="0" err="1">
                <a:solidFill>
                  <a:schemeClr val="tx2"/>
                </a:solidFill>
                <a:cs typeface="Calibri"/>
              </a:rPr>
              <a:t>ומפנה</a:t>
            </a:r>
            <a:r>
              <a:rPr lang="en-US" sz="2000" dirty="0">
                <a:solidFill>
                  <a:schemeClr val="tx2"/>
                </a:solidFill>
                <a:cs typeface="Calibri"/>
              </a:rPr>
              <a:t> </a:t>
            </a:r>
            <a:r>
              <a:rPr lang="en-US" sz="2000" dirty="0" err="1">
                <a:solidFill>
                  <a:schemeClr val="tx2"/>
                </a:solidFill>
                <a:cs typeface="Calibri"/>
              </a:rPr>
              <a:t>למקור</a:t>
            </a:r>
            <a:r>
              <a:rPr lang="en-US" sz="2000" dirty="0">
                <a:solidFill>
                  <a:schemeClr val="tx2"/>
                </a:solidFill>
                <a:cs typeface="Calibri"/>
              </a:rPr>
              <a:t> </a:t>
            </a:r>
            <a:r>
              <a:rPr lang="en-US" sz="2000" dirty="0" err="1">
                <a:solidFill>
                  <a:schemeClr val="tx2"/>
                </a:solidFill>
                <a:cs typeface="Calibri"/>
              </a:rPr>
              <a:t>נתונים</a:t>
            </a:r>
            <a:r>
              <a:rPr lang="en-US" sz="2000" dirty="0">
                <a:solidFill>
                  <a:schemeClr val="tx2"/>
                </a:solidFill>
                <a:cs typeface="Calibri"/>
              </a:rPr>
              <a:t> </a:t>
            </a:r>
            <a:r>
              <a:rPr lang="en-US" sz="2000" dirty="0" err="1">
                <a:solidFill>
                  <a:schemeClr val="tx2"/>
                </a:solidFill>
                <a:cs typeface="Calibri"/>
              </a:rPr>
              <a:t>דרך</a:t>
            </a:r>
            <a:r>
              <a:rPr lang="en-US" sz="2000" dirty="0">
                <a:solidFill>
                  <a:schemeClr val="tx2"/>
                </a:solidFill>
                <a:cs typeface="Calibri"/>
              </a:rPr>
              <a:t> connector.</a:t>
            </a:r>
          </a:p>
          <a:p>
            <a:pPr algn="r" rtl="1"/>
            <a:endParaRPr lang="en-US" sz="2000" dirty="0">
              <a:solidFill>
                <a:schemeClr val="tx2"/>
              </a:solidFill>
              <a:ea typeface="+mn-lt"/>
              <a:cs typeface="+mn-lt"/>
            </a:endParaRPr>
          </a:p>
          <a:p>
            <a:pPr algn="r" rtl="1"/>
            <a:r>
              <a:rPr lang="en-US" sz="2000" dirty="0" err="1">
                <a:solidFill>
                  <a:schemeClr val="tx2"/>
                </a:solidFill>
                <a:ea typeface="+mn-lt"/>
                <a:cs typeface="+mn-lt"/>
              </a:rPr>
              <a:t>לדוגמא</a:t>
            </a:r>
            <a:r>
              <a:rPr lang="en-US" sz="2000" dirty="0">
                <a:solidFill>
                  <a:schemeClr val="tx2"/>
                </a:solidFill>
                <a:ea typeface="+mn-lt"/>
                <a:cs typeface="+mn-lt"/>
              </a:rPr>
              <a:t> </a:t>
            </a:r>
            <a:r>
              <a:rPr lang="en-US" sz="2000" dirty="0" err="1">
                <a:solidFill>
                  <a:schemeClr val="tx2"/>
                </a:solidFill>
                <a:ea typeface="+mn-lt"/>
                <a:cs typeface="+mn-lt"/>
              </a:rPr>
              <a:t>אפשר</a:t>
            </a:r>
            <a:r>
              <a:rPr lang="en-US" sz="2000" dirty="0">
                <a:solidFill>
                  <a:schemeClr val="tx2"/>
                </a:solidFill>
                <a:ea typeface="+mn-lt"/>
                <a:cs typeface="+mn-lt"/>
              </a:rPr>
              <a:t> </a:t>
            </a:r>
            <a:r>
              <a:rPr lang="en-US" sz="2000" dirty="0" err="1">
                <a:solidFill>
                  <a:schemeClr val="tx2"/>
                </a:solidFill>
                <a:ea typeface="+mn-lt"/>
                <a:cs typeface="+mn-lt"/>
              </a:rPr>
              <a:t>להגדיר</a:t>
            </a:r>
            <a:r>
              <a:rPr lang="en-US" sz="2000" dirty="0">
                <a:solidFill>
                  <a:schemeClr val="tx2"/>
                </a:solidFill>
                <a:ea typeface="+mn-lt"/>
                <a:cs typeface="+mn-lt"/>
              </a:rPr>
              <a:t> </a:t>
            </a:r>
            <a:r>
              <a:rPr lang="en-US" sz="2000" dirty="0" err="1">
                <a:solidFill>
                  <a:schemeClr val="tx2"/>
                </a:solidFill>
                <a:ea typeface="+mn-lt"/>
                <a:cs typeface="+mn-lt"/>
              </a:rPr>
              <a:t>קטלוג</a:t>
            </a:r>
            <a:r>
              <a:rPr lang="en-US" sz="2000" dirty="0">
                <a:solidFill>
                  <a:schemeClr val="tx2"/>
                </a:solidFill>
                <a:ea typeface="+mn-lt"/>
                <a:cs typeface="+mn-lt"/>
              </a:rPr>
              <a:t> </a:t>
            </a:r>
            <a:r>
              <a:rPr lang="en-US" sz="2000" dirty="0" err="1">
                <a:solidFill>
                  <a:schemeClr val="tx2"/>
                </a:solidFill>
                <a:ea typeface="+mn-lt"/>
                <a:cs typeface="+mn-lt"/>
              </a:rPr>
              <a:t>לpostgreSQL</a:t>
            </a:r>
            <a:r>
              <a:rPr lang="en-US" sz="2000" dirty="0">
                <a:solidFill>
                  <a:schemeClr val="tx2"/>
                </a:solidFill>
                <a:ea typeface="+mn-lt"/>
                <a:cs typeface="+mn-lt"/>
              </a:rPr>
              <a:t> </a:t>
            </a:r>
            <a:r>
              <a:rPr lang="en-US" sz="2000" dirty="0" err="1">
                <a:solidFill>
                  <a:schemeClr val="tx2"/>
                </a:solidFill>
                <a:ea typeface="+mn-lt"/>
                <a:cs typeface="+mn-lt"/>
              </a:rPr>
              <a:t>שיתחבר</a:t>
            </a:r>
            <a:r>
              <a:rPr lang="en-US" sz="2000" dirty="0">
                <a:solidFill>
                  <a:schemeClr val="tx2"/>
                </a:solidFill>
                <a:ea typeface="+mn-lt"/>
                <a:cs typeface="+mn-lt"/>
              </a:rPr>
              <a:t> </a:t>
            </a:r>
            <a:r>
              <a:rPr lang="en-US" sz="2000" dirty="0" err="1">
                <a:solidFill>
                  <a:schemeClr val="tx2"/>
                </a:solidFill>
                <a:ea typeface="+mn-lt"/>
                <a:cs typeface="+mn-lt"/>
              </a:rPr>
              <a:t>לDB</a:t>
            </a:r>
            <a:r>
              <a:rPr lang="en-US" sz="2000" dirty="0">
                <a:solidFill>
                  <a:schemeClr val="tx2"/>
                </a:solidFill>
                <a:ea typeface="+mn-lt"/>
                <a:cs typeface="+mn-lt"/>
              </a:rPr>
              <a:t> </a:t>
            </a:r>
            <a:r>
              <a:rPr lang="en-US" sz="2000" dirty="0" err="1">
                <a:solidFill>
                  <a:schemeClr val="tx2"/>
                </a:solidFill>
                <a:ea typeface="+mn-lt"/>
                <a:cs typeface="+mn-lt"/>
              </a:rPr>
              <a:t>מסוג</a:t>
            </a:r>
            <a:r>
              <a:rPr lang="en-US" sz="2000" dirty="0">
                <a:solidFill>
                  <a:schemeClr val="tx2"/>
                </a:solidFill>
                <a:ea typeface="+mn-lt"/>
                <a:cs typeface="+mn-lt"/>
              </a:rPr>
              <a:t> PostgreSQL </a:t>
            </a:r>
            <a:r>
              <a:rPr lang="en-US" sz="2000" dirty="0" err="1">
                <a:solidFill>
                  <a:schemeClr val="tx2"/>
                </a:solidFill>
                <a:ea typeface="+mn-lt"/>
                <a:cs typeface="+mn-lt"/>
              </a:rPr>
              <a:t>בעזרת</a:t>
            </a:r>
            <a:r>
              <a:rPr lang="en-US" sz="2000" dirty="0">
                <a:solidFill>
                  <a:schemeClr val="tx2"/>
                </a:solidFill>
                <a:ea typeface="+mn-lt"/>
                <a:cs typeface="+mn-lt"/>
              </a:rPr>
              <a:t> PostgreSQL connector.</a:t>
            </a:r>
            <a:endParaRPr lang="en-US" dirty="0">
              <a:solidFill>
                <a:schemeClr val="tx2"/>
              </a:solidFill>
            </a:endParaRPr>
          </a:p>
          <a:p>
            <a:pPr algn="r" rtl="1"/>
            <a:endParaRPr lang="en-US" sz="2000" dirty="0">
              <a:solidFill>
                <a:schemeClr val="tx2"/>
              </a:solidFill>
              <a:ea typeface="+mn-lt"/>
              <a:cs typeface="+mn-lt"/>
            </a:endParaRPr>
          </a:p>
          <a:p>
            <a:pPr algn="r" rtl="1"/>
            <a:r>
              <a:rPr lang="en-US" sz="2000" dirty="0" err="1">
                <a:solidFill>
                  <a:schemeClr val="tx2"/>
                </a:solidFill>
                <a:ea typeface="+mn-lt"/>
                <a:cs typeface="+mn-lt"/>
              </a:rPr>
              <a:t>שאתם</a:t>
            </a:r>
            <a:r>
              <a:rPr lang="en-US" sz="2000" dirty="0">
                <a:solidFill>
                  <a:schemeClr val="tx2"/>
                </a:solidFill>
                <a:ea typeface="+mn-lt"/>
                <a:cs typeface="+mn-lt"/>
              </a:rPr>
              <a:t> </a:t>
            </a:r>
            <a:r>
              <a:rPr lang="en-US" sz="2000" dirty="0" err="1">
                <a:solidFill>
                  <a:schemeClr val="tx2"/>
                </a:solidFill>
                <a:ea typeface="+mn-lt"/>
                <a:cs typeface="+mn-lt"/>
              </a:rPr>
              <a:t>מריצים</a:t>
            </a:r>
            <a:r>
              <a:rPr lang="en-US" sz="2000" dirty="0">
                <a:solidFill>
                  <a:schemeClr val="tx2"/>
                </a:solidFill>
                <a:ea typeface="+mn-lt"/>
                <a:cs typeface="+mn-lt"/>
              </a:rPr>
              <a:t> </a:t>
            </a:r>
            <a:r>
              <a:rPr lang="en-US" sz="2000" dirty="0" err="1">
                <a:solidFill>
                  <a:schemeClr val="tx2"/>
                </a:solidFill>
                <a:ea typeface="+mn-lt"/>
                <a:cs typeface="+mn-lt"/>
              </a:rPr>
              <a:t>שאילתות</a:t>
            </a:r>
            <a:r>
              <a:rPr lang="en-US" sz="2000" dirty="0">
                <a:solidFill>
                  <a:schemeClr val="tx2"/>
                </a:solidFill>
                <a:ea typeface="+mn-lt"/>
                <a:cs typeface="+mn-lt"/>
              </a:rPr>
              <a:t> </a:t>
            </a:r>
            <a:r>
              <a:rPr lang="en-US" sz="2000" dirty="0" err="1">
                <a:solidFill>
                  <a:schemeClr val="tx2"/>
                </a:solidFill>
                <a:ea typeface="+mn-lt"/>
                <a:cs typeface="+mn-lt"/>
              </a:rPr>
              <a:t>בטרינו</a:t>
            </a:r>
            <a:r>
              <a:rPr lang="en-US" sz="2000" dirty="0">
                <a:solidFill>
                  <a:schemeClr val="tx2"/>
                </a:solidFill>
                <a:ea typeface="+mn-lt"/>
                <a:cs typeface="+mn-lt"/>
              </a:rPr>
              <a:t>, </a:t>
            </a:r>
            <a:r>
              <a:rPr lang="en-US" sz="2000" dirty="0" err="1">
                <a:solidFill>
                  <a:schemeClr val="tx2"/>
                </a:solidFill>
                <a:ea typeface="+mn-lt"/>
                <a:cs typeface="+mn-lt"/>
              </a:rPr>
              <a:t>אתם</a:t>
            </a:r>
            <a:r>
              <a:rPr lang="en-US" sz="2000" dirty="0">
                <a:solidFill>
                  <a:schemeClr val="tx2"/>
                </a:solidFill>
                <a:ea typeface="+mn-lt"/>
                <a:cs typeface="+mn-lt"/>
              </a:rPr>
              <a:t> </a:t>
            </a:r>
            <a:r>
              <a:rPr lang="en-US" sz="2000" dirty="0" err="1">
                <a:solidFill>
                  <a:schemeClr val="tx2"/>
                </a:solidFill>
                <a:ea typeface="+mn-lt"/>
                <a:cs typeface="+mn-lt"/>
              </a:rPr>
              <a:t>עושים</a:t>
            </a:r>
            <a:r>
              <a:rPr lang="en-US" sz="2000" dirty="0">
                <a:solidFill>
                  <a:schemeClr val="tx2"/>
                </a:solidFill>
                <a:ea typeface="+mn-lt"/>
                <a:cs typeface="+mn-lt"/>
              </a:rPr>
              <a:t> </a:t>
            </a:r>
            <a:r>
              <a:rPr lang="en-US" sz="2000" dirty="0" err="1">
                <a:solidFill>
                  <a:schemeClr val="tx2"/>
                </a:solidFill>
                <a:ea typeface="+mn-lt"/>
                <a:cs typeface="+mn-lt"/>
              </a:rPr>
              <a:t>את</a:t>
            </a:r>
            <a:r>
              <a:rPr lang="en-US" sz="2000" dirty="0">
                <a:solidFill>
                  <a:schemeClr val="tx2"/>
                </a:solidFill>
                <a:ea typeface="+mn-lt"/>
                <a:cs typeface="+mn-lt"/>
              </a:rPr>
              <a:t> </a:t>
            </a:r>
            <a:r>
              <a:rPr lang="en-US" sz="2000" dirty="0" err="1">
                <a:solidFill>
                  <a:schemeClr val="tx2"/>
                </a:solidFill>
                <a:ea typeface="+mn-lt"/>
                <a:cs typeface="+mn-lt"/>
              </a:rPr>
              <a:t>זה</a:t>
            </a:r>
            <a:r>
              <a:rPr lang="en-US" sz="2000" dirty="0">
                <a:solidFill>
                  <a:schemeClr val="tx2"/>
                </a:solidFill>
                <a:ea typeface="+mn-lt"/>
                <a:cs typeface="+mn-lt"/>
              </a:rPr>
              <a:t> </a:t>
            </a:r>
            <a:r>
              <a:rPr lang="en-US" sz="2000" dirty="0" err="1">
                <a:solidFill>
                  <a:schemeClr val="tx2"/>
                </a:solidFill>
                <a:ea typeface="+mn-lt"/>
                <a:cs typeface="+mn-lt"/>
              </a:rPr>
              <a:t>מול</a:t>
            </a:r>
            <a:r>
              <a:rPr lang="en-US" sz="2000" dirty="0">
                <a:solidFill>
                  <a:schemeClr val="tx2"/>
                </a:solidFill>
                <a:ea typeface="+mn-lt"/>
                <a:cs typeface="+mn-lt"/>
              </a:rPr>
              <a:t> catalog </a:t>
            </a:r>
            <a:r>
              <a:rPr lang="en-US" sz="2000" dirty="0" err="1">
                <a:solidFill>
                  <a:schemeClr val="tx2"/>
                </a:solidFill>
                <a:ea typeface="+mn-lt"/>
                <a:cs typeface="+mn-lt"/>
              </a:rPr>
              <a:t>אחד</a:t>
            </a:r>
            <a:r>
              <a:rPr lang="en-US" sz="2000" dirty="0">
                <a:solidFill>
                  <a:schemeClr val="tx2"/>
                </a:solidFill>
                <a:ea typeface="+mn-lt"/>
                <a:cs typeface="+mn-lt"/>
              </a:rPr>
              <a:t> </a:t>
            </a:r>
            <a:r>
              <a:rPr lang="en-US" sz="2000" dirty="0" err="1">
                <a:solidFill>
                  <a:schemeClr val="tx2"/>
                </a:solidFill>
                <a:ea typeface="+mn-lt"/>
                <a:cs typeface="+mn-lt"/>
              </a:rPr>
              <a:t>או</a:t>
            </a:r>
            <a:r>
              <a:rPr lang="en-US" sz="2000" dirty="0">
                <a:solidFill>
                  <a:schemeClr val="tx2"/>
                </a:solidFill>
                <a:ea typeface="+mn-lt"/>
                <a:cs typeface="+mn-lt"/>
              </a:rPr>
              <a:t> </a:t>
            </a:r>
            <a:r>
              <a:rPr lang="en-US" sz="2000" dirty="0" err="1">
                <a:solidFill>
                  <a:schemeClr val="tx2"/>
                </a:solidFill>
                <a:ea typeface="+mn-lt"/>
                <a:cs typeface="+mn-lt"/>
              </a:rPr>
              <a:t>יותר</a:t>
            </a:r>
            <a:r>
              <a:rPr lang="en-US" sz="2000" dirty="0">
                <a:solidFill>
                  <a:schemeClr val="tx2"/>
                </a:solidFill>
                <a:ea typeface="+mn-lt"/>
                <a:cs typeface="+mn-lt"/>
              </a:rPr>
              <a:t>.</a:t>
            </a:r>
          </a:p>
        </p:txBody>
      </p:sp>
    </p:spTree>
    <p:extLst>
      <p:ext uri="{BB962C8B-B14F-4D97-AF65-F5344CB8AC3E}">
        <p14:creationId xmlns:p14="http://schemas.microsoft.com/office/powerpoint/2010/main" val="326419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D130C17-C66C-4A15-BA7F-E6BB41414CE8}"/>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cs typeface="Calibri Light"/>
              </a:rPr>
              <a:t>Trino concepts  - Schema</a:t>
            </a:r>
            <a:endParaRPr lang="en-US" sz="4000">
              <a:solidFill>
                <a:srgbClr val="FFFFFF"/>
              </a:solidFill>
            </a:endParaRPr>
          </a:p>
        </p:txBody>
      </p:sp>
      <p:sp>
        <p:nvSpPr>
          <p:cNvPr id="3" name="Content Placeholder 2">
            <a:extLst>
              <a:ext uri="{FF2B5EF4-FFF2-40B4-BE49-F238E27FC236}">
                <a16:creationId xmlns:a16="http://schemas.microsoft.com/office/drawing/2014/main" id="{6867BF0E-FCC9-471D-A557-9D3F39E4517A}"/>
              </a:ext>
            </a:extLst>
          </p:cNvPr>
          <p:cNvSpPr>
            <a:spLocks noGrp="1"/>
          </p:cNvSpPr>
          <p:nvPr>
            <p:ph idx="1"/>
          </p:nvPr>
        </p:nvSpPr>
        <p:spPr>
          <a:xfrm>
            <a:off x="1179226" y="3092970"/>
            <a:ext cx="10494397" cy="3273905"/>
          </a:xfrm>
        </p:spPr>
        <p:txBody>
          <a:bodyPr vert="horz" lIns="91440" tIns="45720" rIns="91440" bIns="45720" rtlCol="0" anchor="t">
            <a:normAutofit/>
          </a:bodyPr>
          <a:lstStyle/>
          <a:p>
            <a:pPr algn="r" rtl="1"/>
            <a:r>
              <a:rPr lang="en-US" sz="2400" dirty="0" err="1">
                <a:solidFill>
                  <a:srgbClr val="000000"/>
                </a:solidFill>
                <a:ea typeface="+mn-lt"/>
                <a:cs typeface="+mn-lt"/>
              </a:rPr>
              <a:t>סכמות</a:t>
            </a:r>
            <a:r>
              <a:rPr lang="en-US" sz="2400" dirty="0">
                <a:solidFill>
                  <a:srgbClr val="000000"/>
                </a:solidFill>
                <a:ea typeface="+mn-lt"/>
                <a:cs typeface="+mn-lt"/>
              </a:rPr>
              <a:t> </a:t>
            </a:r>
            <a:r>
              <a:rPr lang="en-US" sz="2400" dirty="0" err="1">
                <a:solidFill>
                  <a:srgbClr val="000000"/>
                </a:solidFill>
                <a:ea typeface="+mn-lt"/>
                <a:cs typeface="+mn-lt"/>
              </a:rPr>
              <a:t>הן</a:t>
            </a:r>
            <a:r>
              <a:rPr lang="en-US" sz="2400" dirty="0">
                <a:solidFill>
                  <a:srgbClr val="000000"/>
                </a:solidFill>
                <a:ea typeface="+mn-lt"/>
                <a:cs typeface="+mn-lt"/>
              </a:rPr>
              <a:t> </a:t>
            </a:r>
            <a:r>
              <a:rPr lang="en-US" sz="2400" dirty="0" err="1">
                <a:solidFill>
                  <a:srgbClr val="000000"/>
                </a:solidFill>
                <a:ea typeface="+mn-lt"/>
                <a:cs typeface="+mn-lt"/>
              </a:rPr>
              <a:t>דרך</a:t>
            </a:r>
            <a:r>
              <a:rPr lang="en-US" sz="2400" dirty="0">
                <a:solidFill>
                  <a:srgbClr val="000000"/>
                </a:solidFill>
                <a:ea typeface="+mn-lt"/>
                <a:cs typeface="+mn-lt"/>
              </a:rPr>
              <a:t> </a:t>
            </a:r>
            <a:r>
              <a:rPr lang="en-US" sz="2400" dirty="0" err="1">
                <a:solidFill>
                  <a:srgbClr val="000000"/>
                </a:solidFill>
                <a:ea typeface="+mn-lt"/>
                <a:cs typeface="+mn-lt"/>
              </a:rPr>
              <a:t>לארגן</a:t>
            </a:r>
            <a:r>
              <a:rPr lang="en-US" sz="2400" dirty="0">
                <a:solidFill>
                  <a:srgbClr val="000000"/>
                </a:solidFill>
                <a:ea typeface="+mn-lt"/>
                <a:cs typeface="+mn-lt"/>
              </a:rPr>
              <a:t> </a:t>
            </a:r>
            <a:r>
              <a:rPr lang="en-US" sz="2400" dirty="0" err="1">
                <a:solidFill>
                  <a:srgbClr val="000000"/>
                </a:solidFill>
                <a:ea typeface="+mn-lt"/>
                <a:cs typeface="+mn-lt"/>
              </a:rPr>
              <a:t>טבלאות</a:t>
            </a:r>
            <a:r>
              <a:rPr lang="en-US" sz="2400" dirty="0">
                <a:solidFill>
                  <a:srgbClr val="000000"/>
                </a:solidFill>
                <a:ea typeface="+mn-lt"/>
                <a:cs typeface="+mn-lt"/>
              </a:rPr>
              <a:t>.</a:t>
            </a:r>
            <a:endParaRPr lang="en-US"/>
          </a:p>
          <a:p>
            <a:pPr algn="r" rtl="1"/>
            <a:endParaRPr lang="en-US" sz="2400" dirty="0">
              <a:solidFill>
                <a:srgbClr val="000000"/>
              </a:solidFill>
              <a:ea typeface="+mn-lt"/>
              <a:cs typeface="+mn-lt"/>
            </a:endParaRPr>
          </a:p>
          <a:p>
            <a:pPr algn="r" rtl="1"/>
            <a:r>
              <a:rPr lang="en-US" sz="2400" dirty="0" err="1">
                <a:solidFill>
                  <a:srgbClr val="000000"/>
                </a:solidFill>
                <a:ea typeface="+mn-lt"/>
                <a:cs typeface="+mn-lt"/>
              </a:rPr>
              <a:t>קטלוג</a:t>
            </a:r>
            <a:r>
              <a:rPr lang="en-US" sz="2400" dirty="0">
                <a:solidFill>
                  <a:srgbClr val="000000"/>
                </a:solidFill>
                <a:ea typeface="+mn-lt"/>
                <a:cs typeface="+mn-lt"/>
              </a:rPr>
              <a:t> </a:t>
            </a:r>
            <a:r>
              <a:rPr lang="en-US" sz="2400" dirty="0" err="1">
                <a:solidFill>
                  <a:srgbClr val="000000"/>
                </a:solidFill>
                <a:ea typeface="+mn-lt"/>
                <a:cs typeface="+mn-lt"/>
              </a:rPr>
              <a:t>וסכמה</a:t>
            </a:r>
            <a:r>
              <a:rPr lang="en-US" sz="2400" dirty="0">
                <a:solidFill>
                  <a:srgbClr val="000000"/>
                </a:solidFill>
                <a:ea typeface="+mn-lt"/>
                <a:cs typeface="+mn-lt"/>
              </a:rPr>
              <a:t> </a:t>
            </a:r>
            <a:r>
              <a:rPr lang="en-US" sz="2400" dirty="0" err="1">
                <a:solidFill>
                  <a:srgbClr val="000000"/>
                </a:solidFill>
                <a:ea typeface="+mn-lt"/>
                <a:cs typeface="+mn-lt"/>
              </a:rPr>
              <a:t>ביחד</a:t>
            </a:r>
            <a:r>
              <a:rPr lang="en-US" sz="2400" dirty="0">
                <a:solidFill>
                  <a:srgbClr val="000000"/>
                </a:solidFill>
                <a:ea typeface="+mn-lt"/>
                <a:cs typeface="+mn-lt"/>
              </a:rPr>
              <a:t>, </a:t>
            </a:r>
            <a:r>
              <a:rPr lang="en-US" sz="2400" dirty="0" err="1">
                <a:solidFill>
                  <a:srgbClr val="000000"/>
                </a:solidFill>
                <a:ea typeface="+mn-lt"/>
                <a:cs typeface="+mn-lt"/>
              </a:rPr>
              <a:t>מגדירים</a:t>
            </a:r>
            <a:r>
              <a:rPr lang="en-US" sz="2400" dirty="0">
                <a:solidFill>
                  <a:srgbClr val="000000"/>
                </a:solidFill>
                <a:ea typeface="+mn-lt"/>
                <a:cs typeface="+mn-lt"/>
              </a:rPr>
              <a:t> </a:t>
            </a:r>
            <a:r>
              <a:rPr lang="en-US" sz="2400" dirty="0" err="1">
                <a:solidFill>
                  <a:srgbClr val="000000"/>
                </a:solidFill>
                <a:ea typeface="+mn-lt"/>
                <a:cs typeface="+mn-lt"/>
              </a:rPr>
              <a:t>טבלאות</a:t>
            </a:r>
            <a:r>
              <a:rPr lang="en-US" sz="2400" dirty="0">
                <a:solidFill>
                  <a:srgbClr val="000000"/>
                </a:solidFill>
                <a:ea typeface="+mn-lt"/>
                <a:cs typeface="+mn-lt"/>
              </a:rPr>
              <a:t> </a:t>
            </a:r>
            <a:r>
              <a:rPr lang="en-US" sz="2400" dirty="0" err="1">
                <a:solidFill>
                  <a:srgbClr val="000000"/>
                </a:solidFill>
                <a:ea typeface="+mn-lt"/>
                <a:cs typeface="+mn-lt"/>
              </a:rPr>
              <a:t>שיכולות</a:t>
            </a:r>
            <a:r>
              <a:rPr lang="en-US" sz="2400" dirty="0">
                <a:solidFill>
                  <a:srgbClr val="000000"/>
                </a:solidFill>
                <a:ea typeface="+mn-lt"/>
                <a:cs typeface="+mn-lt"/>
              </a:rPr>
              <a:t> </a:t>
            </a:r>
            <a:r>
              <a:rPr lang="en-US" sz="2400" dirty="0" err="1">
                <a:solidFill>
                  <a:srgbClr val="000000"/>
                </a:solidFill>
                <a:ea typeface="+mn-lt"/>
                <a:cs typeface="+mn-lt"/>
              </a:rPr>
              <a:t>להיות</a:t>
            </a:r>
            <a:r>
              <a:rPr lang="en-US" sz="2400" dirty="0">
                <a:solidFill>
                  <a:srgbClr val="000000"/>
                </a:solidFill>
                <a:ea typeface="+mn-lt"/>
                <a:cs typeface="+mn-lt"/>
              </a:rPr>
              <a:t> </a:t>
            </a:r>
            <a:r>
              <a:rPr lang="en-US" sz="2400" dirty="0" err="1">
                <a:solidFill>
                  <a:srgbClr val="000000"/>
                </a:solidFill>
                <a:ea typeface="+mn-lt"/>
                <a:cs typeface="+mn-lt"/>
              </a:rPr>
              <a:t>מתושאלות</a:t>
            </a:r>
            <a:r>
              <a:rPr lang="en-US" sz="2400" dirty="0">
                <a:solidFill>
                  <a:srgbClr val="000000"/>
                </a:solidFill>
                <a:ea typeface="+mn-lt"/>
                <a:cs typeface="+mn-lt"/>
              </a:rPr>
              <a:t>.</a:t>
            </a:r>
            <a:endParaRPr lang="en-US"/>
          </a:p>
          <a:p>
            <a:pPr algn="r" rtl="1"/>
            <a:endParaRPr lang="en-US" sz="2400" dirty="0">
              <a:solidFill>
                <a:srgbClr val="000000"/>
              </a:solidFill>
              <a:ea typeface="+mn-lt"/>
              <a:cs typeface="+mn-lt"/>
            </a:endParaRPr>
          </a:p>
          <a:p>
            <a:pPr algn="r" rtl="1"/>
            <a:r>
              <a:rPr lang="en-US" sz="2400" dirty="0" err="1">
                <a:solidFill>
                  <a:srgbClr val="000000"/>
                </a:solidFill>
                <a:ea typeface="+mn-lt"/>
                <a:cs typeface="+mn-lt"/>
              </a:rPr>
              <a:t>שניגשים</a:t>
            </a:r>
            <a:r>
              <a:rPr lang="en-US" sz="2400" dirty="0">
                <a:solidFill>
                  <a:srgbClr val="000000"/>
                </a:solidFill>
                <a:ea typeface="+mn-lt"/>
                <a:cs typeface="+mn-lt"/>
              </a:rPr>
              <a:t> </a:t>
            </a:r>
            <a:r>
              <a:rPr lang="en-US" sz="2400" dirty="0" err="1">
                <a:solidFill>
                  <a:srgbClr val="000000"/>
                </a:solidFill>
                <a:ea typeface="+mn-lt"/>
                <a:cs typeface="+mn-lt"/>
              </a:rPr>
              <a:t>לhive</a:t>
            </a:r>
            <a:r>
              <a:rPr lang="en-US" sz="2400" dirty="0">
                <a:solidFill>
                  <a:srgbClr val="000000"/>
                </a:solidFill>
                <a:ea typeface="+mn-lt"/>
                <a:cs typeface="+mn-lt"/>
              </a:rPr>
              <a:t> </a:t>
            </a:r>
            <a:r>
              <a:rPr lang="en-US" sz="2400" dirty="0" err="1">
                <a:solidFill>
                  <a:srgbClr val="000000"/>
                </a:solidFill>
                <a:ea typeface="+mn-lt"/>
                <a:cs typeface="+mn-lt"/>
              </a:rPr>
              <a:t>או</a:t>
            </a:r>
            <a:r>
              <a:rPr lang="en-US" sz="2400" dirty="0">
                <a:solidFill>
                  <a:srgbClr val="000000"/>
                </a:solidFill>
                <a:ea typeface="+mn-lt"/>
                <a:cs typeface="+mn-lt"/>
              </a:rPr>
              <a:t> relational database, </a:t>
            </a:r>
            <a:r>
              <a:rPr lang="en-US" sz="2400" dirty="0" err="1">
                <a:solidFill>
                  <a:srgbClr val="000000"/>
                </a:solidFill>
                <a:ea typeface="+mn-lt"/>
                <a:cs typeface="+mn-lt"/>
              </a:rPr>
              <a:t>סכמה</a:t>
            </a:r>
            <a:r>
              <a:rPr lang="en-US" sz="2400" dirty="0">
                <a:solidFill>
                  <a:srgbClr val="000000"/>
                </a:solidFill>
                <a:ea typeface="+mn-lt"/>
                <a:cs typeface="+mn-lt"/>
              </a:rPr>
              <a:t> </a:t>
            </a:r>
            <a:r>
              <a:rPr lang="en-US" sz="2400" dirty="0" err="1">
                <a:solidFill>
                  <a:srgbClr val="000000"/>
                </a:solidFill>
                <a:ea typeface="+mn-lt"/>
                <a:cs typeface="+mn-lt"/>
              </a:rPr>
              <a:t>בטרינו</a:t>
            </a:r>
            <a:r>
              <a:rPr lang="en-US" sz="2400" dirty="0">
                <a:solidFill>
                  <a:srgbClr val="000000"/>
                </a:solidFill>
                <a:ea typeface="+mn-lt"/>
                <a:cs typeface="+mn-lt"/>
              </a:rPr>
              <a:t> </a:t>
            </a:r>
            <a:r>
              <a:rPr lang="en-US" sz="2400" dirty="0" err="1">
                <a:solidFill>
                  <a:srgbClr val="000000"/>
                </a:solidFill>
                <a:ea typeface="+mn-lt"/>
                <a:cs typeface="+mn-lt"/>
              </a:rPr>
              <a:t>זה</a:t>
            </a:r>
            <a:r>
              <a:rPr lang="en-US" sz="2400" dirty="0">
                <a:solidFill>
                  <a:srgbClr val="000000"/>
                </a:solidFill>
                <a:ea typeface="+mn-lt"/>
                <a:cs typeface="+mn-lt"/>
              </a:rPr>
              <a:t> </a:t>
            </a:r>
            <a:r>
              <a:rPr lang="en-US" sz="2400" dirty="0" err="1">
                <a:solidFill>
                  <a:srgbClr val="000000"/>
                </a:solidFill>
                <a:ea typeface="+mn-lt"/>
                <a:cs typeface="+mn-lt"/>
              </a:rPr>
              <a:t>כמו</a:t>
            </a:r>
            <a:r>
              <a:rPr lang="en-US" sz="2400" dirty="0">
                <a:solidFill>
                  <a:srgbClr val="000000"/>
                </a:solidFill>
                <a:ea typeface="+mn-lt"/>
                <a:cs typeface="+mn-lt"/>
              </a:rPr>
              <a:t> </a:t>
            </a:r>
            <a:r>
              <a:rPr lang="en-US" sz="2400" dirty="0" err="1">
                <a:solidFill>
                  <a:srgbClr val="000000"/>
                </a:solidFill>
                <a:ea typeface="+mn-lt"/>
                <a:cs typeface="+mn-lt"/>
              </a:rPr>
              <a:t>סכמה</a:t>
            </a:r>
            <a:r>
              <a:rPr lang="en-US" sz="2400" dirty="0">
                <a:solidFill>
                  <a:srgbClr val="000000"/>
                </a:solidFill>
                <a:ea typeface="+mn-lt"/>
                <a:cs typeface="+mn-lt"/>
              </a:rPr>
              <a:t> </a:t>
            </a:r>
            <a:r>
              <a:rPr lang="en-US" sz="2400" dirty="0" err="1">
                <a:solidFill>
                  <a:srgbClr val="000000"/>
                </a:solidFill>
                <a:ea typeface="+mn-lt"/>
                <a:cs typeface="+mn-lt"/>
              </a:rPr>
              <a:t>במקור</a:t>
            </a:r>
            <a:r>
              <a:rPr lang="en-US" sz="2400" dirty="0">
                <a:solidFill>
                  <a:srgbClr val="000000"/>
                </a:solidFill>
                <a:ea typeface="+mn-lt"/>
                <a:cs typeface="+mn-lt"/>
              </a:rPr>
              <a:t> </a:t>
            </a:r>
            <a:r>
              <a:rPr lang="en-US" sz="2400" dirty="0" err="1">
                <a:solidFill>
                  <a:srgbClr val="000000"/>
                </a:solidFill>
                <a:ea typeface="+mn-lt"/>
                <a:cs typeface="+mn-lt"/>
              </a:rPr>
              <a:t>הנתונים</a:t>
            </a:r>
            <a:r>
              <a:rPr lang="en-US" sz="2400" dirty="0">
                <a:solidFill>
                  <a:srgbClr val="000000"/>
                </a:solidFill>
                <a:ea typeface="+mn-lt"/>
                <a:cs typeface="+mn-lt"/>
              </a:rPr>
              <a:t>.</a:t>
            </a:r>
            <a:endParaRPr lang="en-US" sz="2400" dirty="0">
              <a:solidFill>
                <a:srgbClr val="000000"/>
              </a:solidFill>
              <a:cs typeface="Calibri"/>
            </a:endParaRPr>
          </a:p>
        </p:txBody>
      </p:sp>
    </p:spTree>
    <p:extLst>
      <p:ext uri="{BB962C8B-B14F-4D97-AF65-F5344CB8AC3E}">
        <p14:creationId xmlns:p14="http://schemas.microsoft.com/office/powerpoint/2010/main" val="386031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C2059-B655-4A0D-A486-CF09B0163159}"/>
              </a:ext>
            </a:extLst>
          </p:cNvPr>
          <p:cNvSpPr>
            <a:spLocks noGrp="1"/>
          </p:cNvSpPr>
          <p:nvPr>
            <p:ph type="title"/>
          </p:nvPr>
        </p:nvSpPr>
        <p:spPr>
          <a:xfrm>
            <a:off x="1075767" y="1188637"/>
            <a:ext cx="2988234" cy="4480726"/>
          </a:xfrm>
        </p:spPr>
        <p:txBody>
          <a:bodyPr>
            <a:normAutofit/>
          </a:bodyPr>
          <a:lstStyle/>
          <a:p>
            <a:pPr algn="r"/>
            <a:r>
              <a:rPr lang="en-US" sz="6100">
                <a:cs typeface="Calibri Light"/>
              </a:rPr>
              <a:t>Trino concepts - Table</a:t>
            </a:r>
            <a:endParaRPr lang="en-US" sz="6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A2EA29-F6B3-4349-8272-9F3F7FADEDDC}"/>
              </a:ext>
            </a:extLst>
          </p:cNvPr>
          <p:cNvSpPr>
            <a:spLocks noGrp="1"/>
          </p:cNvSpPr>
          <p:nvPr>
            <p:ph idx="1"/>
          </p:nvPr>
        </p:nvSpPr>
        <p:spPr>
          <a:xfrm>
            <a:off x="4651842" y="1648870"/>
            <a:ext cx="6850496" cy="3560260"/>
          </a:xfrm>
        </p:spPr>
        <p:txBody>
          <a:bodyPr vert="horz" lIns="91440" tIns="45720" rIns="91440" bIns="45720" rtlCol="0" anchor="ctr">
            <a:normAutofit/>
          </a:bodyPr>
          <a:lstStyle/>
          <a:p>
            <a:pPr algn="r" rtl="1"/>
            <a:r>
              <a:rPr lang="en-US" sz="2200" dirty="0" err="1">
                <a:ea typeface="+mn-lt"/>
                <a:cs typeface="+mn-lt"/>
              </a:rPr>
              <a:t>טבלה</a:t>
            </a:r>
            <a:r>
              <a:rPr lang="en-US" sz="2200" dirty="0">
                <a:ea typeface="+mn-lt"/>
                <a:cs typeface="+mn-lt"/>
              </a:rPr>
              <a:t> </a:t>
            </a:r>
            <a:r>
              <a:rPr lang="en-US" sz="2200" dirty="0" err="1">
                <a:ea typeface="+mn-lt"/>
                <a:cs typeface="+mn-lt"/>
              </a:rPr>
              <a:t>היא</a:t>
            </a:r>
            <a:r>
              <a:rPr lang="en-US" sz="2200" dirty="0">
                <a:ea typeface="+mn-lt"/>
                <a:cs typeface="+mn-lt"/>
              </a:rPr>
              <a:t> </a:t>
            </a:r>
            <a:r>
              <a:rPr lang="en-US" sz="2200" dirty="0" err="1">
                <a:ea typeface="+mn-lt"/>
                <a:cs typeface="+mn-lt"/>
              </a:rPr>
              <a:t>קבוצה</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שורות</a:t>
            </a:r>
            <a:r>
              <a:rPr lang="en-US" sz="2200" dirty="0">
                <a:ea typeface="+mn-lt"/>
                <a:cs typeface="+mn-lt"/>
              </a:rPr>
              <a:t> </a:t>
            </a:r>
            <a:r>
              <a:rPr lang="en-US" sz="2200" dirty="0" err="1">
                <a:ea typeface="+mn-lt"/>
                <a:cs typeface="+mn-lt"/>
              </a:rPr>
              <a:t>לא</a:t>
            </a:r>
            <a:r>
              <a:rPr lang="en-US" sz="2200" dirty="0">
                <a:ea typeface="+mn-lt"/>
                <a:cs typeface="+mn-lt"/>
              </a:rPr>
              <a:t> </a:t>
            </a:r>
            <a:r>
              <a:rPr lang="en-US" sz="2200" dirty="0" err="1">
                <a:ea typeface="+mn-lt"/>
                <a:cs typeface="+mn-lt"/>
              </a:rPr>
              <a:t>מסודרות</a:t>
            </a:r>
            <a:r>
              <a:rPr lang="en-US" sz="2200" dirty="0">
                <a:ea typeface="+mn-lt"/>
                <a:cs typeface="+mn-lt"/>
              </a:rPr>
              <a:t> </a:t>
            </a:r>
            <a:r>
              <a:rPr lang="en-US" sz="2200" dirty="0" err="1">
                <a:ea typeface="+mn-lt"/>
                <a:cs typeface="+mn-lt"/>
              </a:rPr>
              <a:t>שמאורגנות</a:t>
            </a:r>
            <a:r>
              <a:rPr lang="en-US" sz="2200" dirty="0">
                <a:ea typeface="+mn-lt"/>
                <a:cs typeface="+mn-lt"/>
              </a:rPr>
              <a:t> </a:t>
            </a:r>
            <a:r>
              <a:rPr lang="en-US" sz="2200" dirty="0" err="1">
                <a:ea typeface="+mn-lt"/>
                <a:cs typeface="+mn-lt"/>
              </a:rPr>
              <a:t>בעמודות</a:t>
            </a:r>
            <a:r>
              <a:rPr lang="en-US" sz="2200" dirty="0">
                <a:ea typeface="+mn-lt"/>
                <a:cs typeface="+mn-lt"/>
              </a:rPr>
              <a:t> </a:t>
            </a:r>
            <a:r>
              <a:rPr lang="en-US" sz="2200" dirty="0" err="1">
                <a:ea typeface="+mn-lt"/>
                <a:cs typeface="+mn-lt"/>
              </a:rPr>
              <a:t>עם</a:t>
            </a:r>
            <a:r>
              <a:rPr lang="en-US" sz="2200" dirty="0">
                <a:ea typeface="+mn-lt"/>
                <a:cs typeface="+mn-lt"/>
              </a:rPr>
              <a:t> </a:t>
            </a:r>
            <a:r>
              <a:rPr lang="en-US" sz="2200" dirty="0" err="1">
                <a:ea typeface="+mn-lt"/>
                <a:cs typeface="+mn-lt"/>
              </a:rPr>
              <a:t>שם</a:t>
            </a:r>
            <a:r>
              <a:rPr lang="en-US" sz="2200" dirty="0">
                <a:ea typeface="+mn-lt"/>
                <a:cs typeface="+mn-lt"/>
              </a:rPr>
              <a:t> </a:t>
            </a:r>
            <a:r>
              <a:rPr lang="en-US" sz="2200" dirty="0" err="1">
                <a:ea typeface="+mn-lt"/>
                <a:cs typeface="+mn-lt"/>
              </a:rPr>
              <a:t>וטיפוס</a:t>
            </a:r>
            <a:endParaRPr lang="en-US" sz="2200">
              <a:ea typeface="+mn-lt"/>
              <a:cs typeface="+mn-lt"/>
            </a:endParaRPr>
          </a:p>
          <a:p>
            <a:pPr algn="r" rtl="1"/>
            <a:endParaRPr lang="en-US" sz="2200" dirty="0">
              <a:ea typeface="+mn-lt"/>
              <a:cs typeface="+mn-lt"/>
            </a:endParaRPr>
          </a:p>
          <a:p>
            <a:pPr algn="r" rtl="1"/>
            <a:r>
              <a:rPr lang="en-US" sz="2200" dirty="0" err="1">
                <a:ea typeface="+mn-lt"/>
                <a:cs typeface="+mn-lt"/>
              </a:rPr>
              <a:t>זה</a:t>
            </a:r>
            <a:r>
              <a:rPr lang="en-US" sz="2200" dirty="0">
                <a:ea typeface="+mn-lt"/>
                <a:cs typeface="+mn-lt"/>
              </a:rPr>
              <a:t> </a:t>
            </a:r>
            <a:r>
              <a:rPr lang="en-US" sz="2200" dirty="0" err="1">
                <a:ea typeface="+mn-lt"/>
                <a:cs typeface="+mn-lt"/>
              </a:rPr>
              <a:t>כמו</a:t>
            </a:r>
            <a:r>
              <a:rPr lang="en-US" sz="2200" dirty="0">
                <a:ea typeface="+mn-lt"/>
                <a:cs typeface="+mn-lt"/>
              </a:rPr>
              <a:t> </a:t>
            </a:r>
            <a:r>
              <a:rPr lang="en-US" sz="2200" dirty="0" err="1">
                <a:ea typeface="+mn-lt"/>
                <a:cs typeface="+mn-lt"/>
              </a:rPr>
              <a:t>בכל</a:t>
            </a:r>
            <a:r>
              <a:rPr lang="en-US" sz="2200" dirty="0">
                <a:ea typeface="+mn-lt"/>
                <a:cs typeface="+mn-lt"/>
              </a:rPr>
              <a:t> DB </a:t>
            </a:r>
            <a:r>
              <a:rPr lang="en-US" sz="2200" dirty="0" err="1">
                <a:ea typeface="+mn-lt"/>
                <a:cs typeface="+mn-lt"/>
              </a:rPr>
              <a:t>רלציוני</a:t>
            </a:r>
            <a:endParaRPr lang="en-US" dirty="0" err="1"/>
          </a:p>
          <a:p>
            <a:pPr algn="r" rtl="1"/>
            <a:endParaRPr lang="en-US" sz="2200" dirty="0">
              <a:ea typeface="+mn-lt"/>
              <a:cs typeface="+mn-lt"/>
            </a:endParaRPr>
          </a:p>
          <a:p>
            <a:pPr algn="r" rtl="1"/>
            <a:r>
              <a:rPr lang="en-US" sz="2200" dirty="0" err="1">
                <a:ea typeface="+mn-lt"/>
                <a:cs typeface="+mn-lt"/>
              </a:rPr>
              <a:t>שאתם</a:t>
            </a:r>
            <a:r>
              <a:rPr lang="en-US" sz="2200" dirty="0">
                <a:ea typeface="+mn-lt"/>
                <a:cs typeface="+mn-lt"/>
              </a:rPr>
              <a:t> </a:t>
            </a:r>
            <a:r>
              <a:rPr lang="en-US" sz="2200" dirty="0" err="1">
                <a:ea typeface="+mn-lt"/>
                <a:cs typeface="+mn-lt"/>
              </a:rPr>
              <a:t>ניגשים</a:t>
            </a:r>
            <a:r>
              <a:rPr lang="en-US" sz="2200" dirty="0">
                <a:ea typeface="+mn-lt"/>
                <a:cs typeface="+mn-lt"/>
              </a:rPr>
              <a:t> </a:t>
            </a:r>
            <a:r>
              <a:rPr lang="en-US" sz="2200" dirty="0" err="1">
                <a:ea typeface="+mn-lt"/>
                <a:cs typeface="+mn-lt"/>
              </a:rPr>
              <a:t>לטבלאות</a:t>
            </a:r>
            <a:r>
              <a:rPr lang="en-US" sz="2200" dirty="0">
                <a:ea typeface="+mn-lt"/>
                <a:cs typeface="+mn-lt"/>
              </a:rPr>
              <a:t> </a:t>
            </a:r>
            <a:r>
              <a:rPr lang="en-US" sz="2200" dirty="0" err="1">
                <a:ea typeface="+mn-lt"/>
                <a:cs typeface="+mn-lt"/>
              </a:rPr>
              <a:t>בטרינו</a:t>
            </a:r>
            <a:r>
              <a:rPr lang="en-US" sz="2200" dirty="0">
                <a:ea typeface="+mn-lt"/>
                <a:cs typeface="+mn-lt"/>
              </a:rPr>
              <a:t> </a:t>
            </a:r>
            <a:r>
              <a:rPr lang="en-US" sz="2200" dirty="0" err="1">
                <a:ea typeface="+mn-lt"/>
                <a:cs typeface="+mn-lt"/>
              </a:rPr>
              <a:t>זה</a:t>
            </a:r>
            <a:r>
              <a:rPr lang="en-US" sz="2200" dirty="0">
                <a:ea typeface="+mn-lt"/>
                <a:cs typeface="+mn-lt"/>
              </a:rPr>
              <a:t> </a:t>
            </a:r>
            <a:r>
              <a:rPr lang="en-US" sz="2200" dirty="0" err="1">
                <a:ea typeface="+mn-lt"/>
                <a:cs typeface="+mn-lt"/>
              </a:rPr>
              <a:t>תמיד</a:t>
            </a:r>
            <a:r>
              <a:rPr lang="en-US" sz="2200" dirty="0">
                <a:ea typeface="+mn-lt"/>
                <a:cs typeface="+mn-lt"/>
              </a:rPr>
              <a:t> </a:t>
            </a:r>
            <a:r>
              <a:rPr lang="en-US" sz="2200" dirty="0" err="1">
                <a:ea typeface="+mn-lt"/>
                <a:cs typeface="+mn-lt"/>
              </a:rPr>
              <a:t>עדיף</a:t>
            </a:r>
            <a:r>
              <a:rPr lang="en-US" sz="2200" dirty="0">
                <a:ea typeface="+mn-lt"/>
                <a:cs typeface="+mn-lt"/>
              </a:rPr>
              <a:t> </a:t>
            </a:r>
            <a:r>
              <a:rPr lang="en-US" sz="2200" dirty="0" err="1">
                <a:ea typeface="+mn-lt"/>
                <a:cs typeface="+mn-lt"/>
              </a:rPr>
              <a:t>לגשת</a:t>
            </a:r>
            <a:r>
              <a:rPr lang="en-US" sz="2200" dirty="0">
                <a:ea typeface="+mn-lt"/>
                <a:cs typeface="+mn-lt"/>
              </a:rPr>
              <a:t> </a:t>
            </a:r>
            <a:r>
              <a:rPr lang="en-US" sz="2200" dirty="0" err="1">
                <a:ea typeface="+mn-lt"/>
                <a:cs typeface="+mn-lt"/>
              </a:rPr>
              <a:t>לשמות</a:t>
            </a:r>
            <a:r>
              <a:rPr lang="en-US" sz="2200" dirty="0">
                <a:ea typeface="+mn-lt"/>
                <a:cs typeface="+mn-lt"/>
              </a:rPr>
              <a:t> </a:t>
            </a:r>
            <a:r>
              <a:rPr lang="en-US" sz="2200" dirty="0" err="1">
                <a:ea typeface="+mn-lt"/>
                <a:cs typeface="+mn-lt"/>
              </a:rPr>
              <a:t>המלאים</a:t>
            </a:r>
            <a:r>
              <a:rPr lang="en-US" sz="2200" dirty="0">
                <a:ea typeface="+mn-lt"/>
                <a:cs typeface="+mn-lt"/>
              </a:rPr>
              <a:t> </a:t>
            </a:r>
            <a:r>
              <a:rPr lang="en-US" sz="2200" dirty="0" err="1">
                <a:ea typeface="+mn-lt"/>
                <a:cs typeface="+mn-lt"/>
              </a:rPr>
              <a:t>שלהן</a:t>
            </a:r>
            <a:r>
              <a:rPr lang="en-US" sz="2200" dirty="0">
                <a:ea typeface="+mn-lt"/>
                <a:cs typeface="+mn-lt"/>
              </a:rPr>
              <a:t>:</a:t>
            </a:r>
            <a:br>
              <a:rPr lang="en-US" sz="2200" dirty="0">
                <a:ea typeface="+mn-lt"/>
                <a:cs typeface="+mn-lt"/>
              </a:rPr>
            </a:br>
            <a:r>
              <a:rPr lang="en-US" sz="2200" dirty="0">
                <a:ea typeface="+mn-lt"/>
                <a:cs typeface="+mn-lt"/>
              </a:rPr>
              <a:t> &lt;</a:t>
            </a:r>
            <a:r>
              <a:rPr lang="en-US" sz="2200" dirty="0" err="1">
                <a:ea typeface="+mn-lt"/>
                <a:cs typeface="+mn-lt"/>
              </a:rPr>
              <a:t>catalog_name</a:t>
            </a:r>
            <a:r>
              <a:rPr lang="en-US" sz="2200" dirty="0">
                <a:ea typeface="+mn-lt"/>
                <a:cs typeface="+mn-lt"/>
              </a:rPr>
              <a:t>&gt;.&lt;</a:t>
            </a:r>
            <a:r>
              <a:rPr lang="en-US" sz="2200" dirty="0" err="1">
                <a:ea typeface="+mn-lt"/>
                <a:cs typeface="+mn-lt"/>
              </a:rPr>
              <a:t>schema_name</a:t>
            </a:r>
            <a:r>
              <a:rPr lang="en-US" sz="2200" dirty="0">
                <a:ea typeface="+mn-lt"/>
                <a:cs typeface="+mn-lt"/>
              </a:rPr>
              <a:t>&gt;.&lt;</a:t>
            </a:r>
            <a:r>
              <a:rPr lang="en-US" sz="2200" dirty="0" err="1">
                <a:ea typeface="+mn-lt"/>
                <a:cs typeface="+mn-lt"/>
              </a:rPr>
              <a:t>table_name</a:t>
            </a:r>
            <a:r>
              <a:rPr lang="en-US" sz="2200" dirty="0">
                <a:ea typeface="+mn-lt"/>
                <a:cs typeface="+mn-lt"/>
              </a:rPr>
              <a:t>&gt;</a:t>
            </a:r>
          </a:p>
        </p:txBody>
      </p:sp>
    </p:spTree>
    <p:extLst>
      <p:ext uri="{BB962C8B-B14F-4D97-AF65-F5344CB8AC3E}">
        <p14:creationId xmlns:p14="http://schemas.microsoft.com/office/powerpoint/2010/main" val="404158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8553F-3F04-404A-B2D2-AB576B291570}"/>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cs typeface="Calibri Light"/>
              </a:rPr>
              <a:t>Trino concepts – Query execution</a:t>
            </a:r>
            <a:endParaRPr lang="en-US">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B4A60CA-2DA0-485C-A5A3-F67CB76C7D20}"/>
              </a:ext>
            </a:extLst>
          </p:cNvPr>
          <p:cNvSpPr>
            <a:spLocks noGrp="1"/>
          </p:cNvSpPr>
          <p:nvPr>
            <p:ph idx="1"/>
          </p:nvPr>
        </p:nvSpPr>
        <p:spPr>
          <a:xfrm>
            <a:off x="6234868" y="1130846"/>
            <a:ext cx="5217173" cy="4351338"/>
          </a:xfrm>
        </p:spPr>
        <p:txBody>
          <a:bodyPr vert="horz" lIns="91440" tIns="45720" rIns="91440" bIns="45720" rtlCol="0" anchor="t">
            <a:normAutofit/>
          </a:bodyPr>
          <a:lstStyle/>
          <a:p>
            <a:pPr algn="r" rtl="1"/>
            <a:r>
              <a:rPr lang="en-US" dirty="0" err="1">
                <a:solidFill>
                  <a:schemeClr val="bg1"/>
                </a:solidFill>
                <a:ea typeface="+mn-lt"/>
                <a:cs typeface="+mn-lt"/>
              </a:rPr>
              <a:t>טרינו</a:t>
            </a:r>
            <a:r>
              <a:rPr lang="en-US" dirty="0">
                <a:solidFill>
                  <a:schemeClr val="bg1"/>
                </a:solidFill>
                <a:ea typeface="+mn-lt"/>
                <a:cs typeface="+mn-lt"/>
              </a:rPr>
              <a:t> </a:t>
            </a:r>
            <a:r>
              <a:rPr lang="en-US" dirty="0" err="1">
                <a:solidFill>
                  <a:schemeClr val="bg1"/>
                </a:solidFill>
                <a:ea typeface="+mn-lt"/>
                <a:cs typeface="+mn-lt"/>
              </a:rPr>
              <a:t>מריץ</a:t>
            </a:r>
            <a:r>
              <a:rPr lang="en-US" dirty="0">
                <a:solidFill>
                  <a:schemeClr val="bg1"/>
                </a:solidFill>
                <a:ea typeface="+mn-lt"/>
                <a:cs typeface="+mn-lt"/>
              </a:rPr>
              <a:t> </a:t>
            </a:r>
            <a:r>
              <a:rPr lang="en-US" dirty="0" err="1">
                <a:solidFill>
                  <a:schemeClr val="bg1"/>
                </a:solidFill>
                <a:ea typeface="+mn-lt"/>
                <a:cs typeface="+mn-lt"/>
              </a:rPr>
              <a:t>sql</a:t>
            </a:r>
            <a:r>
              <a:rPr lang="en-US" dirty="0">
                <a:solidFill>
                  <a:schemeClr val="bg1"/>
                </a:solidFill>
                <a:ea typeface="+mn-lt"/>
                <a:cs typeface="+mn-lt"/>
              </a:rPr>
              <a:t> statements </a:t>
            </a:r>
            <a:r>
              <a:rPr lang="en-US" dirty="0" err="1">
                <a:solidFill>
                  <a:schemeClr val="bg1"/>
                </a:solidFill>
                <a:ea typeface="+mn-lt"/>
                <a:cs typeface="+mn-lt"/>
              </a:rPr>
              <a:t>והופך</a:t>
            </a:r>
            <a:r>
              <a:rPr lang="en-US" dirty="0">
                <a:solidFill>
                  <a:schemeClr val="bg1"/>
                </a:solidFill>
                <a:ea typeface="+mn-lt"/>
                <a:cs typeface="+mn-lt"/>
              </a:rPr>
              <a:t> </a:t>
            </a:r>
            <a:r>
              <a:rPr lang="en-US" dirty="0" err="1">
                <a:solidFill>
                  <a:schemeClr val="bg1"/>
                </a:solidFill>
                <a:ea typeface="+mn-lt"/>
                <a:cs typeface="+mn-lt"/>
              </a:rPr>
              <a:t>את</a:t>
            </a:r>
            <a:r>
              <a:rPr lang="en-US" dirty="0">
                <a:solidFill>
                  <a:schemeClr val="bg1"/>
                </a:solidFill>
                <a:ea typeface="+mn-lt"/>
                <a:cs typeface="+mn-lt"/>
              </a:rPr>
              <a:t> </a:t>
            </a:r>
            <a:r>
              <a:rPr lang="en-US" dirty="0" err="1">
                <a:solidFill>
                  <a:schemeClr val="bg1"/>
                </a:solidFill>
                <a:ea typeface="+mn-lt"/>
                <a:cs typeface="+mn-lt"/>
              </a:rPr>
              <a:t>הstatements</a:t>
            </a:r>
            <a:r>
              <a:rPr lang="en-US" dirty="0">
                <a:solidFill>
                  <a:schemeClr val="bg1"/>
                </a:solidFill>
                <a:ea typeface="+mn-lt"/>
                <a:cs typeface="+mn-lt"/>
              </a:rPr>
              <a:t> </a:t>
            </a:r>
            <a:r>
              <a:rPr lang="en-US" dirty="0" err="1">
                <a:solidFill>
                  <a:schemeClr val="bg1"/>
                </a:solidFill>
                <a:ea typeface="+mn-lt"/>
                <a:cs typeface="+mn-lt"/>
              </a:rPr>
              <a:t>האלה</a:t>
            </a:r>
            <a:r>
              <a:rPr lang="en-US" dirty="0">
                <a:solidFill>
                  <a:schemeClr val="bg1"/>
                </a:solidFill>
                <a:ea typeface="+mn-lt"/>
                <a:cs typeface="+mn-lt"/>
              </a:rPr>
              <a:t> </a:t>
            </a:r>
            <a:r>
              <a:rPr lang="en-US" dirty="0" err="1">
                <a:solidFill>
                  <a:schemeClr val="bg1"/>
                </a:solidFill>
                <a:ea typeface="+mn-lt"/>
                <a:cs typeface="+mn-lt"/>
              </a:rPr>
              <a:t>לqueries</a:t>
            </a:r>
            <a:r>
              <a:rPr lang="en-US" dirty="0">
                <a:solidFill>
                  <a:schemeClr val="bg1"/>
                </a:solidFill>
                <a:ea typeface="+mn-lt"/>
                <a:cs typeface="+mn-lt"/>
              </a:rPr>
              <a:t>.</a:t>
            </a:r>
          </a:p>
          <a:p>
            <a:pPr algn="r" rtl="1"/>
            <a:endParaRPr lang="en-US" dirty="0">
              <a:solidFill>
                <a:schemeClr val="bg1"/>
              </a:solidFill>
              <a:cs typeface="Calibri"/>
            </a:endParaRPr>
          </a:p>
          <a:p>
            <a:pPr algn="r" rtl="1"/>
            <a:r>
              <a:rPr lang="en-US" dirty="0" err="1">
                <a:solidFill>
                  <a:schemeClr val="bg1"/>
                </a:solidFill>
                <a:cs typeface="Calibri"/>
              </a:rPr>
              <a:t>שאילתות</a:t>
            </a:r>
            <a:r>
              <a:rPr lang="en-US" dirty="0">
                <a:solidFill>
                  <a:schemeClr val="bg1"/>
                </a:solidFill>
                <a:cs typeface="Calibri"/>
              </a:rPr>
              <a:t> </a:t>
            </a:r>
            <a:r>
              <a:rPr lang="en-US" dirty="0" err="1">
                <a:solidFill>
                  <a:schemeClr val="bg1"/>
                </a:solidFill>
                <a:cs typeface="Calibri"/>
              </a:rPr>
              <a:t>אלה</a:t>
            </a:r>
            <a:r>
              <a:rPr lang="en-US" dirty="0">
                <a:solidFill>
                  <a:schemeClr val="bg1"/>
                </a:solidFill>
                <a:cs typeface="Calibri"/>
              </a:rPr>
              <a:t> </a:t>
            </a:r>
            <a:r>
              <a:rPr lang="en-US" dirty="0" err="1">
                <a:solidFill>
                  <a:schemeClr val="bg1"/>
                </a:solidFill>
                <a:cs typeface="Calibri"/>
              </a:rPr>
              <a:t>מבוצעות</a:t>
            </a:r>
            <a:r>
              <a:rPr lang="en-US" dirty="0">
                <a:solidFill>
                  <a:schemeClr val="bg1"/>
                </a:solidFill>
                <a:cs typeface="Calibri"/>
              </a:rPr>
              <a:t> </a:t>
            </a:r>
            <a:r>
              <a:rPr lang="en-US" dirty="0" err="1">
                <a:solidFill>
                  <a:schemeClr val="bg1"/>
                </a:solidFill>
                <a:cs typeface="Calibri"/>
              </a:rPr>
              <a:t>על</a:t>
            </a:r>
            <a:r>
              <a:rPr lang="en-US" dirty="0">
                <a:solidFill>
                  <a:schemeClr val="bg1"/>
                </a:solidFill>
                <a:cs typeface="Calibri"/>
              </a:rPr>
              <a:t> cluster </a:t>
            </a:r>
            <a:r>
              <a:rPr lang="en-US" dirty="0" err="1">
                <a:solidFill>
                  <a:schemeClr val="bg1"/>
                </a:solidFill>
                <a:cs typeface="Calibri"/>
              </a:rPr>
              <a:t>מבוזר</a:t>
            </a:r>
            <a:r>
              <a:rPr lang="en-US" dirty="0">
                <a:solidFill>
                  <a:schemeClr val="bg1"/>
                </a:solidFill>
                <a:cs typeface="Calibri"/>
              </a:rPr>
              <a:t> </a:t>
            </a:r>
            <a:r>
              <a:rPr lang="en-US" dirty="0" err="1">
                <a:solidFill>
                  <a:schemeClr val="bg1"/>
                </a:solidFill>
                <a:cs typeface="Calibri"/>
              </a:rPr>
              <a:t>של</a:t>
            </a:r>
            <a:r>
              <a:rPr lang="en-US" dirty="0">
                <a:solidFill>
                  <a:schemeClr val="bg1"/>
                </a:solidFill>
                <a:cs typeface="Calibri"/>
              </a:rPr>
              <a:t> coordinator </a:t>
            </a:r>
            <a:r>
              <a:rPr lang="en-US" dirty="0" err="1">
                <a:solidFill>
                  <a:schemeClr val="bg1"/>
                </a:solidFill>
                <a:cs typeface="Calibri"/>
              </a:rPr>
              <a:t>אחד</a:t>
            </a:r>
            <a:r>
              <a:rPr lang="en-US" dirty="0">
                <a:solidFill>
                  <a:schemeClr val="bg1"/>
                </a:solidFill>
                <a:cs typeface="Calibri"/>
              </a:rPr>
              <a:t> </a:t>
            </a:r>
            <a:r>
              <a:rPr lang="en-US" dirty="0" err="1">
                <a:solidFill>
                  <a:schemeClr val="bg1"/>
                </a:solidFill>
                <a:cs typeface="Calibri"/>
              </a:rPr>
              <a:t>וכמה</a:t>
            </a:r>
            <a:r>
              <a:rPr lang="en-US" dirty="0">
                <a:solidFill>
                  <a:schemeClr val="bg1"/>
                </a:solidFill>
                <a:cs typeface="Calibri"/>
              </a:rPr>
              <a:t> workers.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1174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F22C-B114-42B2-96A5-8798C3727971}"/>
              </a:ext>
            </a:extLst>
          </p:cNvPr>
          <p:cNvSpPr>
            <a:spLocks noGrp="1"/>
          </p:cNvSpPr>
          <p:nvPr>
            <p:ph type="title"/>
          </p:nvPr>
        </p:nvSpPr>
        <p:spPr/>
        <p:txBody>
          <a:bodyPr/>
          <a:lstStyle/>
          <a:p>
            <a:r>
              <a:rPr lang="en-US" dirty="0">
                <a:cs typeface="Calibri Light"/>
              </a:rPr>
              <a:t>Trino concepts - Statement</a:t>
            </a:r>
            <a:endParaRPr lang="en-US" dirty="0"/>
          </a:p>
        </p:txBody>
      </p:sp>
      <p:sp>
        <p:nvSpPr>
          <p:cNvPr id="3" name="Content Placeholder 2">
            <a:extLst>
              <a:ext uri="{FF2B5EF4-FFF2-40B4-BE49-F238E27FC236}">
                <a16:creationId xmlns:a16="http://schemas.microsoft.com/office/drawing/2014/main" id="{41EEABAB-FD84-4635-A2D4-55D86EEF99C5}"/>
              </a:ext>
            </a:extLst>
          </p:cNvPr>
          <p:cNvSpPr>
            <a:spLocks noGrp="1"/>
          </p:cNvSpPr>
          <p:nvPr>
            <p:ph idx="1"/>
          </p:nvPr>
        </p:nvSpPr>
        <p:spPr/>
        <p:txBody>
          <a:bodyPr vert="horz" lIns="91440" tIns="45720" rIns="91440" bIns="45720" rtlCol="0" anchor="t">
            <a:normAutofit/>
          </a:bodyPr>
          <a:lstStyle/>
          <a:p>
            <a:pPr algn="r" rtl="1"/>
            <a:r>
              <a:rPr lang="en-US" dirty="0" err="1">
                <a:ea typeface="+mn-lt"/>
                <a:cs typeface="+mn-lt"/>
              </a:rPr>
              <a:t>טרינו</a:t>
            </a:r>
            <a:r>
              <a:rPr lang="en-US" dirty="0">
                <a:ea typeface="+mn-lt"/>
                <a:cs typeface="+mn-lt"/>
              </a:rPr>
              <a:t> </a:t>
            </a:r>
            <a:r>
              <a:rPr lang="en-US" dirty="0" err="1">
                <a:ea typeface="+mn-lt"/>
                <a:cs typeface="+mn-lt"/>
              </a:rPr>
              <a:t>מריץ</a:t>
            </a:r>
            <a:r>
              <a:rPr lang="en-US" dirty="0">
                <a:ea typeface="+mn-lt"/>
                <a:cs typeface="+mn-lt"/>
              </a:rPr>
              <a:t> ANSI-compatible SQL statements.</a:t>
            </a:r>
          </a:p>
          <a:p>
            <a:pPr algn="r" rtl="1"/>
            <a:r>
              <a:rPr lang="en-US" dirty="0">
                <a:cs typeface="Calibri"/>
              </a:rPr>
              <a:t>Statement </a:t>
            </a:r>
            <a:r>
              <a:rPr lang="en-US" dirty="0" err="1">
                <a:cs typeface="Calibri"/>
              </a:rPr>
              <a:t>זה</a:t>
            </a:r>
            <a:r>
              <a:rPr lang="en-US" dirty="0">
                <a:cs typeface="Calibri"/>
              </a:rPr>
              <a:t> </a:t>
            </a:r>
            <a:r>
              <a:rPr lang="en-US" dirty="0">
                <a:ea typeface="+mn-lt"/>
                <a:cs typeface="+mn-lt"/>
              </a:rPr>
              <a:t>ANSI SQL string </a:t>
            </a:r>
            <a:r>
              <a:rPr lang="en-US" dirty="0" err="1">
                <a:ea typeface="+mn-lt"/>
                <a:cs typeface="+mn-lt"/>
              </a:rPr>
              <a:t>שמורכבת</a:t>
            </a:r>
            <a:r>
              <a:rPr lang="en-US" dirty="0">
                <a:ea typeface="+mn-lt"/>
                <a:cs typeface="+mn-lt"/>
              </a:rPr>
              <a:t> מ clauses, expressions, </a:t>
            </a:r>
            <a:r>
              <a:rPr lang="en-US" dirty="0" err="1">
                <a:ea typeface="+mn-lt"/>
                <a:cs typeface="+mn-lt"/>
              </a:rPr>
              <a:t>וpredicates</a:t>
            </a:r>
            <a:r>
              <a:rPr lang="en-US" dirty="0">
                <a:ea typeface="+mn-lt"/>
                <a:cs typeface="+mn-lt"/>
              </a:rPr>
              <a:t>.</a:t>
            </a:r>
          </a:p>
          <a:p>
            <a:pPr algn="r" rtl="1"/>
            <a:r>
              <a:rPr lang="en-US" dirty="0" err="1">
                <a:cs typeface="Calibri"/>
              </a:rPr>
              <a:t>במילים</a:t>
            </a:r>
            <a:r>
              <a:rPr lang="en-US" dirty="0">
                <a:cs typeface="Calibri"/>
              </a:rPr>
              <a:t> </a:t>
            </a:r>
            <a:r>
              <a:rPr lang="en-US" dirty="0" err="1">
                <a:cs typeface="Calibri"/>
              </a:rPr>
              <a:t>אחרות</a:t>
            </a:r>
            <a:r>
              <a:rPr lang="en-US" dirty="0">
                <a:cs typeface="Calibri"/>
              </a:rPr>
              <a:t> statement </a:t>
            </a:r>
            <a:r>
              <a:rPr lang="en-US" dirty="0" err="1">
                <a:cs typeface="Calibri"/>
              </a:rPr>
              <a:t>זאת</a:t>
            </a:r>
            <a:r>
              <a:rPr lang="en-US" dirty="0">
                <a:cs typeface="Calibri"/>
              </a:rPr>
              <a:t> </a:t>
            </a:r>
            <a:r>
              <a:rPr lang="en-US" dirty="0" err="1">
                <a:cs typeface="Calibri"/>
              </a:rPr>
              <a:t>ההצגה</a:t>
            </a:r>
            <a:r>
              <a:rPr lang="en-US" dirty="0">
                <a:cs typeface="Calibri"/>
              </a:rPr>
              <a:t> </a:t>
            </a:r>
            <a:r>
              <a:rPr lang="en-US" dirty="0" err="1">
                <a:cs typeface="Calibri"/>
              </a:rPr>
              <a:t>הטקסטואלית</a:t>
            </a:r>
            <a:r>
              <a:rPr lang="en-US" dirty="0">
                <a:cs typeface="Calibri"/>
              </a:rPr>
              <a:t> </a:t>
            </a:r>
            <a:r>
              <a:rPr lang="en-US" dirty="0" err="1">
                <a:cs typeface="Calibri"/>
              </a:rPr>
              <a:t>של</a:t>
            </a:r>
            <a:r>
              <a:rPr lang="en-US" dirty="0">
                <a:cs typeface="Calibri"/>
              </a:rPr>
              <a:t>  SQL statement.</a:t>
            </a:r>
          </a:p>
        </p:txBody>
      </p:sp>
    </p:spTree>
    <p:extLst>
      <p:ext uri="{BB962C8B-B14F-4D97-AF65-F5344CB8AC3E}">
        <p14:creationId xmlns:p14="http://schemas.microsoft.com/office/powerpoint/2010/main" val="3620687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93445F-9E66-4A4D-A31C-3FB3D793971E}"/>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Trino concepts - Query</a:t>
            </a:r>
            <a:endParaRPr lang="en-US">
              <a:solidFill>
                <a:srgbClr val="FFFFFF"/>
              </a:solidFill>
            </a:endParaRPr>
          </a:p>
        </p:txBody>
      </p:sp>
      <p:sp>
        <p:nvSpPr>
          <p:cNvPr id="3" name="Content Placeholder 2">
            <a:extLst>
              <a:ext uri="{FF2B5EF4-FFF2-40B4-BE49-F238E27FC236}">
                <a16:creationId xmlns:a16="http://schemas.microsoft.com/office/drawing/2014/main" id="{B6B97241-AF7C-405E-B08F-EAE73FC99FAC}"/>
              </a:ext>
            </a:extLst>
          </p:cNvPr>
          <p:cNvSpPr>
            <a:spLocks noGrp="1"/>
          </p:cNvSpPr>
          <p:nvPr>
            <p:ph idx="1"/>
          </p:nvPr>
        </p:nvSpPr>
        <p:spPr>
          <a:xfrm>
            <a:off x="5474624" y="801866"/>
            <a:ext cx="6468134" cy="5548134"/>
          </a:xfrm>
        </p:spPr>
        <p:txBody>
          <a:bodyPr vert="horz" lIns="91440" tIns="45720" rIns="91440" bIns="45720" rtlCol="0" anchor="ctr">
            <a:normAutofit/>
          </a:bodyPr>
          <a:lstStyle/>
          <a:p>
            <a:pPr algn="r" rtl="1"/>
            <a:r>
              <a:rPr lang="en-US" sz="2200" dirty="0" err="1">
                <a:solidFill>
                  <a:srgbClr val="000000"/>
                </a:solidFill>
                <a:ea typeface="+mn-lt"/>
                <a:cs typeface="+mn-lt"/>
              </a:rPr>
              <a:t>שtrino</a:t>
            </a:r>
            <a:r>
              <a:rPr lang="en-US" sz="2200" dirty="0">
                <a:solidFill>
                  <a:srgbClr val="000000"/>
                </a:solidFill>
                <a:ea typeface="+mn-lt"/>
                <a:cs typeface="+mn-lt"/>
              </a:rPr>
              <a:t> </a:t>
            </a:r>
            <a:r>
              <a:rPr lang="en-US" sz="2200" dirty="0" err="1">
                <a:solidFill>
                  <a:srgbClr val="000000"/>
                </a:solidFill>
                <a:ea typeface="+mn-lt"/>
                <a:cs typeface="+mn-lt"/>
              </a:rPr>
              <a:t>מפרסר</a:t>
            </a:r>
            <a:r>
              <a:rPr lang="en-US" sz="2200" dirty="0">
                <a:solidFill>
                  <a:srgbClr val="000000"/>
                </a:solidFill>
                <a:ea typeface="+mn-lt"/>
                <a:cs typeface="+mn-lt"/>
              </a:rPr>
              <a:t> statement, </a:t>
            </a:r>
            <a:r>
              <a:rPr lang="en-US" sz="2200" dirty="0" err="1">
                <a:solidFill>
                  <a:srgbClr val="000000"/>
                </a:solidFill>
                <a:ea typeface="+mn-lt"/>
                <a:cs typeface="+mn-lt"/>
              </a:rPr>
              <a:t>הוא</a:t>
            </a:r>
            <a:r>
              <a:rPr lang="en-US" sz="2200" dirty="0">
                <a:solidFill>
                  <a:srgbClr val="000000"/>
                </a:solidFill>
                <a:ea typeface="+mn-lt"/>
                <a:cs typeface="+mn-lt"/>
              </a:rPr>
              <a:t> </a:t>
            </a:r>
            <a:r>
              <a:rPr lang="en-US" sz="2200" dirty="0" err="1">
                <a:solidFill>
                  <a:srgbClr val="000000"/>
                </a:solidFill>
                <a:ea typeface="+mn-lt"/>
                <a:cs typeface="+mn-lt"/>
              </a:rPr>
              <a:t>הופך</a:t>
            </a:r>
            <a:r>
              <a:rPr lang="en-US" sz="2200" dirty="0">
                <a:solidFill>
                  <a:srgbClr val="000000"/>
                </a:solidFill>
                <a:ea typeface="+mn-lt"/>
                <a:cs typeface="+mn-lt"/>
              </a:rPr>
              <a:t> </a:t>
            </a:r>
            <a:r>
              <a:rPr lang="en-US" sz="2200" dirty="0" err="1">
                <a:solidFill>
                  <a:srgbClr val="000000"/>
                </a:solidFill>
                <a:ea typeface="+mn-lt"/>
                <a:cs typeface="+mn-lt"/>
              </a:rPr>
              <a:t>אותה</a:t>
            </a:r>
            <a:r>
              <a:rPr lang="en-US" sz="2200" dirty="0">
                <a:solidFill>
                  <a:srgbClr val="000000"/>
                </a:solidFill>
                <a:ea typeface="+mn-lt"/>
                <a:cs typeface="+mn-lt"/>
              </a:rPr>
              <a:t> ל query </a:t>
            </a:r>
            <a:r>
              <a:rPr lang="en-US" sz="2200" dirty="0" err="1">
                <a:solidFill>
                  <a:srgbClr val="000000"/>
                </a:solidFill>
                <a:ea typeface="+mn-lt"/>
                <a:cs typeface="+mn-lt"/>
              </a:rPr>
              <a:t>ויוצר</a:t>
            </a:r>
            <a:r>
              <a:rPr lang="en-US" sz="2200" dirty="0">
                <a:solidFill>
                  <a:srgbClr val="000000"/>
                </a:solidFill>
                <a:ea typeface="+mn-lt"/>
                <a:cs typeface="+mn-lt"/>
              </a:rPr>
              <a:t> distributed query plan.</a:t>
            </a:r>
          </a:p>
          <a:p>
            <a:pPr algn="r" rtl="1"/>
            <a:endParaRPr lang="en-US" sz="2200" dirty="0">
              <a:solidFill>
                <a:srgbClr val="000000"/>
              </a:solidFill>
              <a:cs typeface="Calibri"/>
            </a:endParaRPr>
          </a:p>
          <a:p>
            <a:pPr algn="r" rtl="1"/>
            <a:r>
              <a:rPr lang="en-US" sz="2200" dirty="0">
                <a:solidFill>
                  <a:srgbClr val="000000"/>
                </a:solidFill>
                <a:cs typeface="Calibri"/>
              </a:rPr>
              <a:t>ה query plan </a:t>
            </a:r>
            <a:r>
              <a:rPr lang="en-US" sz="2200" dirty="0" err="1">
                <a:solidFill>
                  <a:srgbClr val="000000"/>
                </a:solidFill>
                <a:cs typeface="Calibri"/>
              </a:rPr>
              <a:t>מובן</a:t>
            </a:r>
            <a:r>
              <a:rPr lang="en-US" sz="2200" dirty="0">
                <a:solidFill>
                  <a:srgbClr val="000000"/>
                </a:solidFill>
                <a:cs typeface="Calibri"/>
              </a:rPr>
              <a:t> </a:t>
            </a:r>
            <a:r>
              <a:rPr lang="en-US" sz="2200" dirty="0" err="1">
                <a:solidFill>
                  <a:srgbClr val="000000"/>
                </a:solidFill>
                <a:cs typeface="Calibri"/>
              </a:rPr>
              <a:t>לאחר</a:t>
            </a:r>
            <a:r>
              <a:rPr lang="en-US" sz="2200" dirty="0">
                <a:solidFill>
                  <a:srgbClr val="000000"/>
                </a:solidFill>
                <a:cs typeface="Calibri"/>
              </a:rPr>
              <a:t> </a:t>
            </a:r>
            <a:r>
              <a:rPr lang="en-US" sz="2200" dirty="0" err="1">
                <a:solidFill>
                  <a:srgbClr val="000000"/>
                </a:solidFill>
                <a:cs typeface="Calibri"/>
              </a:rPr>
              <a:t>מכן</a:t>
            </a:r>
            <a:r>
              <a:rPr lang="en-US" sz="2200" dirty="0">
                <a:solidFill>
                  <a:srgbClr val="000000"/>
                </a:solidFill>
                <a:ea typeface="+mn-lt"/>
                <a:cs typeface="+mn-lt"/>
              </a:rPr>
              <a:t> </a:t>
            </a:r>
            <a:r>
              <a:rPr lang="en-US" sz="2200" dirty="0" err="1">
                <a:solidFill>
                  <a:srgbClr val="000000"/>
                </a:solidFill>
                <a:ea typeface="+mn-lt"/>
                <a:cs typeface="+mn-lt"/>
              </a:rPr>
              <a:t>כסדר</a:t>
            </a:r>
            <a:r>
              <a:rPr lang="en-US" sz="2200" dirty="0">
                <a:solidFill>
                  <a:srgbClr val="000000"/>
                </a:solidFill>
                <a:ea typeface="+mn-lt"/>
                <a:cs typeface="+mn-lt"/>
              </a:rPr>
              <a:t> </a:t>
            </a:r>
            <a:r>
              <a:rPr lang="en-US" sz="2200" dirty="0" err="1">
                <a:solidFill>
                  <a:srgbClr val="000000"/>
                </a:solidFill>
                <a:ea typeface="+mn-lt"/>
                <a:cs typeface="+mn-lt"/>
              </a:rPr>
              <a:t>של</a:t>
            </a:r>
            <a:r>
              <a:rPr lang="en-US" sz="2200" dirty="0">
                <a:solidFill>
                  <a:srgbClr val="000000"/>
                </a:solidFill>
                <a:ea typeface="+mn-lt"/>
                <a:cs typeface="+mn-lt"/>
              </a:rPr>
              <a:t> </a:t>
            </a:r>
            <a:r>
              <a:rPr lang="en-US" sz="2200" dirty="0" err="1">
                <a:solidFill>
                  <a:srgbClr val="000000"/>
                </a:solidFill>
                <a:ea typeface="+mn-lt"/>
                <a:cs typeface="+mn-lt"/>
              </a:rPr>
              <a:t>stageים</a:t>
            </a:r>
            <a:r>
              <a:rPr lang="en-US" sz="2200" dirty="0">
                <a:solidFill>
                  <a:srgbClr val="000000"/>
                </a:solidFill>
                <a:ea typeface="+mn-lt"/>
                <a:cs typeface="+mn-lt"/>
              </a:rPr>
              <a:t> </a:t>
            </a:r>
            <a:r>
              <a:rPr lang="en-US" sz="2200" dirty="0" err="1">
                <a:solidFill>
                  <a:srgbClr val="000000"/>
                </a:solidFill>
                <a:ea typeface="+mn-lt"/>
                <a:cs typeface="+mn-lt"/>
              </a:rPr>
              <a:t>קשורים</a:t>
            </a:r>
            <a:r>
              <a:rPr lang="en-US" sz="2200" dirty="0">
                <a:solidFill>
                  <a:srgbClr val="000000"/>
                </a:solidFill>
                <a:ea typeface="+mn-lt"/>
                <a:cs typeface="+mn-lt"/>
              </a:rPr>
              <a:t> </a:t>
            </a:r>
            <a:r>
              <a:rPr lang="en-US" sz="2200" dirty="0" err="1">
                <a:solidFill>
                  <a:srgbClr val="000000"/>
                </a:solidFill>
                <a:ea typeface="+mn-lt"/>
                <a:cs typeface="+mn-lt"/>
              </a:rPr>
              <a:t>שרצים</a:t>
            </a:r>
            <a:r>
              <a:rPr lang="en-US" sz="2200" dirty="0">
                <a:solidFill>
                  <a:srgbClr val="000000"/>
                </a:solidFill>
                <a:ea typeface="+mn-lt"/>
                <a:cs typeface="+mn-lt"/>
              </a:rPr>
              <a:t> </a:t>
            </a:r>
            <a:r>
              <a:rPr lang="en-US" sz="2200" dirty="0" err="1">
                <a:solidFill>
                  <a:srgbClr val="000000"/>
                </a:solidFill>
                <a:ea typeface="+mn-lt"/>
                <a:cs typeface="+mn-lt"/>
              </a:rPr>
              <a:t>על</a:t>
            </a:r>
            <a:r>
              <a:rPr lang="en-US" sz="2200" dirty="0">
                <a:solidFill>
                  <a:srgbClr val="000000"/>
                </a:solidFill>
                <a:ea typeface="+mn-lt"/>
                <a:cs typeface="+mn-lt"/>
              </a:rPr>
              <a:t> </a:t>
            </a:r>
            <a:r>
              <a:rPr lang="en-US" sz="2200" dirty="0" err="1">
                <a:solidFill>
                  <a:srgbClr val="000000"/>
                </a:solidFill>
                <a:ea typeface="+mn-lt"/>
                <a:cs typeface="+mn-lt"/>
              </a:rPr>
              <a:t>הworkers</a:t>
            </a:r>
            <a:r>
              <a:rPr lang="en-US" sz="2200" dirty="0">
                <a:solidFill>
                  <a:srgbClr val="000000"/>
                </a:solidFill>
                <a:ea typeface="+mn-lt"/>
                <a:cs typeface="+mn-lt"/>
              </a:rPr>
              <a:t> .</a:t>
            </a:r>
          </a:p>
          <a:p>
            <a:pPr algn="r" rtl="1"/>
            <a:endParaRPr lang="en-US" sz="2200" dirty="0">
              <a:solidFill>
                <a:srgbClr val="000000"/>
              </a:solidFill>
              <a:ea typeface="+mn-lt"/>
              <a:cs typeface="+mn-lt"/>
            </a:endParaRPr>
          </a:p>
          <a:p>
            <a:pPr algn="r" rtl="1"/>
            <a:r>
              <a:rPr lang="en-US" sz="2200" dirty="0" err="1">
                <a:solidFill>
                  <a:srgbClr val="000000"/>
                </a:solidFill>
                <a:ea typeface="+mn-lt"/>
                <a:cs typeface="+mn-lt"/>
              </a:rPr>
              <a:t>אפשר</a:t>
            </a:r>
            <a:r>
              <a:rPr lang="en-US" sz="2200" dirty="0">
                <a:solidFill>
                  <a:srgbClr val="000000"/>
                </a:solidFill>
                <a:ea typeface="+mn-lt"/>
                <a:cs typeface="+mn-lt"/>
              </a:rPr>
              <a:t> </a:t>
            </a:r>
            <a:r>
              <a:rPr lang="en-US" sz="2200" dirty="0" err="1">
                <a:solidFill>
                  <a:srgbClr val="000000"/>
                </a:solidFill>
                <a:ea typeface="+mn-lt"/>
                <a:cs typeface="+mn-lt"/>
              </a:rPr>
              <a:t>לחשוב</a:t>
            </a:r>
            <a:r>
              <a:rPr lang="en-US" sz="2200" dirty="0">
                <a:solidFill>
                  <a:srgbClr val="000000"/>
                </a:solidFill>
                <a:ea typeface="+mn-lt"/>
                <a:cs typeface="+mn-lt"/>
              </a:rPr>
              <a:t> </a:t>
            </a:r>
            <a:r>
              <a:rPr lang="en-US" sz="2200" dirty="0" err="1">
                <a:solidFill>
                  <a:srgbClr val="000000"/>
                </a:solidFill>
                <a:ea typeface="+mn-lt"/>
                <a:cs typeface="+mn-lt"/>
              </a:rPr>
              <a:t>על</a:t>
            </a:r>
            <a:r>
              <a:rPr lang="en-US" sz="2200" dirty="0">
                <a:solidFill>
                  <a:srgbClr val="000000"/>
                </a:solidFill>
                <a:ea typeface="+mn-lt"/>
                <a:cs typeface="+mn-lt"/>
              </a:rPr>
              <a:t> statement </a:t>
            </a:r>
            <a:r>
              <a:rPr lang="en-US" sz="2200" dirty="0" err="1">
                <a:solidFill>
                  <a:srgbClr val="000000"/>
                </a:solidFill>
                <a:ea typeface="+mn-lt"/>
                <a:cs typeface="+mn-lt"/>
              </a:rPr>
              <a:t>כטקסט</a:t>
            </a:r>
            <a:r>
              <a:rPr lang="en-US" sz="2200" dirty="0">
                <a:solidFill>
                  <a:srgbClr val="000000"/>
                </a:solidFill>
                <a:ea typeface="+mn-lt"/>
                <a:cs typeface="+mn-lt"/>
              </a:rPr>
              <a:t> SQL </a:t>
            </a:r>
            <a:r>
              <a:rPr lang="en-US" sz="2200" dirty="0" err="1">
                <a:solidFill>
                  <a:srgbClr val="000000"/>
                </a:solidFill>
                <a:ea typeface="+mn-lt"/>
                <a:cs typeface="+mn-lt"/>
              </a:rPr>
              <a:t>שמועבר</a:t>
            </a:r>
            <a:r>
              <a:rPr lang="en-US" sz="2200" dirty="0">
                <a:solidFill>
                  <a:srgbClr val="000000"/>
                </a:solidFill>
                <a:ea typeface="+mn-lt"/>
                <a:cs typeface="+mn-lt"/>
              </a:rPr>
              <a:t> </a:t>
            </a:r>
            <a:r>
              <a:rPr lang="en-US" sz="2200" dirty="0" err="1">
                <a:solidFill>
                  <a:srgbClr val="000000"/>
                </a:solidFill>
                <a:ea typeface="+mn-lt"/>
                <a:cs typeface="+mn-lt"/>
              </a:rPr>
              <a:t>לטרינו</a:t>
            </a:r>
            <a:r>
              <a:rPr lang="en-US" sz="2200" dirty="0">
                <a:solidFill>
                  <a:srgbClr val="000000"/>
                </a:solidFill>
                <a:ea typeface="+mn-lt"/>
                <a:cs typeface="+mn-lt"/>
              </a:rPr>
              <a:t>, </a:t>
            </a:r>
            <a:r>
              <a:rPr lang="en-US" sz="2200" dirty="0" err="1">
                <a:solidFill>
                  <a:srgbClr val="000000"/>
                </a:solidFill>
                <a:ea typeface="+mn-lt"/>
                <a:cs typeface="+mn-lt"/>
              </a:rPr>
              <a:t>בעוד</a:t>
            </a:r>
            <a:r>
              <a:rPr lang="en-US" sz="2200" dirty="0">
                <a:solidFill>
                  <a:srgbClr val="000000"/>
                </a:solidFill>
                <a:ea typeface="+mn-lt"/>
                <a:cs typeface="+mn-lt"/>
              </a:rPr>
              <a:t> ש query </a:t>
            </a:r>
            <a:r>
              <a:rPr lang="en-US" sz="2200" dirty="0" err="1">
                <a:solidFill>
                  <a:srgbClr val="000000"/>
                </a:solidFill>
                <a:ea typeface="+mn-lt"/>
                <a:cs typeface="+mn-lt"/>
              </a:rPr>
              <a:t>מיוחס</a:t>
            </a:r>
            <a:r>
              <a:rPr lang="en-US" sz="2200" dirty="0">
                <a:solidFill>
                  <a:srgbClr val="000000"/>
                </a:solidFill>
                <a:ea typeface="+mn-lt"/>
                <a:cs typeface="+mn-lt"/>
              </a:rPr>
              <a:t> </a:t>
            </a:r>
            <a:r>
              <a:rPr lang="en-US" sz="2200" dirty="0" err="1">
                <a:solidFill>
                  <a:srgbClr val="000000"/>
                </a:solidFill>
                <a:ea typeface="+mn-lt"/>
                <a:cs typeface="+mn-lt"/>
              </a:rPr>
              <a:t>כקונפיגורציה</a:t>
            </a:r>
            <a:r>
              <a:rPr lang="en-US" sz="2200" dirty="0">
                <a:solidFill>
                  <a:srgbClr val="000000"/>
                </a:solidFill>
                <a:ea typeface="+mn-lt"/>
                <a:cs typeface="+mn-lt"/>
              </a:rPr>
              <a:t> ו  components </a:t>
            </a:r>
            <a:r>
              <a:rPr lang="en-US" sz="2200" dirty="0" err="1">
                <a:solidFill>
                  <a:srgbClr val="000000"/>
                </a:solidFill>
                <a:ea typeface="+mn-lt"/>
                <a:cs typeface="+mn-lt"/>
              </a:rPr>
              <a:t>שייועדם</a:t>
            </a:r>
            <a:r>
              <a:rPr lang="en-US" sz="2200" dirty="0">
                <a:solidFill>
                  <a:srgbClr val="000000"/>
                </a:solidFill>
                <a:ea typeface="+mn-lt"/>
                <a:cs typeface="+mn-lt"/>
              </a:rPr>
              <a:t> </a:t>
            </a:r>
            <a:r>
              <a:rPr lang="en-US" sz="2200" dirty="0" err="1">
                <a:solidFill>
                  <a:srgbClr val="000000"/>
                </a:solidFill>
                <a:ea typeface="+mn-lt"/>
                <a:cs typeface="+mn-lt"/>
              </a:rPr>
              <a:t>להריץ</a:t>
            </a:r>
            <a:r>
              <a:rPr lang="en-US" sz="2200" dirty="0">
                <a:solidFill>
                  <a:srgbClr val="000000"/>
                </a:solidFill>
                <a:ea typeface="+mn-lt"/>
                <a:cs typeface="+mn-lt"/>
              </a:rPr>
              <a:t> </a:t>
            </a:r>
            <a:r>
              <a:rPr lang="en-US" sz="2200" dirty="0" err="1">
                <a:solidFill>
                  <a:srgbClr val="000000"/>
                </a:solidFill>
                <a:ea typeface="+mn-lt"/>
                <a:cs typeface="+mn-lt"/>
              </a:rPr>
              <a:t>את</a:t>
            </a:r>
            <a:r>
              <a:rPr lang="en-US" sz="2200" dirty="0">
                <a:solidFill>
                  <a:srgbClr val="000000"/>
                </a:solidFill>
                <a:ea typeface="+mn-lt"/>
                <a:cs typeface="+mn-lt"/>
              </a:rPr>
              <a:t> </a:t>
            </a:r>
            <a:r>
              <a:rPr lang="en-US" sz="2200" dirty="0" err="1">
                <a:solidFill>
                  <a:srgbClr val="000000"/>
                </a:solidFill>
                <a:ea typeface="+mn-lt"/>
                <a:cs typeface="+mn-lt"/>
              </a:rPr>
              <a:t>הstatement</a:t>
            </a:r>
            <a:r>
              <a:rPr lang="en-US" sz="2200" dirty="0">
                <a:solidFill>
                  <a:srgbClr val="000000"/>
                </a:solidFill>
                <a:ea typeface="+mn-lt"/>
                <a:cs typeface="+mn-lt"/>
              </a:rPr>
              <a:t>.</a:t>
            </a:r>
          </a:p>
          <a:p>
            <a:pPr algn="r" rtl="1"/>
            <a:endParaRPr lang="en-US" sz="2200" dirty="0">
              <a:solidFill>
                <a:srgbClr val="000000"/>
              </a:solidFill>
              <a:ea typeface="+mn-lt"/>
              <a:cs typeface="+mn-lt"/>
            </a:endParaRPr>
          </a:p>
          <a:p>
            <a:pPr algn="r" rtl="1"/>
            <a:r>
              <a:rPr lang="en-US" sz="2200" dirty="0">
                <a:solidFill>
                  <a:srgbClr val="000000"/>
                </a:solidFill>
                <a:ea typeface="+mn-lt"/>
                <a:cs typeface="+mn-lt"/>
              </a:rPr>
              <a:t>query </a:t>
            </a:r>
            <a:r>
              <a:rPr lang="en-US" sz="2200" dirty="0" err="1">
                <a:solidFill>
                  <a:srgbClr val="000000"/>
                </a:solidFill>
                <a:ea typeface="+mn-lt"/>
                <a:cs typeface="+mn-lt"/>
              </a:rPr>
              <a:t>מכיל</a:t>
            </a:r>
            <a:r>
              <a:rPr lang="en-US" sz="2200" dirty="0">
                <a:solidFill>
                  <a:srgbClr val="000000"/>
                </a:solidFill>
                <a:ea typeface="+mn-lt"/>
                <a:cs typeface="+mn-lt"/>
              </a:rPr>
              <a:t> stages, tasks, splits, connectors </a:t>
            </a:r>
            <a:r>
              <a:rPr lang="en-US" sz="2200" dirty="0" err="1">
                <a:solidFill>
                  <a:srgbClr val="000000"/>
                </a:solidFill>
                <a:ea typeface="+mn-lt"/>
                <a:cs typeface="+mn-lt"/>
              </a:rPr>
              <a:t>ועוד</a:t>
            </a:r>
            <a:r>
              <a:rPr lang="en-US" sz="2200" dirty="0">
                <a:solidFill>
                  <a:srgbClr val="000000"/>
                </a:solidFill>
                <a:ea typeface="+mn-lt"/>
                <a:cs typeface="+mn-lt"/>
              </a:rPr>
              <a:t> </a:t>
            </a:r>
            <a:r>
              <a:rPr lang="en-US" sz="2200" dirty="0" err="1">
                <a:solidFill>
                  <a:srgbClr val="000000"/>
                </a:solidFill>
                <a:ea typeface="+mn-lt"/>
                <a:cs typeface="+mn-lt"/>
              </a:rPr>
              <a:t>חלקים</a:t>
            </a:r>
            <a:r>
              <a:rPr lang="en-US" sz="2200" dirty="0">
                <a:solidFill>
                  <a:srgbClr val="000000"/>
                </a:solidFill>
                <a:ea typeface="+mn-lt"/>
                <a:cs typeface="+mn-lt"/>
              </a:rPr>
              <a:t> </a:t>
            </a:r>
            <a:r>
              <a:rPr lang="en-US" sz="2200" dirty="0" err="1">
                <a:solidFill>
                  <a:srgbClr val="000000"/>
                </a:solidFill>
                <a:ea typeface="+mn-lt"/>
                <a:cs typeface="+mn-lt"/>
              </a:rPr>
              <a:t>ומקורות</a:t>
            </a:r>
            <a:r>
              <a:rPr lang="en-US" sz="2200" dirty="0">
                <a:solidFill>
                  <a:srgbClr val="000000"/>
                </a:solidFill>
                <a:ea typeface="+mn-lt"/>
                <a:cs typeface="+mn-lt"/>
              </a:rPr>
              <a:t> </a:t>
            </a:r>
            <a:r>
              <a:rPr lang="en-US" sz="2200" dirty="0" err="1">
                <a:solidFill>
                  <a:srgbClr val="000000"/>
                </a:solidFill>
                <a:ea typeface="+mn-lt"/>
                <a:cs typeface="+mn-lt"/>
              </a:rPr>
              <a:t>מידע</a:t>
            </a:r>
            <a:r>
              <a:rPr lang="en-US" sz="2200" dirty="0">
                <a:solidFill>
                  <a:srgbClr val="000000"/>
                </a:solidFill>
                <a:ea typeface="+mn-lt"/>
                <a:cs typeface="+mn-lt"/>
              </a:rPr>
              <a:t> </a:t>
            </a:r>
            <a:r>
              <a:rPr lang="en-US" sz="2200" dirty="0" err="1">
                <a:solidFill>
                  <a:srgbClr val="000000"/>
                </a:solidFill>
                <a:ea typeface="+mn-lt"/>
                <a:cs typeface="+mn-lt"/>
              </a:rPr>
              <a:t>שעובדים</a:t>
            </a:r>
            <a:r>
              <a:rPr lang="en-US" sz="2200" dirty="0">
                <a:solidFill>
                  <a:srgbClr val="000000"/>
                </a:solidFill>
                <a:ea typeface="+mn-lt"/>
                <a:cs typeface="+mn-lt"/>
              </a:rPr>
              <a:t> </a:t>
            </a:r>
            <a:r>
              <a:rPr lang="en-US" sz="2200" dirty="0" err="1">
                <a:solidFill>
                  <a:srgbClr val="000000"/>
                </a:solidFill>
                <a:ea typeface="+mn-lt"/>
                <a:cs typeface="+mn-lt"/>
              </a:rPr>
              <a:t>ביחד</a:t>
            </a:r>
            <a:r>
              <a:rPr lang="en-US" sz="2200" dirty="0">
                <a:solidFill>
                  <a:srgbClr val="000000"/>
                </a:solidFill>
                <a:ea typeface="+mn-lt"/>
                <a:cs typeface="+mn-lt"/>
              </a:rPr>
              <a:t> </a:t>
            </a:r>
            <a:r>
              <a:rPr lang="en-US" sz="2200" dirty="0" err="1">
                <a:solidFill>
                  <a:srgbClr val="000000"/>
                </a:solidFill>
                <a:ea typeface="+mn-lt"/>
                <a:cs typeface="+mn-lt"/>
              </a:rPr>
              <a:t>כדי</a:t>
            </a:r>
            <a:r>
              <a:rPr lang="en-US" sz="2200" dirty="0">
                <a:solidFill>
                  <a:srgbClr val="000000"/>
                </a:solidFill>
                <a:ea typeface="+mn-lt"/>
                <a:cs typeface="+mn-lt"/>
              </a:rPr>
              <a:t> </a:t>
            </a:r>
            <a:r>
              <a:rPr lang="en-US" sz="2200" dirty="0" err="1">
                <a:solidFill>
                  <a:srgbClr val="000000"/>
                </a:solidFill>
                <a:ea typeface="+mn-lt"/>
                <a:cs typeface="+mn-lt"/>
              </a:rPr>
              <a:t>להפיק</a:t>
            </a:r>
            <a:r>
              <a:rPr lang="en-US" sz="2200" dirty="0">
                <a:solidFill>
                  <a:srgbClr val="000000"/>
                </a:solidFill>
                <a:ea typeface="+mn-lt"/>
                <a:cs typeface="+mn-lt"/>
              </a:rPr>
              <a:t> </a:t>
            </a:r>
            <a:r>
              <a:rPr lang="en-US" sz="2200" dirty="0" err="1">
                <a:solidFill>
                  <a:srgbClr val="000000"/>
                </a:solidFill>
                <a:ea typeface="+mn-lt"/>
                <a:cs typeface="+mn-lt"/>
              </a:rPr>
              <a:t>תוצאה</a:t>
            </a:r>
            <a:r>
              <a:rPr lang="en-US" sz="2200" dirty="0">
                <a:solidFill>
                  <a:srgbClr val="000000"/>
                </a:solidFill>
                <a:ea typeface="+mn-lt"/>
                <a:cs typeface="+mn-lt"/>
              </a:rPr>
              <a:t>.</a:t>
            </a:r>
          </a:p>
        </p:txBody>
      </p:sp>
    </p:spTree>
    <p:extLst>
      <p:ext uri="{BB962C8B-B14F-4D97-AF65-F5344CB8AC3E}">
        <p14:creationId xmlns:p14="http://schemas.microsoft.com/office/powerpoint/2010/main" val="293962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9B0BA-A2B2-4D89-8D4C-5D8991C25397}"/>
              </a:ext>
            </a:extLst>
          </p:cNvPr>
          <p:cNvSpPr>
            <a:spLocks noGrp="1"/>
          </p:cNvSpPr>
          <p:nvPr>
            <p:ph type="title"/>
          </p:nvPr>
        </p:nvSpPr>
        <p:spPr>
          <a:xfrm>
            <a:off x="1016805" y="1345958"/>
            <a:ext cx="4193196" cy="4166085"/>
          </a:xfrm>
        </p:spPr>
        <p:txBody>
          <a:bodyPr>
            <a:normAutofit/>
          </a:bodyPr>
          <a:lstStyle/>
          <a:p>
            <a:r>
              <a:rPr lang="en-US" sz="4600">
                <a:cs typeface="Calibri Light"/>
              </a:rPr>
              <a:t>Trino concepts  - Stage</a:t>
            </a:r>
            <a:endParaRPr lang="en-US" sz="4600"/>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335DE34-FB82-4E82-881F-99BE2F514F22}"/>
              </a:ext>
            </a:extLst>
          </p:cNvPr>
          <p:cNvSpPr>
            <a:spLocks noGrp="1"/>
          </p:cNvSpPr>
          <p:nvPr>
            <p:ph idx="1"/>
          </p:nvPr>
        </p:nvSpPr>
        <p:spPr>
          <a:xfrm>
            <a:off x="5886834" y="750307"/>
            <a:ext cx="6023376" cy="5357387"/>
          </a:xfrm>
        </p:spPr>
        <p:txBody>
          <a:bodyPr vert="horz" lIns="91440" tIns="45720" rIns="91440" bIns="45720" rtlCol="0" anchor="ctr">
            <a:normAutofit/>
          </a:bodyPr>
          <a:lstStyle/>
          <a:p>
            <a:pPr algn="r" rtl="1"/>
            <a:r>
              <a:rPr lang="en-US" sz="2200" dirty="0" err="1">
                <a:ea typeface="+mn-lt"/>
                <a:cs typeface="+mn-lt"/>
              </a:rPr>
              <a:t>שtrino</a:t>
            </a:r>
            <a:r>
              <a:rPr lang="en-US" sz="2200" dirty="0">
                <a:ea typeface="+mn-lt"/>
                <a:cs typeface="+mn-lt"/>
              </a:rPr>
              <a:t> </a:t>
            </a:r>
            <a:r>
              <a:rPr lang="en-US" sz="2200" dirty="0" err="1">
                <a:ea typeface="+mn-lt"/>
                <a:cs typeface="+mn-lt"/>
              </a:rPr>
              <a:t>מריץ</a:t>
            </a:r>
            <a:r>
              <a:rPr lang="en-US" sz="2200" dirty="0">
                <a:ea typeface="+mn-lt"/>
                <a:cs typeface="+mn-lt"/>
              </a:rPr>
              <a:t> query, </a:t>
            </a:r>
            <a:r>
              <a:rPr lang="en-US" sz="2200" dirty="0" err="1">
                <a:ea typeface="+mn-lt"/>
                <a:cs typeface="+mn-lt"/>
              </a:rPr>
              <a:t>הוא</a:t>
            </a:r>
            <a:r>
              <a:rPr lang="en-US" sz="2200" dirty="0">
                <a:ea typeface="+mn-lt"/>
                <a:cs typeface="+mn-lt"/>
              </a:rPr>
              <a:t> </a:t>
            </a:r>
            <a:r>
              <a:rPr lang="en-US" sz="2200" dirty="0" err="1">
                <a:ea typeface="+mn-lt"/>
                <a:cs typeface="+mn-lt"/>
              </a:rPr>
              <a:t>עושה</a:t>
            </a:r>
            <a:r>
              <a:rPr lang="en-US" sz="2200" dirty="0">
                <a:ea typeface="+mn-lt"/>
                <a:cs typeface="+mn-lt"/>
              </a:rPr>
              <a:t> </a:t>
            </a:r>
            <a:r>
              <a:rPr lang="en-US" sz="2200" dirty="0" err="1">
                <a:ea typeface="+mn-lt"/>
                <a:cs typeface="+mn-lt"/>
              </a:rPr>
              <a:t>זאת</a:t>
            </a:r>
            <a:r>
              <a:rPr lang="en-US" sz="2200" dirty="0">
                <a:ea typeface="+mn-lt"/>
                <a:cs typeface="+mn-lt"/>
              </a:rPr>
              <a:t> </a:t>
            </a:r>
            <a:r>
              <a:rPr lang="en-US" sz="2200" dirty="0" err="1">
                <a:ea typeface="+mn-lt"/>
                <a:cs typeface="+mn-lt"/>
              </a:rPr>
              <a:t>על</a:t>
            </a:r>
            <a:r>
              <a:rPr lang="en-US" sz="2200" dirty="0">
                <a:ea typeface="+mn-lt"/>
                <a:cs typeface="+mn-lt"/>
              </a:rPr>
              <a:t> </a:t>
            </a:r>
            <a:r>
              <a:rPr lang="en-US" sz="2200" dirty="0" err="1">
                <a:ea typeface="+mn-lt"/>
                <a:cs typeface="+mn-lt"/>
              </a:rPr>
              <a:t>ידי</a:t>
            </a:r>
            <a:r>
              <a:rPr lang="en-US" sz="2200" dirty="0">
                <a:ea typeface="+mn-lt"/>
                <a:cs typeface="+mn-lt"/>
              </a:rPr>
              <a:t> </a:t>
            </a:r>
            <a:r>
              <a:rPr lang="en-US" sz="2200" dirty="0" err="1">
                <a:ea typeface="+mn-lt"/>
                <a:cs typeface="+mn-lt"/>
              </a:rPr>
              <a:t>פירוק</a:t>
            </a:r>
            <a:r>
              <a:rPr lang="en-US" sz="2200" dirty="0">
                <a:ea typeface="+mn-lt"/>
                <a:cs typeface="+mn-lt"/>
              </a:rPr>
              <a:t> </a:t>
            </a:r>
            <a:r>
              <a:rPr lang="en-US" sz="2200" dirty="0" err="1">
                <a:ea typeface="+mn-lt"/>
                <a:cs typeface="+mn-lt"/>
              </a:rPr>
              <a:t>הביצוע</a:t>
            </a:r>
            <a:r>
              <a:rPr lang="en-US" sz="2200" dirty="0">
                <a:ea typeface="+mn-lt"/>
                <a:cs typeface="+mn-lt"/>
              </a:rPr>
              <a:t> </a:t>
            </a:r>
            <a:r>
              <a:rPr lang="en-US" sz="2200" dirty="0" err="1">
                <a:ea typeface="+mn-lt"/>
                <a:cs typeface="+mn-lt"/>
              </a:rPr>
              <a:t>להיררכיה</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שלבים</a:t>
            </a:r>
            <a:r>
              <a:rPr lang="en-US" sz="2200" dirty="0">
                <a:ea typeface="+mn-lt"/>
                <a:cs typeface="+mn-lt"/>
              </a:rPr>
              <a:t> (stages).</a:t>
            </a:r>
          </a:p>
          <a:p>
            <a:pPr algn="r" rtl="1"/>
            <a:endParaRPr lang="en-US" sz="2200" dirty="0">
              <a:ea typeface="+mn-lt"/>
              <a:cs typeface="+mn-lt"/>
            </a:endParaRPr>
          </a:p>
          <a:p>
            <a:pPr algn="r" rtl="1"/>
            <a:r>
              <a:rPr lang="en-US" sz="2200" dirty="0" err="1">
                <a:ea typeface="+mn-lt"/>
                <a:cs typeface="+mn-lt"/>
              </a:rPr>
              <a:t>היררכיית</a:t>
            </a:r>
            <a:r>
              <a:rPr lang="en-US" sz="2200" dirty="0">
                <a:ea typeface="+mn-lt"/>
                <a:cs typeface="+mn-lt"/>
              </a:rPr>
              <a:t> </a:t>
            </a:r>
            <a:r>
              <a:rPr lang="en-US" sz="2200" dirty="0" err="1">
                <a:ea typeface="+mn-lt"/>
                <a:cs typeface="+mn-lt"/>
              </a:rPr>
              <a:t>השלבים</a:t>
            </a:r>
            <a:r>
              <a:rPr lang="en-US" sz="2200" dirty="0">
                <a:ea typeface="+mn-lt"/>
                <a:cs typeface="+mn-lt"/>
              </a:rPr>
              <a:t> </a:t>
            </a:r>
            <a:r>
              <a:rPr lang="en-US" sz="2200" dirty="0" err="1">
                <a:ea typeface="+mn-lt"/>
                <a:cs typeface="+mn-lt"/>
              </a:rPr>
              <a:t>הכוללת</a:t>
            </a:r>
            <a:r>
              <a:rPr lang="en-US" sz="2200" dirty="0">
                <a:ea typeface="+mn-lt"/>
                <a:cs typeface="+mn-lt"/>
              </a:rPr>
              <a:t> </a:t>
            </a:r>
            <a:r>
              <a:rPr lang="en-US" sz="2200" dirty="0" err="1">
                <a:ea typeface="+mn-lt"/>
                <a:cs typeface="+mn-lt"/>
              </a:rPr>
              <a:t>שאילתה</a:t>
            </a:r>
            <a:r>
              <a:rPr lang="en-US" sz="2200" dirty="0">
                <a:ea typeface="+mn-lt"/>
                <a:cs typeface="+mn-lt"/>
              </a:rPr>
              <a:t> </a:t>
            </a:r>
            <a:r>
              <a:rPr lang="en-US" sz="2200" dirty="0" err="1">
                <a:ea typeface="+mn-lt"/>
                <a:cs typeface="+mn-lt"/>
              </a:rPr>
              <a:t>דומה</a:t>
            </a:r>
            <a:r>
              <a:rPr lang="en-US" sz="2200" dirty="0">
                <a:ea typeface="+mn-lt"/>
                <a:cs typeface="+mn-lt"/>
              </a:rPr>
              <a:t> </a:t>
            </a:r>
            <a:r>
              <a:rPr lang="en-US" sz="2200" dirty="0" err="1">
                <a:ea typeface="+mn-lt"/>
                <a:cs typeface="+mn-lt"/>
              </a:rPr>
              <a:t>לעץ</a:t>
            </a:r>
            <a:r>
              <a:rPr lang="en-US" sz="2200" dirty="0">
                <a:ea typeface="+mn-lt"/>
                <a:cs typeface="+mn-lt"/>
              </a:rPr>
              <a:t>.</a:t>
            </a:r>
          </a:p>
          <a:p>
            <a:pPr algn="r" rtl="1"/>
            <a:endParaRPr lang="en-US" sz="2200" dirty="0">
              <a:ea typeface="+mn-lt"/>
              <a:cs typeface="+mn-lt"/>
            </a:endParaRPr>
          </a:p>
          <a:p>
            <a:pPr algn="r" rtl="1"/>
            <a:r>
              <a:rPr lang="en-US" sz="2200" dirty="0" err="1">
                <a:ea typeface="+mn-lt"/>
                <a:cs typeface="+mn-lt"/>
              </a:rPr>
              <a:t>לכל</a:t>
            </a:r>
            <a:r>
              <a:rPr lang="en-US" sz="2200" dirty="0">
                <a:ea typeface="+mn-lt"/>
                <a:cs typeface="+mn-lt"/>
              </a:rPr>
              <a:t> </a:t>
            </a:r>
            <a:r>
              <a:rPr lang="en-US" sz="2200" dirty="0" err="1">
                <a:ea typeface="+mn-lt"/>
                <a:cs typeface="+mn-lt"/>
              </a:rPr>
              <a:t>שאילתה</a:t>
            </a:r>
            <a:r>
              <a:rPr lang="en-US" sz="2200" dirty="0">
                <a:ea typeface="+mn-lt"/>
                <a:cs typeface="+mn-lt"/>
              </a:rPr>
              <a:t> </a:t>
            </a:r>
            <a:r>
              <a:rPr lang="en-US" sz="2200" dirty="0" err="1">
                <a:ea typeface="+mn-lt"/>
                <a:cs typeface="+mn-lt"/>
              </a:rPr>
              <a:t>יש</a:t>
            </a:r>
            <a:r>
              <a:rPr lang="en-US" sz="2200" dirty="0">
                <a:ea typeface="+mn-lt"/>
                <a:cs typeface="+mn-lt"/>
              </a:rPr>
              <a:t> </a:t>
            </a:r>
            <a:r>
              <a:rPr lang="en-US" sz="2200" dirty="0" err="1">
                <a:ea typeface="+mn-lt"/>
                <a:cs typeface="+mn-lt"/>
              </a:rPr>
              <a:t>שלב</a:t>
            </a:r>
            <a:r>
              <a:rPr lang="en-US" sz="2200" dirty="0">
                <a:ea typeface="+mn-lt"/>
                <a:cs typeface="+mn-lt"/>
              </a:rPr>
              <a:t> </a:t>
            </a:r>
            <a:r>
              <a:rPr lang="en-US" sz="2200" dirty="0" err="1">
                <a:ea typeface="+mn-lt"/>
                <a:cs typeface="+mn-lt"/>
              </a:rPr>
              <a:t>שורש</a:t>
            </a:r>
            <a:r>
              <a:rPr lang="en-US" sz="2200" dirty="0">
                <a:ea typeface="+mn-lt"/>
                <a:cs typeface="+mn-lt"/>
              </a:rPr>
              <a:t>, </a:t>
            </a:r>
            <a:r>
              <a:rPr lang="en-US" sz="2200" dirty="0" err="1">
                <a:ea typeface="+mn-lt"/>
                <a:cs typeface="+mn-lt"/>
              </a:rPr>
              <a:t>האחראי</a:t>
            </a:r>
            <a:r>
              <a:rPr lang="en-US" sz="2200" dirty="0">
                <a:ea typeface="+mn-lt"/>
                <a:cs typeface="+mn-lt"/>
              </a:rPr>
              <a:t> </a:t>
            </a:r>
            <a:r>
              <a:rPr lang="en-US" sz="2200" dirty="0" err="1">
                <a:ea typeface="+mn-lt"/>
                <a:cs typeface="+mn-lt"/>
              </a:rPr>
              <a:t>על</a:t>
            </a:r>
            <a:r>
              <a:rPr lang="en-US" sz="2200" dirty="0">
                <a:ea typeface="+mn-lt"/>
                <a:cs typeface="+mn-lt"/>
              </a:rPr>
              <a:t> </a:t>
            </a:r>
            <a:r>
              <a:rPr lang="en-US" sz="2200" dirty="0" err="1">
                <a:ea typeface="+mn-lt"/>
                <a:cs typeface="+mn-lt"/>
              </a:rPr>
              <a:t>איחוד</a:t>
            </a:r>
            <a:r>
              <a:rPr lang="en-US" sz="2200" dirty="0">
                <a:ea typeface="+mn-lt"/>
                <a:cs typeface="+mn-lt"/>
              </a:rPr>
              <a:t> </a:t>
            </a:r>
            <a:r>
              <a:rPr lang="en-US" sz="2200" dirty="0" err="1">
                <a:ea typeface="+mn-lt"/>
                <a:cs typeface="+mn-lt"/>
              </a:rPr>
              <a:t>הפלט</a:t>
            </a:r>
            <a:r>
              <a:rPr lang="en-US" sz="2200" dirty="0">
                <a:ea typeface="+mn-lt"/>
                <a:cs typeface="+mn-lt"/>
              </a:rPr>
              <a:t> </a:t>
            </a:r>
            <a:r>
              <a:rPr lang="en-US" sz="2200" dirty="0" err="1">
                <a:ea typeface="+mn-lt"/>
                <a:cs typeface="+mn-lt"/>
              </a:rPr>
              <a:t>משלבים</a:t>
            </a:r>
            <a:r>
              <a:rPr lang="en-US" sz="2200" dirty="0">
                <a:ea typeface="+mn-lt"/>
                <a:cs typeface="+mn-lt"/>
              </a:rPr>
              <a:t> </a:t>
            </a:r>
            <a:r>
              <a:rPr lang="en-US" sz="2200" dirty="0" err="1">
                <a:ea typeface="+mn-lt"/>
                <a:cs typeface="+mn-lt"/>
              </a:rPr>
              <a:t>אחרים</a:t>
            </a:r>
            <a:r>
              <a:rPr lang="en-US" sz="2200" dirty="0">
                <a:ea typeface="+mn-lt"/>
                <a:cs typeface="+mn-lt"/>
              </a:rPr>
              <a:t>.</a:t>
            </a:r>
          </a:p>
          <a:p>
            <a:pPr algn="r" rtl="1"/>
            <a:endParaRPr lang="en-US" sz="2200" dirty="0">
              <a:ea typeface="+mn-lt"/>
              <a:cs typeface="+mn-lt"/>
            </a:endParaRPr>
          </a:p>
          <a:p>
            <a:pPr algn="r" rtl="1"/>
            <a:r>
              <a:rPr lang="en-US" sz="2200" dirty="0">
                <a:ea typeface="+mn-lt"/>
                <a:cs typeface="+mn-lt"/>
              </a:rPr>
              <a:t>Stages </a:t>
            </a:r>
            <a:r>
              <a:rPr lang="en-US" sz="2200" dirty="0" err="1">
                <a:ea typeface="+mn-lt"/>
                <a:cs typeface="+mn-lt"/>
              </a:rPr>
              <a:t>הם</a:t>
            </a:r>
            <a:r>
              <a:rPr lang="en-US" sz="2200" dirty="0">
                <a:ea typeface="+mn-lt"/>
                <a:cs typeface="+mn-lt"/>
              </a:rPr>
              <a:t> </a:t>
            </a:r>
            <a:r>
              <a:rPr lang="en-US" sz="2200" dirty="0" err="1">
                <a:ea typeface="+mn-lt"/>
                <a:cs typeface="+mn-lt"/>
              </a:rPr>
              <a:t>מה</a:t>
            </a:r>
            <a:r>
              <a:rPr lang="en-US" sz="2200" dirty="0">
                <a:ea typeface="+mn-lt"/>
                <a:cs typeface="+mn-lt"/>
              </a:rPr>
              <a:t> </a:t>
            </a:r>
            <a:r>
              <a:rPr lang="en-US" sz="2200" dirty="0" err="1">
                <a:ea typeface="+mn-lt"/>
                <a:cs typeface="+mn-lt"/>
              </a:rPr>
              <a:t>שה</a:t>
            </a:r>
            <a:r>
              <a:rPr lang="en-US" sz="2200" dirty="0">
                <a:ea typeface="+mn-lt"/>
                <a:cs typeface="+mn-lt"/>
              </a:rPr>
              <a:t> coordinator </a:t>
            </a:r>
            <a:r>
              <a:rPr lang="en-US" sz="2200" dirty="0" err="1">
                <a:ea typeface="+mn-lt"/>
                <a:cs typeface="+mn-lt"/>
              </a:rPr>
              <a:t>משתמש</a:t>
            </a:r>
            <a:r>
              <a:rPr lang="en-US" sz="2200" dirty="0">
                <a:ea typeface="+mn-lt"/>
                <a:cs typeface="+mn-lt"/>
              </a:rPr>
              <a:t> </a:t>
            </a:r>
            <a:r>
              <a:rPr lang="en-US" sz="2200" dirty="0" err="1">
                <a:ea typeface="+mn-lt"/>
                <a:cs typeface="+mn-lt"/>
              </a:rPr>
              <a:t>בשביל</a:t>
            </a:r>
            <a:r>
              <a:rPr lang="en-US" sz="2200" dirty="0">
                <a:ea typeface="+mn-lt"/>
                <a:cs typeface="+mn-lt"/>
              </a:rPr>
              <a:t>  </a:t>
            </a:r>
            <a:r>
              <a:rPr lang="en-US" sz="2200" dirty="0" err="1">
                <a:ea typeface="+mn-lt"/>
                <a:cs typeface="+mn-lt"/>
              </a:rPr>
              <a:t>למדל</a:t>
            </a:r>
            <a:r>
              <a:rPr lang="en-US" sz="2200" dirty="0">
                <a:ea typeface="+mn-lt"/>
                <a:cs typeface="+mn-lt"/>
              </a:rPr>
              <a:t> </a:t>
            </a:r>
            <a:r>
              <a:rPr lang="en-US" sz="2200" dirty="0" err="1">
                <a:ea typeface="+mn-lt"/>
                <a:cs typeface="+mn-lt"/>
              </a:rPr>
              <a:t>את</a:t>
            </a:r>
            <a:r>
              <a:rPr lang="en-US" sz="2200" dirty="0">
                <a:ea typeface="+mn-lt"/>
                <a:cs typeface="+mn-lt"/>
              </a:rPr>
              <a:t> </a:t>
            </a:r>
            <a:r>
              <a:rPr lang="en-US" sz="2200" dirty="0" err="1">
                <a:ea typeface="+mn-lt"/>
                <a:cs typeface="+mn-lt"/>
              </a:rPr>
              <a:t>השאילתה</a:t>
            </a:r>
            <a:r>
              <a:rPr lang="en-US" sz="2200" dirty="0">
                <a:ea typeface="+mn-lt"/>
                <a:cs typeface="+mn-lt"/>
              </a:rPr>
              <a:t> </a:t>
            </a:r>
            <a:r>
              <a:rPr lang="en-US" sz="2200" dirty="0" err="1">
                <a:ea typeface="+mn-lt"/>
                <a:cs typeface="+mn-lt"/>
              </a:rPr>
              <a:t>המבוזרת</a:t>
            </a:r>
            <a:r>
              <a:rPr lang="en-US" sz="2200" dirty="0">
                <a:ea typeface="+mn-lt"/>
                <a:cs typeface="+mn-lt"/>
              </a:rPr>
              <a:t> </a:t>
            </a:r>
            <a:r>
              <a:rPr lang="en-US" sz="2200" dirty="0" err="1">
                <a:ea typeface="+mn-lt"/>
                <a:cs typeface="+mn-lt"/>
              </a:rPr>
              <a:t>אבל</a:t>
            </a:r>
            <a:r>
              <a:rPr lang="en-US" sz="2200" dirty="0">
                <a:ea typeface="+mn-lt"/>
                <a:cs typeface="+mn-lt"/>
              </a:rPr>
              <a:t> </a:t>
            </a:r>
            <a:r>
              <a:rPr lang="en-US" sz="2200" dirty="0" err="1">
                <a:ea typeface="+mn-lt"/>
                <a:cs typeface="+mn-lt"/>
              </a:rPr>
              <a:t>השלבים</a:t>
            </a:r>
            <a:r>
              <a:rPr lang="en-US" sz="2200" dirty="0">
                <a:ea typeface="+mn-lt"/>
                <a:cs typeface="+mn-lt"/>
              </a:rPr>
              <a:t> </a:t>
            </a:r>
            <a:r>
              <a:rPr lang="en-US" sz="2200" dirty="0" err="1">
                <a:ea typeface="+mn-lt"/>
                <a:cs typeface="+mn-lt"/>
              </a:rPr>
              <a:t>עצמם</a:t>
            </a:r>
            <a:r>
              <a:rPr lang="en-US" sz="2200" dirty="0">
                <a:ea typeface="+mn-lt"/>
                <a:cs typeface="+mn-lt"/>
              </a:rPr>
              <a:t> </a:t>
            </a:r>
            <a:r>
              <a:rPr lang="en-US" sz="2200" dirty="0" err="1">
                <a:ea typeface="+mn-lt"/>
                <a:cs typeface="+mn-lt"/>
              </a:rPr>
              <a:t>לא</a:t>
            </a:r>
            <a:r>
              <a:rPr lang="en-US" sz="2200" dirty="0">
                <a:ea typeface="+mn-lt"/>
                <a:cs typeface="+mn-lt"/>
              </a:rPr>
              <a:t> </a:t>
            </a:r>
            <a:r>
              <a:rPr lang="en-US" sz="2200" dirty="0" err="1">
                <a:ea typeface="+mn-lt"/>
                <a:cs typeface="+mn-lt"/>
              </a:rPr>
              <a:t>רצים</a:t>
            </a:r>
            <a:r>
              <a:rPr lang="en-US" sz="2200" dirty="0">
                <a:ea typeface="+mn-lt"/>
                <a:cs typeface="+mn-lt"/>
              </a:rPr>
              <a:t> </a:t>
            </a:r>
            <a:r>
              <a:rPr lang="en-US" sz="2200" dirty="0" err="1">
                <a:ea typeface="+mn-lt"/>
                <a:cs typeface="+mn-lt"/>
              </a:rPr>
              <a:t>על</a:t>
            </a:r>
            <a:r>
              <a:rPr lang="en-US" sz="2200" dirty="0">
                <a:ea typeface="+mn-lt"/>
                <a:cs typeface="+mn-lt"/>
              </a:rPr>
              <a:t> </a:t>
            </a:r>
            <a:r>
              <a:rPr lang="en-US" sz="2200" dirty="0" err="1">
                <a:ea typeface="+mn-lt"/>
                <a:cs typeface="+mn-lt"/>
              </a:rPr>
              <a:t>הworkers</a:t>
            </a:r>
            <a:r>
              <a:rPr lang="en-US" sz="2200" dirty="0">
                <a:ea typeface="+mn-lt"/>
                <a:cs typeface="+mn-lt"/>
              </a:rPr>
              <a:t>.</a:t>
            </a:r>
            <a:endParaRPr lang="en-US" sz="2200" dirty="0">
              <a:cs typeface="Calibri"/>
            </a:endParaRPr>
          </a:p>
        </p:txBody>
      </p:sp>
    </p:spTree>
    <p:extLst>
      <p:ext uri="{BB962C8B-B14F-4D97-AF65-F5344CB8AC3E}">
        <p14:creationId xmlns:p14="http://schemas.microsoft.com/office/powerpoint/2010/main" val="1744827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9B0BA-A2B2-4D89-8D4C-5D8991C25397}"/>
              </a:ext>
            </a:extLst>
          </p:cNvPr>
          <p:cNvSpPr>
            <a:spLocks noGrp="1"/>
          </p:cNvSpPr>
          <p:nvPr>
            <p:ph type="title"/>
          </p:nvPr>
        </p:nvSpPr>
        <p:spPr>
          <a:xfrm>
            <a:off x="1016805" y="1345958"/>
            <a:ext cx="4193196" cy="4166085"/>
          </a:xfrm>
        </p:spPr>
        <p:txBody>
          <a:bodyPr>
            <a:normAutofit/>
          </a:bodyPr>
          <a:lstStyle/>
          <a:p>
            <a:r>
              <a:rPr lang="en-US" sz="4600" dirty="0">
                <a:cs typeface="Calibri Light"/>
              </a:rPr>
              <a:t>Trino concepts  - Task</a:t>
            </a:r>
            <a:endParaRPr lang="en-US" sz="4600" dirty="0"/>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335DE34-FB82-4E82-881F-99BE2F514F22}"/>
              </a:ext>
            </a:extLst>
          </p:cNvPr>
          <p:cNvSpPr>
            <a:spLocks noGrp="1"/>
          </p:cNvSpPr>
          <p:nvPr>
            <p:ph idx="1"/>
          </p:nvPr>
        </p:nvSpPr>
        <p:spPr>
          <a:xfrm>
            <a:off x="5696334" y="750307"/>
            <a:ext cx="6372626" cy="5357387"/>
          </a:xfrm>
        </p:spPr>
        <p:txBody>
          <a:bodyPr vert="horz" lIns="91440" tIns="45720" rIns="91440" bIns="45720" rtlCol="0" anchor="ctr">
            <a:normAutofit/>
          </a:bodyPr>
          <a:lstStyle/>
          <a:p>
            <a:pPr algn="r" rtl="1"/>
            <a:r>
              <a:rPr lang="en-US" sz="2200" dirty="0" err="1">
                <a:ea typeface="+mn-lt"/>
                <a:cs typeface="+mn-lt"/>
              </a:rPr>
              <a:t>כדי</a:t>
            </a:r>
            <a:r>
              <a:rPr lang="en-US" sz="2200" dirty="0">
                <a:ea typeface="+mn-lt"/>
                <a:cs typeface="+mn-lt"/>
              </a:rPr>
              <a:t> </a:t>
            </a:r>
            <a:r>
              <a:rPr lang="en-US" sz="2200" dirty="0" err="1">
                <a:ea typeface="+mn-lt"/>
                <a:cs typeface="+mn-lt"/>
              </a:rPr>
              <a:t>להבין</a:t>
            </a:r>
            <a:r>
              <a:rPr lang="en-US" sz="2200" dirty="0">
                <a:ea typeface="+mn-lt"/>
                <a:cs typeface="+mn-lt"/>
              </a:rPr>
              <a:t> </a:t>
            </a:r>
            <a:r>
              <a:rPr lang="en-US" sz="2200" dirty="0" err="1">
                <a:ea typeface="+mn-lt"/>
                <a:cs typeface="+mn-lt"/>
              </a:rPr>
              <a:t>כיצד</a:t>
            </a:r>
            <a:r>
              <a:rPr lang="en-US" sz="2200" dirty="0">
                <a:ea typeface="+mn-lt"/>
                <a:cs typeface="+mn-lt"/>
              </a:rPr>
              <a:t> </a:t>
            </a:r>
            <a:r>
              <a:rPr lang="en-US" sz="2200" dirty="0" err="1">
                <a:ea typeface="+mn-lt"/>
                <a:cs typeface="+mn-lt"/>
              </a:rPr>
              <a:t>מתבצעת</a:t>
            </a:r>
            <a:r>
              <a:rPr lang="en-US" sz="2200" dirty="0">
                <a:ea typeface="+mn-lt"/>
                <a:cs typeface="+mn-lt"/>
              </a:rPr>
              <a:t> </a:t>
            </a:r>
            <a:r>
              <a:rPr lang="en-US" sz="2200" dirty="0" err="1">
                <a:ea typeface="+mn-lt"/>
                <a:cs typeface="+mn-lt"/>
              </a:rPr>
              <a:t>שלב</a:t>
            </a:r>
            <a:r>
              <a:rPr lang="en-US" sz="2200" dirty="0">
                <a:ea typeface="+mn-lt"/>
                <a:cs typeface="+mn-lt"/>
              </a:rPr>
              <a:t>, </a:t>
            </a:r>
            <a:r>
              <a:rPr lang="en-US" sz="2200" dirty="0" err="1">
                <a:ea typeface="+mn-lt"/>
                <a:cs typeface="+mn-lt"/>
              </a:rPr>
              <a:t>עליכם</a:t>
            </a:r>
            <a:r>
              <a:rPr lang="en-US" sz="2200" dirty="0">
                <a:ea typeface="+mn-lt"/>
                <a:cs typeface="+mn-lt"/>
              </a:rPr>
              <a:t> </a:t>
            </a:r>
            <a:r>
              <a:rPr lang="en-US" sz="2200" dirty="0" err="1">
                <a:ea typeface="+mn-lt"/>
                <a:cs typeface="+mn-lt"/>
              </a:rPr>
              <a:t>להבין</a:t>
            </a:r>
            <a:r>
              <a:rPr lang="en-US" sz="2200" dirty="0">
                <a:ea typeface="+mn-lt"/>
                <a:cs typeface="+mn-lt"/>
              </a:rPr>
              <a:t> </a:t>
            </a:r>
            <a:r>
              <a:rPr lang="en-US" sz="2200" dirty="0" err="1">
                <a:ea typeface="+mn-lt"/>
                <a:cs typeface="+mn-lt"/>
              </a:rPr>
              <a:t>כי</a:t>
            </a:r>
            <a:r>
              <a:rPr lang="en-US" sz="2200" dirty="0">
                <a:ea typeface="+mn-lt"/>
                <a:cs typeface="+mn-lt"/>
              </a:rPr>
              <a:t> </a:t>
            </a:r>
            <a:r>
              <a:rPr lang="en-US" sz="2200" dirty="0" err="1">
                <a:ea typeface="+mn-lt"/>
                <a:cs typeface="+mn-lt"/>
              </a:rPr>
              <a:t>שלב</a:t>
            </a:r>
            <a:r>
              <a:rPr lang="en-US" sz="2200" dirty="0">
                <a:ea typeface="+mn-lt"/>
                <a:cs typeface="+mn-lt"/>
              </a:rPr>
              <a:t> </a:t>
            </a:r>
            <a:r>
              <a:rPr lang="en-US" sz="2200" dirty="0" err="1">
                <a:ea typeface="+mn-lt"/>
                <a:cs typeface="+mn-lt"/>
              </a:rPr>
              <a:t>מיושם</a:t>
            </a:r>
            <a:r>
              <a:rPr lang="en-US" sz="2200" dirty="0">
                <a:ea typeface="+mn-lt"/>
                <a:cs typeface="+mn-lt"/>
              </a:rPr>
              <a:t> </a:t>
            </a:r>
            <a:r>
              <a:rPr lang="en-US" sz="2200" dirty="0" err="1">
                <a:ea typeface="+mn-lt"/>
                <a:cs typeface="+mn-lt"/>
              </a:rPr>
              <a:t>כסדרה</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משימות</a:t>
            </a:r>
            <a:r>
              <a:rPr lang="en-US" sz="2200" dirty="0">
                <a:ea typeface="+mn-lt"/>
                <a:cs typeface="+mn-lt"/>
              </a:rPr>
              <a:t> </a:t>
            </a:r>
            <a:r>
              <a:rPr lang="en-US" sz="2200" dirty="0" err="1">
                <a:ea typeface="+mn-lt"/>
                <a:cs typeface="+mn-lt"/>
              </a:rPr>
              <a:t>המופצות</a:t>
            </a:r>
            <a:r>
              <a:rPr lang="en-US" sz="2200" dirty="0">
                <a:ea typeface="+mn-lt"/>
                <a:cs typeface="+mn-lt"/>
              </a:rPr>
              <a:t> </a:t>
            </a:r>
            <a:r>
              <a:rPr lang="en-US" sz="2200" dirty="0" err="1">
                <a:ea typeface="+mn-lt"/>
                <a:cs typeface="+mn-lt"/>
              </a:rPr>
              <a:t>ברשת</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trino</a:t>
            </a:r>
            <a:r>
              <a:rPr lang="en-US" sz="2200" dirty="0">
                <a:ea typeface="+mn-lt"/>
                <a:cs typeface="+mn-lt"/>
              </a:rPr>
              <a:t> workers.</a:t>
            </a:r>
          </a:p>
          <a:p>
            <a:pPr algn="r" rtl="1"/>
            <a:endParaRPr lang="en-US" sz="2200" dirty="0">
              <a:ea typeface="+mn-lt"/>
              <a:cs typeface="+mn-lt"/>
            </a:endParaRPr>
          </a:p>
          <a:p>
            <a:pPr algn="r" rtl="1"/>
            <a:r>
              <a:rPr lang="en-US" sz="2200" dirty="0">
                <a:ea typeface="+mn-lt"/>
                <a:cs typeface="+mn-lt"/>
              </a:rPr>
              <a:t>ה </a:t>
            </a:r>
            <a:r>
              <a:rPr lang="en-US" sz="2200" dirty="0" err="1">
                <a:ea typeface="+mn-lt"/>
                <a:cs typeface="+mn-lt"/>
              </a:rPr>
              <a:t>taskים</a:t>
            </a:r>
            <a:r>
              <a:rPr lang="en-US" sz="2200" dirty="0">
                <a:ea typeface="+mn-lt"/>
                <a:cs typeface="+mn-lt"/>
              </a:rPr>
              <a:t> </a:t>
            </a:r>
            <a:r>
              <a:rPr lang="en-US" sz="2200" dirty="0" err="1">
                <a:ea typeface="+mn-lt"/>
                <a:cs typeface="+mn-lt"/>
              </a:rPr>
              <a:t>הן</a:t>
            </a:r>
            <a:r>
              <a:rPr lang="en-US" sz="2200" dirty="0">
                <a:ea typeface="+mn-lt"/>
                <a:cs typeface="+mn-lt"/>
              </a:rPr>
              <a:t> "</a:t>
            </a:r>
            <a:r>
              <a:rPr lang="en-US" sz="2200" dirty="0" err="1">
                <a:ea typeface="+mn-lt"/>
                <a:cs typeface="+mn-lt"/>
              </a:rPr>
              <a:t>סוס</a:t>
            </a:r>
            <a:r>
              <a:rPr lang="en-US" sz="2200" dirty="0">
                <a:ea typeface="+mn-lt"/>
                <a:cs typeface="+mn-lt"/>
              </a:rPr>
              <a:t> </a:t>
            </a:r>
            <a:r>
              <a:rPr lang="en-US" sz="2200" dirty="0" err="1">
                <a:ea typeface="+mn-lt"/>
                <a:cs typeface="+mn-lt"/>
              </a:rPr>
              <a:t>העבודה</a:t>
            </a:r>
            <a:r>
              <a:rPr lang="en-US" sz="2200" dirty="0">
                <a:ea typeface="+mn-lt"/>
                <a:cs typeface="+mn-lt"/>
              </a:rPr>
              <a:t>" </a:t>
            </a:r>
            <a:r>
              <a:rPr lang="en-US" sz="2200" dirty="0" err="1">
                <a:ea typeface="+mn-lt"/>
                <a:cs typeface="+mn-lt"/>
              </a:rPr>
              <a:t>בארכיטקטורה</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טרינו</a:t>
            </a:r>
            <a:r>
              <a:rPr lang="en-US" sz="2200" dirty="0">
                <a:ea typeface="+mn-lt"/>
                <a:cs typeface="+mn-lt"/>
              </a:rPr>
              <a:t>, </a:t>
            </a:r>
            <a:r>
              <a:rPr lang="en-US" sz="2200" dirty="0" err="1">
                <a:ea typeface="+mn-lt"/>
                <a:cs typeface="+mn-lt"/>
              </a:rPr>
              <a:t>כאשר</a:t>
            </a:r>
            <a:r>
              <a:rPr lang="en-US" sz="2200" dirty="0">
                <a:ea typeface="+mn-lt"/>
                <a:cs typeface="+mn-lt"/>
              </a:rPr>
              <a:t> </a:t>
            </a:r>
            <a:r>
              <a:rPr lang="en-US" sz="2200" dirty="0" err="1">
                <a:ea typeface="+mn-lt"/>
                <a:cs typeface="+mn-lt"/>
              </a:rPr>
              <a:t>תוכנית</a:t>
            </a:r>
            <a:r>
              <a:rPr lang="en-US" sz="2200" dirty="0">
                <a:ea typeface="+mn-lt"/>
                <a:cs typeface="+mn-lt"/>
              </a:rPr>
              <a:t> </a:t>
            </a:r>
            <a:r>
              <a:rPr lang="en-US" sz="2200" dirty="0" err="1">
                <a:ea typeface="+mn-lt"/>
                <a:cs typeface="+mn-lt"/>
              </a:rPr>
              <a:t>שאילתות</a:t>
            </a:r>
            <a:r>
              <a:rPr lang="en-US" sz="2200" dirty="0">
                <a:ea typeface="+mn-lt"/>
                <a:cs typeface="+mn-lt"/>
              </a:rPr>
              <a:t> </a:t>
            </a:r>
            <a:r>
              <a:rPr lang="en-US" sz="2200" dirty="0" err="1">
                <a:ea typeface="+mn-lt"/>
                <a:cs typeface="+mn-lt"/>
              </a:rPr>
              <a:t>מבוזרת</a:t>
            </a:r>
            <a:r>
              <a:rPr lang="en-US" sz="2200" dirty="0">
                <a:ea typeface="+mn-lt"/>
                <a:cs typeface="+mn-lt"/>
              </a:rPr>
              <a:t> </a:t>
            </a:r>
            <a:r>
              <a:rPr lang="en-US" sz="2200" dirty="0" err="1">
                <a:ea typeface="+mn-lt"/>
                <a:cs typeface="+mn-lt"/>
              </a:rPr>
              <a:t>מפורקת</a:t>
            </a:r>
            <a:r>
              <a:rPr lang="en-US" sz="2200" dirty="0">
                <a:ea typeface="+mn-lt"/>
                <a:cs typeface="+mn-lt"/>
              </a:rPr>
              <a:t> </a:t>
            </a:r>
            <a:r>
              <a:rPr lang="en-US" sz="2200" dirty="0" err="1">
                <a:ea typeface="+mn-lt"/>
                <a:cs typeface="+mn-lt"/>
              </a:rPr>
              <a:t>לסדרת</a:t>
            </a:r>
            <a:r>
              <a:rPr lang="en-US" sz="2200" dirty="0">
                <a:ea typeface="+mn-lt"/>
                <a:cs typeface="+mn-lt"/>
              </a:rPr>
              <a:t> </a:t>
            </a:r>
            <a:r>
              <a:rPr lang="en-US" sz="2200" dirty="0" err="1">
                <a:ea typeface="+mn-lt"/>
                <a:cs typeface="+mn-lt"/>
              </a:rPr>
              <a:t>שלבים</a:t>
            </a:r>
            <a:r>
              <a:rPr lang="en-US" sz="2200" dirty="0">
                <a:ea typeface="+mn-lt"/>
                <a:cs typeface="+mn-lt"/>
              </a:rPr>
              <a:t>, </a:t>
            </a:r>
            <a:r>
              <a:rPr lang="en-US" sz="2200" dirty="0" err="1">
                <a:ea typeface="+mn-lt"/>
                <a:cs typeface="+mn-lt"/>
              </a:rPr>
              <a:t>המתורגמים</a:t>
            </a:r>
            <a:r>
              <a:rPr lang="en-US" sz="2200" dirty="0">
                <a:ea typeface="+mn-lt"/>
                <a:cs typeface="+mn-lt"/>
              </a:rPr>
              <a:t> </a:t>
            </a:r>
            <a:r>
              <a:rPr lang="en-US" sz="2200" dirty="0" err="1">
                <a:ea typeface="+mn-lt"/>
                <a:cs typeface="+mn-lt"/>
              </a:rPr>
              <a:t>לאחר</a:t>
            </a:r>
            <a:r>
              <a:rPr lang="en-US" sz="2200" dirty="0">
                <a:ea typeface="+mn-lt"/>
                <a:cs typeface="+mn-lt"/>
              </a:rPr>
              <a:t> </a:t>
            </a:r>
            <a:r>
              <a:rPr lang="en-US" sz="2200" dirty="0" err="1">
                <a:ea typeface="+mn-lt"/>
                <a:cs typeface="+mn-lt"/>
              </a:rPr>
              <a:t>מכן</a:t>
            </a:r>
            <a:r>
              <a:rPr lang="en-US" sz="2200" dirty="0">
                <a:ea typeface="+mn-lt"/>
                <a:cs typeface="+mn-lt"/>
              </a:rPr>
              <a:t> </a:t>
            </a:r>
            <a:r>
              <a:rPr lang="en-US" sz="2200" dirty="0" err="1">
                <a:ea typeface="+mn-lt"/>
                <a:cs typeface="+mn-lt"/>
              </a:rPr>
              <a:t>למשימות</a:t>
            </a:r>
            <a:r>
              <a:rPr lang="en-US" sz="2200" dirty="0">
                <a:ea typeface="+mn-lt"/>
                <a:cs typeface="+mn-lt"/>
              </a:rPr>
              <a:t>, </a:t>
            </a:r>
            <a:r>
              <a:rPr lang="en-US" sz="2200" dirty="0" err="1">
                <a:ea typeface="+mn-lt"/>
                <a:cs typeface="+mn-lt"/>
              </a:rPr>
              <a:t>אשר</a:t>
            </a:r>
            <a:r>
              <a:rPr lang="en-US" sz="2200" dirty="0">
                <a:ea typeface="+mn-lt"/>
                <a:cs typeface="+mn-lt"/>
              </a:rPr>
              <a:t> </a:t>
            </a:r>
            <a:r>
              <a:rPr lang="en-US" sz="2200" dirty="0" err="1">
                <a:ea typeface="+mn-lt"/>
                <a:cs typeface="+mn-lt"/>
              </a:rPr>
              <a:t>פועלות</a:t>
            </a:r>
            <a:r>
              <a:rPr lang="en-US" sz="2200" dirty="0">
                <a:ea typeface="+mn-lt"/>
                <a:cs typeface="+mn-lt"/>
              </a:rPr>
              <a:t> </a:t>
            </a:r>
            <a:r>
              <a:rPr lang="en-US" sz="2200" dirty="0" err="1">
                <a:ea typeface="+mn-lt"/>
                <a:cs typeface="+mn-lt"/>
              </a:rPr>
              <a:t>לאחר</a:t>
            </a:r>
            <a:r>
              <a:rPr lang="en-US" sz="2200" dirty="0">
                <a:ea typeface="+mn-lt"/>
                <a:cs typeface="+mn-lt"/>
              </a:rPr>
              <a:t> </a:t>
            </a:r>
            <a:r>
              <a:rPr lang="en-US" sz="2200" dirty="0" err="1">
                <a:ea typeface="+mn-lt"/>
                <a:cs typeface="+mn-lt"/>
              </a:rPr>
              <a:t>מכן</a:t>
            </a:r>
            <a:r>
              <a:rPr lang="en-US" sz="2200" dirty="0">
                <a:ea typeface="+mn-lt"/>
                <a:cs typeface="+mn-lt"/>
              </a:rPr>
              <a:t> </a:t>
            </a:r>
            <a:r>
              <a:rPr lang="en-US" sz="2200" dirty="0" err="1">
                <a:ea typeface="+mn-lt"/>
                <a:cs typeface="+mn-lt"/>
              </a:rPr>
              <a:t>או</a:t>
            </a:r>
            <a:r>
              <a:rPr lang="en-US" sz="2200" dirty="0">
                <a:ea typeface="+mn-lt"/>
                <a:cs typeface="+mn-lt"/>
              </a:rPr>
              <a:t> </a:t>
            </a:r>
            <a:r>
              <a:rPr lang="en-US" sz="2200" dirty="0" err="1">
                <a:ea typeface="+mn-lt"/>
                <a:cs typeface="+mn-lt"/>
              </a:rPr>
              <a:t>מעבדות</a:t>
            </a:r>
            <a:r>
              <a:rPr lang="en-US" sz="2200" dirty="0">
                <a:ea typeface="+mn-lt"/>
                <a:cs typeface="+mn-lt"/>
              </a:rPr>
              <a:t> splits.</a:t>
            </a:r>
          </a:p>
          <a:p>
            <a:pPr algn="r" rtl="1"/>
            <a:endParaRPr lang="en-US" sz="2200" dirty="0">
              <a:ea typeface="+mn-lt"/>
              <a:cs typeface="+mn-lt"/>
            </a:endParaRPr>
          </a:p>
          <a:p>
            <a:pPr algn="r" rtl="1"/>
            <a:r>
              <a:rPr lang="en-US" sz="2200" dirty="0" err="1">
                <a:ea typeface="+mn-lt"/>
                <a:cs typeface="+mn-lt"/>
              </a:rPr>
              <a:t>למשימה</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טרינו</a:t>
            </a:r>
            <a:r>
              <a:rPr lang="en-US" sz="2200" dirty="0">
                <a:ea typeface="+mn-lt"/>
                <a:cs typeface="+mn-lt"/>
              </a:rPr>
              <a:t> </a:t>
            </a:r>
            <a:r>
              <a:rPr lang="en-US" sz="2200" dirty="0" err="1">
                <a:ea typeface="+mn-lt"/>
                <a:cs typeface="+mn-lt"/>
              </a:rPr>
              <a:t>יש</a:t>
            </a:r>
            <a:r>
              <a:rPr lang="en-US" sz="2200" dirty="0">
                <a:ea typeface="+mn-lt"/>
                <a:cs typeface="+mn-lt"/>
              </a:rPr>
              <a:t> </a:t>
            </a:r>
            <a:r>
              <a:rPr lang="en-US" sz="2200" dirty="0" err="1">
                <a:ea typeface="+mn-lt"/>
                <a:cs typeface="+mn-lt"/>
              </a:rPr>
              <a:t>קלטים</a:t>
            </a:r>
            <a:r>
              <a:rPr lang="en-US" sz="2200" dirty="0">
                <a:ea typeface="+mn-lt"/>
                <a:cs typeface="+mn-lt"/>
              </a:rPr>
              <a:t> </a:t>
            </a:r>
            <a:r>
              <a:rPr lang="en-US" sz="2200" dirty="0" err="1">
                <a:ea typeface="+mn-lt"/>
                <a:cs typeface="+mn-lt"/>
              </a:rPr>
              <a:t>ופלטים</a:t>
            </a:r>
            <a:r>
              <a:rPr lang="en-US" sz="2200" dirty="0">
                <a:ea typeface="+mn-lt"/>
                <a:cs typeface="+mn-lt"/>
              </a:rPr>
              <a:t>, </a:t>
            </a:r>
            <a:r>
              <a:rPr lang="en-US" sz="2200" dirty="0" err="1">
                <a:ea typeface="+mn-lt"/>
                <a:cs typeface="+mn-lt"/>
              </a:rPr>
              <a:t>וכמו</a:t>
            </a:r>
            <a:r>
              <a:rPr lang="en-US" sz="2200" dirty="0">
                <a:ea typeface="+mn-lt"/>
                <a:cs typeface="+mn-lt"/>
              </a:rPr>
              <a:t> </a:t>
            </a:r>
            <a:r>
              <a:rPr lang="en-US" sz="2200" dirty="0" err="1">
                <a:ea typeface="+mn-lt"/>
                <a:cs typeface="+mn-lt"/>
              </a:rPr>
              <a:t>שניתן</a:t>
            </a:r>
            <a:r>
              <a:rPr lang="en-US" sz="2200" dirty="0">
                <a:ea typeface="+mn-lt"/>
                <a:cs typeface="+mn-lt"/>
              </a:rPr>
              <a:t> </a:t>
            </a:r>
            <a:r>
              <a:rPr lang="en-US" sz="2200" dirty="0" err="1">
                <a:ea typeface="+mn-lt"/>
                <a:cs typeface="+mn-lt"/>
              </a:rPr>
              <a:t>לבצע</a:t>
            </a:r>
            <a:r>
              <a:rPr lang="en-US" sz="2200" dirty="0">
                <a:ea typeface="+mn-lt"/>
                <a:cs typeface="+mn-lt"/>
              </a:rPr>
              <a:t> </a:t>
            </a:r>
            <a:r>
              <a:rPr lang="en-US" sz="2200" dirty="0" err="1">
                <a:ea typeface="+mn-lt"/>
                <a:cs typeface="+mn-lt"/>
              </a:rPr>
              <a:t>שלב</a:t>
            </a:r>
            <a:r>
              <a:rPr lang="en-US" sz="2200" dirty="0">
                <a:ea typeface="+mn-lt"/>
                <a:cs typeface="+mn-lt"/>
              </a:rPr>
              <a:t> </a:t>
            </a:r>
            <a:r>
              <a:rPr lang="en-US" sz="2200" dirty="0" err="1">
                <a:ea typeface="+mn-lt"/>
                <a:cs typeface="+mn-lt"/>
              </a:rPr>
              <a:t>במקביל</a:t>
            </a:r>
            <a:r>
              <a:rPr lang="en-US" sz="2200" dirty="0">
                <a:ea typeface="+mn-lt"/>
                <a:cs typeface="+mn-lt"/>
              </a:rPr>
              <a:t> </a:t>
            </a:r>
            <a:r>
              <a:rPr lang="en-US" sz="2200" dirty="0" err="1">
                <a:ea typeface="+mn-lt"/>
                <a:cs typeface="+mn-lt"/>
              </a:rPr>
              <a:t>על</a:t>
            </a:r>
            <a:r>
              <a:rPr lang="en-US" sz="2200" dirty="0">
                <a:ea typeface="+mn-lt"/>
                <a:cs typeface="+mn-lt"/>
              </a:rPr>
              <a:t> </a:t>
            </a:r>
            <a:r>
              <a:rPr lang="en-US" sz="2200" dirty="0" err="1">
                <a:ea typeface="+mn-lt"/>
                <a:cs typeface="+mn-lt"/>
              </a:rPr>
              <a:t>ידי</a:t>
            </a:r>
            <a:r>
              <a:rPr lang="en-US" sz="2200" dirty="0">
                <a:ea typeface="+mn-lt"/>
                <a:cs typeface="+mn-lt"/>
              </a:rPr>
              <a:t> </a:t>
            </a:r>
            <a:r>
              <a:rPr lang="en-US" sz="2200" dirty="0" err="1">
                <a:ea typeface="+mn-lt"/>
                <a:cs typeface="+mn-lt"/>
              </a:rPr>
              <a:t>סדרת</a:t>
            </a:r>
            <a:r>
              <a:rPr lang="en-US" sz="2200" dirty="0">
                <a:ea typeface="+mn-lt"/>
                <a:cs typeface="+mn-lt"/>
              </a:rPr>
              <a:t> </a:t>
            </a:r>
            <a:r>
              <a:rPr lang="en-US" sz="2200" dirty="0" err="1">
                <a:ea typeface="+mn-lt"/>
                <a:cs typeface="+mn-lt"/>
              </a:rPr>
              <a:t>משימות</a:t>
            </a:r>
            <a:r>
              <a:rPr lang="en-US" sz="2200" dirty="0">
                <a:ea typeface="+mn-lt"/>
                <a:cs typeface="+mn-lt"/>
              </a:rPr>
              <a:t>, </a:t>
            </a:r>
            <a:r>
              <a:rPr lang="en-US" sz="2200" dirty="0" err="1">
                <a:ea typeface="+mn-lt"/>
                <a:cs typeface="+mn-lt"/>
              </a:rPr>
              <a:t>משימה</a:t>
            </a:r>
            <a:r>
              <a:rPr lang="en-US" sz="2200" dirty="0">
                <a:ea typeface="+mn-lt"/>
                <a:cs typeface="+mn-lt"/>
              </a:rPr>
              <a:t> </a:t>
            </a:r>
            <a:r>
              <a:rPr lang="en-US" sz="2200" dirty="0" err="1">
                <a:ea typeface="+mn-lt"/>
                <a:cs typeface="+mn-lt"/>
              </a:rPr>
              <a:t>מבוצעת</a:t>
            </a:r>
            <a:r>
              <a:rPr lang="en-US" sz="2200" dirty="0">
                <a:ea typeface="+mn-lt"/>
                <a:cs typeface="+mn-lt"/>
              </a:rPr>
              <a:t> </a:t>
            </a:r>
            <a:r>
              <a:rPr lang="en-US" sz="2200" dirty="0" err="1">
                <a:ea typeface="+mn-lt"/>
                <a:cs typeface="+mn-lt"/>
              </a:rPr>
              <a:t>במקביל</a:t>
            </a:r>
            <a:r>
              <a:rPr lang="en-US" sz="2200" dirty="0">
                <a:ea typeface="+mn-lt"/>
                <a:cs typeface="+mn-lt"/>
              </a:rPr>
              <a:t> </a:t>
            </a:r>
            <a:r>
              <a:rPr lang="en-US" sz="2200" dirty="0" err="1">
                <a:ea typeface="+mn-lt"/>
                <a:cs typeface="+mn-lt"/>
              </a:rPr>
              <a:t>לסדרת</a:t>
            </a:r>
            <a:r>
              <a:rPr lang="en-US" sz="2200" dirty="0">
                <a:ea typeface="+mn-lt"/>
                <a:cs typeface="+mn-lt"/>
              </a:rPr>
              <a:t> </a:t>
            </a:r>
            <a:r>
              <a:rPr lang="en-US" sz="2200" dirty="0" err="1">
                <a:ea typeface="+mn-lt"/>
                <a:cs typeface="+mn-lt"/>
              </a:rPr>
              <a:t>דרייברים</a:t>
            </a:r>
            <a:r>
              <a:rPr lang="en-US" sz="2200" dirty="0">
                <a:ea typeface="+mn-lt"/>
                <a:cs typeface="+mn-lt"/>
              </a:rPr>
              <a:t>.</a:t>
            </a:r>
            <a:endParaRPr lang="en-US" dirty="0">
              <a:ea typeface="+mn-lt"/>
              <a:cs typeface="+mn-lt"/>
            </a:endParaRPr>
          </a:p>
        </p:txBody>
      </p:sp>
    </p:spTree>
    <p:extLst>
      <p:ext uri="{BB962C8B-B14F-4D97-AF65-F5344CB8AC3E}">
        <p14:creationId xmlns:p14="http://schemas.microsoft.com/office/powerpoint/2010/main" val="1598021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9B0BA-A2B2-4D89-8D4C-5D8991C25397}"/>
              </a:ext>
            </a:extLst>
          </p:cNvPr>
          <p:cNvSpPr>
            <a:spLocks noGrp="1"/>
          </p:cNvSpPr>
          <p:nvPr>
            <p:ph type="title"/>
          </p:nvPr>
        </p:nvSpPr>
        <p:spPr>
          <a:xfrm>
            <a:off x="1016805" y="1345958"/>
            <a:ext cx="4193196" cy="4166085"/>
          </a:xfrm>
        </p:spPr>
        <p:txBody>
          <a:bodyPr>
            <a:normAutofit/>
          </a:bodyPr>
          <a:lstStyle/>
          <a:p>
            <a:r>
              <a:rPr lang="en-US" sz="4600" dirty="0">
                <a:cs typeface="Calibri Light"/>
              </a:rPr>
              <a:t>Trino concepts  - Split</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335DE34-FB82-4E82-881F-99BE2F514F22}"/>
              </a:ext>
            </a:extLst>
          </p:cNvPr>
          <p:cNvSpPr>
            <a:spLocks noGrp="1"/>
          </p:cNvSpPr>
          <p:nvPr>
            <p:ph idx="1"/>
          </p:nvPr>
        </p:nvSpPr>
        <p:spPr>
          <a:xfrm>
            <a:off x="6229734" y="750307"/>
            <a:ext cx="5369326" cy="5357387"/>
          </a:xfrm>
        </p:spPr>
        <p:txBody>
          <a:bodyPr vert="horz" lIns="91440" tIns="45720" rIns="91440" bIns="45720" rtlCol="0" anchor="ctr">
            <a:normAutofit/>
          </a:bodyPr>
          <a:lstStyle/>
          <a:p>
            <a:r>
              <a:rPr lang="en-US" sz="2200" dirty="0">
                <a:latin typeface="Calibri"/>
                <a:ea typeface="+mn-lt"/>
                <a:cs typeface="+mn-lt"/>
              </a:rPr>
              <a:t>Tasks operate on splits, which are sections of a larger data set.</a:t>
            </a:r>
          </a:p>
          <a:p>
            <a:r>
              <a:rPr lang="en-US" sz="2200" dirty="0">
                <a:ea typeface="+mn-lt"/>
                <a:cs typeface="+mn-lt"/>
              </a:rPr>
              <a:t>Stages at the lowest level of a distributed query plan retrieve data via splits from connectors, and intermediate stages at a higher level of a distributed query plan retrieve data from other stages.</a:t>
            </a:r>
          </a:p>
          <a:p>
            <a:r>
              <a:rPr lang="en-US" sz="2200" dirty="0">
                <a:ea typeface="+mn-lt"/>
                <a:cs typeface="+mn-lt"/>
              </a:rPr>
              <a:t>When Trino is scheduling a query, the coordinator queries a connector for a list of all splits that are available for a table.</a:t>
            </a:r>
          </a:p>
          <a:p>
            <a:r>
              <a:rPr lang="en-US" sz="2200" dirty="0">
                <a:ea typeface="+mn-lt"/>
                <a:cs typeface="+mn-lt"/>
              </a:rPr>
              <a:t>The coordinator keeps track of which machines are running which tasks, and what splits are being processed by which tasks.</a:t>
            </a:r>
          </a:p>
        </p:txBody>
      </p:sp>
    </p:spTree>
    <p:extLst>
      <p:ext uri="{BB962C8B-B14F-4D97-AF65-F5344CB8AC3E}">
        <p14:creationId xmlns:p14="http://schemas.microsoft.com/office/powerpoint/2010/main" val="236893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9B0BA-A2B2-4D89-8D4C-5D8991C25397}"/>
              </a:ext>
            </a:extLst>
          </p:cNvPr>
          <p:cNvSpPr>
            <a:spLocks noGrp="1"/>
          </p:cNvSpPr>
          <p:nvPr>
            <p:ph type="title"/>
          </p:nvPr>
        </p:nvSpPr>
        <p:spPr>
          <a:xfrm>
            <a:off x="1016805" y="1345958"/>
            <a:ext cx="4193196" cy="4166085"/>
          </a:xfrm>
        </p:spPr>
        <p:txBody>
          <a:bodyPr>
            <a:normAutofit/>
          </a:bodyPr>
          <a:lstStyle/>
          <a:p>
            <a:r>
              <a:rPr lang="en-US" sz="4600" dirty="0">
                <a:cs typeface="Calibri Light"/>
              </a:rPr>
              <a:t>Trino concepts  - Driver</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335DE34-FB82-4E82-881F-99BE2F514F22}"/>
              </a:ext>
            </a:extLst>
          </p:cNvPr>
          <p:cNvSpPr>
            <a:spLocks noGrp="1"/>
          </p:cNvSpPr>
          <p:nvPr>
            <p:ph idx="1"/>
          </p:nvPr>
        </p:nvSpPr>
        <p:spPr>
          <a:xfrm>
            <a:off x="5848734" y="750307"/>
            <a:ext cx="6188476" cy="5357387"/>
          </a:xfrm>
        </p:spPr>
        <p:txBody>
          <a:bodyPr vert="horz" lIns="91440" tIns="45720" rIns="91440" bIns="45720" rtlCol="0" anchor="ctr">
            <a:normAutofit/>
          </a:bodyPr>
          <a:lstStyle/>
          <a:p>
            <a:pPr algn="r" rtl="1"/>
            <a:r>
              <a:rPr lang="en-US" sz="2200" dirty="0">
                <a:ea typeface="+mn-lt"/>
                <a:cs typeface="+mn-lt"/>
              </a:rPr>
              <a:t>Tasks </a:t>
            </a:r>
            <a:r>
              <a:rPr lang="en-US" sz="2200" dirty="0" err="1">
                <a:ea typeface="+mn-lt"/>
                <a:cs typeface="+mn-lt"/>
              </a:rPr>
              <a:t>מכילים</a:t>
            </a:r>
            <a:r>
              <a:rPr lang="en-US" sz="2200" dirty="0">
                <a:ea typeface="+mn-lt"/>
                <a:cs typeface="+mn-lt"/>
              </a:rPr>
              <a:t> </a:t>
            </a:r>
            <a:r>
              <a:rPr lang="en-US" sz="2200" dirty="0" err="1">
                <a:ea typeface="+mn-lt"/>
                <a:cs typeface="+mn-lt"/>
              </a:rPr>
              <a:t>אחד</a:t>
            </a:r>
            <a:r>
              <a:rPr lang="en-US" sz="2200" dirty="0">
                <a:ea typeface="+mn-lt"/>
                <a:cs typeface="+mn-lt"/>
              </a:rPr>
              <a:t> </a:t>
            </a:r>
            <a:r>
              <a:rPr lang="en-US" sz="2200" dirty="0" err="1">
                <a:ea typeface="+mn-lt"/>
                <a:cs typeface="+mn-lt"/>
              </a:rPr>
              <a:t>או</a:t>
            </a:r>
            <a:r>
              <a:rPr lang="en-US" sz="2200" dirty="0">
                <a:ea typeface="+mn-lt"/>
                <a:cs typeface="+mn-lt"/>
              </a:rPr>
              <a:t> </a:t>
            </a:r>
            <a:r>
              <a:rPr lang="en-US" sz="2200" dirty="0" err="1">
                <a:ea typeface="+mn-lt"/>
                <a:cs typeface="+mn-lt"/>
              </a:rPr>
              <a:t>יותר</a:t>
            </a:r>
            <a:r>
              <a:rPr lang="en-US" sz="2200" dirty="0">
                <a:ea typeface="+mn-lt"/>
                <a:cs typeface="+mn-lt"/>
              </a:rPr>
              <a:t> parallel drivers.</a:t>
            </a:r>
          </a:p>
          <a:p>
            <a:pPr algn="r" rtl="1"/>
            <a:endParaRPr lang="en-US" sz="2200" dirty="0">
              <a:ea typeface="+mn-lt"/>
              <a:cs typeface="+mn-lt"/>
            </a:endParaRPr>
          </a:p>
          <a:p>
            <a:pPr algn="r" rtl="1"/>
            <a:r>
              <a:rPr lang="en-US" sz="2200" dirty="0">
                <a:ea typeface="+mn-lt"/>
                <a:cs typeface="+mn-lt"/>
              </a:rPr>
              <a:t>Drivers </a:t>
            </a:r>
            <a:r>
              <a:rPr lang="en-US" sz="2200" dirty="0" err="1">
                <a:ea typeface="+mn-lt"/>
                <a:cs typeface="+mn-lt"/>
              </a:rPr>
              <a:t>עובדים</a:t>
            </a:r>
            <a:r>
              <a:rPr lang="en-US" sz="2200" dirty="0">
                <a:ea typeface="+mn-lt"/>
                <a:cs typeface="+mn-lt"/>
              </a:rPr>
              <a:t> </a:t>
            </a:r>
            <a:r>
              <a:rPr lang="en-US" sz="2200" dirty="0" err="1">
                <a:ea typeface="+mn-lt"/>
                <a:cs typeface="+mn-lt"/>
              </a:rPr>
              <a:t>על</a:t>
            </a:r>
            <a:r>
              <a:rPr lang="en-US" sz="2200" dirty="0">
                <a:ea typeface="+mn-lt"/>
                <a:cs typeface="+mn-lt"/>
              </a:rPr>
              <a:t> </a:t>
            </a:r>
            <a:r>
              <a:rPr lang="en-US" sz="2200" dirty="0" err="1">
                <a:ea typeface="+mn-lt"/>
                <a:cs typeface="+mn-lt"/>
              </a:rPr>
              <a:t>מידע</a:t>
            </a:r>
            <a:r>
              <a:rPr lang="en-US" sz="2200" dirty="0">
                <a:ea typeface="+mn-lt"/>
                <a:cs typeface="+mn-lt"/>
              </a:rPr>
              <a:t> </a:t>
            </a:r>
            <a:r>
              <a:rPr lang="en-US" sz="2200" dirty="0" err="1">
                <a:ea typeface="+mn-lt"/>
                <a:cs typeface="+mn-lt"/>
              </a:rPr>
              <a:t>ומאחדים</a:t>
            </a:r>
            <a:r>
              <a:rPr lang="en-US" sz="2200" dirty="0">
                <a:ea typeface="+mn-lt"/>
                <a:cs typeface="+mn-lt"/>
              </a:rPr>
              <a:t> operators </a:t>
            </a:r>
            <a:r>
              <a:rPr lang="en-US" sz="2200" dirty="0" err="1">
                <a:ea typeface="+mn-lt"/>
                <a:cs typeface="+mn-lt"/>
              </a:rPr>
              <a:t>להפיק</a:t>
            </a:r>
            <a:r>
              <a:rPr lang="en-US" sz="2200" dirty="0">
                <a:ea typeface="+mn-lt"/>
                <a:cs typeface="+mn-lt"/>
              </a:rPr>
              <a:t> </a:t>
            </a:r>
            <a:r>
              <a:rPr lang="en-US" sz="2200" dirty="0" err="1">
                <a:ea typeface="+mn-lt"/>
                <a:cs typeface="+mn-lt"/>
              </a:rPr>
              <a:t>פלט</a:t>
            </a:r>
            <a:r>
              <a:rPr lang="en-US" sz="2200" dirty="0">
                <a:ea typeface="+mn-lt"/>
                <a:cs typeface="+mn-lt"/>
              </a:rPr>
              <a:t> </a:t>
            </a:r>
            <a:r>
              <a:rPr lang="en-US" sz="2200" dirty="0" err="1">
                <a:ea typeface="+mn-lt"/>
                <a:cs typeface="+mn-lt"/>
              </a:rPr>
              <a:t>שלאחר</a:t>
            </a:r>
            <a:r>
              <a:rPr lang="en-US" sz="2200" dirty="0">
                <a:ea typeface="+mn-lt"/>
                <a:cs typeface="+mn-lt"/>
              </a:rPr>
              <a:t> </a:t>
            </a:r>
            <a:r>
              <a:rPr lang="en-US" sz="2200" dirty="0" err="1">
                <a:ea typeface="+mn-lt"/>
                <a:cs typeface="+mn-lt"/>
              </a:rPr>
              <a:t>מכן</a:t>
            </a:r>
            <a:r>
              <a:rPr lang="en-US" sz="2200" dirty="0">
                <a:ea typeface="+mn-lt"/>
                <a:cs typeface="+mn-lt"/>
              </a:rPr>
              <a:t> </a:t>
            </a:r>
            <a:r>
              <a:rPr lang="en-US" sz="2200" dirty="0" err="1">
                <a:ea typeface="+mn-lt"/>
                <a:cs typeface="+mn-lt"/>
              </a:rPr>
              <a:t>מאוחד</a:t>
            </a:r>
            <a:r>
              <a:rPr lang="en-US" sz="2200" dirty="0">
                <a:ea typeface="+mn-lt"/>
                <a:cs typeface="+mn-lt"/>
              </a:rPr>
              <a:t> </a:t>
            </a:r>
            <a:r>
              <a:rPr lang="en-US" sz="2200" dirty="0" err="1">
                <a:ea typeface="+mn-lt"/>
                <a:cs typeface="+mn-lt"/>
              </a:rPr>
              <a:t>על</a:t>
            </a:r>
            <a:r>
              <a:rPr lang="en-US" sz="2200" dirty="0">
                <a:ea typeface="+mn-lt"/>
                <a:cs typeface="+mn-lt"/>
              </a:rPr>
              <a:t> </a:t>
            </a:r>
            <a:r>
              <a:rPr lang="en-US" sz="2200" dirty="0" err="1">
                <a:ea typeface="+mn-lt"/>
                <a:cs typeface="+mn-lt"/>
              </a:rPr>
              <a:t>ידי</a:t>
            </a:r>
            <a:r>
              <a:rPr lang="en-US" sz="2200" dirty="0">
                <a:ea typeface="+mn-lt"/>
                <a:cs typeface="+mn-lt"/>
              </a:rPr>
              <a:t> task </a:t>
            </a:r>
            <a:r>
              <a:rPr lang="en-US" sz="2200" dirty="0" err="1">
                <a:ea typeface="+mn-lt"/>
                <a:cs typeface="+mn-lt"/>
              </a:rPr>
              <a:t>ואז</a:t>
            </a:r>
            <a:r>
              <a:rPr lang="en-US" sz="2200" dirty="0">
                <a:ea typeface="+mn-lt"/>
                <a:cs typeface="+mn-lt"/>
              </a:rPr>
              <a:t> </a:t>
            </a:r>
            <a:r>
              <a:rPr lang="en-US" sz="2200" dirty="0" err="1">
                <a:ea typeface="+mn-lt"/>
                <a:cs typeface="+mn-lt"/>
              </a:rPr>
              <a:t>מועבר</a:t>
            </a:r>
            <a:r>
              <a:rPr lang="en-US" sz="2200" dirty="0">
                <a:ea typeface="+mn-lt"/>
                <a:cs typeface="+mn-lt"/>
              </a:rPr>
              <a:t> ל task </a:t>
            </a:r>
            <a:r>
              <a:rPr lang="en-US" sz="2200" dirty="0" err="1">
                <a:ea typeface="+mn-lt"/>
                <a:cs typeface="+mn-lt"/>
              </a:rPr>
              <a:t>אחר</a:t>
            </a:r>
            <a:r>
              <a:rPr lang="en-US" sz="2200" dirty="0">
                <a:ea typeface="+mn-lt"/>
                <a:cs typeface="+mn-lt"/>
              </a:rPr>
              <a:t> </a:t>
            </a:r>
            <a:r>
              <a:rPr lang="en-US" sz="2200" dirty="0" err="1">
                <a:ea typeface="+mn-lt"/>
                <a:cs typeface="+mn-lt"/>
              </a:rPr>
              <a:t>בstage</a:t>
            </a:r>
            <a:r>
              <a:rPr lang="en-US" sz="2200" dirty="0">
                <a:ea typeface="+mn-lt"/>
                <a:cs typeface="+mn-lt"/>
              </a:rPr>
              <a:t> </a:t>
            </a:r>
            <a:r>
              <a:rPr lang="en-US" sz="2200" dirty="0" err="1">
                <a:ea typeface="+mn-lt"/>
                <a:cs typeface="+mn-lt"/>
              </a:rPr>
              <a:t>אחר</a:t>
            </a:r>
            <a:r>
              <a:rPr lang="en-US" sz="2200" dirty="0">
                <a:ea typeface="+mn-lt"/>
                <a:cs typeface="+mn-lt"/>
              </a:rPr>
              <a:t>.</a:t>
            </a:r>
          </a:p>
          <a:p>
            <a:pPr algn="r" rtl="1"/>
            <a:endParaRPr lang="en-US" sz="2200" dirty="0">
              <a:ea typeface="+mn-lt"/>
              <a:cs typeface="+mn-lt"/>
            </a:endParaRPr>
          </a:p>
          <a:p>
            <a:pPr algn="r" rtl="1"/>
            <a:r>
              <a:rPr lang="en-US" sz="2200" dirty="0">
                <a:ea typeface="+mn-lt"/>
                <a:cs typeface="+mn-lt"/>
              </a:rPr>
              <a:t>driver </a:t>
            </a:r>
            <a:r>
              <a:rPr lang="en-US" sz="2200" dirty="0" err="1">
                <a:ea typeface="+mn-lt"/>
                <a:cs typeface="+mn-lt"/>
              </a:rPr>
              <a:t>הוא</a:t>
            </a:r>
            <a:r>
              <a:rPr lang="en-US" sz="2200" dirty="0">
                <a:ea typeface="+mn-lt"/>
                <a:cs typeface="+mn-lt"/>
              </a:rPr>
              <a:t> </a:t>
            </a:r>
            <a:r>
              <a:rPr lang="en-US" sz="2200" dirty="0" err="1">
                <a:ea typeface="+mn-lt"/>
                <a:cs typeface="+mn-lt"/>
              </a:rPr>
              <a:t>רצף</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אופרטורים</a:t>
            </a:r>
            <a:r>
              <a:rPr lang="en-US" sz="2200" dirty="0">
                <a:ea typeface="+mn-lt"/>
                <a:cs typeface="+mn-lt"/>
              </a:rPr>
              <a:t>, </a:t>
            </a:r>
            <a:r>
              <a:rPr lang="en-US" sz="2200" dirty="0" err="1">
                <a:ea typeface="+mn-lt"/>
                <a:cs typeface="+mn-lt"/>
              </a:rPr>
              <a:t>או</a:t>
            </a:r>
            <a:r>
              <a:rPr lang="en-US" sz="2200" dirty="0">
                <a:ea typeface="+mn-lt"/>
                <a:cs typeface="+mn-lt"/>
              </a:rPr>
              <a:t> </a:t>
            </a:r>
            <a:r>
              <a:rPr lang="en-US" sz="2200" dirty="0" err="1">
                <a:ea typeface="+mn-lt"/>
                <a:cs typeface="+mn-lt"/>
              </a:rPr>
              <a:t>שאתם</a:t>
            </a:r>
            <a:r>
              <a:rPr lang="en-US" sz="2200" dirty="0">
                <a:ea typeface="+mn-lt"/>
                <a:cs typeface="+mn-lt"/>
              </a:rPr>
              <a:t> </a:t>
            </a:r>
            <a:r>
              <a:rPr lang="en-US" sz="2200" dirty="0" err="1">
                <a:ea typeface="+mn-lt"/>
                <a:cs typeface="+mn-lt"/>
              </a:rPr>
              <a:t>יכולים</a:t>
            </a:r>
            <a:r>
              <a:rPr lang="en-US" sz="2200" dirty="0">
                <a:ea typeface="+mn-lt"/>
                <a:cs typeface="+mn-lt"/>
              </a:rPr>
              <a:t> </a:t>
            </a:r>
            <a:r>
              <a:rPr lang="en-US" sz="2200" dirty="0" err="1">
                <a:ea typeface="+mn-lt"/>
                <a:cs typeface="+mn-lt"/>
              </a:rPr>
              <a:t>לחשוב</a:t>
            </a:r>
            <a:r>
              <a:rPr lang="en-US" sz="2200" dirty="0">
                <a:ea typeface="+mn-lt"/>
                <a:cs typeface="+mn-lt"/>
              </a:rPr>
              <a:t> </a:t>
            </a:r>
            <a:r>
              <a:rPr lang="en-US" sz="2200" dirty="0" err="1">
                <a:ea typeface="+mn-lt"/>
                <a:cs typeface="+mn-lt"/>
              </a:rPr>
              <a:t>על</a:t>
            </a:r>
            <a:r>
              <a:rPr lang="en-US" sz="2200" dirty="0">
                <a:ea typeface="+mn-lt"/>
                <a:cs typeface="+mn-lt"/>
              </a:rPr>
              <a:t> driver </a:t>
            </a:r>
            <a:r>
              <a:rPr lang="en-US" sz="2200" dirty="0" err="1">
                <a:ea typeface="+mn-lt"/>
                <a:cs typeface="+mn-lt"/>
              </a:rPr>
              <a:t>שרצף</a:t>
            </a:r>
            <a:r>
              <a:rPr lang="en-US" sz="2200" dirty="0">
                <a:ea typeface="+mn-lt"/>
                <a:cs typeface="+mn-lt"/>
              </a:rPr>
              <a:t> </a:t>
            </a:r>
            <a:r>
              <a:rPr lang="en-US" sz="2200" dirty="0" err="1">
                <a:ea typeface="+mn-lt"/>
                <a:cs typeface="+mn-lt"/>
              </a:rPr>
              <a:t>פיזי</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אופרטורים</a:t>
            </a:r>
            <a:r>
              <a:rPr lang="en-US" sz="2200" dirty="0">
                <a:ea typeface="+mn-lt"/>
                <a:cs typeface="+mn-lt"/>
              </a:rPr>
              <a:t> </a:t>
            </a:r>
            <a:r>
              <a:rPr lang="en-US" sz="2200" dirty="0" err="1">
                <a:ea typeface="+mn-lt"/>
                <a:cs typeface="+mn-lt"/>
              </a:rPr>
              <a:t>בזיכרון</a:t>
            </a:r>
            <a:r>
              <a:rPr lang="en-US" sz="2200" dirty="0">
                <a:ea typeface="+mn-lt"/>
                <a:cs typeface="+mn-lt"/>
              </a:rPr>
              <a:t>.</a:t>
            </a:r>
          </a:p>
          <a:p>
            <a:pPr algn="r" rtl="1"/>
            <a:endParaRPr lang="en-US" sz="2200" dirty="0">
              <a:ea typeface="+mn-lt"/>
              <a:cs typeface="+mn-lt"/>
            </a:endParaRPr>
          </a:p>
          <a:p>
            <a:pPr algn="r" rtl="1"/>
            <a:r>
              <a:rPr lang="en-US" sz="2200" dirty="0" err="1">
                <a:ea typeface="+mn-lt"/>
                <a:cs typeface="+mn-lt"/>
              </a:rPr>
              <a:t>זוהי</a:t>
            </a:r>
            <a:r>
              <a:rPr lang="en-US" sz="2200" dirty="0">
                <a:ea typeface="+mn-lt"/>
                <a:cs typeface="+mn-lt"/>
              </a:rPr>
              <a:t> </a:t>
            </a:r>
            <a:r>
              <a:rPr lang="en-US" sz="2200" dirty="0" err="1">
                <a:ea typeface="+mn-lt"/>
                <a:cs typeface="+mn-lt"/>
              </a:rPr>
              <a:t>הרבה</a:t>
            </a:r>
            <a:r>
              <a:rPr lang="en-US" sz="2200" dirty="0">
                <a:ea typeface="+mn-lt"/>
                <a:cs typeface="+mn-lt"/>
              </a:rPr>
              <a:t> </a:t>
            </a:r>
            <a:r>
              <a:rPr lang="en-US" sz="2200" dirty="0" err="1">
                <a:ea typeface="+mn-lt"/>
                <a:cs typeface="+mn-lt"/>
              </a:rPr>
              <a:t>הנמוכה</a:t>
            </a:r>
            <a:r>
              <a:rPr lang="en-US" sz="2200" dirty="0">
                <a:ea typeface="+mn-lt"/>
                <a:cs typeface="+mn-lt"/>
              </a:rPr>
              <a:t> </a:t>
            </a:r>
            <a:r>
              <a:rPr lang="en-US" sz="2200" dirty="0" err="1">
                <a:ea typeface="+mn-lt"/>
                <a:cs typeface="+mn-lt"/>
              </a:rPr>
              <a:t>ביותר</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מקביליות</a:t>
            </a:r>
            <a:r>
              <a:rPr lang="en-US" sz="2200" dirty="0">
                <a:ea typeface="+mn-lt"/>
                <a:cs typeface="+mn-lt"/>
              </a:rPr>
              <a:t> </a:t>
            </a:r>
            <a:r>
              <a:rPr lang="en-US" sz="2200" dirty="0" err="1">
                <a:ea typeface="+mn-lt"/>
                <a:cs typeface="+mn-lt"/>
              </a:rPr>
              <a:t>בארכיטקטורה</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טרינו</a:t>
            </a:r>
            <a:r>
              <a:rPr lang="en-US" sz="2200" dirty="0">
                <a:ea typeface="+mn-lt"/>
                <a:cs typeface="+mn-lt"/>
              </a:rPr>
              <a:t>.</a:t>
            </a:r>
          </a:p>
          <a:p>
            <a:pPr algn="r" rtl="1"/>
            <a:endParaRPr lang="en-US" sz="2200" dirty="0">
              <a:ea typeface="+mn-lt"/>
              <a:cs typeface="+mn-lt"/>
            </a:endParaRPr>
          </a:p>
          <a:p>
            <a:pPr algn="r" rtl="1"/>
            <a:r>
              <a:rPr lang="en-US" sz="2200" dirty="0" err="1">
                <a:ea typeface="+mn-lt"/>
                <a:cs typeface="+mn-lt"/>
              </a:rPr>
              <a:t>לדרייבר</a:t>
            </a:r>
            <a:r>
              <a:rPr lang="en-US" sz="2200" dirty="0">
                <a:ea typeface="+mn-lt"/>
                <a:cs typeface="+mn-lt"/>
              </a:rPr>
              <a:t> </a:t>
            </a:r>
            <a:r>
              <a:rPr lang="en-US" sz="2200" dirty="0" err="1">
                <a:ea typeface="+mn-lt"/>
                <a:cs typeface="+mn-lt"/>
              </a:rPr>
              <a:t>יש</a:t>
            </a:r>
            <a:r>
              <a:rPr lang="en-US" sz="2200" dirty="0">
                <a:ea typeface="+mn-lt"/>
                <a:cs typeface="+mn-lt"/>
              </a:rPr>
              <a:t> </a:t>
            </a:r>
            <a:r>
              <a:rPr lang="en-US" sz="2200" dirty="0" err="1">
                <a:ea typeface="+mn-lt"/>
                <a:cs typeface="+mn-lt"/>
              </a:rPr>
              <a:t>פלט</a:t>
            </a:r>
            <a:r>
              <a:rPr lang="en-US" sz="2200" dirty="0">
                <a:ea typeface="+mn-lt"/>
                <a:cs typeface="+mn-lt"/>
              </a:rPr>
              <a:t> </a:t>
            </a:r>
            <a:r>
              <a:rPr lang="en-US" sz="2200" dirty="0" err="1">
                <a:ea typeface="+mn-lt"/>
                <a:cs typeface="+mn-lt"/>
              </a:rPr>
              <a:t>וקלט</a:t>
            </a:r>
            <a:r>
              <a:rPr lang="en-US" sz="2200" dirty="0">
                <a:ea typeface="+mn-lt"/>
                <a:cs typeface="+mn-lt"/>
              </a:rPr>
              <a:t>.</a:t>
            </a:r>
          </a:p>
        </p:txBody>
      </p:sp>
    </p:spTree>
    <p:extLst>
      <p:ext uri="{BB962C8B-B14F-4D97-AF65-F5344CB8AC3E}">
        <p14:creationId xmlns:p14="http://schemas.microsoft.com/office/powerpoint/2010/main" val="5303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B322E-2411-4207-A9BB-9D8F28948F1D}"/>
              </a:ext>
            </a:extLst>
          </p:cNvPr>
          <p:cNvSpPr>
            <a:spLocks noGrp="1"/>
          </p:cNvSpPr>
          <p:nvPr>
            <p:ph type="title"/>
          </p:nvPr>
        </p:nvSpPr>
        <p:spPr>
          <a:xfrm>
            <a:off x="1245072" y="1289765"/>
            <a:ext cx="3651101" cy="4270963"/>
          </a:xfrm>
        </p:spPr>
        <p:txBody>
          <a:bodyPr anchor="ctr">
            <a:normAutofit/>
          </a:bodyPr>
          <a:lstStyle/>
          <a:p>
            <a:pPr algn="ctr"/>
            <a:r>
              <a:rPr lang="en-US" sz="5600" dirty="0">
                <a:solidFill>
                  <a:srgbClr val="FFFFFF"/>
                </a:solidFill>
                <a:cs typeface="Calibri Light"/>
              </a:rPr>
              <a:t>What is Trino?</a:t>
            </a:r>
            <a:endParaRPr lang="en-US" sz="5600" dirty="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A4DC02E-90FD-4476-A7BE-E51CBE3E9D44}"/>
              </a:ext>
            </a:extLst>
          </p:cNvPr>
          <p:cNvSpPr>
            <a:spLocks noGrp="1"/>
          </p:cNvSpPr>
          <p:nvPr>
            <p:ph idx="1"/>
          </p:nvPr>
        </p:nvSpPr>
        <p:spPr>
          <a:xfrm>
            <a:off x="6094933" y="518400"/>
            <a:ext cx="5526862" cy="5837949"/>
          </a:xfrm>
        </p:spPr>
        <p:txBody>
          <a:bodyPr vert="horz" lIns="91440" tIns="45720" rIns="91440" bIns="45720" rtlCol="0" anchor="ctr">
            <a:normAutofit/>
          </a:bodyPr>
          <a:lstStyle/>
          <a:p>
            <a:pPr algn="r" rtl="1"/>
            <a:r>
              <a:rPr lang="en-US" sz="2000" dirty="0" err="1">
                <a:solidFill>
                  <a:schemeClr val="tx1">
                    <a:alpha val="80000"/>
                  </a:schemeClr>
                </a:solidFill>
                <a:ea typeface="+mn-lt"/>
                <a:cs typeface="+mn-lt"/>
              </a:rPr>
              <a:t>טרינו</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הוא</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כלי</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שנועד</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לתשאל</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ביעילות</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כמויות</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עצומות</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של</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נתונים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באמצעות</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שאילתות</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מבוזרות</a:t>
            </a:r>
            <a:r>
              <a:rPr lang="en-US" sz="2000" dirty="0">
                <a:solidFill>
                  <a:schemeClr val="tx1">
                    <a:alpha val="80000"/>
                  </a:schemeClr>
                </a:solidFill>
                <a:ea typeface="+mn-lt"/>
                <a:cs typeface="+mn-lt"/>
              </a:rPr>
              <a:t>.</a:t>
            </a:r>
            <a:endParaRPr lang="en-US" dirty="0">
              <a:solidFill>
                <a:schemeClr val="tx1">
                  <a:alpha val="80000"/>
                </a:schemeClr>
              </a:solidFill>
            </a:endParaRPr>
          </a:p>
          <a:p>
            <a:pPr algn="r" rtl="1"/>
            <a:endParaRPr lang="en-US" sz="2000" dirty="0">
              <a:solidFill>
                <a:srgbClr val="000000">
                  <a:alpha val="80000"/>
                </a:srgbClr>
              </a:solidFill>
              <a:ea typeface="+mn-lt"/>
              <a:cs typeface="+mn-lt"/>
            </a:endParaRPr>
          </a:p>
          <a:p>
            <a:pPr algn="r" rtl="1"/>
            <a:r>
              <a:rPr lang="en-US" sz="2000" dirty="0" err="1">
                <a:solidFill>
                  <a:schemeClr val="tx1">
                    <a:alpha val="80000"/>
                  </a:schemeClr>
                </a:solidFill>
                <a:ea typeface="+mn-lt"/>
                <a:cs typeface="+mn-lt"/>
              </a:rPr>
              <a:t>אם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אתם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עובדים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עם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נתונים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בגודל</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טרה</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או</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פטה</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בייט</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סביר</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להניח</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שאתם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משתמשים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בכלים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שיש</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להם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אינטרקציה</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עם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hadoop</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וHDFS</a:t>
            </a:r>
            <a:r>
              <a:rPr lang="en-US" sz="2000" dirty="0">
                <a:solidFill>
                  <a:schemeClr val="tx1">
                    <a:alpha val="80000"/>
                  </a:schemeClr>
                </a:solidFill>
                <a:ea typeface="+mn-lt"/>
                <a:cs typeface="+mn-lt"/>
              </a:rPr>
              <a:t>.</a:t>
            </a:r>
          </a:p>
          <a:p>
            <a:pPr algn="r" rtl="1"/>
            <a:endParaRPr lang="en-US" sz="2000" dirty="0">
              <a:solidFill>
                <a:srgbClr val="000000">
                  <a:alpha val="80000"/>
                </a:srgbClr>
              </a:solidFill>
              <a:ea typeface="+mn-lt"/>
              <a:cs typeface="+mn-lt"/>
            </a:endParaRPr>
          </a:p>
          <a:p>
            <a:pPr algn="r" rtl="1"/>
            <a:r>
              <a:rPr lang="en-US" sz="2000" dirty="0" err="1">
                <a:solidFill>
                  <a:schemeClr val="tx1">
                    <a:alpha val="80000"/>
                  </a:schemeClr>
                </a:solidFill>
                <a:ea typeface="+mn-lt"/>
                <a:cs typeface="+mn-lt"/>
              </a:rPr>
              <a:t>טרינו</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תוכנן</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כחלופה</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לכלים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שמתשאלית</a:t>
            </a:r>
            <a:r>
              <a:rPr lang="en-US" sz="2000" dirty="0">
                <a:solidFill>
                  <a:schemeClr val="tx1">
                    <a:alpha val="80000"/>
                  </a:schemeClr>
                </a:solidFill>
                <a:ea typeface="+mn-lt"/>
                <a:cs typeface="+mn-lt"/>
              </a:rPr>
              <a:t> HDFS </a:t>
            </a:r>
            <a:r>
              <a:rPr lang="en-US" sz="2000" dirty="0" err="1">
                <a:solidFill>
                  <a:schemeClr val="tx1">
                    <a:alpha val="80000"/>
                  </a:schemeClr>
                </a:solidFill>
                <a:ea typeface="+mn-lt"/>
                <a:cs typeface="+mn-lt"/>
              </a:rPr>
              <a:t>באמצעות</a:t>
            </a:r>
            <a:r>
              <a:rPr lang="en-US" sz="2000" dirty="0">
                <a:solidFill>
                  <a:schemeClr val="tx1">
                    <a:alpha val="80000"/>
                  </a:schemeClr>
                </a:solidFill>
                <a:ea typeface="+mn-lt"/>
                <a:cs typeface="+mn-lt"/>
              </a:rPr>
              <a:t> pipelines </a:t>
            </a:r>
            <a:r>
              <a:rPr lang="en-US" sz="2000" dirty="0" err="1">
                <a:solidFill>
                  <a:schemeClr val="tx1">
                    <a:alpha val="80000"/>
                  </a:schemeClr>
                </a:solidFill>
                <a:ea typeface="+mn-lt"/>
                <a:cs typeface="+mn-lt"/>
              </a:rPr>
              <a:t>של</a:t>
            </a:r>
            <a:r>
              <a:rPr lang="en-US" sz="2000" dirty="0">
                <a:solidFill>
                  <a:schemeClr val="tx1">
                    <a:alpha val="80000"/>
                  </a:schemeClr>
                </a:solidFill>
                <a:ea typeface="+mn-lt"/>
                <a:cs typeface="+mn-lt"/>
              </a:rPr>
              <a:t> MapReduce </a:t>
            </a:r>
            <a:r>
              <a:rPr lang="en-US" sz="2000" dirty="0" err="1">
                <a:solidFill>
                  <a:schemeClr val="tx1">
                    <a:alpha val="80000"/>
                  </a:schemeClr>
                </a:solidFill>
                <a:ea typeface="+mn-lt"/>
                <a:cs typeface="+mn-lt"/>
              </a:rPr>
              <a:t>כמו</a:t>
            </a:r>
            <a:r>
              <a:rPr lang="en-US" sz="2000" dirty="0">
                <a:solidFill>
                  <a:schemeClr val="tx1">
                    <a:alpha val="80000"/>
                  </a:schemeClr>
                </a:solidFill>
                <a:ea typeface="+mn-lt"/>
                <a:cs typeface="+mn-lt"/>
              </a:rPr>
              <a:t> Hive </a:t>
            </a:r>
            <a:r>
              <a:rPr lang="en-US" sz="2000" dirty="0" err="1">
                <a:solidFill>
                  <a:schemeClr val="tx1">
                    <a:alpha val="80000"/>
                  </a:schemeClr>
                </a:solidFill>
                <a:ea typeface="+mn-lt"/>
                <a:cs typeface="+mn-lt"/>
              </a:rPr>
              <a:t>או</a:t>
            </a:r>
            <a:r>
              <a:rPr lang="en-US" sz="2000" dirty="0">
                <a:solidFill>
                  <a:schemeClr val="tx1">
                    <a:alpha val="80000"/>
                  </a:schemeClr>
                </a:solidFill>
                <a:ea typeface="+mn-lt"/>
                <a:cs typeface="+mn-lt"/>
              </a:rPr>
              <a:t> Pig </a:t>
            </a:r>
            <a:r>
              <a:rPr lang="en-US" sz="2000" dirty="0" err="1">
                <a:solidFill>
                  <a:schemeClr val="tx1">
                    <a:alpha val="80000"/>
                  </a:schemeClr>
                </a:solidFill>
                <a:ea typeface="+mn-lt"/>
                <a:cs typeface="+mn-lt"/>
              </a:rPr>
              <a:t>אבל</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טרינו</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לא</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מוגבל</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לגשת</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רק</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לHDFS</a:t>
            </a:r>
            <a:r>
              <a:rPr lang="en-US" sz="2000" dirty="0">
                <a:solidFill>
                  <a:schemeClr val="tx1">
                    <a:alpha val="80000"/>
                  </a:schemeClr>
                </a:solidFill>
                <a:ea typeface="+mn-lt"/>
                <a:cs typeface="+mn-lt"/>
              </a:rPr>
              <a:t>.</a:t>
            </a:r>
          </a:p>
          <a:p>
            <a:pPr algn="r" rtl="1"/>
            <a:endParaRPr lang="en-US" sz="2000" dirty="0">
              <a:solidFill>
                <a:srgbClr val="000000">
                  <a:alpha val="80000"/>
                </a:srgbClr>
              </a:solidFill>
              <a:ea typeface="+mn-lt"/>
              <a:cs typeface="+mn-lt"/>
            </a:endParaRPr>
          </a:p>
          <a:p>
            <a:pPr algn="r" rtl="1"/>
            <a:r>
              <a:rPr lang="en-US" sz="2000" dirty="0" err="1">
                <a:solidFill>
                  <a:schemeClr val="tx1">
                    <a:alpha val="80000"/>
                  </a:schemeClr>
                </a:solidFill>
                <a:ea typeface="+mn-lt"/>
                <a:cs typeface="+mn-lt"/>
              </a:rPr>
              <a:t>טרינו</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יכול</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וגם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הורחב</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לפעול</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מעל</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מקורות</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שונים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של</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נתונים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כמו</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מסדי</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נתונים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נתונים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רלציוניים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מסדי</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נתונים</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לא</a:t>
            </a:r>
            <a:r>
              <a:rPr lang="en-US" sz="2000" dirty="0">
                <a:solidFill>
                  <a:schemeClr val="tx1">
                    <a:alpha val="80000"/>
                  </a:schemeClr>
                </a:solidFill>
                <a:ea typeface="+mn-lt"/>
                <a:cs typeface="+mn-lt"/>
              </a:rPr>
              <a:t> </a:t>
            </a:r>
            <a:r>
              <a:rPr lang="en-US" sz="2000" dirty="0" err="1">
                <a:solidFill>
                  <a:schemeClr val="tx1">
                    <a:alpha val="80000"/>
                  </a:schemeClr>
                </a:solidFill>
                <a:ea typeface="+mn-lt"/>
                <a:cs typeface="+mn-lt"/>
              </a:rPr>
              <a:t>רלציוניים</a:t>
            </a:r>
            <a:r>
              <a:rPr lang="en-US" sz="2000" dirty="0">
                <a:solidFill>
                  <a:schemeClr val="tx1">
                    <a:alpha val="80000"/>
                  </a:schemeClr>
                </a:solidFill>
                <a:ea typeface="+mn-lt"/>
                <a:cs typeface="+mn-lt"/>
              </a:rPr>
              <a:t> , object storage </a:t>
            </a:r>
            <a:r>
              <a:rPr lang="en-US" sz="2000" dirty="0" err="1">
                <a:solidFill>
                  <a:schemeClr val="tx1">
                    <a:alpha val="80000"/>
                  </a:schemeClr>
                </a:solidFill>
                <a:ea typeface="+mn-lt"/>
                <a:cs typeface="+mn-lt"/>
              </a:rPr>
              <a:t>וכו</a:t>
            </a:r>
            <a:r>
              <a:rPr lang="en-US" sz="2000" dirty="0">
                <a:solidFill>
                  <a:schemeClr val="tx1">
                    <a:alpha val="80000"/>
                  </a:schemeClr>
                </a:solidFill>
                <a:ea typeface="+mn-lt"/>
                <a:cs typeface="+mn-lt"/>
              </a:rPr>
              <a:t>.</a:t>
            </a:r>
          </a:p>
          <a:p>
            <a:pPr algn="r" rtl="1"/>
            <a:endParaRPr lang="en-US" sz="2000">
              <a:solidFill>
                <a:srgbClr val="000000">
                  <a:alpha val="80000"/>
                </a:srgbClr>
              </a:solidFill>
              <a:ea typeface="+mn-lt"/>
              <a:cs typeface="+mn-lt"/>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481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9B0BA-A2B2-4D89-8D4C-5D8991C25397}"/>
              </a:ext>
            </a:extLst>
          </p:cNvPr>
          <p:cNvSpPr>
            <a:spLocks noGrp="1"/>
          </p:cNvSpPr>
          <p:nvPr>
            <p:ph type="title"/>
          </p:nvPr>
        </p:nvSpPr>
        <p:spPr>
          <a:xfrm>
            <a:off x="1016805" y="1345958"/>
            <a:ext cx="4193196" cy="4166085"/>
          </a:xfrm>
        </p:spPr>
        <p:txBody>
          <a:bodyPr>
            <a:normAutofit/>
          </a:bodyPr>
          <a:lstStyle/>
          <a:p>
            <a:r>
              <a:rPr lang="en-US" sz="4600" dirty="0">
                <a:cs typeface="Calibri Light"/>
              </a:rPr>
              <a:t>Trino concepts  - Operator</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335DE34-FB82-4E82-881F-99BE2F514F22}"/>
              </a:ext>
            </a:extLst>
          </p:cNvPr>
          <p:cNvSpPr>
            <a:spLocks noGrp="1"/>
          </p:cNvSpPr>
          <p:nvPr>
            <p:ph idx="1"/>
          </p:nvPr>
        </p:nvSpPr>
        <p:spPr>
          <a:xfrm>
            <a:off x="5823334" y="750307"/>
            <a:ext cx="6226576" cy="5357387"/>
          </a:xfrm>
        </p:spPr>
        <p:txBody>
          <a:bodyPr vert="horz" lIns="91440" tIns="45720" rIns="91440" bIns="45720" rtlCol="0" anchor="ctr">
            <a:normAutofit/>
          </a:bodyPr>
          <a:lstStyle/>
          <a:p>
            <a:pPr algn="r" rtl="1"/>
            <a:r>
              <a:rPr lang="en-US" sz="2200" dirty="0" err="1">
                <a:ea typeface="+mn-lt"/>
                <a:cs typeface="+mn-lt"/>
              </a:rPr>
              <a:t>מפעיל</a:t>
            </a:r>
            <a:r>
              <a:rPr lang="en-US" sz="2200" dirty="0">
                <a:ea typeface="+mn-lt"/>
                <a:cs typeface="+mn-lt"/>
              </a:rPr>
              <a:t> </a:t>
            </a:r>
            <a:r>
              <a:rPr lang="en-US" sz="2200" dirty="0" err="1">
                <a:ea typeface="+mn-lt"/>
                <a:cs typeface="+mn-lt"/>
              </a:rPr>
              <a:t>צורך</a:t>
            </a:r>
            <a:r>
              <a:rPr lang="en-US" sz="2200" dirty="0">
                <a:ea typeface="+mn-lt"/>
                <a:cs typeface="+mn-lt"/>
              </a:rPr>
              <a:t>, </a:t>
            </a:r>
            <a:r>
              <a:rPr lang="en-US" sz="2200" dirty="0" err="1">
                <a:ea typeface="+mn-lt"/>
                <a:cs typeface="+mn-lt"/>
              </a:rPr>
              <a:t>מעבד</a:t>
            </a:r>
            <a:r>
              <a:rPr lang="en-US" sz="2200" dirty="0">
                <a:ea typeface="+mn-lt"/>
                <a:cs typeface="+mn-lt"/>
              </a:rPr>
              <a:t> </a:t>
            </a:r>
            <a:r>
              <a:rPr lang="en-US" sz="2200" dirty="0" err="1">
                <a:ea typeface="+mn-lt"/>
                <a:cs typeface="+mn-lt"/>
              </a:rPr>
              <a:t>ומפיק</a:t>
            </a:r>
            <a:r>
              <a:rPr lang="en-US" sz="2200" dirty="0">
                <a:ea typeface="+mn-lt"/>
                <a:cs typeface="+mn-lt"/>
              </a:rPr>
              <a:t> </a:t>
            </a:r>
            <a:r>
              <a:rPr lang="en-US" sz="2200" dirty="0" err="1">
                <a:ea typeface="+mn-lt"/>
                <a:cs typeface="+mn-lt"/>
              </a:rPr>
              <a:t>נתונים</a:t>
            </a:r>
            <a:r>
              <a:rPr lang="en-US" sz="2200" dirty="0">
                <a:ea typeface="+mn-lt"/>
                <a:cs typeface="+mn-lt"/>
              </a:rPr>
              <a:t>.</a:t>
            </a:r>
          </a:p>
          <a:p>
            <a:pPr algn="r" rtl="1"/>
            <a:endParaRPr lang="en-US" sz="2200" dirty="0">
              <a:ea typeface="+mn-lt"/>
              <a:cs typeface="+mn-lt"/>
            </a:endParaRPr>
          </a:p>
          <a:p>
            <a:pPr algn="r" rtl="1"/>
            <a:r>
              <a:rPr lang="en-US" sz="2200" dirty="0" err="1">
                <a:ea typeface="+mn-lt"/>
                <a:cs typeface="+mn-lt"/>
              </a:rPr>
              <a:t>לדוגמא</a:t>
            </a:r>
            <a:r>
              <a:rPr lang="en-US" sz="2200" dirty="0">
                <a:ea typeface="+mn-lt"/>
                <a:cs typeface="+mn-lt"/>
              </a:rPr>
              <a:t>, table scan </a:t>
            </a:r>
            <a:r>
              <a:rPr lang="en-US" sz="2200" dirty="0" err="1">
                <a:ea typeface="+mn-lt"/>
                <a:cs typeface="+mn-lt"/>
              </a:rPr>
              <a:t>מפיק</a:t>
            </a:r>
            <a:r>
              <a:rPr lang="en-US" sz="2200" dirty="0">
                <a:ea typeface="+mn-lt"/>
                <a:cs typeface="+mn-lt"/>
              </a:rPr>
              <a:t> </a:t>
            </a:r>
            <a:r>
              <a:rPr lang="en-US" sz="2200" dirty="0" err="1">
                <a:ea typeface="+mn-lt"/>
                <a:cs typeface="+mn-lt"/>
              </a:rPr>
              <a:t>מידע</a:t>
            </a:r>
            <a:r>
              <a:rPr lang="en-US" sz="2200" dirty="0">
                <a:ea typeface="+mn-lt"/>
                <a:cs typeface="+mn-lt"/>
              </a:rPr>
              <a:t> מ connector </a:t>
            </a:r>
            <a:r>
              <a:rPr lang="en-US" sz="2200" dirty="0" err="1">
                <a:ea typeface="+mn-lt"/>
                <a:cs typeface="+mn-lt"/>
              </a:rPr>
              <a:t>ומייצר</a:t>
            </a:r>
            <a:r>
              <a:rPr lang="en-US" sz="2200" dirty="0">
                <a:ea typeface="+mn-lt"/>
                <a:cs typeface="+mn-lt"/>
              </a:rPr>
              <a:t> </a:t>
            </a:r>
            <a:r>
              <a:rPr lang="en-US" sz="2200" dirty="0" err="1">
                <a:ea typeface="+mn-lt"/>
                <a:cs typeface="+mn-lt"/>
              </a:rPr>
              <a:t>מידע</a:t>
            </a:r>
            <a:r>
              <a:rPr lang="en-US" sz="2200" dirty="0">
                <a:ea typeface="+mn-lt"/>
                <a:cs typeface="+mn-lt"/>
              </a:rPr>
              <a:t> </a:t>
            </a:r>
            <a:r>
              <a:rPr lang="en-US" sz="2200" dirty="0" err="1">
                <a:ea typeface="+mn-lt"/>
                <a:cs typeface="+mn-lt"/>
              </a:rPr>
              <a:t>שיכול</a:t>
            </a:r>
            <a:r>
              <a:rPr lang="en-US" sz="2200" dirty="0">
                <a:ea typeface="+mn-lt"/>
                <a:cs typeface="+mn-lt"/>
              </a:rPr>
              <a:t> </a:t>
            </a:r>
            <a:r>
              <a:rPr lang="en-US" sz="2200" dirty="0" err="1">
                <a:ea typeface="+mn-lt"/>
                <a:cs typeface="+mn-lt"/>
              </a:rPr>
              <a:t>להיות</a:t>
            </a:r>
            <a:r>
              <a:rPr lang="en-US" sz="2200" dirty="0">
                <a:ea typeface="+mn-lt"/>
                <a:cs typeface="+mn-lt"/>
              </a:rPr>
              <a:t> </a:t>
            </a:r>
            <a:r>
              <a:rPr lang="en-US" sz="2200" dirty="0" err="1">
                <a:ea typeface="+mn-lt"/>
                <a:cs typeface="+mn-lt"/>
              </a:rPr>
              <a:t>משומש</a:t>
            </a:r>
            <a:r>
              <a:rPr lang="en-US" sz="2200" dirty="0">
                <a:ea typeface="+mn-lt"/>
                <a:cs typeface="+mn-lt"/>
              </a:rPr>
              <a:t> </a:t>
            </a:r>
            <a:r>
              <a:rPr lang="en-US" sz="2200" dirty="0" err="1">
                <a:ea typeface="+mn-lt"/>
                <a:cs typeface="+mn-lt"/>
              </a:rPr>
              <a:t>על</a:t>
            </a:r>
            <a:r>
              <a:rPr lang="en-US" sz="2200" dirty="0">
                <a:ea typeface="+mn-lt"/>
                <a:cs typeface="+mn-lt"/>
              </a:rPr>
              <a:t> </a:t>
            </a:r>
            <a:r>
              <a:rPr lang="en-US" sz="2200" dirty="0" err="1">
                <a:ea typeface="+mn-lt"/>
                <a:cs typeface="+mn-lt"/>
              </a:rPr>
              <a:t>ידי</a:t>
            </a:r>
            <a:r>
              <a:rPr lang="en-US" sz="2200" dirty="0">
                <a:ea typeface="+mn-lt"/>
                <a:cs typeface="+mn-lt"/>
              </a:rPr>
              <a:t> </a:t>
            </a:r>
            <a:r>
              <a:rPr lang="en-US" sz="2200" dirty="0" err="1">
                <a:ea typeface="+mn-lt"/>
                <a:cs typeface="+mn-lt"/>
              </a:rPr>
              <a:t>אופרטורים</a:t>
            </a:r>
            <a:r>
              <a:rPr lang="en-US" sz="2200" dirty="0">
                <a:ea typeface="+mn-lt"/>
                <a:cs typeface="+mn-lt"/>
              </a:rPr>
              <a:t> </a:t>
            </a:r>
            <a:r>
              <a:rPr lang="en-US" sz="2200" dirty="0" err="1">
                <a:ea typeface="+mn-lt"/>
                <a:cs typeface="+mn-lt"/>
              </a:rPr>
              <a:t>אחרים</a:t>
            </a:r>
            <a:r>
              <a:rPr lang="en-US" sz="2200" dirty="0">
                <a:ea typeface="+mn-lt"/>
                <a:cs typeface="+mn-lt"/>
              </a:rPr>
              <a:t>, </a:t>
            </a:r>
            <a:r>
              <a:rPr lang="en-US" sz="2200" dirty="0" err="1">
                <a:ea typeface="+mn-lt"/>
                <a:cs typeface="+mn-lt"/>
              </a:rPr>
              <a:t>וfilter</a:t>
            </a:r>
            <a:r>
              <a:rPr lang="en-US" sz="2200" dirty="0">
                <a:ea typeface="+mn-lt"/>
                <a:cs typeface="+mn-lt"/>
              </a:rPr>
              <a:t> operator </a:t>
            </a:r>
            <a:r>
              <a:rPr lang="en-US" sz="2200" dirty="0" err="1">
                <a:ea typeface="+mn-lt"/>
                <a:cs typeface="+mn-lt"/>
              </a:rPr>
              <a:t>צורכת</a:t>
            </a:r>
            <a:r>
              <a:rPr lang="en-US" sz="2200" dirty="0">
                <a:ea typeface="+mn-lt"/>
                <a:cs typeface="+mn-lt"/>
              </a:rPr>
              <a:t> </a:t>
            </a:r>
            <a:r>
              <a:rPr lang="en-US" sz="2200" dirty="0" err="1">
                <a:ea typeface="+mn-lt"/>
                <a:cs typeface="+mn-lt"/>
              </a:rPr>
              <a:t>מידע</a:t>
            </a:r>
            <a:r>
              <a:rPr lang="en-US" sz="2200" dirty="0">
                <a:ea typeface="+mn-lt"/>
                <a:cs typeface="+mn-lt"/>
              </a:rPr>
              <a:t> </a:t>
            </a:r>
            <a:r>
              <a:rPr lang="en-US" sz="2200" dirty="0" err="1">
                <a:ea typeface="+mn-lt"/>
                <a:cs typeface="+mn-lt"/>
              </a:rPr>
              <a:t>ומפיקה</a:t>
            </a:r>
            <a:r>
              <a:rPr lang="en-US" sz="2200" dirty="0">
                <a:ea typeface="+mn-lt"/>
                <a:cs typeface="+mn-lt"/>
              </a:rPr>
              <a:t> </a:t>
            </a:r>
            <a:r>
              <a:rPr lang="en-US" sz="2200" dirty="0" err="1">
                <a:ea typeface="+mn-lt"/>
                <a:cs typeface="+mn-lt"/>
              </a:rPr>
              <a:t>תת</a:t>
            </a:r>
            <a:r>
              <a:rPr lang="en-US" sz="2200" dirty="0">
                <a:ea typeface="+mn-lt"/>
                <a:cs typeface="+mn-lt"/>
              </a:rPr>
              <a:t> </a:t>
            </a:r>
            <a:r>
              <a:rPr lang="en-US" sz="2200" dirty="0" err="1">
                <a:ea typeface="+mn-lt"/>
                <a:cs typeface="+mn-lt"/>
              </a:rPr>
              <a:t>קבוצה</a:t>
            </a:r>
            <a:r>
              <a:rPr lang="en-US" sz="2200" dirty="0">
                <a:ea typeface="+mn-lt"/>
                <a:cs typeface="+mn-lt"/>
              </a:rPr>
              <a:t> </a:t>
            </a:r>
            <a:r>
              <a:rPr lang="en-US" sz="2200" dirty="0" err="1">
                <a:ea typeface="+mn-lt"/>
                <a:cs typeface="+mn-lt"/>
              </a:rPr>
              <a:t>על</a:t>
            </a:r>
            <a:r>
              <a:rPr lang="en-US" sz="2200" dirty="0">
                <a:ea typeface="+mn-lt"/>
                <a:cs typeface="+mn-lt"/>
              </a:rPr>
              <a:t> </a:t>
            </a:r>
            <a:r>
              <a:rPr lang="en-US" sz="2200" dirty="0" err="1">
                <a:ea typeface="+mn-lt"/>
                <a:cs typeface="+mn-lt"/>
              </a:rPr>
              <a:t>ידי</a:t>
            </a:r>
            <a:r>
              <a:rPr lang="en-US" sz="2200" dirty="0">
                <a:ea typeface="+mn-lt"/>
                <a:cs typeface="+mn-lt"/>
              </a:rPr>
              <a:t> </a:t>
            </a:r>
            <a:r>
              <a:rPr lang="en-US" sz="2200" dirty="0" err="1">
                <a:ea typeface="+mn-lt"/>
                <a:cs typeface="+mn-lt"/>
              </a:rPr>
              <a:t>הפעלת</a:t>
            </a:r>
            <a:r>
              <a:rPr lang="en-US" sz="2200" dirty="0">
                <a:ea typeface="+mn-lt"/>
                <a:cs typeface="+mn-lt"/>
              </a:rPr>
              <a:t> </a:t>
            </a:r>
            <a:r>
              <a:rPr lang="en-US" sz="2200" dirty="0" err="1">
                <a:ea typeface="+mn-lt"/>
                <a:cs typeface="+mn-lt"/>
              </a:rPr>
              <a:t>פרדיקט</a:t>
            </a:r>
            <a:r>
              <a:rPr lang="en-US" sz="2200" dirty="0">
                <a:ea typeface="+mn-lt"/>
                <a:cs typeface="+mn-lt"/>
              </a:rPr>
              <a:t> </a:t>
            </a:r>
            <a:r>
              <a:rPr lang="en-US" sz="2200" dirty="0" err="1">
                <a:ea typeface="+mn-lt"/>
                <a:cs typeface="+mn-lt"/>
              </a:rPr>
              <a:t>על</a:t>
            </a:r>
            <a:r>
              <a:rPr lang="en-US" sz="2200" dirty="0">
                <a:ea typeface="+mn-lt"/>
                <a:cs typeface="+mn-lt"/>
              </a:rPr>
              <a:t> </a:t>
            </a:r>
            <a:r>
              <a:rPr lang="en-US" sz="2200" dirty="0" err="1">
                <a:ea typeface="+mn-lt"/>
                <a:cs typeface="+mn-lt"/>
              </a:rPr>
              <a:t>המידע</a:t>
            </a:r>
            <a:r>
              <a:rPr lang="en-US" sz="2200" dirty="0">
                <a:ea typeface="+mn-lt"/>
                <a:cs typeface="+mn-lt"/>
              </a:rPr>
              <a:t> </a:t>
            </a:r>
            <a:r>
              <a:rPr lang="en-US" sz="2200" dirty="0" err="1">
                <a:ea typeface="+mn-lt"/>
                <a:cs typeface="+mn-lt"/>
              </a:rPr>
              <a:t>הנכנס</a:t>
            </a:r>
            <a:r>
              <a:rPr lang="en-US" sz="2200" dirty="0">
                <a:ea typeface="+mn-lt"/>
                <a:cs typeface="+mn-lt"/>
              </a:rPr>
              <a:t> .</a:t>
            </a:r>
          </a:p>
        </p:txBody>
      </p:sp>
    </p:spTree>
    <p:extLst>
      <p:ext uri="{BB962C8B-B14F-4D97-AF65-F5344CB8AC3E}">
        <p14:creationId xmlns:p14="http://schemas.microsoft.com/office/powerpoint/2010/main" val="296016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9B0BA-A2B2-4D89-8D4C-5D8991C25397}"/>
              </a:ext>
            </a:extLst>
          </p:cNvPr>
          <p:cNvSpPr>
            <a:spLocks noGrp="1"/>
          </p:cNvSpPr>
          <p:nvPr>
            <p:ph type="title"/>
          </p:nvPr>
        </p:nvSpPr>
        <p:spPr>
          <a:xfrm>
            <a:off x="1016805" y="1345958"/>
            <a:ext cx="4193196" cy="4166085"/>
          </a:xfrm>
        </p:spPr>
        <p:txBody>
          <a:bodyPr>
            <a:normAutofit/>
          </a:bodyPr>
          <a:lstStyle/>
          <a:p>
            <a:r>
              <a:rPr lang="en-US" sz="4600" dirty="0">
                <a:cs typeface="Calibri Light"/>
              </a:rPr>
              <a:t>Trino concepts  - Exchange</a:t>
            </a:r>
            <a:endParaRPr lang="en-US" dirty="0"/>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335DE34-FB82-4E82-881F-99BE2F514F22}"/>
              </a:ext>
            </a:extLst>
          </p:cNvPr>
          <p:cNvSpPr>
            <a:spLocks noGrp="1"/>
          </p:cNvSpPr>
          <p:nvPr>
            <p:ph idx="1"/>
          </p:nvPr>
        </p:nvSpPr>
        <p:spPr>
          <a:xfrm>
            <a:off x="5950334" y="750307"/>
            <a:ext cx="6061476" cy="5357387"/>
          </a:xfrm>
        </p:spPr>
        <p:txBody>
          <a:bodyPr vert="horz" lIns="91440" tIns="45720" rIns="91440" bIns="45720" rtlCol="0" anchor="ctr">
            <a:normAutofit/>
          </a:bodyPr>
          <a:lstStyle/>
          <a:p>
            <a:pPr algn="r" rtl="1"/>
            <a:r>
              <a:rPr lang="en-US" sz="2200" dirty="0" err="1">
                <a:ea typeface="+mn-lt"/>
                <a:cs typeface="+mn-lt"/>
              </a:rPr>
              <a:t>חילופי</a:t>
            </a:r>
            <a:r>
              <a:rPr lang="en-US" sz="2200" dirty="0">
                <a:ea typeface="+mn-lt"/>
                <a:cs typeface="+mn-lt"/>
              </a:rPr>
              <a:t> </a:t>
            </a:r>
            <a:r>
              <a:rPr lang="en-US" sz="2200" dirty="0" err="1">
                <a:ea typeface="+mn-lt"/>
                <a:cs typeface="+mn-lt"/>
              </a:rPr>
              <a:t>מידע</a:t>
            </a:r>
            <a:r>
              <a:rPr lang="en-US" sz="2200" dirty="0">
                <a:ea typeface="+mn-lt"/>
                <a:cs typeface="+mn-lt"/>
              </a:rPr>
              <a:t> </a:t>
            </a:r>
            <a:r>
              <a:rPr lang="en-US" sz="2200" dirty="0" err="1">
                <a:ea typeface="+mn-lt"/>
                <a:cs typeface="+mn-lt"/>
              </a:rPr>
              <a:t>בין</a:t>
            </a:r>
            <a:r>
              <a:rPr lang="en-US" sz="2200" dirty="0">
                <a:ea typeface="+mn-lt"/>
                <a:cs typeface="+mn-lt"/>
              </a:rPr>
              <a:t> </a:t>
            </a:r>
            <a:r>
              <a:rPr lang="en-US" sz="2200" dirty="0" err="1">
                <a:ea typeface="+mn-lt"/>
                <a:cs typeface="+mn-lt"/>
              </a:rPr>
              <a:t>nodeים</a:t>
            </a:r>
            <a:r>
              <a:rPr lang="en-US" sz="2200" dirty="0">
                <a:ea typeface="+mn-lt"/>
                <a:cs typeface="+mn-lt"/>
              </a:rPr>
              <a:t> </a:t>
            </a:r>
            <a:r>
              <a:rPr lang="en-US" sz="2200" dirty="0" err="1">
                <a:ea typeface="+mn-lt"/>
                <a:cs typeface="+mn-lt"/>
              </a:rPr>
              <a:t>שונים</a:t>
            </a:r>
            <a:r>
              <a:rPr lang="en-US" sz="2200" dirty="0">
                <a:ea typeface="+mn-lt"/>
                <a:cs typeface="+mn-lt"/>
              </a:rPr>
              <a:t> </a:t>
            </a:r>
            <a:r>
              <a:rPr lang="en-US" sz="2200" dirty="0" err="1">
                <a:ea typeface="+mn-lt"/>
                <a:cs typeface="+mn-lt"/>
              </a:rPr>
              <a:t>לשלבים</a:t>
            </a:r>
            <a:r>
              <a:rPr lang="en-US" sz="2200" dirty="0">
                <a:ea typeface="+mn-lt"/>
                <a:cs typeface="+mn-lt"/>
              </a:rPr>
              <a:t> </a:t>
            </a:r>
            <a:r>
              <a:rPr lang="en-US" sz="2200" dirty="0" err="1">
                <a:ea typeface="+mn-lt"/>
                <a:cs typeface="+mn-lt"/>
              </a:rPr>
              <a:t>שונים</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השאילתה</a:t>
            </a:r>
            <a:r>
              <a:rPr lang="en-US" sz="2200" dirty="0">
                <a:ea typeface="+mn-lt"/>
                <a:cs typeface="+mn-lt"/>
              </a:rPr>
              <a:t>.</a:t>
            </a:r>
          </a:p>
          <a:p>
            <a:pPr algn="r" rtl="1"/>
            <a:endParaRPr lang="en-US" sz="2200" dirty="0">
              <a:ea typeface="+mn-lt"/>
              <a:cs typeface="+mn-lt"/>
            </a:endParaRPr>
          </a:p>
          <a:p>
            <a:pPr algn="r" rtl="1"/>
            <a:r>
              <a:rPr lang="en-US" sz="2200" dirty="0" err="1">
                <a:ea typeface="+mn-lt"/>
                <a:cs typeface="+mn-lt"/>
              </a:rPr>
              <a:t>Taskים</a:t>
            </a:r>
            <a:r>
              <a:rPr lang="en-US" sz="2200" dirty="0">
                <a:ea typeface="+mn-lt"/>
                <a:cs typeface="+mn-lt"/>
              </a:rPr>
              <a:t> </a:t>
            </a:r>
            <a:r>
              <a:rPr lang="en-US" sz="2200" dirty="0" err="1">
                <a:ea typeface="+mn-lt"/>
                <a:cs typeface="+mn-lt"/>
              </a:rPr>
              <a:t>מייצרים</a:t>
            </a:r>
            <a:r>
              <a:rPr lang="en-US" sz="2200" dirty="0">
                <a:ea typeface="+mn-lt"/>
                <a:cs typeface="+mn-lt"/>
              </a:rPr>
              <a:t> </a:t>
            </a:r>
            <a:r>
              <a:rPr lang="en-US" sz="2200" dirty="0" err="1">
                <a:ea typeface="+mn-lt"/>
                <a:cs typeface="+mn-lt"/>
              </a:rPr>
              <a:t>מידע</a:t>
            </a:r>
            <a:r>
              <a:rPr lang="en-US" sz="2200" dirty="0">
                <a:ea typeface="+mn-lt"/>
                <a:cs typeface="+mn-lt"/>
              </a:rPr>
              <a:t> ל output buffer </a:t>
            </a:r>
            <a:r>
              <a:rPr lang="en-US" sz="2200" dirty="0" err="1">
                <a:ea typeface="+mn-lt"/>
                <a:cs typeface="+mn-lt"/>
              </a:rPr>
              <a:t>וצורכים</a:t>
            </a:r>
            <a:r>
              <a:rPr lang="en-US" sz="2200" dirty="0">
                <a:ea typeface="+mn-lt"/>
                <a:cs typeface="+mn-lt"/>
              </a:rPr>
              <a:t> </a:t>
            </a:r>
            <a:r>
              <a:rPr lang="en-US" sz="2200" dirty="0" err="1">
                <a:ea typeface="+mn-lt"/>
                <a:cs typeface="+mn-lt"/>
              </a:rPr>
              <a:t>מידע</a:t>
            </a:r>
            <a:r>
              <a:rPr lang="en-US" sz="2200" dirty="0">
                <a:ea typeface="+mn-lt"/>
                <a:cs typeface="+mn-lt"/>
              </a:rPr>
              <a:t> מ tasks  </a:t>
            </a:r>
            <a:r>
              <a:rPr lang="en-US" sz="2200" dirty="0" err="1">
                <a:ea typeface="+mn-lt"/>
                <a:cs typeface="+mn-lt"/>
              </a:rPr>
              <a:t>אחרים</a:t>
            </a:r>
            <a:r>
              <a:rPr lang="en-US" sz="2200" dirty="0">
                <a:ea typeface="+mn-lt"/>
                <a:cs typeface="+mn-lt"/>
              </a:rPr>
              <a:t> </a:t>
            </a:r>
            <a:r>
              <a:rPr lang="en-US" sz="2200" dirty="0" err="1">
                <a:ea typeface="+mn-lt"/>
                <a:cs typeface="+mn-lt"/>
              </a:rPr>
              <a:t>בעזרת</a:t>
            </a:r>
            <a:r>
              <a:rPr lang="en-US" sz="2200" dirty="0">
                <a:ea typeface="+mn-lt"/>
                <a:cs typeface="+mn-lt"/>
              </a:rPr>
              <a:t> exchange client.</a:t>
            </a:r>
          </a:p>
        </p:txBody>
      </p:sp>
    </p:spTree>
    <p:extLst>
      <p:ext uri="{BB962C8B-B14F-4D97-AF65-F5344CB8AC3E}">
        <p14:creationId xmlns:p14="http://schemas.microsoft.com/office/powerpoint/2010/main" val="4086617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Rectangle 10">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56AB41-91CB-470B-BF25-13CC7B3DE078}"/>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Trino clients</a:t>
            </a:r>
          </a:p>
        </p:txBody>
      </p:sp>
      <p:grpSp>
        <p:nvGrpSpPr>
          <p:cNvPr id="13" name="Group 12">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68714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CF6A9-2B06-4907-B3F7-2902CA577E30}"/>
              </a:ext>
            </a:extLst>
          </p:cNvPr>
          <p:cNvSpPr>
            <a:spLocks noGrp="1"/>
          </p:cNvSpPr>
          <p:nvPr>
            <p:ph type="title"/>
          </p:nvPr>
        </p:nvSpPr>
        <p:spPr>
          <a:xfrm>
            <a:off x="1463040" y="1091821"/>
            <a:ext cx="3801581" cy="4674358"/>
          </a:xfrm>
        </p:spPr>
        <p:txBody>
          <a:bodyPr anchor="ctr">
            <a:normAutofit/>
          </a:bodyPr>
          <a:lstStyle/>
          <a:p>
            <a:r>
              <a:rPr lang="en-US" sz="6600">
                <a:solidFill>
                  <a:schemeClr val="tx1">
                    <a:lumMod val="85000"/>
                    <a:lumOff val="15000"/>
                  </a:schemeClr>
                </a:solidFill>
                <a:cs typeface="Calibri Light"/>
              </a:rPr>
              <a:t>Trino clients</a:t>
            </a:r>
            <a:endParaRPr lang="en-US" sz="6600">
              <a:solidFill>
                <a:schemeClr val="tx1">
                  <a:lumMod val="85000"/>
                  <a:lumOff val="15000"/>
                </a:schemeClr>
              </a:solidFill>
            </a:endParaRPr>
          </a:p>
        </p:txBody>
      </p:sp>
      <p:sp>
        <p:nvSpPr>
          <p:cNvPr id="10" name="Freeform: Shape 9">
            <a:extLst>
              <a:ext uri="{FF2B5EF4-FFF2-40B4-BE49-F238E27FC236}">
                <a16:creationId xmlns:a16="http://schemas.microsoft.com/office/drawing/2014/main" id="{53472F09-8E00-4E02-9034-0A382CF66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915" y="727306"/>
            <a:ext cx="4639824" cy="4639824"/>
          </a:xfrm>
          <a:custGeom>
            <a:avLst/>
            <a:gdLst>
              <a:gd name="connsiteX0" fmla="*/ 2319912 w 4639824"/>
              <a:gd name="connsiteY0" fmla="*/ 0 h 4639824"/>
              <a:gd name="connsiteX1" fmla="*/ 4639824 w 4639824"/>
              <a:gd name="connsiteY1" fmla="*/ 2319912 h 4639824"/>
              <a:gd name="connsiteX2" fmla="*/ 2319912 w 4639824"/>
              <a:gd name="connsiteY2" fmla="*/ 4639824 h 4639824"/>
              <a:gd name="connsiteX3" fmla="*/ 0 w 4639824"/>
              <a:gd name="connsiteY3" fmla="*/ 2319912 h 4639824"/>
              <a:gd name="connsiteX4" fmla="*/ 2319912 w 4639824"/>
              <a:gd name="connsiteY4" fmla="*/ 0 h 463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9824" h="4639824">
                <a:moveTo>
                  <a:pt x="2319912" y="0"/>
                </a:moveTo>
                <a:cubicBezTo>
                  <a:pt x="3601164" y="0"/>
                  <a:pt x="4639824" y="1038660"/>
                  <a:pt x="4639824" y="2319912"/>
                </a:cubicBezTo>
                <a:cubicBezTo>
                  <a:pt x="4639824" y="3601164"/>
                  <a:pt x="3601164" y="4639824"/>
                  <a:pt x="2319912" y="4639824"/>
                </a:cubicBezTo>
                <a:cubicBezTo>
                  <a:pt x="1038660" y="4639824"/>
                  <a:pt x="0" y="3601164"/>
                  <a:pt x="0" y="2319912"/>
                </a:cubicBezTo>
                <a:cubicBezTo>
                  <a:pt x="0" y="1038660"/>
                  <a:pt x="1038660" y="0"/>
                  <a:pt x="2319912"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4DA077B8-7326-4434-87ED-77DF3CF3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7227" y="1253852"/>
            <a:ext cx="457200" cy="457200"/>
          </a:xfrm>
          <a:prstGeom prst="ellipse">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9CDED1-AC9C-4A80-B334-1309DEAD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480791" y="0"/>
            <a:ext cx="2229415" cy="1711051"/>
          </a:xfrm>
          <a:custGeom>
            <a:avLst/>
            <a:gdLst>
              <a:gd name="connsiteX0" fmla="*/ 1731031 w 2229415"/>
              <a:gd name="connsiteY0" fmla="*/ 1711051 h 1711051"/>
              <a:gd name="connsiteX1" fmla="*/ 2229415 w 2229415"/>
              <a:gd name="connsiteY1" fmla="*/ 1711051 h 1711051"/>
              <a:gd name="connsiteX2" fmla="*/ 2220570 w 2229415"/>
              <a:gd name="connsiteY2" fmla="*/ 1665525 h 1711051"/>
              <a:gd name="connsiteX3" fmla="*/ 118985 w 2229415"/>
              <a:gd name="connsiteY3" fmla="*/ 3008 h 1711051"/>
              <a:gd name="connsiteX4" fmla="*/ 0 w 2229415"/>
              <a:gd name="connsiteY4" fmla="*/ 0 h 1711051"/>
              <a:gd name="connsiteX5" fmla="*/ 0 w 2229415"/>
              <a:gd name="connsiteY5" fmla="*/ 474250 h 1711051"/>
              <a:gd name="connsiteX6" fmla="*/ 187921 w 2229415"/>
              <a:gd name="connsiteY6" fmla="*/ 483739 h 1711051"/>
              <a:gd name="connsiteX7" fmla="*/ 1656728 w 2229415"/>
              <a:gd name="connsiteY7" fmla="*/ 1515386 h 171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9415" h="1711051">
                <a:moveTo>
                  <a:pt x="1731031" y="1711051"/>
                </a:moveTo>
                <a:lnTo>
                  <a:pt x="2229415" y="1711051"/>
                </a:lnTo>
                <a:lnTo>
                  <a:pt x="2220570" y="1665525"/>
                </a:lnTo>
                <a:cubicBezTo>
                  <a:pt x="1951414" y="739745"/>
                  <a:pt x="1119014" y="53700"/>
                  <a:pt x="118985" y="3008"/>
                </a:cubicBezTo>
                <a:lnTo>
                  <a:pt x="0" y="0"/>
                </a:lnTo>
                <a:lnTo>
                  <a:pt x="0" y="474250"/>
                </a:lnTo>
                <a:lnTo>
                  <a:pt x="187921" y="483739"/>
                </a:lnTo>
                <a:cubicBezTo>
                  <a:pt x="836687" y="549625"/>
                  <a:pt x="1385706" y="952924"/>
                  <a:pt x="1656728" y="151538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FD961BDC-5B67-481B-B628-6C15F4724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88704" y="3819513"/>
            <a:ext cx="731520" cy="731520"/>
          </a:xfrm>
          <a:prstGeom prst="ellipse">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CC263E-5CD3-42BB-99F8-3C062C4B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0573" y="4944229"/>
            <a:ext cx="1645920" cy="1645920"/>
          </a:xfrm>
          <a:prstGeom prst="ellips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E75BDE-3DBE-49D7-A9F5-B2C6FFA20414}"/>
              </a:ext>
            </a:extLst>
          </p:cNvPr>
          <p:cNvSpPr>
            <a:spLocks noGrp="1"/>
          </p:cNvSpPr>
          <p:nvPr>
            <p:ph idx="1"/>
          </p:nvPr>
        </p:nvSpPr>
        <p:spPr>
          <a:xfrm>
            <a:off x="5947625" y="1760562"/>
            <a:ext cx="4608820" cy="3336876"/>
          </a:xfrm>
        </p:spPr>
        <p:txBody>
          <a:bodyPr vert="horz" lIns="91440" tIns="45720" rIns="91440" bIns="45720" rtlCol="0" anchor="ctr">
            <a:normAutofit/>
          </a:bodyPr>
          <a:lstStyle/>
          <a:p>
            <a:r>
              <a:rPr lang="en-US" sz="1800" dirty="0">
                <a:solidFill>
                  <a:srgbClr val="FFFFFF"/>
                </a:solidFill>
                <a:cs typeface="Calibri"/>
              </a:rPr>
              <a:t>Trino has libraries/drivers for various languages and platforms:</a:t>
            </a:r>
            <a:endParaRPr lang="en-US" sz="1800" dirty="0">
              <a:solidFill>
                <a:srgbClr val="FFFFFF"/>
              </a:solidFill>
            </a:endParaRPr>
          </a:p>
          <a:p>
            <a:pPr lvl="1"/>
            <a:r>
              <a:rPr lang="en-US" sz="1800" dirty="0">
                <a:solidFill>
                  <a:srgbClr val="FFFFFF"/>
                </a:solidFill>
                <a:cs typeface="Calibri"/>
              </a:rPr>
              <a:t>JDBC driver for Java/JVM</a:t>
            </a:r>
          </a:p>
          <a:p>
            <a:pPr lvl="1"/>
            <a:r>
              <a:rPr lang="en-US" sz="1800" dirty="0">
                <a:solidFill>
                  <a:srgbClr val="FFFFFF"/>
                </a:solidFill>
                <a:cs typeface="Calibri"/>
              </a:rPr>
              <a:t>ODBC driver for Windows</a:t>
            </a:r>
          </a:p>
          <a:p>
            <a:pPr lvl="1"/>
            <a:r>
              <a:rPr lang="en-US" sz="1800" dirty="0">
                <a:solidFill>
                  <a:srgbClr val="FFFFFF"/>
                </a:solidFill>
                <a:cs typeface="Calibri"/>
              </a:rPr>
              <a:t>Go</a:t>
            </a:r>
          </a:p>
          <a:p>
            <a:pPr lvl="1"/>
            <a:r>
              <a:rPr lang="en-US" sz="1800" dirty="0">
                <a:solidFill>
                  <a:srgbClr val="FFFFFF"/>
                </a:solidFill>
                <a:cs typeface="Calibri"/>
              </a:rPr>
              <a:t>Node.js</a:t>
            </a:r>
          </a:p>
          <a:p>
            <a:pPr lvl="1"/>
            <a:r>
              <a:rPr lang="en-US" sz="1800" dirty="0">
                <a:solidFill>
                  <a:srgbClr val="FFFFFF"/>
                </a:solidFill>
                <a:cs typeface="Calibri"/>
              </a:rPr>
              <a:t>Python</a:t>
            </a:r>
          </a:p>
          <a:p>
            <a:pPr lvl="1"/>
            <a:r>
              <a:rPr lang="en-US" sz="1800" dirty="0">
                <a:solidFill>
                  <a:srgbClr val="FFFFFF"/>
                </a:solidFill>
                <a:cs typeface="Calibri"/>
              </a:rPr>
              <a:t>R</a:t>
            </a:r>
          </a:p>
          <a:p>
            <a:pPr lvl="1"/>
            <a:r>
              <a:rPr lang="en-US" sz="1800" dirty="0">
                <a:solidFill>
                  <a:srgbClr val="FFFFFF"/>
                </a:solidFill>
                <a:cs typeface="Calibri"/>
              </a:rPr>
              <a:t>Ruby</a:t>
            </a:r>
          </a:p>
          <a:p>
            <a:pPr lvl="1"/>
            <a:endParaRPr lang="en-US" sz="1800">
              <a:solidFill>
                <a:srgbClr val="FFFFFF"/>
              </a:solidFill>
              <a:cs typeface="Calibri"/>
            </a:endParaRPr>
          </a:p>
        </p:txBody>
      </p:sp>
    </p:spTree>
    <p:extLst>
      <p:ext uri="{BB962C8B-B14F-4D97-AF65-F5344CB8AC3E}">
        <p14:creationId xmlns:p14="http://schemas.microsoft.com/office/powerpoint/2010/main" val="3822914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3A0E4CC-75D5-4762-9812-8BF97D6076BA}"/>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Web UI</a:t>
            </a:r>
          </a:p>
        </p:txBody>
      </p:sp>
    </p:spTree>
    <p:extLst>
      <p:ext uri="{BB962C8B-B14F-4D97-AF65-F5344CB8AC3E}">
        <p14:creationId xmlns:p14="http://schemas.microsoft.com/office/powerpoint/2010/main" val="3565941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849DCC5-B4E2-49FE-BFB8-942E66559102}"/>
              </a:ext>
            </a:extLst>
          </p:cNvPr>
          <p:cNvSpPr>
            <a:spLocks noGrp="1"/>
          </p:cNvSpPr>
          <p:nvPr>
            <p:ph type="title"/>
          </p:nvPr>
        </p:nvSpPr>
        <p:spPr>
          <a:xfrm>
            <a:off x="3045213" y="731520"/>
            <a:ext cx="6089904" cy="1426464"/>
          </a:xfrm>
        </p:spPr>
        <p:txBody>
          <a:bodyPr>
            <a:normAutofit/>
          </a:bodyPr>
          <a:lstStyle/>
          <a:p>
            <a:pPr algn="ctr"/>
            <a:r>
              <a:rPr lang="en-US">
                <a:solidFill>
                  <a:srgbClr val="FFFFFF"/>
                </a:solidFill>
                <a:cs typeface="Calibri Light"/>
              </a:rPr>
              <a:t>Web UI</a:t>
            </a:r>
            <a:endParaRPr lang="en-US">
              <a:solidFill>
                <a:srgbClr val="FFFFFF"/>
              </a:solidFill>
            </a:endParaRP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342560B-B855-46CD-8033-C6F7FEA449CB}"/>
              </a:ext>
            </a:extLst>
          </p:cNvPr>
          <p:cNvGraphicFramePr>
            <a:graphicFrameLocks noGrp="1"/>
          </p:cNvGraphicFramePr>
          <p:nvPr>
            <p:ph idx="1"/>
            <p:extLst>
              <p:ext uri="{D42A27DB-BD31-4B8C-83A1-F6EECF244321}">
                <p14:modId xmlns:p14="http://schemas.microsoft.com/office/powerpoint/2010/main" val="599023470"/>
              </p:ext>
            </p:extLst>
          </p:nvPr>
        </p:nvGraphicFramePr>
        <p:xfrm>
          <a:off x="788988" y="2798763"/>
          <a:ext cx="10598150" cy="3282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1404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F1F3D7-70F1-4F15-84FC-0989553A9E08}"/>
              </a:ext>
            </a:extLst>
          </p:cNvPr>
          <p:cNvSpPr>
            <a:spLocks noGrp="1"/>
          </p:cNvSpPr>
          <p:nvPr>
            <p:ph type="title"/>
          </p:nvPr>
        </p:nvSpPr>
        <p:spPr>
          <a:xfrm>
            <a:off x="524256" y="491260"/>
            <a:ext cx="6594189" cy="1625210"/>
          </a:xfrm>
        </p:spPr>
        <p:txBody>
          <a:bodyPr>
            <a:normAutofit/>
          </a:bodyPr>
          <a:lstStyle/>
          <a:p>
            <a:r>
              <a:rPr lang="en-US">
                <a:solidFill>
                  <a:srgbClr val="FFFFFF"/>
                </a:solidFill>
                <a:cs typeface="Calibri Light"/>
              </a:rPr>
              <a:t>Web UI</a:t>
            </a:r>
            <a:endParaRPr lang="en-US">
              <a:solidFill>
                <a:srgbClr val="FFFFFF"/>
              </a:solidFill>
            </a:endParaRPr>
          </a:p>
        </p:txBody>
      </p:sp>
      <p:pic>
        <p:nvPicPr>
          <p:cNvPr id="4" name="Picture 4" descr="A screenshot of a cell phone&#10;&#10;Description automatically generated">
            <a:extLst>
              <a:ext uri="{FF2B5EF4-FFF2-40B4-BE49-F238E27FC236}">
                <a16:creationId xmlns:a16="http://schemas.microsoft.com/office/drawing/2014/main" id="{4E1B34F4-74BC-4CF9-AB96-C6A5E6736C40}"/>
              </a:ext>
            </a:extLst>
          </p:cNvPr>
          <p:cNvPicPr>
            <a:picLocks noChangeAspect="1"/>
          </p:cNvPicPr>
          <p:nvPr/>
        </p:nvPicPr>
        <p:blipFill rotWithShape="1">
          <a:blip r:embed="rId2"/>
          <a:srcRect t="4050" r="1" b="3459"/>
          <a:stretch/>
        </p:blipFill>
        <p:spPr>
          <a:xfrm>
            <a:off x="327547" y="2454903"/>
            <a:ext cx="7058306" cy="4080254"/>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669DC7-D2F1-438F-A376-08C5A565A87C}"/>
              </a:ext>
            </a:extLst>
          </p:cNvPr>
          <p:cNvSpPr>
            <a:spLocks noGrp="1"/>
          </p:cNvSpPr>
          <p:nvPr>
            <p:ph idx="1"/>
          </p:nvPr>
        </p:nvSpPr>
        <p:spPr>
          <a:xfrm>
            <a:off x="7730869" y="917725"/>
            <a:ext cx="3869239" cy="4852362"/>
          </a:xfrm>
        </p:spPr>
        <p:txBody>
          <a:bodyPr vert="horz" lIns="91440" tIns="45720" rIns="91440" bIns="45720" rtlCol="0" anchor="ctr">
            <a:normAutofit/>
          </a:bodyPr>
          <a:lstStyle/>
          <a:p>
            <a:r>
              <a:rPr lang="en-US" sz="2000">
                <a:solidFill>
                  <a:srgbClr val="FFFFFF"/>
                </a:solidFill>
                <a:ea typeface="+mn-lt"/>
                <a:cs typeface="+mn-lt"/>
              </a:rPr>
              <a:t>The main page has a list of queries along with information like unique query ID, query text, query state, percentage completed, username and source from which this query originated.</a:t>
            </a:r>
          </a:p>
          <a:p>
            <a:r>
              <a:rPr lang="en-US" sz="2000">
                <a:solidFill>
                  <a:srgbClr val="FFFFFF"/>
                </a:solidFill>
                <a:ea typeface="+mn-lt"/>
                <a:cs typeface="+mn-lt"/>
              </a:rPr>
              <a:t>The currently running queries are at the top of the page, followed by the most recently completed or failed queries.</a:t>
            </a:r>
            <a:endParaRPr lang="en-US" sz="2000">
              <a:solidFill>
                <a:srgbClr val="FFFFFF"/>
              </a:solidFill>
              <a:cs typeface="Calibri"/>
            </a:endParaRPr>
          </a:p>
        </p:txBody>
      </p:sp>
    </p:spTree>
    <p:extLst>
      <p:ext uri="{BB962C8B-B14F-4D97-AF65-F5344CB8AC3E}">
        <p14:creationId xmlns:p14="http://schemas.microsoft.com/office/powerpoint/2010/main" val="957233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9077A20-1D8F-4763-BF62-02B0D5C2A6D2}"/>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Web UI</a:t>
            </a:r>
            <a:endParaRPr lang="en-US" sz="4000">
              <a:solidFill>
                <a:srgbClr val="FFFFFF"/>
              </a:solidFill>
            </a:endParaRPr>
          </a:p>
        </p:txBody>
      </p:sp>
      <p:sp>
        <p:nvSpPr>
          <p:cNvPr id="3" name="Content Placeholder 2">
            <a:extLst>
              <a:ext uri="{FF2B5EF4-FFF2-40B4-BE49-F238E27FC236}">
                <a16:creationId xmlns:a16="http://schemas.microsoft.com/office/drawing/2014/main" id="{CEB0C653-37D5-45D6-B3A8-DFDA107F09DD}"/>
              </a:ext>
            </a:extLst>
          </p:cNvPr>
          <p:cNvSpPr>
            <a:spLocks noGrp="1"/>
          </p:cNvSpPr>
          <p:nvPr>
            <p:ph idx="1"/>
          </p:nvPr>
        </p:nvSpPr>
        <p:spPr>
          <a:xfrm>
            <a:off x="1367624" y="2490436"/>
            <a:ext cx="9708995" cy="4261739"/>
          </a:xfrm>
        </p:spPr>
        <p:txBody>
          <a:bodyPr vert="horz" lIns="91440" tIns="45720" rIns="91440" bIns="45720" rtlCol="0" anchor="ctr">
            <a:normAutofit/>
          </a:bodyPr>
          <a:lstStyle/>
          <a:p>
            <a:r>
              <a:rPr lang="en-US" sz="2400" dirty="0">
                <a:ea typeface="+mn-lt"/>
                <a:cs typeface="+mn-lt"/>
              </a:rPr>
              <a:t>The possible query states are as follows:</a:t>
            </a:r>
            <a:endParaRPr lang="en-US" sz="2400" dirty="0">
              <a:cs typeface="Calibri" panose="020F0502020204030204"/>
            </a:endParaRPr>
          </a:p>
          <a:p>
            <a:pPr lvl="1"/>
            <a:r>
              <a:rPr lang="en-US" sz="1800" b="1" dirty="0">
                <a:latin typeface="Consolas"/>
              </a:rPr>
              <a:t>QUEUED</a:t>
            </a:r>
            <a:r>
              <a:rPr lang="en-US" sz="1800" b="1" dirty="0">
                <a:ea typeface="+mn-lt"/>
                <a:cs typeface="+mn-lt"/>
              </a:rPr>
              <a:t> </a:t>
            </a:r>
            <a:r>
              <a:rPr lang="en-US" sz="1800" dirty="0">
                <a:ea typeface="+mn-lt"/>
                <a:cs typeface="+mn-lt"/>
              </a:rPr>
              <a:t>– Query has been accepted and is awaiting execution.</a:t>
            </a:r>
            <a:endParaRPr lang="en-US" sz="1800">
              <a:cs typeface="Calibri"/>
            </a:endParaRPr>
          </a:p>
          <a:p>
            <a:pPr lvl="1"/>
            <a:r>
              <a:rPr lang="en-US" sz="1800" b="1" dirty="0">
                <a:latin typeface="Consolas"/>
              </a:rPr>
              <a:t>PLANNING</a:t>
            </a:r>
            <a:r>
              <a:rPr lang="en-US" sz="1800" b="1" dirty="0">
                <a:ea typeface="+mn-lt"/>
                <a:cs typeface="+mn-lt"/>
              </a:rPr>
              <a:t> </a:t>
            </a:r>
            <a:r>
              <a:rPr lang="en-US" sz="1800" dirty="0">
                <a:ea typeface="+mn-lt"/>
                <a:cs typeface="+mn-lt"/>
              </a:rPr>
              <a:t>– Query is being planned.</a:t>
            </a:r>
            <a:endParaRPr lang="en-US" sz="1800">
              <a:cs typeface="Calibri"/>
            </a:endParaRPr>
          </a:p>
          <a:p>
            <a:pPr lvl="1"/>
            <a:r>
              <a:rPr lang="en-US" sz="1800" b="1" dirty="0">
                <a:latin typeface="Consolas"/>
              </a:rPr>
              <a:t>STARTING</a:t>
            </a:r>
            <a:r>
              <a:rPr lang="en-US" sz="1800" b="1" dirty="0">
                <a:ea typeface="+mn-lt"/>
                <a:cs typeface="+mn-lt"/>
              </a:rPr>
              <a:t> </a:t>
            </a:r>
            <a:r>
              <a:rPr lang="en-US" sz="1800" dirty="0">
                <a:ea typeface="+mn-lt"/>
                <a:cs typeface="+mn-lt"/>
              </a:rPr>
              <a:t>– Query execution is being started.</a:t>
            </a:r>
            <a:endParaRPr lang="en-US" sz="1800">
              <a:cs typeface="Calibri"/>
            </a:endParaRPr>
          </a:p>
          <a:p>
            <a:pPr lvl="1"/>
            <a:r>
              <a:rPr lang="en-US" sz="1800" b="1" dirty="0">
                <a:latin typeface="Consolas"/>
              </a:rPr>
              <a:t>RUNNING</a:t>
            </a:r>
            <a:r>
              <a:rPr lang="en-US" sz="1800" b="1" dirty="0">
                <a:ea typeface="+mn-lt"/>
                <a:cs typeface="+mn-lt"/>
              </a:rPr>
              <a:t> </a:t>
            </a:r>
            <a:r>
              <a:rPr lang="en-US" sz="1800" dirty="0">
                <a:ea typeface="+mn-lt"/>
                <a:cs typeface="+mn-lt"/>
              </a:rPr>
              <a:t>– Query has at least one running task.</a:t>
            </a:r>
            <a:endParaRPr lang="en-US" sz="1800">
              <a:cs typeface="Calibri" panose="020F0502020204030204"/>
            </a:endParaRPr>
          </a:p>
          <a:p>
            <a:pPr lvl="1"/>
            <a:r>
              <a:rPr lang="en-US" sz="1800" b="1" dirty="0">
                <a:latin typeface="Consolas"/>
              </a:rPr>
              <a:t>BLOCKED</a:t>
            </a:r>
            <a:r>
              <a:rPr lang="en-US" sz="1800" b="1" dirty="0">
                <a:ea typeface="+mn-lt"/>
                <a:cs typeface="+mn-lt"/>
              </a:rPr>
              <a:t> </a:t>
            </a:r>
            <a:r>
              <a:rPr lang="en-US" sz="1800" dirty="0">
                <a:ea typeface="+mn-lt"/>
                <a:cs typeface="+mn-lt"/>
              </a:rPr>
              <a:t>– Query is blocked and is waiting for resources (buffer space, memory, splits, etc.).</a:t>
            </a:r>
            <a:endParaRPr lang="en-US" sz="1800">
              <a:cs typeface="Calibri" panose="020F0502020204030204"/>
            </a:endParaRPr>
          </a:p>
          <a:p>
            <a:pPr lvl="1"/>
            <a:r>
              <a:rPr lang="en-US" sz="1800" b="1" dirty="0">
                <a:latin typeface="Consolas"/>
              </a:rPr>
              <a:t>FINISHING</a:t>
            </a:r>
            <a:r>
              <a:rPr lang="en-US" sz="1800" b="1" dirty="0">
                <a:ea typeface="+mn-lt"/>
                <a:cs typeface="+mn-lt"/>
              </a:rPr>
              <a:t> </a:t>
            </a:r>
            <a:r>
              <a:rPr lang="en-US" sz="1800" dirty="0">
                <a:ea typeface="+mn-lt"/>
                <a:cs typeface="+mn-lt"/>
              </a:rPr>
              <a:t>– Query is finishing (e.g. commit for </a:t>
            </a:r>
            <a:r>
              <a:rPr lang="en-US" sz="1800" dirty="0" err="1">
                <a:ea typeface="+mn-lt"/>
                <a:cs typeface="+mn-lt"/>
              </a:rPr>
              <a:t>autocommit</a:t>
            </a:r>
            <a:r>
              <a:rPr lang="en-US" sz="1800" dirty="0">
                <a:ea typeface="+mn-lt"/>
                <a:cs typeface="+mn-lt"/>
              </a:rPr>
              <a:t> queries).</a:t>
            </a:r>
            <a:endParaRPr lang="en-US" sz="1800">
              <a:cs typeface="Calibri"/>
            </a:endParaRPr>
          </a:p>
          <a:p>
            <a:pPr lvl="1"/>
            <a:r>
              <a:rPr lang="en-US" sz="1800" b="1" dirty="0">
                <a:latin typeface="Consolas"/>
              </a:rPr>
              <a:t>FINISHED</a:t>
            </a:r>
            <a:r>
              <a:rPr lang="en-US" sz="1800" b="1" dirty="0">
                <a:ea typeface="+mn-lt"/>
                <a:cs typeface="+mn-lt"/>
              </a:rPr>
              <a:t> </a:t>
            </a:r>
            <a:r>
              <a:rPr lang="en-US" sz="1800" dirty="0">
                <a:ea typeface="+mn-lt"/>
                <a:cs typeface="+mn-lt"/>
              </a:rPr>
              <a:t>– Query has finished executing and all output has been consumed.</a:t>
            </a:r>
            <a:endParaRPr lang="en-US" sz="1800">
              <a:cs typeface="Calibri"/>
            </a:endParaRPr>
          </a:p>
          <a:p>
            <a:pPr lvl="1"/>
            <a:r>
              <a:rPr lang="en-US" sz="1800" b="1" dirty="0">
                <a:latin typeface="Consolas"/>
              </a:rPr>
              <a:t>FAILED</a:t>
            </a:r>
            <a:r>
              <a:rPr lang="en-US" sz="1800" b="1" dirty="0">
                <a:ea typeface="+mn-lt"/>
                <a:cs typeface="+mn-lt"/>
              </a:rPr>
              <a:t> </a:t>
            </a:r>
            <a:r>
              <a:rPr lang="en-US" sz="1800" dirty="0">
                <a:ea typeface="+mn-lt"/>
                <a:cs typeface="+mn-lt"/>
              </a:rPr>
              <a:t>– Query execution failed.</a:t>
            </a:r>
            <a:endParaRPr lang="en-US" sz="1800" dirty="0">
              <a:cs typeface="Calibri"/>
            </a:endParaRPr>
          </a:p>
          <a:p>
            <a:endParaRPr lang="en-US" sz="1900">
              <a:cs typeface="Calibri"/>
            </a:endParaRPr>
          </a:p>
        </p:txBody>
      </p:sp>
    </p:spTree>
    <p:extLst>
      <p:ext uri="{BB962C8B-B14F-4D97-AF65-F5344CB8AC3E}">
        <p14:creationId xmlns:p14="http://schemas.microsoft.com/office/powerpoint/2010/main" val="1291912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056F2-D7C4-4B42-AF72-F73E5B2D1CE5}"/>
              </a:ext>
            </a:extLst>
          </p:cNvPr>
          <p:cNvSpPr>
            <a:spLocks noGrp="1"/>
          </p:cNvSpPr>
          <p:nvPr>
            <p:ph type="title"/>
          </p:nvPr>
        </p:nvSpPr>
        <p:spPr>
          <a:xfrm>
            <a:off x="589560" y="856180"/>
            <a:ext cx="4560584" cy="1128068"/>
          </a:xfrm>
        </p:spPr>
        <p:txBody>
          <a:bodyPr anchor="ctr">
            <a:normAutofit/>
          </a:bodyPr>
          <a:lstStyle/>
          <a:p>
            <a:r>
              <a:rPr lang="en-US" sz="4000">
                <a:cs typeface="Calibri Light"/>
              </a:rPr>
              <a:t>Web UI</a:t>
            </a:r>
            <a:endParaRPr lang="en-US" sz="40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E715CA-6A09-4F6B-917D-8C7B27DBF32A}"/>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2000" dirty="0">
                <a:ea typeface="+mn-lt"/>
                <a:cs typeface="+mn-lt"/>
              </a:rPr>
              <a:t>For more detailed information about a query, simply click the query ID link.</a:t>
            </a:r>
          </a:p>
          <a:p>
            <a:endParaRPr lang="en-US" sz="2000" dirty="0">
              <a:ea typeface="+mn-lt"/>
              <a:cs typeface="+mn-lt"/>
            </a:endParaRPr>
          </a:p>
          <a:p>
            <a:r>
              <a:rPr lang="en-US" sz="2000" dirty="0">
                <a:ea typeface="+mn-lt"/>
                <a:cs typeface="+mn-lt"/>
              </a:rPr>
              <a:t>The query detail page has a summary section, graphical representation of various stages of the query and a list of tasks.</a:t>
            </a:r>
          </a:p>
          <a:p>
            <a:endParaRPr lang="en-US" sz="2000" dirty="0">
              <a:ea typeface="+mn-lt"/>
              <a:cs typeface="+mn-lt"/>
            </a:endParaRPr>
          </a:p>
          <a:p>
            <a:r>
              <a:rPr lang="en-US" sz="2000" dirty="0">
                <a:ea typeface="+mn-lt"/>
                <a:cs typeface="+mn-lt"/>
              </a:rPr>
              <a:t>Each task ID can be clicked to get more information about that task.</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 shot of a computer&#10;&#10;Description automatically generated">
            <a:extLst>
              <a:ext uri="{FF2B5EF4-FFF2-40B4-BE49-F238E27FC236}">
                <a16:creationId xmlns:a16="http://schemas.microsoft.com/office/drawing/2014/main" id="{4F194111-69CE-45C4-8EB9-09E7C6006C7B}"/>
              </a:ext>
            </a:extLst>
          </p:cNvPr>
          <p:cNvPicPr>
            <a:picLocks noChangeAspect="1"/>
          </p:cNvPicPr>
          <p:nvPr/>
        </p:nvPicPr>
        <p:blipFill rotWithShape="1">
          <a:blip r:embed="rId2"/>
          <a:srcRect t="985" b="219"/>
          <a:stretch/>
        </p:blipFill>
        <p:spPr>
          <a:xfrm>
            <a:off x="5977788" y="880272"/>
            <a:ext cx="5425356" cy="5173852"/>
          </a:xfrm>
          <a:prstGeom prst="rect">
            <a:avLst/>
          </a:prstGeom>
        </p:spPr>
      </p:pic>
    </p:spTree>
    <p:extLst>
      <p:ext uri="{BB962C8B-B14F-4D97-AF65-F5344CB8AC3E}">
        <p14:creationId xmlns:p14="http://schemas.microsoft.com/office/powerpoint/2010/main" val="1691891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9317C03-99B0-4001-85C9-19B10FFFA115}"/>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Query Optimizers</a:t>
            </a:r>
          </a:p>
        </p:txBody>
      </p:sp>
    </p:spTree>
    <p:extLst>
      <p:ext uri="{BB962C8B-B14F-4D97-AF65-F5344CB8AC3E}">
        <p14:creationId xmlns:p14="http://schemas.microsoft.com/office/powerpoint/2010/main" val="2256469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FB4BE-2F3D-48AE-AF14-FC9B868FE18F}"/>
              </a:ext>
            </a:extLst>
          </p:cNvPr>
          <p:cNvSpPr>
            <a:spLocks noGrp="1"/>
          </p:cNvSpPr>
          <p:nvPr>
            <p:ph type="title"/>
          </p:nvPr>
        </p:nvSpPr>
        <p:spPr>
          <a:xfrm>
            <a:off x="645065" y="1463040"/>
            <a:ext cx="3796306" cy="2690949"/>
          </a:xfrm>
        </p:spPr>
        <p:txBody>
          <a:bodyPr anchor="t">
            <a:normAutofit/>
          </a:bodyPr>
          <a:lstStyle/>
          <a:p>
            <a:pPr algn="ctr"/>
            <a:r>
              <a:rPr lang="en-US" sz="4800" dirty="0">
                <a:cs typeface="Calibri Light"/>
              </a:rPr>
              <a:t>What Trino is ?</a:t>
            </a:r>
          </a:p>
        </p:txBody>
      </p:sp>
      <p:grpSp>
        <p:nvGrpSpPr>
          <p:cNvPr id="7"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3"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29E7A4-0592-4AD4-95E9-9DE74374D507}"/>
              </a:ext>
            </a:extLst>
          </p:cNvPr>
          <p:cNvSpPr>
            <a:spLocks noGrp="1"/>
          </p:cNvSpPr>
          <p:nvPr>
            <p:ph idx="1"/>
          </p:nvPr>
        </p:nvSpPr>
        <p:spPr>
          <a:xfrm>
            <a:off x="5656218" y="1463039"/>
            <a:ext cx="5542387" cy="4300447"/>
          </a:xfrm>
        </p:spPr>
        <p:txBody>
          <a:bodyPr vert="horz" lIns="91440" tIns="45720" rIns="91440" bIns="45720" rtlCol="0" anchor="t">
            <a:normAutofit/>
          </a:bodyPr>
          <a:lstStyle/>
          <a:p>
            <a:pPr algn="r" rtl="1"/>
            <a:r>
              <a:rPr lang="en-US" sz="2200" dirty="0" err="1">
                <a:ea typeface="+mn-lt"/>
                <a:cs typeface="+mn-lt"/>
              </a:rPr>
              <a:t>טרינו</a:t>
            </a:r>
            <a:r>
              <a:rPr lang="en-US" sz="2200" dirty="0">
                <a:ea typeface="+mn-lt"/>
                <a:cs typeface="+mn-lt"/>
              </a:rPr>
              <a:t> </a:t>
            </a:r>
            <a:r>
              <a:rPr lang="en-US" sz="2200" dirty="0" err="1">
                <a:ea typeface="+mn-lt"/>
                <a:cs typeface="+mn-lt"/>
              </a:rPr>
              <a:t>נועד</a:t>
            </a:r>
            <a:r>
              <a:rPr lang="en-US" sz="2200" dirty="0">
                <a:ea typeface="+mn-lt"/>
                <a:cs typeface="+mn-lt"/>
              </a:rPr>
              <a:t> </a:t>
            </a:r>
            <a:r>
              <a:rPr lang="en-US" sz="2200" dirty="0" err="1">
                <a:ea typeface="+mn-lt"/>
                <a:cs typeface="+mn-lt"/>
              </a:rPr>
              <a:t>לתפל</a:t>
            </a:r>
            <a:r>
              <a:rPr lang="en-US" sz="2200" dirty="0">
                <a:ea typeface="+mn-lt"/>
                <a:cs typeface="+mn-lt"/>
              </a:rPr>
              <a:t> </a:t>
            </a:r>
            <a:r>
              <a:rPr lang="en-US" sz="2200" dirty="0" err="1">
                <a:ea typeface="+mn-lt"/>
                <a:cs typeface="+mn-lt"/>
              </a:rPr>
              <a:t>בdata</a:t>
            </a:r>
            <a:r>
              <a:rPr lang="en-US" sz="2200" dirty="0">
                <a:ea typeface="+mn-lt"/>
                <a:cs typeface="+mn-lt"/>
              </a:rPr>
              <a:t> warehousing </a:t>
            </a:r>
            <a:r>
              <a:rPr lang="en-US" sz="2200" dirty="0" err="1">
                <a:ea typeface="+mn-lt"/>
                <a:cs typeface="+mn-lt"/>
              </a:rPr>
              <a:t>וAnalitics</a:t>
            </a:r>
            <a:r>
              <a:rPr lang="en-US" sz="2200" dirty="0">
                <a:ea typeface="+mn-lt"/>
                <a:cs typeface="+mn-lt"/>
              </a:rPr>
              <a:t>:</a:t>
            </a:r>
          </a:p>
          <a:p>
            <a:pPr lvl="1" algn="r" rtl="1"/>
            <a:r>
              <a:rPr lang="en-US" sz="2200" dirty="0">
                <a:ea typeface="+mn-lt"/>
                <a:cs typeface="+mn-lt"/>
              </a:rPr>
              <a:t>data analysis.</a:t>
            </a:r>
          </a:p>
          <a:p>
            <a:pPr lvl="1" algn="r" rtl="1"/>
            <a:r>
              <a:rPr lang="en-US" sz="2200" dirty="0" err="1">
                <a:ea typeface="+mn-lt"/>
                <a:cs typeface="+mn-lt"/>
              </a:rPr>
              <a:t>איחוד</a:t>
            </a:r>
            <a:r>
              <a:rPr lang="en-US" sz="2200" dirty="0">
                <a:ea typeface="+mn-lt"/>
                <a:cs typeface="+mn-lt"/>
              </a:rPr>
              <a:t> </a:t>
            </a:r>
            <a:r>
              <a:rPr lang="en-US" sz="2200" dirty="0" err="1">
                <a:ea typeface="+mn-lt"/>
                <a:cs typeface="+mn-lt"/>
              </a:rPr>
              <a:t>כמויות</a:t>
            </a:r>
            <a:r>
              <a:rPr lang="en-US" sz="2200" dirty="0">
                <a:ea typeface="+mn-lt"/>
                <a:cs typeface="+mn-lt"/>
              </a:rPr>
              <a:t> </a:t>
            </a:r>
            <a:r>
              <a:rPr lang="en-US" sz="2200" dirty="0" err="1">
                <a:ea typeface="+mn-lt"/>
                <a:cs typeface="+mn-lt"/>
              </a:rPr>
              <a:t>מידע</a:t>
            </a:r>
            <a:r>
              <a:rPr lang="en-US" sz="2200" dirty="0">
                <a:ea typeface="+mn-lt"/>
                <a:cs typeface="+mn-lt"/>
              </a:rPr>
              <a:t> </a:t>
            </a:r>
            <a:r>
              <a:rPr lang="en-US" sz="2200" dirty="0" err="1">
                <a:ea typeface="+mn-lt"/>
                <a:cs typeface="+mn-lt"/>
              </a:rPr>
              <a:t>גדולות</a:t>
            </a:r>
            <a:r>
              <a:rPr lang="en-US" sz="2200" dirty="0">
                <a:ea typeface="+mn-lt"/>
                <a:cs typeface="+mn-lt"/>
              </a:rPr>
              <a:t> </a:t>
            </a:r>
            <a:r>
              <a:rPr lang="en-US" sz="2200" dirty="0" err="1">
                <a:ea typeface="+mn-lt"/>
                <a:cs typeface="+mn-lt"/>
              </a:rPr>
              <a:t>ויצירת</a:t>
            </a:r>
            <a:r>
              <a:rPr lang="en-US" sz="2200" dirty="0">
                <a:ea typeface="+mn-lt"/>
                <a:cs typeface="+mn-lt"/>
              </a:rPr>
              <a:t> </a:t>
            </a:r>
            <a:r>
              <a:rPr lang="en-US" sz="2200" dirty="0" err="1">
                <a:ea typeface="+mn-lt"/>
                <a:cs typeface="+mn-lt"/>
              </a:rPr>
              <a:t>דוחות</a:t>
            </a:r>
            <a:r>
              <a:rPr lang="en-US" sz="2200" dirty="0">
                <a:ea typeface="+mn-lt"/>
                <a:cs typeface="+mn-lt"/>
              </a:rPr>
              <a:t>.</a:t>
            </a:r>
          </a:p>
          <a:p>
            <a:pPr lvl="1" algn="r" rtl="1"/>
            <a:endParaRPr lang="en-US" sz="2200" dirty="0">
              <a:ea typeface="+mn-lt"/>
              <a:cs typeface="+mn-lt"/>
            </a:endParaRPr>
          </a:p>
          <a:p>
            <a:pPr algn="r" rtl="1"/>
            <a:r>
              <a:rPr lang="en-US" sz="2200" dirty="0" err="1">
                <a:ea typeface="+mn-lt"/>
                <a:cs typeface="+mn-lt"/>
              </a:rPr>
              <a:t>עומסי</a:t>
            </a:r>
            <a:r>
              <a:rPr lang="en-US" sz="2200" dirty="0">
                <a:ea typeface="+mn-lt"/>
                <a:cs typeface="+mn-lt"/>
              </a:rPr>
              <a:t> </a:t>
            </a:r>
            <a:r>
              <a:rPr lang="en-US" sz="2200" dirty="0" err="1">
                <a:ea typeface="+mn-lt"/>
                <a:cs typeface="+mn-lt"/>
              </a:rPr>
              <a:t>עבודה</a:t>
            </a:r>
            <a:r>
              <a:rPr lang="en-US" sz="2200" dirty="0">
                <a:ea typeface="+mn-lt"/>
                <a:cs typeface="+mn-lt"/>
              </a:rPr>
              <a:t> </a:t>
            </a:r>
            <a:r>
              <a:rPr lang="en-US" sz="2200" dirty="0" err="1">
                <a:ea typeface="+mn-lt"/>
                <a:cs typeface="+mn-lt"/>
              </a:rPr>
              <a:t>אלה</a:t>
            </a:r>
            <a:r>
              <a:rPr lang="en-US" sz="2200" dirty="0">
                <a:ea typeface="+mn-lt"/>
                <a:cs typeface="+mn-lt"/>
              </a:rPr>
              <a:t> </a:t>
            </a:r>
            <a:r>
              <a:rPr lang="en-US" sz="2200" dirty="0" err="1">
                <a:ea typeface="+mn-lt"/>
                <a:cs typeface="+mn-lt"/>
              </a:rPr>
              <a:t>מסווגים</a:t>
            </a:r>
            <a:r>
              <a:rPr lang="en-US" sz="2200" dirty="0">
                <a:ea typeface="+mn-lt"/>
                <a:cs typeface="+mn-lt"/>
              </a:rPr>
              <a:t> </a:t>
            </a:r>
            <a:r>
              <a:rPr lang="en-US" sz="2200" dirty="0" err="1">
                <a:ea typeface="+mn-lt"/>
                <a:cs typeface="+mn-lt"/>
              </a:rPr>
              <a:t>לעיתים</a:t>
            </a:r>
            <a:r>
              <a:rPr lang="en-US" sz="2200" dirty="0">
                <a:ea typeface="+mn-lt"/>
                <a:cs typeface="+mn-lt"/>
              </a:rPr>
              <a:t> </a:t>
            </a:r>
            <a:r>
              <a:rPr lang="en-US" sz="2200" dirty="0" err="1">
                <a:ea typeface="+mn-lt"/>
                <a:cs typeface="+mn-lt"/>
              </a:rPr>
              <a:t>קרובות</a:t>
            </a:r>
            <a:r>
              <a:rPr lang="en-US" sz="2200" dirty="0">
                <a:ea typeface="+mn-lt"/>
                <a:cs typeface="+mn-lt"/>
              </a:rPr>
              <a:t> כ Online Analytical Processing (OLAP).</a:t>
            </a:r>
          </a:p>
        </p:txBody>
      </p:sp>
    </p:spTree>
    <p:extLst>
      <p:ext uri="{BB962C8B-B14F-4D97-AF65-F5344CB8AC3E}">
        <p14:creationId xmlns:p14="http://schemas.microsoft.com/office/powerpoint/2010/main" val="365814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C1F74-B3AB-403B-923A-4032327B5482}"/>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Table statistics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28A5876-2C04-42EB-BEEB-3382486BA6E2}"/>
              </a:ext>
            </a:extLst>
          </p:cNvPr>
          <p:cNvSpPr>
            <a:spLocks noGrp="1"/>
          </p:cNvSpPr>
          <p:nvPr>
            <p:ph idx="1"/>
          </p:nvPr>
        </p:nvSpPr>
        <p:spPr>
          <a:xfrm>
            <a:off x="4218035" y="227203"/>
            <a:ext cx="7695463" cy="6522945"/>
          </a:xfrm>
        </p:spPr>
        <p:txBody>
          <a:bodyPr vert="horz" lIns="91440" tIns="45720" rIns="91440" bIns="45720" rtlCol="0" anchor="ctr">
            <a:normAutofit/>
          </a:bodyPr>
          <a:lstStyle/>
          <a:p>
            <a:r>
              <a:rPr lang="en-US" sz="2000" dirty="0">
                <a:ea typeface="+mn-lt"/>
                <a:cs typeface="+mn-lt"/>
              </a:rPr>
              <a:t>Trino supports statistics based optimizations for queries.</a:t>
            </a:r>
          </a:p>
          <a:p>
            <a:endParaRPr lang="en-US" sz="2000" dirty="0">
              <a:ea typeface="+mn-lt"/>
              <a:cs typeface="+mn-lt"/>
            </a:endParaRPr>
          </a:p>
          <a:p>
            <a:r>
              <a:rPr lang="en-US" sz="2000" dirty="0">
                <a:ea typeface="+mn-lt"/>
                <a:cs typeface="+mn-lt"/>
              </a:rPr>
              <a:t>For a query to take advantage of these optimizations, Trino must have statistical information for the tables in that query.</a:t>
            </a:r>
          </a:p>
          <a:p>
            <a:endParaRPr lang="en-US" sz="2000" dirty="0">
              <a:ea typeface="+mn-lt"/>
              <a:cs typeface="+mn-lt"/>
            </a:endParaRPr>
          </a:p>
          <a:p>
            <a:r>
              <a:rPr lang="en-US" sz="2000" dirty="0">
                <a:ea typeface="+mn-lt"/>
                <a:cs typeface="+mn-lt"/>
              </a:rPr>
              <a:t>The following statistics are available in Trino:</a:t>
            </a:r>
          </a:p>
          <a:p>
            <a:pPr lvl="1"/>
            <a:r>
              <a:rPr lang="en-US" sz="2000" dirty="0">
                <a:ea typeface="+mn-lt"/>
                <a:cs typeface="+mn-lt"/>
              </a:rPr>
              <a:t>For a table:</a:t>
            </a:r>
          </a:p>
          <a:p>
            <a:pPr lvl="2"/>
            <a:r>
              <a:rPr lang="en-US" b="1" dirty="0">
                <a:ea typeface="+mn-lt"/>
                <a:cs typeface="+mn-lt"/>
              </a:rPr>
              <a:t>row count</a:t>
            </a:r>
            <a:r>
              <a:rPr lang="en-US" dirty="0">
                <a:ea typeface="+mn-lt"/>
                <a:cs typeface="+mn-lt"/>
              </a:rPr>
              <a:t>: the total number of rows in the table</a:t>
            </a:r>
          </a:p>
          <a:p>
            <a:pPr lvl="2"/>
            <a:endParaRPr lang="en-US" dirty="0">
              <a:cs typeface="Calibri"/>
            </a:endParaRPr>
          </a:p>
          <a:p>
            <a:pPr lvl="1"/>
            <a:r>
              <a:rPr lang="en-US" sz="2000" dirty="0">
                <a:cs typeface="Calibri"/>
              </a:rPr>
              <a:t>F</a:t>
            </a:r>
            <a:r>
              <a:rPr lang="en-US" sz="2000" dirty="0">
                <a:ea typeface="+mn-lt"/>
                <a:cs typeface="+mn-lt"/>
              </a:rPr>
              <a:t>or each column in a table:</a:t>
            </a:r>
          </a:p>
          <a:p>
            <a:pPr lvl="2"/>
            <a:r>
              <a:rPr lang="en-US" b="1" dirty="0">
                <a:ea typeface="+mn-lt"/>
                <a:cs typeface="+mn-lt"/>
              </a:rPr>
              <a:t>data size</a:t>
            </a:r>
            <a:r>
              <a:rPr lang="en-US" dirty="0">
                <a:ea typeface="+mn-lt"/>
                <a:cs typeface="+mn-lt"/>
              </a:rPr>
              <a:t>: the size of the data that needs to be read</a:t>
            </a:r>
          </a:p>
          <a:p>
            <a:pPr lvl="2"/>
            <a:r>
              <a:rPr lang="en-US" b="1" dirty="0">
                <a:ea typeface="+mn-lt"/>
                <a:cs typeface="+mn-lt"/>
              </a:rPr>
              <a:t>nulls fraction</a:t>
            </a:r>
            <a:r>
              <a:rPr lang="en-US" dirty="0">
                <a:ea typeface="+mn-lt"/>
                <a:cs typeface="+mn-lt"/>
              </a:rPr>
              <a:t>: the fraction of null values</a:t>
            </a:r>
          </a:p>
          <a:p>
            <a:pPr lvl="2"/>
            <a:r>
              <a:rPr lang="en-US" b="1" dirty="0">
                <a:ea typeface="+mn-lt"/>
                <a:cs typeface="+mn-lt"/>
              </a:rPr>
              <a:t>distinct value count</a:t>
            </a:r>
            <a:r>
              <a:rPr lang="en-US" dirty="0">
                <a:ea typeface="+mn-lt"/>
                <a:cs typeface="+mn-lt"/>
              </a:rPr>
              <a:t>: the number of distinct values</a:t>
            </a:r>
          </a:p>
          <a:p>
            <a:pPr lvl="2"/>
            <a:r>
              <a:rPr lang="en-US" b="1" dirty="0">
                <a:ea typeface="+mn-lt"/>
                <a:cs typeface="+mn-lt"/>
              </a:rPr>
              <a:t>low value</a:t>
            </a:r>
            <a:r>
              <a:rPr lang="en-US" dirty="0">
                <a:ea typeface="+mn-lt"/>
                <a:cs typeface="+mn-lt"/>
              </a:rPr>
              <a:t>: the smallest value in the column</a:t>
            </a:r>
          </a:p>
          <a:p>
            <a:pPr lvl="2"/>
            <a:r>
              <a:rPr lang="en-US" b="1" dirty="0">
                <a:ea typeface="+mn-lt"/>
                <a:cs typeface="+mn-lt"/>
              </a:rPr>
              <a:t>high value</a:t>
            </a:r>
            <a:r>
              <a:rPr lang="en-US" dirty="0">
                <a:ea typeface="+mn-lt"/>
                <a:cs typeface="+mn-lt"/>
              </a:rPr>
              <a:t>: the largest value in the column</a:t>
            </a:r>
          </a:p>
          <a:p>
            <a:pPr lvl="2"/>
            <a:endParaRPr lang="en-US" dirty="0">
              <a:ea typeface="+mn-lt"/>
              <a:cs typeface="+mn-lt"/>
            </a:endParaRPr>
          </a:p>
        </p:txBody>
      </p:sp>
    </p:spTree>
    <p:extLst>
      <p:ext uri="{BB962C8B-B14F-4D97-AF65-F5344CB8AC3E}">
        <p14:creationId xmlns:p14="http://schemas.microsoft.com/office/powerpoint/2010/main" val="225160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C1B92E-675F-4369-87B6-706631A58CD3}"/>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Table Statistics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7ED49E-92CD-4B95-91A7-E3C8AF6EDAB1}"/>
              </a:ext>
            </a:extLst>
          </p:cNvPr>
          <p:cNvSpPr>
            <a:spLocks noGrp="1"/>
          </p:cNvSpPr>
          <p:nvPr>
            <p:ph idx="1"/>
          </p:nvPr>
        </p:nvSpPr>
        <p:spPr>
          <a:xfrm>
            <a:off x="4447308" y="591344"/>
            <a:ext cx="7520137" cy="5949760"/>
          </a:xfrm>
        </p:spPr>
        <p:txBody>
          <a:bodyPr vert="horz" lIns="91440" tIns="45720" rIns="91440" bIns="45720" rtlCol="0" anchor="ctr">
            <a:normAutofit/>
          </a:bodyPr>
          <a:lstStyle/>
          <a:p>
            <a:r>
              <a:rPr lang="en-US" dirty="0">
                <a:ea typeface="+mn-lt"/>
                <a:cs typeface="+mn-lt"/>
              </a:rPr>
              <a:t>The set of statistics available for a particular query depends on the connector being used and can also vary by table.</a:t>
            </a:r>
          </a:p>
          <a:p>
            <a:endParaRPr lang="en-US" dirty="0">
              <a:ea typeface="+mn-lt"/>
              <a:cs typeface="+mn-lt"/>
            </a:endParaRPr>
          </a:p>
          <a:p>
            <a:r>
              <a:rPr lang="en-US" dirty="0">
                <a:ea typeface="+mn-lt"/>
                <a:cs typeface="+mn-lt"/>
              </a:rPr>
              <a:t>For example, the Hive connector does not currently provide statistics on data size.</a:t>
            </a:r>
          </a:p>
          <a:p>
            <a:endParaRPr lang="en-US" dirty="0">
              <a:ea typeface="+mn-lt"/>
              <a:cs typeface="+mn-lt"/>
            </a:endParaRPr>
          </a:p>
          <a:p>
            <a:r>
              <a:rPr lang="en-US" dirty="0">
                <a:ea typeface="+mn-lt"/>
                <a:cs typeface="+mn-lt"/>
              </a:rPr>
              <a:t>Table statistics can be displayed via the Trino SQL interface using the SHOW STATS command.</a:t>
            </a:r>
          </a:p>
          <a:p>
            <a:endParaRPr lang="en-US" dirty="0">
              <a:ea typeface="+mn-lt"/>
              <a:cs typeface="+mn-lt"/>
            </a:endParaRPr>
          </a:p>
          <a:p>
            <a:r>
              <a:rPr lang="en-US" dirty="0">
                <a:ea typeface="+mn-lt"/>
                <a:cs typeface="+mn-lt"/>
              </a:rPr>
              <a:t>For the Hive connector, refer to the Hive connector documentation to learn how to update table statistics.</a:t>
            </a:r>
          </a:p>
        </p:txBody>
      </p:sp>
    </p:spTree>
    <p:extLst>
      <p:ext uri="{BB962C8B-B14F-4D97-AF65-F5344CB8AC3E}">
        <p14:creationId xmlns:p14="http://schemas.microsoft.com/office/powerpoint/2010/main" val="2194317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2C31C9-18E2-453B-9CAE-3AC2A39FD56F}"/>
              </a:ext>
            </a:extLst>
          </p:cNvPr>
          <p:cNvSpPr>
            <a:spLocks noGrp="1"/>
          </p:cNvSpPr>
          <p:nvPr>
            <p:ph type="title"/>
          </p:nvPr>
        </p:nvSpPr>
        <p:spPr>
          <a:xfrm>
            <a:off x="1137036" y="548640"/>
            <a:ext cx="9916632" cy="1188720"/>
          </a:xfrm>
        </p:spPr>
        <p:txBody>
          <a:bodyPr>
            <a:normAutofit/>
          </a:bodyPr>
          <a:lstStyle/>
          <a:p>
            <a:r>
              <a:rPr lang="en-US">
                <a:solidFill>
                  <a:schemeClr val="tx1">
                    <a:lumMod val="85000"/>
                    <a:lumOff val="15000"/>
                  </a:schemeClr>
                </a:solidFill>
                <a:cs typeface="Calibri Light"/>
              </a:rPr>
              <a:t>Cost in EXPLAIN </a:t>
            </a: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EBE22ED-20E9-4E0D-B03B-AC033F192CF0}"/>
              </a:ext>
            </a:extLst>
          </p:cNvPr>
          <p:cNvSpPr>
            <a:spLocks noGrp="1"/>
          </p:cNvSpPr>
          <p:nvPr>
            <p:ph idx="1"/>
          </p:nvPr>
        </p:nvSpPr>
        <p:spPr>
          <a:xfrm>
            <a:off x="427244" y="2431767"/>
            <a:ext cx="11391459" cy="3685156"/>
          </a:xfrm>
        </p:spPr>
        <p:txBody>
          <a:bodyPr vert="horz" lIns="91440" tIns="45720" rIns="91440" bIns="45720" rtlCol="0" anchor="ctr">
            <a:normAutofit/>
          </a:bodyPr>
          <a:lstStyle/>
          <a:p>
            <a:r>
              <a:rPr lang="en-US" sz="2000" dirty="0">
                <a:solidFill>
                  <a:schemeClr val="tx1">
                    <a:lumMod val="85000"/>
                    <a:lumOff val="15000"/>
                  </a:schemeClr>
                </a:solidFill>
                <a:ea typeface="+mn-lt"/>
                <a:cs typeface="+mn-lt"/>
              </a:rPr>
              <a:t>During planning, the cost associated with each node of the plan is computed based on the table statistics for the tables in the query.</a:t>
            </a:r>
          </a:p>
          <a:p>
            <a:r>
              <a:rPr lang="en-US" sz="2000" dirty="0">
                <a:solidFill>
                  <a:schemeClr val="tx1">
                    <a:lumMod val="85000"/>
                    <a:lumOff val="15000"/>
                  </a:schemeClr>
                </a:solidFill>
                <a:ea typeface="+mn-lt"/>
                <a:cs typeface="+mn-lt"/>
              </a:rPr>
              <a:t>This calculated cost is printed as part of the output of an EXPLAIN statement.</a:t>
            </a:r>
          </a:p>
          <a:p>
            <a:r>
              <a:rPr lang="en-US" sz="2000" dirty="0">
                <a:solidFill>
                  <a:schemeClr val="tx1">
                    <a:lumMod val="85000"/>
                    <a:lumOff val="15000"/>
                  </a:schemeClr>
                </a:solidFill>
                <a:ea typeface="+mn-lt"/>
                <a:cs typeface="+mn-lt"/>
              </a:rPr>
              <a:t>Cost information is displayed in the plan tree using the format </a:t>
            </a:r>
            <a:r>
              <a:rPr lang="en-US" sz="2000" dirty="0">
                <a:solidFill>
                  <a:schemeClr val="tx1">
                    <a:lumMod val="85000"/>
                    <a:lumOff val="15000"/>
                  </a:schemeClr>
                </a:solidFill>
                <a:latin typeface="Consolas"/>
                <a:cs typeface="Calibri"/>
              </a:rPr>
              <a:t>{rows: XX (XX), </a:t>
            </a:r>
            <a:r>
              <a:rPr lang="en-US" sz="2000" dirty="0" err="1">
                <a:solidFill>
                  <a:schemeClr val="tx1">
                    <a:lumMod val="85000"/>
                    <a:lumOff val="15000"/>
                  </a:schemeClr>
                </a:solidFill>
                <a:latin typeface="Consolas"/>
                <a:cs typeface="Calibri"/>
              </a:rPr>
              <a:t>cpu</a:t>
            </a:r>
            <a:r>
              <a:rPr lang="en-US" sz="2000" dirty="0">
                <a:solidFill>
                  <a:schemeClr val="tx1">
                    <a:lumMod val="85000"/>
                    <a:lumOff val="15000"/>
                  </a:schemeClr>
                </a:solidFill>
                <a:latin typeface="Consolas"/>
                <a:cs typeface="Calibri"/>
              </a:rPr>
              <a:t>: XX, memory: XX, network: XX}</a:t>
            </a:r>
          </a:p>
          <a:p>
            <a:r>
              <a:rPr lang="en-US" sz="2000" dirty="0">
                <a:latin typeface="Consolas"/>
                <a:cs typeface="Calibri"/>
              </a:rPr>
              <a:t>rows</a:t>
            </a:r>
            <a:r>
              <a:rPr lang="en-US" sz="2000" dirty="0">
                <a:ea typeface="+mn-lt"/>
                <a:cs typeface="+mn-lt"/>
              </a:rPr>
              <a:t> refers to the expected number of rows output by each plan node during execution.</a:t>
            </a:r>
          </a:p>
          <a:p>
            <a:r>
              <a:rPr lang="en-US" sz="2000" dirty="0">
                <a:ea typeface="+mn-lt"/>
                <a:cs typeface="+mn-lt"/>
              </a:rPr>
              <a:t>The value in the parentheses following the number of rows refers to the expected size of the data output by each plan node in bytes.</a:t>
            </a:r>
            <a:endParaRPr lang="en-US" sz="2000" dirty="0">
              <a:solidFill>
                <a:srgbClr val="000000"/>
              </a:solidFill>
              <a:latin typeface="Calibri"/>
              <a:cs typeface="Calibri"/>
            </a:endParaRPr>
          </a:p>
        </p:txBody>
      </p:sp>
    </p:spTree>
    <p:extLst>
      <p:ext uri="{BB962C8B-B14F-4D97-AF65-F5344CB8AC3E}">
        <p14:creationId xmlns:p14="http://schemas.microsoft.com/office/powerpoint/2010/main" val="1906248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2C31C9-18E2-453B-9CAE-3AC2A39FD56F}"/>
              </a:ext>
            </a:extLst>
          </p:cNvPr>
          <p:cNvSpPr>
            <a:spLocks noGrp="1"/>
          </p:cNvSpPr>
          <p:nvPr>
            <p:ph type="title"/>
          </p:nvPr>
        </p:nvSpPr>
        <p:spPr>
          <a:xfrm>
            <a:off x="1137036" y="548640"/>
            <a:ext cx="9916632" cy="1188720"/>
          </a:xfrm>
        </p:spPr>
        <p:txBody>
          <a:bodyPr>
            <a:normAutofit/>
          </a:bodyPr>
          <a:lstStyle/>
          <a:p>
            <a:r>
              <a:rPr lang="en-US">
                <a:solidFill>
                  <a:schemeClr val="tx1">
                    <a:lumMod val="85000"/>
                    <a:lumOff val="15000"/>
                  </a:schemeClr>
                </a:solidFill>
                <a:cs typeface="Calibri Light"/>
              </a:rPr>
              <a:t>Cost in EXPLAIN </a:t>
            </a: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EBE22ED-20E9-4E0D-B03B-AC033F192CF0}"/>
              </a:ext>
            </a:extLst>
          </p:cNvPr>
          <p:cNvSpPr>
            <a:spLocks noGrp="1"/>
          </p:cNvSpPr>
          <p:nvPr>
            <p:ph idx="1"/>
          </p:nvPr>
        </p:nvSpPr>
        <p:spPr>
          <a:xfrm>
            <a:off x="427244" y="2431767"/>
            <a:ext cx="11391459" cy="3685156"/>
          </a:xfrm>
        </p:spPr>
        <p:txBody>
          <a:bodyPr vert="horz" lIns="91440" tIns="45720" rIns="91440" bIns="45720" rtlCol="0" anchor="ctr">
            <a:normAutofit/>
          </a:bodyPr>
          <a:lstStyle/>
          <a:p>
            <a:r>
              <a:rPr lang="en-US" sz="2000" dirty="0">
                <a:ea typeface="+mn-lt"/>
                <a:cs typeface="+mn-lt"/>
              </a:rPr>
              <a:t>Other parameters indicate the estimated amount of CPU, memory, and network utilized by the execution of a plan node.</a:t>
            </a:r>
            <a:endParaRPr lang="en-US" dirty="0">
              <a:ea typeface="+mn-lt"/>
              <a:cs typeface="+mn-lt"/>
            </a:endParaRPr>
          </a:p>
          <a:p>
            <a:r>
              <a:rPr lang="en-US" sz="2000" dirty="0">
                <a:ea typeface="+mn-lt"/>
                <a:cs typeface="+mn-lt"/>
              </a:rPr>
              <a:t>These values do not represent any actual unit, but are numbers that are used to compare the relative costs between plan nodes, allowing the optimizer to choose the best plan for executing a query.</a:t>
            </a:r>
            <a:endParaRPr lang="en-US" dirty="0">
              <a:ea typeface="+mn-lt"/>
              <a:cs typeface="+mn-lt"/>
            </a:endParaRPr>
          </a:p>
          <a:p>
            <a:r>
              <a:rPr lang="en-US" sz="2000" dirty="0">
                <a:ea typeface="+mn-lt"/>
                <a:cs typeface="+mn-lt"/>
              </a:rPr>
              <a:t>If any of the values is not known, a </a:t>
            </a:r>
            <a:r>
              <a:rPr lang="en-US" sz="2000" dirty="0">
                <a:latin typeface="Consolas"/>
                <a:cs typeface="Calibri"/>
              </a:rPr>
              <a:t>?</a:t>
            </a:r>
            <a:r>
              <a:rPr lang="en-US" sz="2000" dirty="0">
                <a:ea typeface="+mn-lt"/>
                <a:cs typeface="+mn-lt"/>
              </a:rPr>
              <a:t> is printed.</a:t>
            </a:r>
            <a:endParaRPr lang="en-US" dirty="0"/>
          </a:p>
          <a:p>
            <a:endParaRPr lang="en-US" sz="2000" dirty="0">
              <a:solidFill>
                <a:srgbClr val="000000"/>
              </a:solidFill>
              <a:latin typeface="Calibri"/>
              <a:cs typeface="Calibri"/>
            </a:endParaRPr>
          </a:p>
        </p:txBody>
      </p:sp>
    </p:spTree>
    <p:extLst>
      <p:ext uri="{BB962C8B-B14F-4D97-AF65-F5344CB8AC3E}">
        <p14:creationId xmlns:p14="http://schemas.microsoft.com/office/powerpoint/2010/main" val="1364273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2C31C9-18E2-453B-9CAE-3AC2A39FD56F}"/>
              </a:ext>
            </a:extLst>
          </p:cNvPr>
          <p:cNvSpPr>
            <a:spLocks noGrp="1"/>
          </p:cNvSpPr>
          <p:nvPr>
            <p:ph type="title"/>
          </p:nvPr>
        </p:nvSpPr>
        <p:spPr>
          <a:xfrm>
            <a:off x="1137036" y="548640"/>
            <a:ext cx="9916632" cy="1188720"/>
          </a:xfrm>
        </p:spPr>
        <p:txBody>
          <a:bodyPr>
            <a:normAutofit/>
          </a:bodyPr>
          <a:lstStyle/>
          <a:p>
            <a:r>
              <a:rPr lang="en-US">
                <a:solidFill>
                  <a:schemeClr val="tx1">
                    <a:lumMod val="85000"/>
                    <a:lumOff val="15000"/>
                  </a:schemeClr>
                </a:solidFill>
                <a:cs typeface="Calibri Light"/>
              </a:rPr>
              <a:t>Cost in EXPLAIN </a:t>
            </a: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EBE22ED-20E9-4E0D-B03B-AC033F192CF0}"/>
              </a:ext>
            </a:extLst>
          </p:cNvPr>
          <p:cNvSpPr>
            <a:spLocks noGrp="1"/>
          </p:cNvSpPr>
          <p:nvPr>
            <p:ph idx="1"/>
          </p:nvPr>
        </p:nvSpPr>
        <p:spPr>
          <a:xfrm>
            <a:off x="130537" y="2431767"/>
            <a:ext cx="11944413" cy="4217881"/>
          </a:xfrm>
        </p:spPr>
        <p:txBody>
          <a:bodyPr vert="horz" lIns="91440" tIns="45720" rIns="91440" bIns="45720" rtlCol="0" anchor="ctr">
            <a:normAutofit/>
          </a:bodyPr>
          <a:lstStyle/>
          <a:p>
            <a:r>
              <a:rPr lang="en-US" sz="1800" dirty="0">
                <a:latin typeface="Consolas"/>
                <a:ea typeface="+mn-lt"/>
                <a:cs typeface="+mn-lt"/>
              </a:rPr>
              <a:t>EXPLAIN SELECT comment FROM tpch.sf1.nation WHERE nationkey &gt; 3;
</a:t>
            </a:r>
            <a:endParaRPr lang="en-US" sz="1800" dirty="0">
              <a:ea typeface="+mn-lt"/>
              <a:cs typeface="+mn-lt"/>
            </a:endParaRPr>
          </a:p>
          <a:p>
            <a:r>
              <a:rPr lang="en-US" sz="1800" dirty="0">
                <a:ea typeface="+mn-lt"/>
                <a:cs typeface="+mn-lt"/>
              </a:rPr>
              <a:t>- Output[comment] =&gt; [[comment]]</a:t>
            </a:r>
            <a:endParaRPr lang="en-US" sz="1800">
              <a:cs typeface="Calibri" panose="020F0502020204030204"/>
            </a:endParaRPr>
          </a:p>
          <a:p>
            <a:pPr marL="0" indent="0">
              <a:buNone/>
            </a:pPr>
            <a:r>
              <a:rPr lang="en-US" sz="1800" dirty="0">
                <a:ea typeface="+mn-lt"/>
                <a:cs typeface="+mn-lt"/>
              </a:rPr>
              <a:t>        Estimates: {rows: 22 (1.69kB), </a:t>
            </a:r>
            <a:r>
              <a:rPr lang="en-US" sz="1800" dirty="0" err="1">
                <a:ea typeface="+mn-lt"/>
                <a:cs typeface="+mn-lt"/>
              </a:rPr>
              <a:t>cpu</a:t>
            </a:r>
            <a:r>
              <a:rPr lang="en-US" sz="1800" dirty="0">
                <a:ea typeface="+mn-lt"/>
                <a:cs typeface="+mn-lt"/>
              </a:rPr>
              <a:t>: 6148.25, memory: 0.00, network: 1734.25}</a:t>
            </a:r>
            <a:endParaRPr lang="en-US" sz="1800">
              <a:cs typeface="Calibri" panose="020F0502020204030204"/>
            </a:endParaRPr>
          </a:p>
          <a:p>
            <a:pPr marL="0" indent="0">
              <a:buNone/>
            </a:pPr>
            <a:r>
              <a:rPr lang="en-US" sz="1800" dirty="0">
                <a:ea typeface="+mn-lt"/>
                <a:cs typeface="+mn-lt"/>
              </a:rPr>
              <a:t>    - </a:t>
            </a:r>
            <a:r>
              <a:rPr lang="en-US" sz="1800" dirty="0" err="1">
                <a:ea typeface="+mn-lt"/>
                <a:cs typeface="+mn-lt"/>
              </a:rPr>
              <a:t>RemoteExchange</a:t>
            </a:r>
            <a:r>
              <a:rPr lang="en-US" sz="1800" dirty="0">
                <a:ea typeface="+mn-lt"/>
                <a:cs typeface="+mn-lt"/>
              </a:rPr>
              <a:t>[GATHER] =&gt; [[comment]]</a:t>
            </a:r>
            <a:endParaRPr lang="en-US" sz="1800">
              <a:cs typeface="Calibri" panose="020F0502020204030204"/>
            </a:endParaRPr>
          </a:p>
          <a:p>
            <a:pPr marL="0" indent="0">
              <a:buNone/>
            </a:pPr>
            <a:r>
              <a:rPr lang="en-US" sz="1800" dirty="0">
                <a:ea typeface="+mn-lt"/>
                <a:cs typeface="+mn-lt"/>
              </a:rPr>
              <a:t>            Estimates: {rows: 22 (1.69kB), </a:t>
            </a:r>
            <a:r>
              <a:rPr lang="en-US" sz="1800" dirty="0" err="1">
                <a:ea typeface="+mn-lt"/>
                <a:cs typeface="+mn-lt"/>
              </a:rPr>
              <a:t>cpu</a:t>
            </a:r>
            <a:r>
              <a:rPr lang="en-US" sz="1800" dirty="0">
                <a:ea typeface="+mn-lt"/>
                <a:cs typeface="+mn-lt"/>
              </a:rPr>
              <a:t>: 6148.25, memory: 0.00, network: 1734.25}</a:t>
            </a:r>
            <a:endParaRPr lang="en-US" sz="1800">
              <a:cs typeface="Calibri" panose="020F0502020204030204"/>
            </a:endParaRPr>
          </a:p>
          <a:p>
            <a:pPr marL="0" indent="0">
              <a:buNone/>
            </a:pPr>
            <a:r>
              <a:rPr lang="en-US" sz="1800" dirty="0">
                <a:ea typeface="+mn-lt"/>
                <a:cs typeface="+mn-lt"/>
              </a:rPr>
              <a:t>        - </a:t>
            </a:r>
            <a:r>
              <a:rPr lang="en-US" sz="1800" err="1">
                <a:ea typeface="+mn-lt"/>
                <a:cs typeface="+mn-lt"/>
              </a:rPr>
              <a:t>ScanFilterProject</a:t>
            </a:r>
            <a:r>
              <a:rPr lang="en-US" sz="1800" dirty="0">
                <a:ea typeface="+mn-lt"/>
                <a:cs typeface="+mn-lt"/>
              </a:rPr>
              <a:t>[table = tpch:nation:sf1.0, </a:t>
            </a:r>
            <a:r>
              <a:rPr lang="en-US" sz="1800" err="1">
                <a:ea typeface="+mn-lt"/>
                <a:cs typeface="+mn-lt"/>
              </a:rPr>
              <a:t>filterPredicate</a:t>
            </a:r>
            <a:r>
              <a:rPr lang="en-US" sz="1800" dirty="0">
                <a:ea typeface="+mn-lt"/>
                <a:cs typeface="+mn-lt"/>
              </a:rPr>
              <a:t> = ("</a:t>
            </a:r>
            <a:r>
              <a:rPr lang="en-US" sz="1800" err="1">
                <a:ea typeface="+mn-lt"/>
                <a:cs typeface="+mn-lt"/>
              </a:rPr>
              <a:t>nationkey</a:t>
            </a:r>
            <a:r>
              <a:rPr lang="en-US" sz="1800" dirty="0">
                <a:ea typeface="+mn-lt"/>
                <a:cs typeface="+mn-lt"/>
              </a:rPr>
              <a:t>" &gt; BIGINT '3')] =&gt; [[comment]]</a:t>
            </a:r>
            <a:endParaRPr lang="en-US" sz="1800">
              <a:cs typeface="Calibri" panose="020F0502020204030204"/>
            </a:endParaRPr>
          </a:p>
          <a:p>
            <a:pPr marL="0" indent="0">
              <a:buNone/>
            </a:pPr>
            <a:r>
              <a:rPr lang="en-US" sz="1800" dirty="0">
                <a:ea typeface="+mn-lt"/>
                <a:cs typeface="+mn-lt"/>
              </a:rPr>
              <a:t>                Estimates: {rows: 25 (1.94kB), </a:t>
            </a:r>
            <a:r>
              <a:rPr lang="en-US" sz="1800" err="1">
                <a:ea typeface="+mn-lt"/>
                <a:cs typeface="+mn-lt"/>
              </a:rPr>
              <a:t>cpu</a:t>
            </a:r>
            <a:r>
              <a:rPr lang="en-US" sz="1800" dirty="0">
                <a:ea typeface="+mn-lt"/>
                <a:cs typeface="+mn-lt"/>
              </a:rPr>
              <a:t>: 2207.00, memory: 0.00, network: 0.00}/{rows: 22 (1.69kB), </a:t>
            </a:r>
            <a:r>
              <a:rPr lang="en-US" sz="1800" err="1">
                <a:ea typeface="+mn-lt"/>
                <a:cs typeface="+mn-lt"/>
              </a:rPr>
              <a:t>cpu</a:t>
            </a:r>
            <a:r>
              <a:rPr lang="en-US" sz="1800" dirty="0">
                <a:ea typeface="+mn-lt"/>
                <a:cs typeface="+mn-lt"/>
              </a:rPr>
              <a:t>: 4414.00, memory: 0.00, network: 0.00}/{rows: 22 (1.69kB), </a:t>
            </a:r>
            <a:r>
              <a:rPr lang="en-US" sz="1800" err="1">
                <a:ea typeface="+mn-lt"/>
                <a:cs typeface="+mn-lt"/>
              </a:rPr>
              <a:t>cpu</a:t>
            </a:r>
            <a:r>
              <a:rPr lang="en-US" sz="1800" dirty="0">
                <a:ea typeface="+mn-lt"/>
                <a:cs typeface="+mn-lt"/>
              </a:rPr>
              <a:t>: 6148.25, memory: 0.00, network: 0.00}</a:t>
            </a:r>
            <a:endParaRPr lang="en-US" sz="1800">
              <a:cs typeface="Calibri" panose="020F0502020204030204"/>
            </a:endParaRPr>
          </a:p>
          <a:p>
            <a:pPr marL="0" indent="0">
              <a:buNone/>
            </a:pPr>
            <a:r>
              <a:rPr lang="en-US" sz="1800" dirty="0">
                <a:ea typeface="+mn-lt"/>
                <a:cs typeface="+mn-lt"/>
              </a:rPr>
              <a:t>                </a:t>
            </a:r>
            <a:r>
              <a:rPr lang="en-US" sz="1800" err="1">
                <a:ea typeface="+mn-lt"/>
                <a:cs typeface="+mn-lt"/>
              </a:rPr>
              <a:t>nationkey</a:t>
            </a:r>
            <a:r>
              <a:rPr lang="en-US" sz="1800" dirty="0">
                <a:ea typeface="+mn-lt"/>
                <a:cs typeface="+mn-lt"/>
              </a:rPr>
              <a:t> := </a:t>
            </a:r>
            <a:r>
              <a:rPr lang="en-US" sz="1800" err="1">
                <a:ea typeface="+mn-lt"/>
                <a:cs typeface="+mn-lt"/>
              </a:rPr>
              <a:t>tpch:nationkey</a:t>
            </a:r>
            <a:endParaRPr lang="en-US" sz="1800">
              <a:cs typeface="Calibri" panose="020F0502020204030204"/>
            </a:endParaRPr>
          </a:p>
          <a:p>
            <a:pPr marL="0" indent="0">
              <a:buNone/>
            </a:pPr>
            <a:r>
              <a:rPr lang="en-US" sz="1800" dirty="0">
                <a:ea typeface="+mn-lt"/>
                <a:cs typeface="+mn-lt"/>
              </a:rPr>
              <a:t>                comment := </a:t>
            </a:r>
            <a:r>
              <a:rPr lang="en-US" sz="1800" err="1">
                <a:ea typeface="+mn-lt"/>
                <a:cs typeface="+mn-lt"/>
              </a:rPr>
              <a:t>tpch:comment</a:t>
            </a:r>
            <a:endParaRPr lang="en-US" sz="1800">
              <a:cs typeface="Calibri" panose="020F0502020204030204"/>
            </a:endParaRPr>
          </a:p>
          <a:p>
            <a:pPr marL="0" indent="0">
              <a:buNone/>
            </a:pPr>
            <a:endParaRPr lang="en-US" sz="1800" dirty="0">
              <a:solidFill>
                <a:srgbClr val="000000"/>
              </a:solidFill>
              <a:latin typeface="Calibri"/>
              <a:cs typeface="Calibri"/>
            </a:endParaRPr>
          </a:p>
        </p:txBody>
      </p:sp>
    </p:spTree>
    <p:extLst>
      <p:ext uri="{BB962C8B-B14F-4D97-AF65-F5344CB8AC3E}">
        <p14:creationId xmlns:p14="http://schemas.microsoft.com/office/powerpoint/2010/main" val="3330957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2C31C9-18E2-453B-9CAE-3AC2A39FD56F}"/>
              </a:ext>
            </a:extLst>
          </p:cNvPr>
          <p:cNvSpPr>
            <a:spLocks noGrp="1"/>
          </p:cNvSpPr>
          <p:nvPr>
            <p:ph type="title"/>
          </p:nvPr>
        </p:nvSpPr>
        <p:spPr>
          <a:xfrm>
            <a:off x="1137036" y="548640"/>
            <a:ext cx="9916632" cy="1188720"/>
          </a:xfrm>
        </p:spPr>
        <p:txBody>
          <a:bodyPr>
            <a:normAutofit/>
          </a:bodyPr>
          <a:lstStyle/>
          <a:p>
            <a:r>
              <a:rPr lang="en-US">
                <a:solidFill>
                  <a:schemeClr val="tx1">
                    <a:lumMod val="85000"/>
                    <a:lumOff val="15000"/>
                  </a:schemeClr>
                </a:solidFill>
                <a:cs typeface="Calibri Light"/>
              </a:rPr>
              <a:t>Cost in EXPLAIN </a:t>
            </a: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EBE22ED-20E9-4E0D-B03B-AC033F192CF0}"/>
              </a:ext>
            </a:extLst>
          </p:cNvPr>
          <p:cNvSpPr>
            <a:spLocks noGrp="1"/>
          </p:cNvSpPr>
          <p:nvPr>
            <p:ph idx="1"/>
          </p:nvPr>
        </p:nvSpPr>
        <p:spPr>
          <a:xfrm>
            <a:off x="130537" y="2431767"/>
            <a:ext cx="11944413" cy="4217881"/>
          </a:xfrm>
        </p:spPr>
        <p:txBody>
          <a:bodyPr vert="horz" lIns="91440" tIns="45720" rIns="91440" bIns="45720" rtlCol="0" anchor="ctr">
            <a:normAutofit/>
          </a:bodyPr>
          <a:lstStyle/>
          <a:p>
            <a:r>
              <a:rPr lang="en-US" sz="1800" dirty="0">
                <a:ea typeface="+mn-lt"/>
                <a:cs typeface="+mn-lt"/>
              </a:rPr>
              <a:t>Generally, there is only one cost printed for each plan node.</a:t>
            </a:r>
            <a:endParaRPr lang="en-US" sz="1800" dirty="0">
              <a:cs typeface="Calibri" panose="020F0502020204030204"/>
            </a:endParaRPr>
          </a:p>
          <a:p>
            <a:r>
              <a:rPr lang="en-US" sz="1800" dirty="0">
                <a:ea typeface="+mn-lt"/>
                <a:cs typeface="+mn-lt"/>
              </a:rPr>
              <a:t>However, when a </a:t>
            </a:r>
            <a:r>
              <a:rPr lang="en-US" sz="1800" dirty="0">
                <a:latin typeface="Consolas"/>
                <a:cs typeface="Calibri"/>
              </a:rPr>
              <a:t>Scan</a:t>
            </a:r>
            <a:r>
              <a:rPr lang="en-US" sz="1800" dirty="0">
                <a:ea typeface="+mn-lt"/>
                <a:cs typeface="+mn-lt"/>
              </a:rPr>
              <a:t> operator is combined with a </a:t>
            </a:r>
            <a:r>
              <a:rPr lang="en-US" sz="1800" dirty="0">
                <a:latin typeface="Consolas"/>
                <a:cs typeface="Calibri"/>
              </a:rPr>
              <a:t>Filter</a:t>
            </a:r>
            <a:r>
              <a:rPr lang="en-US" sz="1800" dirty="0">
                <a:ea typeface="+mn-lt"/>
                <a:cs typeface="+mn-lt"/>
              </a:rPr>
              <a:t> and/or </a:t>
            </a:r>
            <a:r>
              <a:rPr lang="en-US" sz="1800" dirty="0">
                <a:latin typeface="Consolas"/>
                <a:cs typeface="Calibri"/>
              </a:rPr>
              <a:t>Project</a:t>
            </a:r>
            <a:r>
              <a:rPr lang="en-US" sz="1800" dirty="0">
                <a:ea typeface="+mn-lt"/>
                <a:cs typeface="+mn-lt"/>
              </a:rPr>
              <a:t> operator, then multiple cost structures are printed, each corresponding to an individual logical part of the combined operator.</a:t>
            </a:r>
          </a:p>
          <a:p>
            <a:r>
              <a:rPr lang="en-US" sz="1800" dirty="0">
                <a:ea typeface="+mn-lt"/>
                <a:cs typeface="+mn-lt"/>
              </a:rPr>
              <a:t>For example, three cost structures are printed for a </a:t>
            </a:r>
            <a:r>
              <a:rPr lang="en-US" sz="1800" dirty="0" err="1">
                <a:latin typeface="Consolas"/>
                <a:cs typeface="Calibri"/>
              </a:rPr>
              <a:t>ScanFilterProject</a:t>
            </a:r>
            <a:r>
              <a:rPr lang="en-US" sz="1800" dirty="0">
                <a:ea typeface="+mn-lt"/>
                <a:cs typeface="+mn-lt"/>
              </a:rPr>
              <a:t> operator, corresponding to the </a:t>
            </a:r>
            <a:r>
              <a:rPr lang="en-US" sz="1800" dirty="0">
                <a:latin typeface="Consolas"/>
                <a:cs typeface="Calibri"/>
              </a:rPr>
              <a:t>Scan</a:t>
            </a:r>
            <a:r>
              <a:rPr lang="en-US" sz="1800" dirty="0">
                <a:ea typeface="+mn-lt"/>
                <a:cs typeface="+mn-lt"/>
              </a:rPr>
              <a:t>, </a:t>
            </a:r>
            <a:r>
              <a:rPr lang="en-US" sz="1800" dirty="0">
                <a:latin typeface="Consolas"/>
                <a:cs typeface="Calibri"/>
              </a:rPr>
              <a:t>Filter</a:t>
            </a:r>
            <a:r>
              <a:rPr lang="en-US" sz="1800" dirty="0">
                <a:ea typeface="+mn-lt"/>
                <a:cs typeface="+mn-lt"/>
              </a:rPr>
              <a:t>, and </a:t>
            </a:r>
            <a:r>
              <a:rPr lang="en-US" sz="1800" dirty="0">
                <a:latin typeface="Consolas"/>
                <a:cs typeface="Calibri"/>
              </a:rPr>
              <a:t>Project</a:t>
            </a:r>
            <a:r>
              <a:rPr lang="en-US" sz="1800" dirty="0">
                <a:ea typeface="+mn-lt"/>
                <a:cs typeface="+mn-lt"/>
              </a:rPr>
              <a:t> parts of the operator, in that order.</a:t>
            </a:r>
          </a:p>
          <a:p>
            <a:pPr marL="0" indent="0">
              <a:buNone/>
            </a:pPr>
            <a:endParaRPr lang="en-US" sz="1800" dirty="0">
              <a:solidFill>
                <a:srgbClr val="000000"/>
              </a:solidFill>
              <a:latin typeface="Calibri"/>
              <a:cs typeface="Calibri"/>
            </a:endParaRPr>
          </a:p>
        </p:txBody>
      </p:sp>
    </p:spTree>
    <p:extLst>
      <p:ext uri="{BB962C8B-B14F-4D97-AF65-F5344CB8AC3E}">
        <p14:creationId xmlns:p14="http://schemas.microsoft.com/office/powerpoint/2010/main" val="2566402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0FCF-175D-4B90-A1C8-FC2DA22BF6FB}"/>
              </a:ext>
            </a:extLst>
          </p:cNvPr>
          <p:cNvSpPr>
            <a:spLocks noGrp="1"/>
          </p:cNvSpPr>
          <p:nvPr>
            <p:ph type="title"/>
          </p:nvPr>
        </p:nvSpPr>
        <p:spPr/>
        <p:txBody>
          <a:bodyPr/>
          <a:lstStyle/>
          <a:p>
            <a:r>
              <a:rPr lang="en-US" dirty="0">
                <a:cs typeface="Calibri Light"/>
              </a:rPr>
              <a:t>Cost Based Optimizations</a:t>
            </a:r>
            <a:endParaRPr lang="en-US" dirty="0"/>
          </a:p>
        </p:txBody>
      </p:sp>
      <p:sp>
        <p:nvSpPr>
          <p:cNvPr id="3" name="Content Placeholder 2">
            <a:extLst>
              <a:ext uri="{FF2B5EF4-FFF2-40B4-BE49-F238E27FC236}">
                <a16:creationId xmlns:a16="http://schemas.microsoft.com/office/drawing/2014/main" id="{F39DE814-653C-49F9-8B7F-633755DC8BCF}"/>
              </a:ext>
            </a:extLst>
          </p:cNvPr>
          <p:cNvSpPr>
            <a:spLocks noGrp="1"/>
          </p:cNvSpPr>
          <p:nvPr>
            <p:ph idx="1"/>
          </p:nvPr>
        </p:nvSpPr>
        <p:spPr/>
        <p:txBody>
          <a:bodyPr vert="horz" lIns="91440" tIns="45720" rIns="91440" bIns="45720" rtlCol="0" anchor="t">
            <a:normAutofit/>
          </a:bodyPr>
          <a:lstStyle/>
          <a:p>
            <a:r>
              <a:rPr lang="en-US" dirty="0">
                <a:ea typeface="+mn-lt"/>
                <a:cs typeface="+mn-lt"/>
              </a:rPr>
              <a:t>Trino supports several cost based optimizations:</a:t>
            </a:r>
          </a:p>
          <a:p>
            <a:pPr lvl="1"/>
            <a:r>
              <a:rPr lang="en-US" dirty="0"/>
              <a:t>Join enumeration</a:t>
            </a:r>
            <a:endParaRPr lang="en-US" dirty="0">
              <a:cs typeface="Calibri"/>
            </a:endParaRPr>
          </a:p>
          <a:p>
            <a:pPr lvl="1"/>
            <a:r>
              <a:rPr lang="en-US" dirty="0"/>
              <a:t>Join distribution selection</a:t>
            </a:r>
            <a:endParaRPr lang="en-US" dirty="0">
              <a:cs typeface="Calibri"/>
            </a:endParaRPr>
          </a:p>
          <a:p>
            <a:pPr marL="457200" lvl="1" indent="0">
              <a:buNone/>
            </a:pPr>
            <a:endParaRPr lang="en-US" dirty="0">
              <a:cs typeface="Calibri"/>
            </a:endParaRPr>
          </a:p>
        </p:txBody>
      </p:sp>
    </p:spTree>
    <p:extLst>
      <p:ext uri="{BB962C8B-B14F-4D97-AF65-F5344CB8AC3E}">
        <p14:creationId xmlns:p14="http://schemas.microsoft.com/office/powerpoint/2010/main" val="794655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4DADE-6C4E-43BD-8C49-EA306C6D801E}"/>
              </a:ext>
            </a:extLst>
          </p:cNvPr>
          <p:cNvSpPr>
            <a:spLocks noGrp="1"/>
          </p:cNvSpPr>
          <p:nvPr>
            <p:ph type="title"/>
          </p:nvPr>
        </p:nvSpPr>
        <p:spPr>
          <a:xfrm>
            <a:off x="466722" y="586855"/>
            <a:ext cx="3201366" cy="3387497"/>
          </a:xfrm>
        </p:spPr>
        <p:txBody>
          <a:bodyPr anchor="b">
            <a:normAutofit/>
          </a:bodyPr>
          <a:lstStyle/>
          <a:p>
            <a:r>
              <a:rPr lang="en-US" sz="3700" dirty="0">
                <a:solidFill>
                  <a:srgbClr val="FFFFFF"/>
                </a:solidFill>
                <a:cs typeface="Calibri Light"/>
              </a:rPr>
              <a:t>Cost Based Optimizations - join enumeration</a:t>
            </a:r>
            <a:endParaRPr lang="en-US"/>
          </a:p>
        </p:txBody>
      </p:sp>
      <p:sp>
        <p:nvSpPr>
          <p:cNvPr id="3" name="Content Placeholder 2">
            <a:extLst>
              <a:ext uri="{FF2B5EF4-FFF2-40B4-BE49-F238E27FC236}">
                <a16:creationId xmlns:a16="http://schemas.microsoft.com/office/drawing/2014/main" id="{525935DF-FF4F-4F61-8A09-6388C6A9FAA1}"/>
              </a:ext>
            </a:extLst>
          </p:cNvPr>
          <p:cNvSpPr>
            <a:spLocks noGrp="1"/>
          </p:cNvSpPr>
          <p:nvPr>
            <p:ph idx="1"/>
          </p:nvPr>
        </p:nvSpPr>
        <p:spPr>
          <a:xfrm>
            <a:off x="4425888" y="649480"/>
            <a:ext cx="6939718" cy="5546047"/>
          </a:xfrm>
        </p:spPr>
        <p:txBody>
          <a:bodyPr vert="horz" lIns="91440" tIns="45720" rIns="91440" bIns="45720" rtlCol="0" anchor="ctr">
            <a:normAutofit/>
          </a:bodyPr>
          <a:lstStyle/>
          <a:p>
            <a:r>
              <a:rPr lang="en-US" sz="2000" dirty="0">
                <a:ea typeface="+mn-lt"/>
                <a:cs typeface="+mn-lt"/>
              </a:rPr>
              <a:t>The order in which joins are executed in a query can have a significant impact on the query’s performance.</a:t>
            </a:r>
          </a:p>
          <a:p>
            <a:endParaRPr lang="en-US" sz="2000" dirty="0">
              <a:ea typeface="+mn-lt"/>
              <a:cs typeface="+mn-lt"/>
            </a:endParaRPr>
          </a:p>
          <a:p>
            <a:r>
              <a:rPr lang="en-US" sz="2000" dirty="0">
                <a:ea typeface="+mn-lt"/>
                <a:cs typeface="+mn-lt"/>
              </a:rPr>
              <a:t>The aspect of join ordering that has the largest impact on performance is the size of the data being processed and transferred over the network.</a:t>
            </a:r>
          </a:p>
          <a:p>
            <a:endParaRPr lang="en-US" sz="2000" dirty="0">
              <a:ea typeface="+mn-lt"/>
              <a:cs typeface="+mn-lt"/>
            </a:endParaRPr>
          </a:p>
          <a:p>
            <a:r>
              <a:rPr lang="en-US" sz="2000" dirty="0">
                <a:ea typeface="+mn-lt"/>
                <a:cs typeface="+mn-lt"/>
              </a:rPr>
              <a:t>If a join, that produces a lot of data, is performed early in the execution, then subsequent stages need to process large amounts of data for longer than necessary, increasing the time and resources needed for the query.</a:t>
            </a:r>
          </a:p>
        </p:txBody>
      </p:sp>
    </p:spTree>
    <p:extLst>
      <p:ext uri="{BB962C8B-B14F-4D97-AF65-F5344CB8AC3E}">
        <p14:creationId xmlns:p14="http://schemas.microsoft.com/office/powerpoint/2010/main" val="3244991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4DADE-6C4E-43BD-8C49-EA306C6D801E}"/>
              </a:ext>
            </a:extLst>
          </p:cNvPr>
          <p:cNvSpPr>
            <a:spLocks noGrp="1"/>
          </p:cNvSpPr>
          <p:nvPr>
            <p:ph type="title"/>
          </p:nvPr>
        </p:nvSpPr>
        <p:spPr>
          <a:xfrm>
            <a:off x="466722" y="586855"/>
            <a:ext cx="3201366" cy="3387497"/>
          </a:xfrm>
        </p:spPr>
        <p:txBody>
          <a:bodyPr anchor="b">
            <a:normAutofit/>
          </a:bodyPr>
          <a:lstStyle/>
          <a:p>
            <a:r>
              <a:rPr lang="en-US" sz="3700" dirty="0">
                <a:solidFill>
                  <a:srgbClr val="FFFFFF"/>
                </a:solidFill>
                <a:cs typeface="Calibri Light"/>
              </a:rPr>
              <a:t>Cost Based Optimizations - join enumeration</a:t>
            </a:r>
            <a:endParaRPr lang="en-US"/>
          </a:p>
        </p:txBody>
      </p:sp>
      <p:sp>
        <p:nvSpPr>
          <p:cNvPr id="3" name="Content Placeholder 2">
            <a:extLst>
              <a:ext uri="{FF2B5EF4-FFF2-40B4-BE49-F238E27FC236}">
                <a16:creationId xmlns:a16="http://schemas.microsoft.com/office/drawing/2014/main" id="{525935DF-FF4F-4F61-8A09-6388C6A9FAA1}"/>
              </a:ext>
            </a:extLst>
          </p:cNvPr>
          <p:cNvSpPr>
            <a:spLocks noGrp="1"/>
          </p:cNvSpPr>
          <p:nvPr>
            <p:ph idx="1"/>
          </p:nvPr>
        </p:nvSpPr>
        <p:spPr>
          <a:xfrm>
            <a:off x="4425888" y="649480"/>
            <a:ext cx="6939718" cy="5546047"/>
          </a:xfrm>
        </p:spPr>
        <p:txBody>
          <a:bodyPr vert="horz" lIns="91440" tIns="45720" rIns="91440" bIns="45720" rtlCol="0" anchor="ctr">
            <a:normAutofit lnSpcReduction="10000"/>
          </a:bodyPr>
          <a:lstStyle/>
          <a:p>
            <a:r>
              <a:rPr lang="en-US" sz="2000" dirty="0">
                <a:ea typeface="+mn-lt"/>
                <a:cs typeface="+mn-lt"/>
              </a:rPr>
              <a:t>With cost based join enumeration, Trino uses Table statistics provided by connectors to estimate the costs for different join orders and automatically picks the join order with the lowest computed costs.</a:t>
            </a:r>
          </a:p>
          <a:p>
            <a:r>
              <a:rPr lang="en-US" sz="2000" dirty="0">
                <a:ea typeface="+mn-lt"/>
                <a:cs typeface="+mn-lt"/>
              </a:rPr>
              <a:t>The join enumeration strategy is governed by the </a:t>
            </a:r>
            <a:r>
              <a:rPr lang="en-US" sz="2000" dirty="0" err="1">
                <a:ea typeface="+mn-lt"/>
                <a:cs typeface="+mn-lt"/>
              </a:rPr>
              <a:t>join_reordering_strategy</a:t>
            </a:r>
            <a:r>
              <a:rPr lang="en-US" sz="2000" dirty="0">
                <a:ea typeface="+mn-lt"/>
                <a:cs typeface="+mn-lt"/>
              </a:rPr>
              <a:t> session property, with the </a:t>
            </a:r>
            <a:r>
              <a:rPr lang="en-US" sz="2000" dirty="0" err="1">
                <a:ea typeface="+mn-lt"/>
                <a:cs typeface="+mn-lt"/>
              </a:rPr>
              <a:t>optimizer.join</a:t>
            </a:r>
            <a:r>
              <a:rPr lang="en-US" sz="2000" dirty="0">
                <a:ea typeface="+mn-lt"/>
                <a:cs typeface="+mn-lt"/>
              </a:rPr>
              <a:t>-reordering-strategy configuration property providing the default value.</a:t>
            </a:r>
          </a:p>
          <a:p>
            <a:r>
              <a:rPr lang="en-US" sz="2000" dirty="0">
                <a:ea typeface="+mn-lt"/>
                <a:cs typeface="+mn-lt"/>
              </a:rPr>
              <a:t>The valid values are:</a:t>
            </a:r>
          </a:p>
          <a:p>
            <a:pPr lvl="1"/>
            <a:r>
              <a:rPr lang="en-US" sz="2000" b="1" dirty="0">
                <a:ea typeface="+mn-lt"/>
                <a:cs typeface="+mn-lt"/>
              </a:rPr>
              <a:t>AUTOMATIC </a:t>
            </a:r>
            <a:r>
              <a:rPr lang="en-US" sz="2000" dirty="0">
                <a:ea typeface="+mn-lt"/>
                <a:cs typeface="+mn-lt"/>
              </a:rPr>
              <a:t>(default) - full automatic join enumeration enabled</a:t>
            </a:r>
          </a:p>
          <a:p>
            <a:pPr lvl="1"/>
            <a:r>
              <a:rPr lang="en-US" sz="2000" b="1" dirty="0">
                <a:ea typeface="+mn-lt"/>
                <a:cs typeface="+mn-lt"/>
              </a:rPr>
              <a:t>ELIMINATE_CROSS_JOINS</a:t>
            </a:r>
            <a:r>
              <a:rPr lang="en-US" sz="2000" dirty="0">
                <a:ea typeface="+mn-lt"/>
                <a:cs typeface="+mn-lt"/>
              </a:rPr>
              <a:t> - eliminate unnecessary cross joins</a:t>
            </a:r>
          </a:p>
          <a:p>
            <a:pPr lvl="1"/>
            <a:r>
              <a:rPr lang="en-US" sz="2000" b="1" dirty="0">
                <a:ea typeface="+mn-lt"/>
                <a:cs typeface="+mn-lt"/>
              </a:rPr>
              <a:t>NONE </a:t>
            </a:r>
            <a:r>
              <a:rPr lang="en-US" sz="2000" dirty="0">
                <a:ea typeface="+mn-lt"/>
                <a:cs typeface="+mn-lt"/>
              </a:rPr>
              <a:t>- purely syntactic join order</a:t>
            </a:r>
          </a:p>
          <a:p>
            <a:r>
              <a:rPr lang="en-US" sz="2400" dirty="0">
                <a:ea typeface="+mn-lt"/>
                <a:cs typeface="+mn-lt"/>
              </a:rPr>
              <a:t>If using AUTOMATIC and statistics are not available, or if for any other reason a cost could not be computed, the ELIMINATE_CROSS_JOINS strategy is used instead.</a:t>
            </a:r>
          </a:p>
        </p:txBody>
      </p:sp>
    </p:spTree>
    <p:extLst>
      <p:ext uri="{BB962C8B-B14F-4D97-AF65-F5344CB8AC3E}">
        <p14:creationId xmlns:p14="http://schemas.microsoft.com/office/powerpoint/2010/main" val="1965594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3B0C-388A-47AB-AAEF-E476F8022664}"/>
              </a:ext>
            </a:extLst>
          </p:cNvPr>
          <p:cNvSpPr>
            <a:spLocks noGrp="1"/>
          </p:cNvSpPr>
          <p:nvPr>
            <p:ph type="title"/>
          </p:nvPr>
        </p:nvSpPr>
        <p:spPr/>
        <p:txBody>
          <a:bodyPr/>
          <a:lstStyle/>
          <a:p>
            <a:r>
              <a:rPr lang="en-US" dirty="0">
                <a:cs typeface="Calibri Light"/>
              </a:rPr>
              <a:t>Cost Based Optimization – join distribution selection</a:t>
            </a:r>
            <a:endParaRPr lang="en-US" dirty="0"/>
          </a:p>
        </p:txBody>
      </p:sp>
      <p:sp>
        <p:nvSpPr>
          <p:cNvPr id="3" name="Content Placeholder 2">
            <a:extLst>
              <a:ext uri="{FF2B5EF4-FFF2-40B4-BE49-F238E27FC236}">
                <a16:creationId xmlns:a16="http://schemas.microsoft.com/office/drawing/2014/main" id="{270A3460-DF9C-4932-9B1F-2CA553214EA9}"/>
              </a:ext>
            </a:extLst>
          </p:cNvPr>
          <p:cNvSpPr>
            <a:spLocks noGrp="1"/>
          </p:cNvSpPr>
          <p:nvPr>
            <p:ph idx="1"/>
          </p:nvPr>
        </p:nvSpPr>
        <p:spPr/>
        <p:txBody>
          <a:bodyPr vert="horz" lIns="91440" tIns="45720" rIns="91440" bIns="45720" rtlCol="0" anchor="t">
            <a:normAutofit/>
          </a:bodyPr>
          <a:lstStyle/>
          <a:p>
            <a:r>
              <a:rPr lang="en-US" dirty="0">
                <a:ea typeface="+mn-lt"/>
                <a:cs typeface="+mn-lt"/>
              </a:rPr>
              <a:t>I will not explain this as this is more complicated and who wants to read it can do so here: </a:t>
            </a:r>
            <a:r>
              <a:rPr lang="en-US" dirty="0">
                <a:ea typeface="+mn-lt"/>
                <a:cs typeface="+mn-lt"/>
                <a:hlinkClick r:id="rId2"/>
              </a:rPr>
              <a:t>https://trino.io/docs/current/optimizer/cost-based-optimizations.html</a:t>
            </a:r>
            <a:endParaRPr lang="en-US"/>
          </a:p>
          <a:p>
            <a:endParaRPr lang="en-US" dirty="0"/>
          </a:p>
        </p:txBody>
      </p:sp>
    </p:spTree>
    <p:extLst>
      <p:ext uri="{BB962C8B-B14F-4D97-AF65-F5344CB8AC3E}">
        <p14:creationId xmlns:p14="http://schemas.microsoft.com/office/powerpoint/2010/main" val="149065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4BE1E-0460-4AED-BAA7-48EC800FFCA3}"/>
              </a:ext>
            </a:extLst>
          </p:cNvPr>
          <p:cNvSpPr>
            <a:spLocks noGrp="1"/>
          </p:cNvSpPr>
          <p:nvPr>
            <p:ph type="title"/>
          </p:nvPr>
        </p:nvSpPr>
        <p:spPr>
          <a:xfrm>
            <a:off x="1075767" y="1188637"/>
            <a:ext cx="2988234" cy="4480726"/>
          </a:xfrm>
        </p:spPr>
        <p:txBody>
          <a:bodyPr>
            <a:normAutofit/>
          </a:bodyPr>
          <a:lstStyle/>
          <a:p>
            <a:pPr algn="r"/>
            <a:r>
              <a:rPr lang="en-US" sz="6600">
                <a:cs typeface="Calibri Light"/>
              </a:rPr>
              <a:t>What Trino is not?</a:t>
            </a:r>
            <a:endParaRPr lang="en-US" sz="6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67B6E3-BB8B-4064-9426-B502F2D1DF59}"/>
              </a:ext>
            </a:extLst>
          </p:cNvPr>
          <p:cNvSpPr>
            <a:spLocks noGrp="1"/>
          </p:cNvSpPr>
          <p:nvPr>
            <p:ph idx="1"/>
          </p:nvPr>
        </p:nvSpPr>
        <p:spPr>
          <a:xfrm>
            <a:off x="4715791" y="1648870"/>
            <a:ext cx="6793290" cy="4207622"/>
          </a:xfrm>
        </p:spPr>
        <p:txBody>
          <a:bodyPr vert="horz" lIns="91440" tIns="45720" rIns="91440" bIns="45720" rtlCol="0" anchor="ctr">
            <a:normAutofit/>
          </a:bodyPr>
          <a:lstStyle/>
          <a:p>
            <a:pPr algn="r" rtl="1"/>
            <a:r>
              <a:rPr lang="en-US" sz="1700" dirty="0" err="1">
                <a:ea typeface="+mn-lt"/>
                <a:cs typeface="+mn-lt"/>
              </a:rPr>
              <a:t>אל</a:t>
            </a:r>
            <a:r>
              <a:rPr lang="en-US" sz="1700" dirty="0">
                <a:ea typeface="+mn-lt"/>
                <a:cs typeface="+mn-lt"/>
              </a:rPr>
              <a:t> </a:t>
            </a:r>
            <a:r>
              <a:rPr lang="en-US" sz="1700" dirty="0" err="1">
                <a:ea typeface="+mn-lt"/>
                <a:cs typeface="+mn-lt"/>
              </a:rPr>
              <a:t>תתבלבלו</a:t>
            </a:r>
            <a:r>
              <a:rPr lang="en-US" sz="1700" dirty="0">
                <a:ea typeface="+mn-lt"/>
                <a:cs typeface="+mn-lt"/>
              </a:rPr>
              <a:t> </a:t>
            </a:r>
            <a:r>
              <a:rPr lang="en-US" sz="1700" dirty="0" err="1">
                <a:ea typeface="+mn-lt"/>
                <a:cs typeface="+mn-lt"/>
              </a:rPr>
              <a:t>עם</a:t>
            </a:r>
            <a:r>
              <a:rPr lang="en-US" sz="1700" dirty="0">
                <a:ea typeface="+mn-lt"/>
                <a:cs typeface="+mn-lt"/>
              </a:rPr>
              <a:t> </a:t>
            </a:r>
            <a:r>
              <a:rPr lang="en-US" sz="1700" dirty="0" err="1">
                <a:ea typeface="+mn-lt"/>
                <a:cs typeface="+mn-lt"/>
              </a:rPr>
              <a:t>העובדה</a:t>
            </a:r>
            <a:r>
              <a:rPr lang="en-US" sz="1700" dirty="0">
                <a:ea typeface="+mn-lt"/>
                <a:cs typeface="+mn-lt"/>
              </a:rPr>
              <a:t> </a:t>
            </a:r>
            <a:r>
              <a:rPr lang="en-US" sz="1700" dirty="0" err="1">
                <a:ea typeface="+mn-lt"/>
                <a:cs typeface="+mn-lt"/>
              </a:rPr>
              <a:t>שטרינו</a:t>
            </a:r>
            <a:r>
              <a:rPr lang="en-US" sz="1700" dirty="0">
                <a:ea typeface="+mn-lt"/>
                <a:cs typeface="+mn-lt"/>
              </a:rPr>
              <a:t> </a:t>
            </a:r>
            <a:r>
              <a:rPr lang="en-US" sz="1700" dirty="0" err="1">
                <a:ea typeface="+mn-lt"/>
                <a:cs typeface="+mn-lt"/>
              </a:rPr>
              <a:t>מבין</a:t>
            </a:r>
            <a:r>
              <a:rPr lang="en-US" sz="1700" dirty="0">
                <a:ea typeface="+mn-lt"/>
                <a:cs typeface="+mn-lt"/>
              </a:rPr>
              <a:t> SQL </a:t>
            </a:r>
            <a:r>
              <a:rPr lang="en-US" sz="1700" dirty="0" err="1">
                <a:ea typeface="+mn-lt"/>
                <a:cs typeface="+mn-lt"/>
              </a:rPr>
              <a:t>ותחשבו</a:t>
            </a:r>
            <a:r>
              <a:rPr lang="en-US" sz="1700" dirty="0">
                <a:ea typeface="+mn-lt"/>
                <a:cs typeface="+mn-lt"/>
              </a:rPr>
              <a:t> </a:t>
            </a:r>
            <a:r>
              <a:rPr lang="en-US" sz="1700" dirty="0" err="1">
                <a:ea typeface="+mn-lt"/>
                <a:cs typeface="+mn-lt"/>
              </a:rPr>
              <a:t>שהוא</a:t>
            </a:r>
            <a:r>
              <a:rPr lang="en-US" sz="1700" dirty="0">
                <a:ea typeface="+mn-lt"/>
                <a:cs typeface="+mn-lt"/>
              </a:rPr>
              <a:t> </a:t>
            </a:r>
            <a:r>
              <a:rPr lang="en-US" sz="1700" dirty="0" err="1">
                <a:ea typeface="+mn-lt"/>
                <a:cs typeface="+mn-lt"/>
              </a:rPr>
              <a:t>מספק</a:t>
            </a:r>
            <a:r>
              <a:rPr lang="en-US" sz="1700" dirty="0">
                <a:ea typeface="+mn-lt"/>
                <a:cs typeface="+mn-lt"/>
              </a:rPr>
              <a:t> </a:t>
            </a:r>
            <a:r>
              <a:rPr lang="en-US" sz="1700" dirty="0" err="1">
                <a:ea typeface="+mn-lt"/>
                <a:cs typeface="+mn-lt"/>
              </a:rPr>
              <a:t>את</a:t>
            </a:r>
            <a:r>
              <a:rPr lang="en-US" sz="1700" dirty="0">
                <a:ea typeface="+mn-lt"/>
                <a:cs typeface="+mn-lt"/>
              </a:rPr>
              <a:t> </a:t>
            </a:r>
            <a:r>
              <a:rPr lang="en-US" sz="1700" dirty="0" err="1">
                <a:ea typeface="+mn-lt"/>
                <a:cs typeface="+mn-lt"/>
              </a:rPr>
              <a:t>התכונות</a:t>
            </a:r>
            <a:r>
              <a:rPr lang="en-US" sz="1700" dirty="0">
                <a:ea typeface="+mn-lt"/>
                <a:cs typeface="+mn-lt"/>
              </a:rPr>
              <a:t> </a:t>
            </a:r>
            <a:r>
              <a:rPr lang="en-US" sz="1700" dirty="0" err="1">
                <a:ea typeface="+mn-lt"/>
                <a:cs typeface="+mn-lt"/>
              </a:rPr>
              <a:t>של</a:t>
            </a:r>
            <a:r>
              <a:rPr lang="en-US" sz="1700" dirty="0">
                <a:ea typeface="+mn-lt"/>
                <a:cs typeface="+mn-lt"/>
              </a:rPr>
              <a:t> </a:t>
            </a:r>
            <a:r>
              <a:rPr lang="en-US" sz="1700" dirty="0" err="1">
                <a:ea typeface="+mn-lt"/>
                <a:cs typeface="+mn-lt"/>
              </a:rPr>
              <a:t>בסיס</a:t>
            </a:r>
            <a:r>
              <a:rPr lang="en-US" sz="1700" dirty="0">
                <a:ea typeface="+mn-lt"/>
                <a:cs typeface="+mn-lt"/>
              </a:rPr>
              <a:t> </a:t>
            </a:r>
            <a:r>
              <a:rPr lang="en-US" sz="1700" dirty="0" err="1">
                <a:ea typeface="+mn-lt"/>
                <a:cs typeface="+mn-lt"/>
              </a:rPr>
              <a:t>נתונים</a:t>
            </a:r>
            <a:r>
              <a:rPr lang="en-US" sz="1700" dirty="0">
                <a:ea typeface="+mn-lt"/>
                <a:cs typeface="+mn-lt"/>
              </a:rPr>
              <a:t> </a:t>
            </a:r>
            <a:r>
              <a:rPr lang="en-US" sz="1700" dirty="0" err="1">
                <a:ea typeface="+mn-lt"/>
                <a:cs typeface="+mn-lt"/>
              </a:rPr>
              <a:t>סטנדרטי</a:t>
            </a:r>
            <a:r>
              <a:rPr lang="en-US" sz="1700" dirty="0">
                <a:ea typeface="+mn-lt"/>
                <a:cs typeface="+mn-lt"/>
              </a:rPr>
              <a:t>.</a:t>
            </a:r>
          </a:p>
          <a:p>
            <a:pPr algn="r" rtl="1"/>
            <a:endParaRPr lang="en-US" sz="1700" dirty="0">
              <a:ea typeface="+mn-lt"/>
              <a:cs typeface="+mn-lt"/>
            </a:endParaRPr>
          </a:p>
          <a:p>
            <a:pPr algn="r" rtl="1"/>
            <a:r>
              <a:rPr lang="en-US" sz="1700" dirty="0" err="1">
                <a:ea typeface="+mn-lt"/>
                <a:cs typeface="+mn-lt"/>
              </a:rPr>
              <a:t>טרינו</a:t>
            </a:r>
            <a:r>
              <a:rPr lang="en-US" sz="1700" dirty="0">
                <a:ea typeface="+mn-lt"/>
                <a:cs typeface="+mn-lt"/>
              </a:rPr>
              <a:t> </a:t>
            </a:r>
            <a:r>
              <a:rPr lang="en-US" sz="1700" dirty="0" err="1">
                <a:ea typeface="+mn-lt"/>
                <a:cs typeface="+mn-lt"/>
              </a:rPr>
              <a:t>הוא</a:t>
            </a:r>
            <a:r>
              <a:rPr lang="en-US" sz="1700" dirty="0">
                <a:ea typeface="+mn-lt"/>
                <a:cs typeface="+mn-lt"/>
              </a:rPr>
              <a:t> </a:t>
            </a:r>
            <a:r>
              <a:rPr lang="en-US" sz="1700" dirty="0" err="1">
                <a:ea typeface="+mn-lt"/>
                <a:cs typeface="+mn-lt"/>
              </a:rPr>
              <a:t>לא</a:t>
            </a:r>
            <a:r>
              <a:rPr lang="en-US" sz="1700" dirty="0">
                <a:ea typeface="+mn-lt"/>
                <a:cs typeface="+mn-lt"/>
              </a:rPr>
              <a:t> general purpose relational database.</a:t>
            </a:r>
            <a:endParaRPr lang="en-US" dirty="0"/>
          </a:p>
          <a:p>
            <a:pPr algn="r" rtl="1"/>
            <a:endParaRPr lang="en-US" sz="1700" dirty="0">
              <a:ea typeface="+mn-lt"/>
              <a:cs typeface="+mn-lt"/>
            </a:endParaRPr>
          </a:p>
          <a:p>
            <a:pPr algn="r" rtl="1"/>
            <a:r>
              <a:rPr lang="en-US" sz="1700" dirty="0" err="1">
                <a:ea typeface="+mn-lt"/>
                <a:cs typeface="+mn-lt"/>
              </a:rPr>
              <a:t>הוא</a:t>
            </a:r>
            <a:r>
              <a:rPr lang="en-US" sz="1700" dirty="0">
                <a:ea typeface="+mn-lt"/>
                <a:cs typeface="+mn-lt"/>
              </a:rPr>
              <a:t> </a:t>
            </a:r>
            <a:r>
              <a:rPr lang="en-US" sz="1700" dirty="0" err="1">
                <a:ea typeface="+mn-lt"/>
                <a:cs typeface="+mn-lt"/>
              </a:rPr>
              <a:t>לא</a:t>
            </a:r>
            <a:r>
              <a:rPr lang="en-US" sz="1700" dirty="0">
                <a:ea typeface="+mn-lt"/>
                <a:cs typeface="+mn-lt"/>
              </a:rPr>
              <a:t> </a:t>
            </a:r>
            <a:r>
              <a:rPr lang="en-US" sz="1700" dirty="0" err="1">
                <a:ea typeface="+mn-lt"/>
                <a:cs typeface="+mn-lt"/>
              </a:rPr>
              <a:t>תחליף</a:t>
            </a:r>
            <a:r>
              <a:rPr lang="en-US" sz="1700" dirty="0">
                <a:ea typeface="+mn-lt"/>
                <a:cs typeface="+mn-lt"/>
              </a:rPr>
              <a:t> </a:t>
            </a:r>
            <a:r>
              <a:rPr lang="en-US" sz="1700" dirty="0" err="1">
                <a:ea typeface="+mn-lt"/>
                <a:cs typeface="+mn-lt"/>
              </a:rPr>
              <a:t>למסדי</a:t>
            </a:r>
            <a:r>
              <a:rPr lang="en-US" sz="1700" dirty="0">
                <a:ea typeface="+mn-lt"/>
                <a:cs typeface="+mn-lt"/>
              </a:rPr>
              <a:t> </a:t>
            </a:r>
            <a:r>
              <a:rPr lang="en-US" sz="1700" dirty="0" err="1">
                <a:ea typeface="+mn-lt"/>
                <a:cs typeface="+mn-lt"/>
              </a:rPr>
              <a:t>נתונים</a:t>
            </a:r>
            <a:r>
              <a:rPr lang="en-US" sz="1700" dirty="0">
                <a:ea typeface="+mn-lt"/>
                <a:cs typeface="+mn-lt"/>
              </a:rPr>
              <a:t> </a:t>
            </a:r>
            <a:r>
              <a:rPr lang="en-US" sz="1700" dirty="0" err="1">
                <a:ea typeface="+mn-lt"/>
                <a:cs typeface="+mn-lt"/>
              </a:rPr>
              <a:t>כמו</a:t>
            </a:r>
            <a:r>
              <a:rPr lang="en-US" sz="1700" dirty="0">
                <a:ea typeface="+mn-lt"/>
                <a:cs typeface="+mn-lt"/>
              </a:rPr>
              <a:t> MySQL, PostgreSQL </a:t>
            </a:r>
            <a:r>
              <a:rPr lang="en-US" sz="1700" dirty="0" err="1">
                <a:ea typeface="+mn-lt"/>
                <a:cs typeface="+mn-lt"/>
              </a:rPr>
              <a:t>או</a:t>
            </a:r>
            <a:r>
              <a:rPr lang="en-US" sz="1700" dirty="0">
                <a:ea typeface="+mn-lt"/>
                <a:cs typeface="+mn-lt"/>
              </a:rPr>
              <a:t> Oracle.</a:t>
            </a:r>
            <a:endParaRPr lang="en-US" dirty="0"/>
          </a:p>
          <a:p>
            <a:pPr algn="r" rtl="1"/>
            <a:endParaRPr lang="en-US" sz="1700" dirty="0">
              <a:ea typeface="+mn-lt"/>
              <a:cs typeface="+mn-lt"/>
            </a:endParaRPr>
          </a:p>
          <a:p>
            <a:pPr algn="r" rtl="1"/>
            <a:r>
              <a:rPr lang="en-US" sz="1700" dirty="0" err="1">
                <a:ea typeface="+mn-lt"/>
                <a:cs typeface="+mn-lt"/>
              </a:rPr>
              <a:t>טרינו</a:t>
            </a:r>
            <a:r>
              <a:rPr lang="en-US" sz="1700" dirty="0">
                <a:ea typeface="+mn-lt"/>
                <a:cs typeface="+mn-lt"/>
              </a:rPr>
              <a:t> </a:t>
            </a:r>
            <a:r>
              <a:rPr lang="en-US" sz="1700" dirty="0" err="1">
                <a:ea typeface="+mn-lt"/>
                <a:cs typeface="+mn-lt"/>
              </a:rPr>
              <a:t>לא</a:t>
            </a:r>
            <a:r>
              <a:rPr lang="en-US" sz="1700" dirty="0">
                <a:ea typeface="+mn-lt"/>
                <a:cs typeface="+mn-lt"/>
              </a:rPr>
              <a:t> </a:t>
            </a:r>
            <a:r>
              <a:rPr lang="en-US" sz="1700" dirty="0" err="1">
                <a:ea typeface="+mn-lt"/>
                <a:cs typeface="+mn-lt"/>
              </a:rPr>
              <a:t>נועד</a:t>
            </a:r>
            <a:r>
              <a:rPr lang="en-US" sz="1700" dirty="0">
                <a:ea typeface="+mn-lt"/>
                <a:cs typeface="+mn-lt"/>
              </a:rPr>
              <a:t> </a:t>
            </a:r>
            <a:r>
              <a:rPr lang="en-US" sz="1700" dirty="0" err="1">
                <a:ea typeface="+mn-lt"/>
                <a:cs typeface="+mn-lt"/>
              </a:rPr>
              <a:t>לטפל</a:t>
            </a:r>
            <a:r>
              <a:rPr lang="en-US" sz="1700" dirty="0">
                <a:ea typeface="+mn-lt"/>
                <a:cs typeface="+mn-lt"/>
              </a:rPr>
              <a:t> </a:t>
            </a:r>
            <a:r>
              <a:rPr lang="en-US" sz="1700" dirty="0" err="1">
                <a:ea typeface="+mn-lt"/>
                <a:cs typeface="+mn-lt"/>
              </a:rPr>
              <a:t>בonline</a:t>
            </a:r>
            <a:r>
              <a:rPr lang="en-US" sz="1700" dirty="0">
                <a:ea typeface="+mn-lt"/>
                <a:cs typeface="+mn-lt"/>
              </a:rPr>
              <a:t> transaction processing.</a:t>
            </a:r>
          </a:p>
          <a:p>
            <a:pPr algn="r" rtl="1"/>
            <a:endParaRPr lang="en-US" sz="1700" dirty="0">
              <a:ea typeface="+mn-lt"/>
              <a:cs typeface="+mn-lt"/>
            </a:endParaRPr>
          </a:p>
          <a:p>
            <a:pPr algn="r" rtl="1"/>
            <a:r>
              <a:rPr lang="en-US" sz="1700" dirty="0" err="1">
                <a:ea typeface="+mn-lt"/>
                <a:cs typeface="+mn-lt"/>
              </a:rPr>
              <a:t>זה</a:t>
            </a:r>
            <a:r>
              <a:rPr lang="en-US" sz="1700" dirty="0">
                <a:ea typeface="+mn-lt"/>
                <a:cs typeface="+mn-lt"/>
              </a:rPr>
              <a:t> </a:t>
            </a:r>
            <a:r>
              <a:rPr lang="en-US" sz="1700" dirty="0" err="1">
                <a:ea typeface="+mn-lt"/>
                <a:cs typeface="+mn-lt"/>
              </a:rPr>
              <a:t>גם</a:t>
            </a:r>
            <a:r>
              <a:rPr lang="en-US" sz="1700" dirty="0">
                <a:ea typeface="+mn-lt"/>
                <a:cs typeface="+mn-lt"/>
              </a:rPr>
              <a:t> </a:t>
            </a:r>
            <a:r>
              <a:rPr lang="en-US" sz="1700" dirty="0" err="1">
                <a:ea typeface="+mn-lt"/>
                <a:cs typeface="+mn-lt"/>
              </a:rPr>
              <a:t>נכון</a:t>
            </a:r>
            <a:r>
              <a:rPr lang="en-US" sz="1700" dirty="0">
                <a:ea typeface="+mn-lt"/>
                <a:cs typeface="+mn-lt"/>
              </a:rPr>
              <a:t> </a:t>
            </a:r>
            <a:r>
              <a:rPr lang="en-US" sz="1700" dirty="0" err="1">
                <a:ea typeface="+mn-lt"/>
                <a:cs typeface="+mn-lt"/>
              </a:rPr>
              <a:t>עבור</a:t>
            </a:r>
            <a:r>
              <a:rPr lang="en-US" sz="1700" dirty="0">
                <a:ea typeface="+mn-lt"/>
                <a:cs typeface="+mn-lt"/>
              </a:rPr>
              <a:t> </a:t>
            </a:r>
            <a:r>
              <a:rPr lang="en-US" sz="1700" dirty="0" err="1">
                <a:ea typeface="+mn-lt"/>
                <a:cs typeface="+mn-lt"/>
              </a:rPr>
              <a:t>מסדי</a:t>
            </a:r>
            <a:r>
              <a:rPr lang="en-US" sz="1700" dirty="0">
                <a:ea typeface="+mn-lt"/>
                <a:cs typeface="+mn-lt"/>
              </a:rPr>
              <a:t> </a:t>
            </a:r>
            <a:r>
              <a:rPr lang="en-US" sz="1700" dirty="0" err="1">
                <a:ea typeface="+mn-lt"/>
                <a:cs typeface="+mn-lt"/>
              </a:rPr>
              <a:t>נתונים</a:t>
            </a:r>
            <a:r>
              <a:rPr lang="en-US" sz="1700" dirty="0">
                <a:ea typeface="+mn-lt"/>
                <a:cs typeface="+mn-lt"/>
              </a:rPr>
              <a:t> </a:t>
            </a:r>
            <a:r>
              <a:rPr lang="en-US" sz="1700" dirty="0" err="1">
                <a:ea typeface="+mn-lt"/>
                <a:cs typeface="+mn-lt"/>
              </a:rPr>
              <a:t>רבים</a:t>
            </a:r>
            <a:r>
              <a:rPr lang="en-US" sz="1700" dirty="0">
                <a:ea typeface="+mn-lt"/>
                <a:cs typeface="+mn-lt"/>
              </a:rPr>
              <a:t> </a:t>
            </a:r>
            <a:r>
              <a:rPr lang="en-US" sz="1700" dirty="0" err="1">
                <a:ea typeface="+mn-lt"/>
                <a:cs typeface="+mn-lt"/>
              </a:rPr>
              <a:t>אחרים</a:t>
            </a:r>
            <a:r>
              <a:rPr lang="en-US" sz="1700" dirty="0">
                <a:ea typeface="+mn-lt"/>
                <a:cs typeface="+mn-lt"/>
              </a:rPr>
              <a:t> </a:t>
            </a:r>
            <a:r>
              <a:rPr lang="en-US" sz="1700" dirty="0" err="1">
                <a:ea typeface="+mn-lt"/>
                <a:cs typeface="+mn-lt"/>
              </a:rPr>
              <a:t>שתוכננו</a:t>
            </a:r>
            <a:r>
              <a:rPr lang="en-US" sz="1700" dirty="0">
                <a:ea typeface="+mn-lt"/>
                <a:cs typeface="+mn-lt"/>
              </a:rPr>
              <a:t> </a:t>
            </a:r>
            <a:r>
              <a:rPr lang="en-US" sz="1700" dirty="0" err="1">
                <a:ea typeface="+mn-lt"/>
                <a:cs typeface="+mn-lt"/>
              </a:rPr>
              <a:t>ומותאימים</a:t>
            </a:r>
            <a:r>
              <a:rPr lang="en-US" sz="1700" dirty="0">
                <a:ea typeface="+mn-lt"/>
                <a:cs typeface="+mn-lt"/>
              </a:rPr>
              <a:t> </a:t>
            </a:r>
            <a:r>
              <a:rPr lang="en-US" sz="1700" dirty="0" err="1">
                <a:ea typeface="+mn-lt"/>
                <a:cs typeface="+mn-lt"/>
              </a:rPr>
              <a:t>לאחסן</a:t>
            </a:r>
            <a:r>
              <a:rPr lang="en-US" sz="1700" dirty="0">
                <a:ea typeface="+mn-lt"/>
                <a:cs typeface="+mn-lt"/>
              </a:rPr>
              <a:t> </a:t>
            </a:r>
            <a:r>
              <a:rPr lang="en-US" sz="1700" dirty="0" err="1">
                <a:ea typeface="+mn-lt"/>
                <a:cs typeface="+mn-lt"/>
              </a:rPr>
              <a:t>נתונים</a:t>
            </a:r>
            <a:r>
              <a:rPr lang="en-US" sz="1700" dirty="0">
                <a:ea typeface="+mn-lt"/>
                <a:cs typeface="+mn-lt"/>
              </a:rPr>
              <a:t> </a:t>
            </a:r>
            <a:r>
              <a:rPr lang="en-US" sz="1700" dirty="0" err="1">
                <a:ea typeface="+mn-lt"/>
                <a:cs typeface="+mn-lt"/>
              </a:rPr>
              <a:t>או</a:t>
            </a:r>
            <a:r>
              <a:rPr lang="en-US" sz="1700" dirty="0">
                <a:ea typeface="+mn-lt"/>
                <a:cs typeface="+mn-lt"/>
              </a:rPr>
              <a:t> </a:t>
            </a:r>
            <a:r>
              <a:rPr lang="en-US" sz="1700" dirty="0" err="1">
                <a:ea typeface="+mn-lt"/>
                <a:cs typeface="+mn-lt"/>
              </a:rPr>
              <a:t>לניתוח</a:t>
            </a:r>
            <a:r>
              <a:rPr lang="en-US" sz="1700" dirty="0">
                <a:ea typeface="+mn-lt"/>
                <a:cs typeface="+mn-lt"/>
              </a:rPr>
              <a:t> </a:t>
            </a:r>
            <a:r>
              <a:rPr lang="en-US" sz="1700" dirty="0" err="1">
                <a:ea typeface="+mn-lt"/>
                <a:cs typeface="+mn-lt"/>
              </a:rPr>
              <a:t>נתונים</a:t>
            </a:r>
            <a:r>
              <a:rPr lang="en-US" sz="1700" dirty="0">
                <a:ea typeface="+mn-lt"/>
                <a:cs typeface="+mn-lt"/>
              </a:rPr>
              <a:t>.</a:t>
            </a:r>
          </a:p>
        </p:txBody>
      </p:sp>
    </p:spTree>
    <p:extLst>
      <p:ext uri="{BB962C8B-B14F-4D97-AF65-F5344CB8AC3E}">
        <p14:creationId xmlns:p14="http://schemas.microsoft.com/office/powerpoint/2010/main" val="339312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4CEABD1-6699-445B-9F45-FEF8DA3DEAC5}"/>
              </a:ext>
            </a:extLst>
          </p:cNvPr>
          <p:cNvSpPr>
            <a:spLocks noGrp="1"/>
          </p:cNvSpPr>
          <p:nvPr>
            <p:ph type="title"/>
          </p:nvPr>
        </p:nvSpPr>
        <p:spPr>
          <a:xfrm>
            <a:off x="1179226" y="1067250"/>
            <a:ext cx="9833548" cy="1066802"/>
          </a:xfrm>
        </p:spPr>
        <p:txBody>
          <a:bodyPr anchor="b">
            <a:normAutofit/>
          </a:bodyPr>
          <a:lstStyle/>
          <a:p>
            <a:r>
              <a:rPr lang="en-US" sz="3600">
                <a:solidFill>
                  <a:schemeClr val="tx2"/>
                </a:solidFill>
                <a:cs typeface="Calibri Light"/>
              </a:rPr>
              <a:t>Pushdown </a:t>
            </a:r>
            <a:endParaRPr lang="en-US" sz="3600">
              <a:solidFill>
                <a:schemeClr val="tx2"/>
              </a:solidFill>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3E46A96-0D9C-4388-BB9C-372A790ED6AD}"/>
              </a:ext>
            </a:extLst>
          </p:cNvPr>
          <p:cNvSpPr>
            <a:spLocks noGrp="1"/>
          </p:cNvSpPr>
          <p:nvPr>
            <p:ph idx="1"/>
          </p:nvPr>
        </p:nvSpPr>
        <p:spPr>
          <a:xfrm>
            <a:off x="464430" y="2847024"/>
            <a:ext cx="11465441" cy="3653627"/>
          </a:xfrm>
        </p:spPr>
        <p:txBody>
          <a:bodyPr vert="horz" lIns="91440" tIns="45720" rIns="91440" bIns="45720" rtlCol="0" anchor="ctr">
            <a:normAutofit lnSpcReduction="10000"/>
          </a:bodyPr>
          <a:lstStyle/>
          <a:p>
            <a:r>
              <a:rPr lang="en-US" sz="1800" dirty="0">
                <a:solidFill>
                  <a:schemeClr val="tx2"/>
                </a:solidFill>
                <a:ea typeface="+mn-lt"/>
                <a:cs typeface="+mn-lt"/>
              </a:rPr>
              <a:t>Trino can push down the processing of queries, or parts of queries, into the connected data source.</a:t>
            </a:r>
          </a:p>
          <a:p>
            <a:endParaRPr lang="en-US" sz="1800" dirty="0">
              <a:solidFill>
                <a:schemeClr val="tx2"/>
              </a:solidFill>
              <a:ea typeface="+mn-lt"/>
              <a:cs typeface="+mn-lt"/>
            </a:endParaRPr>
          </a:p>
          <a:p>
            <a:r>
              <a:rPr lang="en-US" sz="1800" dirty="0">
                <a:solidFill>
                  <a:schemeClr val="tx2"/>
                </a:solidFill>
                <a:ea typeface="+mn-lt"/>
                <a:cs typeface="+mn-lt"/>
              </a:rPr>
              <a:t>This means that a specific predicate, aggregation function, or other operation, is passed through to the underlying database or storage system for processing.</a:t>
            </a:r>
          </a:p>
          <a:p>
            <a:endParaRPr lang="en-US" sz="1800" dirty="0">
              <a:solidFill>
                <a:schemeClr val="tx2"/>
              </a:solidFill>
              <a:ea typeface="+mn-lt"/>
              <a:cs typeface="+mn-lt"/>
            </a:endParaRPr>
          </a:p>
          <a:p>
            <a:r>
              <a:rPr lang="en-US" sz="1800" dirty="0">
                <a:solidFill>
                  <a:schemeClr val="tx2"/>
                </a:solidFill>
                <a:ea typeface="+mn-lt"/>
                <a:cs typeface="+mn-lt"/>
              </a:rPr>
              <a:t>The results of this pushdown can include the following benefits:</a:t>
            </a:r>
            <a:endParaRPr lang="en-US" sz="1800" dirty="0">
              <a:solidFill>
                <a:schemeClr val="tx2"/>
              </a:solidFill>
              <a:cs typeface="Calibri"/>
            </a:endParaRPr>
          </a:p>
          <a:p>
            <a:pPr lvl="1"/>
            <a:r>
              <a:rPr lang="en-US" sz="1800" dirty="0">
                <a:solidFill>
                  <a:schemeClr val="tx2"/>
                </a:solidFill>
                <a:ea typeface="+mn-lt"/>
                <a:cs typeface="+mn-lt"/>
              </a:rPr>
              <a:t>improved overall query performance</a:t>
            </a:r>
            <a:endParaRPr lang="en-US" sz="1800" dirty="0">
              <a:solidFill>
                <a:schemeClr val="tx2"/>
              </a:solidFill>
              <a:cs typeface="Calibri"/>
            </a:endParaRPr>
          </a:p>
          <a:p>
            <a:pPr lvl="1"/>
            <a:r>
              <a:rPr lang="en-US" sz="1800" dirty="0">
                <a:solidFill>
                  <a:schemeClr val="tx2"/>
                </a:solidFill>
                <a:ea typeface="+mn-lt"/>
                <a:cs typeface="+mn-lt"/>
              </a:rPr>
              <a:t>reduced network traffic between Trino and the data source</a:t>
            </a:r>
            <a:endParaRPr lang="en-US" sz="1800" dirty="0">
              <a:solidFill>
                <a:schemeClr val="tx2"/>
              </a:solidFill>
              <a:cs typeface="Calibri"/>
            </a:endParaRPr>
          </a:p>
          <a:p>
            <a:pPr lvl="1"/>
            <a:r>
              <a:rPr lang="en-US" sz="1800" dirty="0">
                <a:solidFill>
                  <a:schemeClr val="tx2"/>
                </a:solidFill>
                <a:ea typeface="+mn-lt"/>
                <a:cs typeface="+mn-lt"/>
              </a:rPr>
              <a:t>reduced load on the remote data source</a:t>
            </a:r>
            <a:endParaRPr lang="en-US" sz="1800" dirty="0">
              <a:solidFill>
                <a:schemeClr val="tx2"/>
              </a:solidFill>
              <a:cs typeface="Calibri"/>
            </a:endParaRPr>
          </a:p>
          <a:p>
            <a:pPr lvl="1"/>
            <a:endParaRPr lang="en-US" sz="1800" dirty="0">
              <a:solidFill>
                <a:schemeClr val="tx2"/>
              </a:solidFill>
              <a:ea typeface="+mn-lt"/>
              <a:cs typeface="+mn-lt"/>
            </a:endParaRPr>
          </a:p>
          <a:p>
            <a:r>
              <a:rPr lang="en-US" sz="1800" dirty="0">
                <a:solidFill>
                  <a:schemeClr val="tx2"/>
                </a:solidFill>
                <a:ea typeface="+mn-lt"/>
                <a:cs typeface="+mn-lt"/>
              </a:rPr>
              <a:t>Support for pushdown is specific to each connector and the relevant underlying database or storage system.</a:t>
            </a:r>
            <a:endParaRPr lang="en-US" sz="1800" dirty="0">
              <a:solidFill>
                <a:schemeClr val="tx2"/>
              </a:solidFill>
            </a:endParaRPr>
          </a:p>
        </p:txBody>
      </p:sp>
    </p:spTree>
    <p:extLst>
      <p:ext uri="{BB962C8B-B14F-4D97-AF65-F5344CB8AC3E}">
        <p14:creationId xmlns:p14="http://schemas.microsoft.com/office/powerpoint/2010/main" val="2046544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93EC1E3-2B00-46EA-8687-5E9640BDAF87}"/>
              </a:ext>
            </a:extLst>
          </p:cNvPr>
          <p:cNvSpPr>
            <a:spLocks noGrp="1"/>
          </p:cNvSpPr>
          <p:nvPr>
            <p:ph type="title"/>
          </p:nvPr>
        </p:nvSpPr>
        <p:spPr>
          <a:xfrm>
            <a:off x="1179226" y="136666"/>
            <a:ext cx="9833548" cy="1066802"/>
          </a:xfrm>
        </p:spPr>
        <p:txBody>
          <a:bodyPr anchor="b">
            <a:normAutofit/>
          </a:bodyPr>
          <a:lstStyle/>
          <a:p>
            <a:r>
              <a:rPr lang="en-US" sz="3600">
                <a:solidFill>
                  <a:schemeClr val="tx2"/>
                </a:solidFill>
                <a:cs typeface="Calibri Light"/>
              </a:rPr>
              <a:t>Aggregation Pushdown</a:t>
            </a:r>
            <a:endParaRPr lang="en-US" sz="3600">
              <a:solidFill>
                <a:schemeClr val="tx2"/>
              </a:solidFill>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9672612-7ED4-4D76-A312-697336455F02}"/>
              </a:ext>
            </a:extLst>
          </p:cNvPr>
          <p:cNvSpPr>
            <a:spLocks noGrp="1"/>
          </p:cNvSpPr>
          <p:nvPr>
            <p:ph idx="1"/>
          </p:nvPr>
        </p:nvSpPr>
        <p:spPr>
          <a:xfrm>
            <a:off x="565580" y="1842264"/>
            <a:ext cx="11317087" cy="4685360"/>
          </a:xfrm>
        </p:spPr>
        <p:txBody>
          <a:bodyPr vert="horz" lIns="91440" tIns="45720" rIns="91440" bIns="45720" rtlCol="0" anchor="ctr">
            <a:normAutofit/>
          </a:bodyPr>
          <a:lstStyle/>
          <a:p>
            <a:r>
              <a:rPr lang="en-US" sz="1800" dirty="0">
                <a:solidFill>
                  <a:schemeClr val="tx2"/>
                </a:solidFill>
                <a:ea typeface="+mn-lt"/>
                <a:cs typeface="+mn-lt"/>
              </a:rPr>
              <a:t>Aggregation pushdown can take place provided the following conditions are satisfied:</a:t>
            </a:r>
          </a:p>
          <a:p>
            <a:pPr lvl="1"/>
            <a:r>
              <a:rPr lang="en-US" sz="1800" dirty="0">
                <a:solidFill>
                  <a:schemeClr val="tx2"/>
                </a:solidFill>
                <a:ea typeface="+mn-lt"/>
                <a:cs typeface="+mn-lt"/>
              </a:rPr>
              <a:t>If aggregation pushdown is generally supported by the connector.</a:t>
            </a:r>
            <a:endParaRPr lang="en-US" sz="1800" dirty="0">
              <a:solidFill>
                <a:schemeClr val="tx2"/>
              </a:solidFill>
              <a:cs typeface="Calibri"/>
            </a:endParaRPr>
          </a:p>
          <a:p>
            <a:pPr lvl="1"/>
            <a:r>
              <a:rPr lang="en-US" sz="1800" dirty="0">
                <a:solidFill>
                  <a:schemeClr val="tx2"/>
                </a:solidFill>
                <a:ea typeface="+mn-lt"/>
                <a:cs typeface="+mn-lt"/>
              </a:rPr>
              <a:t>If pushdown of the specific function or functions is supported by the connector.</a:t>
            </a:r>
            <a:endParaRPr lang="en-US" sz="1800" dirty="0">
              <a:solidFill>
                <a:schemeClr val="tx2"/>
              </a:solidFill>
              <a:cs typeface="Calibri"/>
            </a:endParaRPr>
          </a:p>
          <a:p>
            <a:pPr lvl="1"/>
            <a:r>
              <a:rPr lang="en-US" sz="1800" dirty="0">
                <a:solidFill>
                  <a:schemeClr val="tx2"/>
                </a:solidFill>
                <a:ea typeface="+mn-lt"/>
                <a:cs typeface="+mn-lt"/>
              </a:rPr>
              <a:t>If the query structure allows pushdown to take place.</a:t>
            </a:r>
          </a:p>
          <a:p>
            <a:pPr lvl="1"/>
            <a:endParaRPr lang="en-US" sz="1800" dirty="0">
              <a:solidFill>
                <a:schemeClr val="tx2"/>
              </a:solidFill>
              <a:ea typeface="+mn-lt"/>
              <a:cs typeface="+mn-lt"/>
            </a:endParaRPr>
          </a:p>
          <a:p>
            <a:r>
              <a:rPr lang="en-US" sz="1800" dirty="0">
                <a:solidFill>
                  <a:schemeClr val="tx2"/>
                </a:solidFill>
                <a:ea typeface="+mn-lt"/>
                <a:cs typeface="+mn-lt"/>
              </a:rPr>
              <a:t>You can check if pushdown for a specific query is performed by looking at the EXPLAIN plan of the query.</a:t>
            </a:r>
          </a:p>
          <a:p>
            <a:endParaRPr lang="en-US" sz="1800" dirty="0">
              <a:solidFill>
                <a:schemeClr val="tx2"/>
              </a:solidFill>
              <a:ea typeface="+mn-lt"/>
              <a:cs typeface="+mn-lt"/>
            </a:endParaRPr>
          </a:p>
          <a:p>
            <a:r>
              <a:rPr lang="en-US" sz="1800" dirty="0">
                <a:solidFill>
                  <a:schemeClr val="tx2"/>
                </a:solidFill>
                <a:ea typeface="+mn-lt"/>
                <a:cs typeface="+mn-lt"/>
              </a:rPr>
              <a:t>If an aggregate function is successfully pushed down to the connector, the explain plan does </a:t>
            </a:r>
            <a:r>
              <a:rPr lang="en-US" sz="1800" b="1" dirty="0">
                <a:solidFill>
                  <a:schemeClr val="tx2"/>
                </a:solidFill>
                <a:ea typeface="+mn-lt"/>
                <a:cs typeface="+mn-lt"/>
              </a:rPr>
              <a:t>not</a:t>
            </a:r>
            <a:r>
              <a:rPr lang="en-US" sz="1800" dirty="0">
                <a:solidFill>
                  <a:schemeClr val="tx2"/>
                </a:solidFill>
                <a:ea typeface="+mn-lt"/>
                <a:cs typeface="+mn-lt"/>
              </a:rPr>
              <a:t> show that </a:t>
            </a:r>
            <a:r>
              <a:rPr lang="en-US" sz="1800" dirty="0">
                <a:solidFill>
                  <a:schemeClr val="tx2"/>
                </a:solidFill>
                <a:latin typeface="Consolas"/>
                <a:cs typeface="Calibri"/>
              </a:rPr>
              <a:t>Aggregate</a:t>
            </a:r>
            <a:r>
              <a:rPr lang="en-US" sz="1800" dirty="0">
                <a:solidFill>
                  <a:schemeClr val="tx2"/>
                </a:solidFill>
                <a:ea typeface="+mn-lt"/>
                <a:cs typeface="+mn-lt"/>
              </a:rPr>
              <a:t> operator.</a:t>
            </a:r>
          </a:p>
          <a:p>
            <a:endParaRPr lang="en-US" sz="1800" dirty="0">
              <a:solidFill>
                <a:schemeClr val="tx2"/>
              </a:solidFill>
              <a:ea typeface="+mn-lt"/>
              <a:cs typeface="+mn-lt"/>
            </a:endParaRPr>
          </a:p>
          <a:p>
            <a:r>
              <a:rPr lang="en-US" sz="1800" dirty="0">
                <a:solidFill>
                  <a:schemeClr val="tx2"/>
                </a:solidFill>
                <a:ea typeface="+mn-lt"/>
                <a:cs typeface="+mn-lt"/>
              </a:rPr>
              <a:t>The explain plan only shows the operations that are performed by Trino.</a:t>
            </a:r>
          </a:p>
        </p:txBody>
      </p:sp>
    </p:spTree>
    <p:extLst>
      <p:ext uri="{BB962C8B-B14F-4D97-AF65-F5344CB8AC3E}">
        <p14:creationId xmlns:p14="http://schemas.microsoft.com/office/powerpoint/2010/main" val="2972299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48BB465A-78E4-4D29-A738-3B4044AB2E3E}"/>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cs typeface="Calibri Light"/>
              </a:rPr>
              <a:t>Aggregation Pushdown</a:t>
            </a: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id="{A4CE91F5-5DE0-40AA-8646-81D7FA1CFF78}"/>
              </a:ext>
            </a:extLst>
          </p:cNvPr>
          <p:cNvGraphicFramePr>
            <a:graphicFrameLocks noGrp="1"/>
          </p:cNvGraphicFramePr>
          <p:nvPr>
            <p:ph idx="1"/>
            <p:extLst>
              <p:ext uri="{D42A27DB-BD31-4B8C-83A1-F6EECF244321}">
                <p14:modId xmlns:p14="http://schemas.microsoft.com/office/powerpoint/2010/main" val="382232966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8693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02CDE-0FAA-4434-AF33-CE38A0206ED1}"/>
              </a:ext>
            </a:extLst>
          </p:cNvPr>
          <p:cNvSpPr>
            <a:spLocks noGrp="1"/>
          </p:cNvSpPr>
          <p:nvPr>
            <p:ph type="title"/>
          </p:nvPr>
        </p:nvSpPr>
        <p:spPr>
          <a:xfrm>
            <a:off x="838200" y="585216"/>
            <a:ext cx="10515600" cy="1325563"/>
          </a:xfrm>
        </p:spPr>
        <p:txBody>
          <a:bodyPr>
            <a:normAutofit/>
          </a:bodyPr>
          <a:lstStyle/>
          <a:p>
            <a:r>
              <a:rPr lang="en-US">
                <a:solidFill>
                  <a:schemeClr val="bg1"/>
                </a:solidFill>
                <a:cs typeface="Calibri Light"/>
              </a:rPr>
              <a:t>Aggregation Pushdown</a:t>
            </a:r>
            <a:endParaRPr lang="en-US">
              <a:solidFill>
                <a:schemeClr val="bg1"/>
              </a:solidFill>
            </a:endParaRPr>
          </a:p>
        </p:txBody>
      </p:sp>
      <p:pic>
        <p:nvPicPr>
          <p:cNvPr id="4" name="Picture 4" descr="Text&#10;&#10;Description automatically generated">
            <a:extLst>
              <a:ext uri="{FF2B5EF4-FFF2-40B4-BE49-F238E27FC236}">
                <a16:creationId xmlns:a16="http://schemas.microsoft.com/office/drawing/2014/main" id="{F80AF3A7-E138-4F8D-8B31-8A89D95BF7C0}"/>
              </a:ext>
            </a:extLst>
          </p:cNvPr>
          <p:cNvPicPr>
            <a:picLocks noChangeAspect="1"/>
          </p:cNvPicPr>
          <p:nvPr/>
        </p:nvPicPr>
        <p:blipFill rotWithShape="1">
          <a:blip r:embed="rId2"/>
          <a:srcRect l="-31" r="952"/>
          <a:stretch/>
        </p:blipFill>
        <p:spPr>
          <a:xfrm>
            <a:off x="333058" y="2516777"/>
            <a:ext cx="7014545" cy="3660185"/>
          </a:xfrm>
          <a:prstGeom prst="rect">
            <a:avLst/>
          </a:prstGeom>
        </p:spPr>
      </p:pic>
      <p:sp>
        <p:nvSpPr>
          <p:cNvPr id="3" name="Content Placeholder 2">
            <a:extLst>
              <a:ext uri="{FF2B5EF4-FFF2-40B4-BE49-F238E27FC236}">
                <a16:creationId xmlns:a16="http://schemas.microsoft.com/office/drawing/2014/main" id="{18969C03-5479-4100-9BA1-61FC48614079}"/>
              </a:ext>
            </a:extLst>
          </p:cNvPr>
          <p:cNvSpPr>
            <a:spLocks noGrp="1"/>
          </p:cNvSpPr>
          <p:nvPr>
            <p:ph idx="1"/>
          </p:nvPr>
        </p:nvSpPr>
        <p:spPr>
          <a:xfrm>
            <a:off x="7546848" y="2516777"/>
            <a:ext cx="3803904" cy="3660185"/>
          </a:xfrm>
        </p:spPr>
        <p:txBody>
          <a:bodyPr vert="horz" lIns="91440" tIns="45720" rIns="91440" bIns="45720" rtlCol="0" anchor="ctr">
            <a:normAutofit/>
          </a:bodyPr>
          <a:lstStyle/>
          <a:p>
            <a:r>
              <a:rPr lang="en-US" sz="2000">
                <a:ea typeface="+mn-lt"/>
                <a:cs typeface="+mn-lt"/>
              </a:rPr>
              <a:t>The explain plan for this query does not show any </a:t>
            </a:r>
            <a:r>
              <a:rPr lang="en-US" sz="2000">
                <a:latin typeface="Consolas"/>
              </a:rPr>
              <a:t>Aggregate</a:t>
            </a:r>
            <a:r>
              <a:rPr lang="en-US" sz="2000">
                <a:ea typeface="+mn-lt"/>
                <a:cs typeface="+mn-lt"/>
              </a:rPr>
              <a:t> operator with the </a:t>
            </a:r>
            <a:r>
              <a:rPr lang="en-US" sz="2000">
                <a:latin typeface="Consolas"/>
              </a:rPr>
              <a:t>count</a:t>
            </a:r>
            <a:r>
              <a:rPr lang="en-US" sz="2000">
                <a:ea typeface="+mn-lt"/>
                <a:cs typeface="+mn-lt"/>
              </a:rPr>
              <a:t> function, as this operation is now performed by the connector.</a:t>
            </a:r>
          </a:p>
          <a:p>
            <a:r>
              <a:rPr lang="en-US" sz="2000">
                <a:ea typeface="+mn-lt"/>
                <a:cs typeface="+mn-lt"/>
              </a:rPr>
              <a:t>You can see the </a:t>
            </a:r>
            <a:r>
              <a:rPr lang="en-US" sz="2000">
                <a:latin typeface="Consolas"/>
                <a:cs typeface="Calibri"/>
              </a:rPr>
              <a:t>count(*)</a:t>
            </a:r>
            <a:r>
              <a:rPr lang="en-US" sz="2000">
                <a:ea typeface="+mn-lt"/>
                <a:cs typeface="+mn-lt"/>
              </a:rPr>
              <a:t> function as part of the PostgreSQL </a:t>
            </a:r>
            <a:r>
              <a:rPr lang="en-US" sz="2000">
                <a:latin typeface="Consolas"/>
                <a:cs typeface="Calibri"/>
              </a:rPr>
              <a:t>TableScan</a:t>
            </a:r>
            <a:r>
              <a:rPr lang="en-US" sz="2000">
                <a:ea typeface="+mn-lt"/>
                <a:cs typeface="+mn-lt"/>
              </a:rPr>
              <a:t> operator. This shows you that the pushdown was successful.</a:t>
            </a:r>
            <a:endParaRPr lang="en-US" sz="2000"/>
          </a:p>
        </p:txBody>
      </p:sp>
    </p:spTree>
    <p:extLst>
      <p:ext uri="{BB962C8B-B14F-4D97-AF65-F5344CB8AC3E}">
        <p14:creationId xmlns:p14="http://schemas.microsoft.com/office/powerpoint/2010/main" val="1633927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D85E2-2E20-4802-AE4A-96634D29AF4C}"/>
              </a:ext>
            </a:extLst>
          </p:cNvPr>
          <p:cNvSpPr>
            <a:spLocks noGrp="1"/>
          </p:cNvSpPr>
          <p:nvPr>
            <p:ph type="title"/>
          </p:nvPr>
        </p:nvSpPr>
        <p:spPr>
          <a:xfrm>
            <a:off x="589560" y="856180"/>
            <a:ext cx="4560584" cy="1128068"/>
          </a:xfrm>
        </p:spPr>
        <p:txBody>
          <a:bodyPr anchor="ctr">
            <a:normAutofit/>
          </a:bodyPr>
          <a:lstStyle/>
          <a:p>
            <a:r>
              <a:rPr lang="en-US" sz="3700">
                <a:cs typeface="Calibri Light"/>
              </a:rPr>
              <a:t>Aggregation Pushdown</a:t>
            </a:r>
            <a:endParaRPr lang="en-US" sz="37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476D09-3354-42C0-AA69-9515599C427B}"/>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1700">
                <a:ea typeface="+mn-lt"/>
                <a:cs typeface="+mn-lt"/>
              </a:rPr>
              <a:t>A number of factors can prevent a push down:</a:t>
            </a:r>
            <a:endParaRPr lang="en-US" sz="1700">
              <a:cs typeface="Calibri" panose="020F0502020204030204"/>
            </a:endParaRPr>
          </a:p>
          <a:p>
            <a:pPr lvl="1"/>
            <a:r>
              <a:rPr lang="en-US" sz="1700">
                <a:ea typeface="+mn-lt"/>
                <a:cs typeface="+mn-lt"/>
              </a:rPr>
              <a:t>adding a condition to the query</a:t>
            </a:r>
            <a:endParaRPr lang="en-US" sz="1700">
              <a:cs typeface="Calibri"/>
            </a:endParaRPr>
          </a:p>
          <a:p>
            <a:pPr lvl="1"/>
            <a:r>
              <a:rPr lang="en-US" sz="1700">
                <a:ea typeface="+mn-lt"/>
                <a:cs typeface="+mn-lt"/>
              </a:rPr>
              <a:t>using a different aggregate function that cannot be pushed down into the connector</a:t>
            </a:r>
            <a:endParaRPr lang="en-US" sz="1700">
              <a:cs typeface="Calibri"/>
            </a:endParaRPr>
          </a:p>
          <a:p>
            <a:pPr lvl="1"/>
            <a:r>
              <a:rPr lang="en-US" sz="1700">
                <a:ea typeface="+mn-lt"/>
                <a:cs typeface="+mn-lt"/>
              </a:rPr>
              <a:t>using a connector without pushdown support for the specific function</a:t>
            </a:r>
            <a:endParaRPr lang="en-US" sz="1700">
              <a:cs typeface="Calibri"/>
            </a:endParaRPr>
          </a:p>
          <a:p>
            <a:r>
              <a:rPr lang="en-US" sz="1700">
                <a:ea typeface="+mn-lt"/>
                <a:cs typeface="+mn-lt"/>
              </a:rPr>
              <a:t>As a result, the explain plan shows the </a:t>
            </a:r>
            <a:r>
              <a:rPr lang="en-US" sz="1700">
                <a:latin typeface="Consolas"/>
                <a:cs typeface="Calibri"/>
              </a:rPr>
              <a:t>Aggregate</a:t>
            </a:r>
            <a:r>
              <a:rPr lang="en-US" sz="1700">
                <a:ea typeface="+mn-lt"/>
                <a:cs typeface="+mn-lt"/>
              </a:rPr>
              <a:t> operation being performed by Trino.</a:t>
            </a:r>
          </a:p>
          <a:p>
            <a:r>
              <a:rPr lang="en-US" sz="1700">
                <a:ea typeface="+mn-lt"/>
                <a:cs typeface="+mn-lt"/>
              </a:rPr>
              <a:t>This is a clear sign that now pushdown to the remote data source is not performed, and instead Trino performs the aggregate processing.</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C9EA2171-FF09-42E8-AF0C-BE734820D7E3}"/>
              </a:ext>
            </a:extLst>
          </p:cNvPr>
          <p:cNvPicPr>
            <a:picLocks noChangeAspect="1"/>
          </p:cNvPicPr>
          <p:nvPr/>
        </p:nvPicPr>
        <p:blipFill rotWithShape="1">
          <a:blip r:embed="rId2"/>
          <a:srcRect b="-125"/>
          <a:stretch/>
        </p:blipFill>
        <p:spPr>
          <a:xfrm>
            <a:off x="5977788" y="738662"/>
            <a:ext cx="5425627" cy="5391667"/>
          </a:xfrm>
          <a:prstGeom prst="rect">
            <a:avLst/>
          </a:prstGeom>
        </p:spPr>
      </p:pic>
    </p:spTree>
    <p:extLst>
      <p:ext uri="{BB962C8B-B14F-4D97-AF65-F5344CB8AC3E}">
        <p14:creationId xmlns:p14="http://schemas.microsoft.com/office/powerpoint/2010/main" val="758331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06E68-E648-409F-BFDD-FC1C5E37EF54}"/>
              </a:ext>
            </a:extLst>
          </p:cNvPr>
          <p:cNvSpPr>
            <a:spLocks noGrp="1"/>
          </p:cNvSpPr>
          <p:nvPr>
            <p:ph type="title"/>
          </p:nvPr>
        </p:nvSpPr>
        <p:spPr>
          <a:xfrm>
            <a:off x="841248" y="548640"/>
            <a:ext cx="3600860" cy="5431536"/>
          </a:xfrm>
        </p:spPr>
        <p:txBody>
          <a:bodyPr>
            <a:normAutofit/>
          </a:bodyPr>
          <a:lstStyle/>
          <a:p>
            <a:r>
              <a:rPr lang="en-US" sz="5400">
                <a:cs typeface="Calibri Light"/>
              </a:rPr>
              <a:t>Aggregation Pushdown - Limitations</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0E3064-F74E-4906-B891-9C87AA492EA0}"/>
              </a:ext>
            </a:extLst>
          </p:cNvPr>
          <p:cNvSpPr>
            <a:spLocks noGrp="1"/>
          </p:cNvSpPr>
          <p:nvPr>
            <p:ph idx="1"/>
          </p:nvPr>
        </p:nvSpPr>
        <p:spPr>
          <a:xfrm>
            <a:off x="4944348" y="552091"/>
            <a:ext cx="7087484" cy="5431536"/>
          </a:xfrm>
        </p:spPr>
        <p:txBody>
          <a:bodyPr vert="horz" lIns="91440" tIns="45720" rIns="91440" bIns="45720" rtlCol="0" anchor="ctr">
            <a:normAutofit/>
          </a:bodyPr>
          <a:lstStyle/>
          <a:p>
            <a:r>
              <a:rPr lang="en-US" sz="2200">
                <a:ea typeface="+mn-lt"/>
                <a:cs typeface="+mn-lt"/>
              </a:rPr>
              <a:t>Pushdown does not support a number of more complex statements:</a:t>
            </a:r>
            <a:endParaRPr lang="en-US" sz="2200">
              <a:cs typeface="Calibri" panose="020F0502020204030204"/>
            </a:endParaRPr>
          </a:p>
          <a:p>
            <a:pPr lvl="1"/>
            <a:r>
              <a:rPr lang="en-US" sz="2200">
                <a:ea typeface="+mn-lt"/>
                <a:cs typeface="+mn-lt"/>
              </a:rPr>
              <a:t>complex grouping operations such as ROLLUP, CUBE, or GROUPING SETS</a:t>
            </a:r>
          </a:p>
          <a:p>
            <a:pPr lvl="1"/>
            <a:r>
              <a:rPr lang="en-US" sz="2200">
                <a:ea typeface="+mn-lt"/>
                <a:cs typeface="+mn-lt"/>
              </a:rPr>
              <a:t>expressions inside the aggregation function call: sum(a * b)</a:t>
            </a:r>
          </a:p>
          <a:p>
            <a:pPr lvl="1"/>
            <a:r>
              <a:rPr lang="en-US" sz="2200">
                <a:ea typeface="+mn-lt"/>
                <a:cs typeface="+mn-lt"/>
              </a:rPr>
              <a:t>coercions: sum(integer_column)</a:t>
            </a:r>
          </a:p>
          <a:p>
            <a:pPr lvl="1"/>
            <a:r>
              <a:rPr lang="en-US" sz="2200">
                <a:ea typeface="+mn-lt"/>
                <a:cs typeface="+mn-lt"/>
              </a:rPr>
              <a:t>aggregations with ordering</a:t>
            </a:r>
          </a:p>
          <a:p>
            <a:pPr lvl="1"/>
            <a:r>
              <a:rPr lang="en-US" sz="2200" dirty="0">
                <a:ea typeface="+mn-lt"/>
                <a:cs typeface="+mn-lt"/>
              </a:rPr>
              <a:t>aggregations with filter</a:t>
            </a:r>
            <a:br>
              <a:rPr lang="en-US" sz="2200"/>
            </a:br>
            <a:endParaRPr lang="en-US" sz="2200">
              <a:cs typeface="Calibri"/>
            </a:endParaRPr>
          </a:p>
        </p:txBody>
      </p:sp>
    </p:spTree>
    <p:extLst>
      <p:ext uri="{BB962C8B-B14F-4D97-AF65-F5344CB8AC3E}">
        <p14:creationId xmlns:p14="http://schemas.microsoft.com/office/powerpoint/2010/main" val="1484931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545FAD3-B88D-4439-BD68-BDA85D447B26}"/>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dirty="0">
                <a:solidFill>
                  <a:schemeClr val="tx2"/>
                </a:solidFill>
              </a:rPr>
              <a:t>connectors</a:t>
            </a:r>
            <a:endParaRPr lang="en-US" sz="5200" kern="1200" dirty="0">
              <a:solidFill>
                <a:schemeClr val="tx2"/>
              </a:solidFill>
              <a:latin typeface="+mj-lt"/>
              <a:cs typeface="Calibri Light"/>
            </a:endParaRPr>
          </a:p>
        </p:txBody>
      </p:sp>
    </p:spTree>
    <p:extLst>
      <p:ext uri="{BB962C8B-B14F-4D97-AF65-F5344CB8AC3E}">
        <p14:creationId xmlns:p14="http://schemas.microsoft.com/office/powerpoint/2010/main" val="82985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1354-0765-4DC1-9121-85C5DD366133}"/>
              </a:ext>
            </a:extLst>
          </p:cNvPr>
          <p:cNvSpPr>
            <a:spLocks noGrp="1"/>
          </p:cNvSpPr>
          <p:nvPr>
            <p:ph type="title"/>
          </p:nvPr>
        </p:nvSpPr>
        <p:spPr/>
        <p:txBody>
          <a:bodyPr/>
          <a:lstStyle/>
          <a:p>
            <a:r>
              <a:rPr lang="en-US" dirty="0">
                <a:cs typeface="Calibri Light"/>
              </a:rPr>
              <a:t>Connectors </a:t>
            </a:r>
            <a:endParaRPr lang="en-US" dirty="0"/>
          </a:p>
        </p:txBody>
      </p:sp>
      <p:sp>
        <p:nvSpPr>
          <p:cNvPr id="3" name="Content Placeholder 2">
            <a:extLst>
              <a:ext uri="{FF2B5EF4-FFF2-40B4-BE49-F238E27FC236}">
                <a16:creationId xmlns:a16="http://schemas.microsoft.com/office/drawing/2014/main" id="{05CC72C2-FE7D-45D4-B1BC-3C14EA59E614}"/>
              </a:ext>
            </a:extLst>
          </p:cNvPr>
          <p:cNvSpPr>
            <a:spLocks noGrp="1"/>
          </p:cNvSpPr>
          <p:nvPr>
            <p:ph idx="1"/>
          </p:nvPr>
        </p:nvSpPr>
        <p:spPr/>
        <p:txBody>
          <a:bodyPr vert="horz" lIns="91440" tIns="45720" rIns="91440" bIns="45720" rtlCol="0" anchor="t">
            <a:normAutofit/>
          </a:bodyPr>
          <a:lstStyle/>
          <a:p>
            <a:r>
              <a:rPr lang="en-US" dirty="0">
                <a:cs typeface="Calibri"/>
              </a:rPr>
              <a:t>Some of the useful connectors are: </a:t>
            </a:r>
          </a:p>
          <a:p>
            <a:pPr lvl="1"/>
            <a:r>
              <a:rPr lang="en-US" dirty="0">
                <a:cs typeface="Calibri"/>
              </a:rPr>
              <a:t>Hive – to query s3 via the hive </a:t>
            </a:r>
            <a:r>
              <a:rPr lang="en-US" dirty="0" err="1">
                <a:cs typeface="Calibri"/>
              </a:rPr>
              <a:t>metastore</a:t>
            </a:r>
          </a:p>
          <a:p>
            <a:pPr lvl="1"/>
            <a:r>
              <a:rPr lang="en-US" dirty="0">
                <a:cs typeface="Calibri"/>
              </a:rPr>
              <a:t>Kafka – to query </a:t>
            </a:r>
            <a:r>
              <a:rPr lang="en-US" dirty="0" err="1">
                <a:cs typeface="Calibri"/>
              </a:rPr>
              <a:t>kafka</a:t>
            </a:r>
            <a:r>
              <a:rPr lang="en-US" dirty="0">
                <a:cs typeface="Calibri"/>
              </a:rPr>
              <a:t> records</a:t>
            </a:r>
          </a:p>
          <a:p>
            <a:pPr lvl="1"/>
            <a:r>
              <a:rPr lang="en-US" dirty="0">
                <a:cs typeface="Calibri"/>
              </a:rPr>
              <a:t>Elasticsearch</a:t>
            </a:r>
          </a:p>
          <a:p>
            <a:pPr lvl="1"/>
            <a:r>
              <a:rPr lang="en-US" dirty="0" err="1">
                <a:cs typeface="Calibri"/>
              </a:rPr>
              <a:t>Postgresql</a:t>
            </a:r>
          </a:p>
          <a:p>
            <a:pPr lvl="1"/>
            <a:r>
              <a:rPr lang="en-US" dirty="0" err="1">
                <a:cs typeface="Calibri"/>
              </a:rPr>
              <a:t>MySql</a:t>
            </a:r>
            <a:r>
              <a:rPr lang="en-US" dirty="0">
                <a:cs typeface="Calibri"/>
              </a:rPr>
              <a:t> </a:t>
            </a:r>
          </a:p>
          <a:p>
            <a:pPr lvl="1"/>
            <a:r>
              <a:rPr lang="en-US" dirty="0">
                <a:cs typeface="Calibri"/>
              </a:rPr>
              <a:t>MongoDB</a:t>
            </a:r>
          </a:p>
          <a:p>
            <a:pPr lvl="1"/>
            <a:r>
              <a:rPr lang="en-US" dirty="0">
                <a:cs typeface="Calibri"/>
              </a:rPr>
              <a:t>Redis </a:t>
            </a:r>
          </a:p>
          <a:p>
            <a:pPr lvl="1"/>
            <a:r>
              <a:rPr lang="en-US" dirty="0">
                <a:cs typeface="Calibri"/>
              </a:rPr>
              <a:t>Etc...</a:t>
            </a:r>
          </a:p>
        </p:txBody>
      </p:sp>
    </p:spTree>
    <p:extLst>
      <p:ext uri="{BB962C8B-B14F-4D97-AF65-F5344CB8AC3E}">
        <p14:creationId xmlns:p14="http://schemas.microsoft.com/office/powerpoint/2010/main" val="3778866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889400D-7A48-4E80-AFA8-AF230A25EBC4}"/>
              </a:ext>
            </a:extLst>
          </p:cNvPr>
          <p:cNvSpPr>
            <a:spLocks noGrp="1"/>
          </p:cNvSpPr>
          <p:nvPr>
            <p:ph type="title"/>
          </p:nvPr>
        </p:nvSpPr>
        <p:spPr>
          <a:xfrm>
            <a:off x="3045213" y="731520"/>
            <a:ext cx="6089904" cy="1426464"/>
          </a:xfrm>
        </p:spPr>
        <p:txBody>
          <a:bodyPr>
            <a:normAutofit/>
          </a:bodyPr>
          <a:lstStyle/>
          <a:p>
            <a:pPr algn="ctr"/>
            <a:r>
              <a:rPr lang="en-US">
                <a:solidFill>
                  <a:srgbClr val="FFFFFF"/>
                </a:solidFill>
                <a:cs typeface="Calibri Light"/>
              </a:rPr>
              <a:t>Hive connector</a:t>
            </a:r>
            <a:endParaRPr lang="en-US">
              <a:solidFill>
                <a:srgbClr val="FFFFFF"/>
              </a:solidFill>
            </a:endParaRP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960F6E1-0513-4E7B-B9E8-1D6EF420585B}"/>
              </a:ext>
            </a:extLst>
          </p:cNvPr>
          <p:cNvGraphicFramePr>
            <a:graphicFrameLocks noGrp="1"/>
          </p:cNvGraphicFramePr>
          <p:nvPr>
            <p:ph idx="1"/>
            <p:extLst>
              <p:ext uri="{D42A27DB-BD31-4B8C-83A1-F6EECF244321}">
                <p14:modId xmlns:p14="http://schemas.microsoft.com/office/powerpoint/2010/main" val="3029961529"/>
              </p:ext>
            </p:extLst>
          </p:nvPr>
        </p:nvGraphicFramePr>
        <p:xfrm>
          <a:off x="788988" y="2798763"/>
          <a:ext cx="10598150" cy="3282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763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549F-6812-4ED8-95F8-2ACFD0BFDFF9}"/>
              </a:ext>
            </a:extLst>
          </p:cNvPr>
          <p:cNvSpPr>
            <a:spLocks noGrp="1"/>
          </p:cNvSpPr>
          <p:nvPr>
            <p:ph type="title"/>
          </p:nvPr>
        </p:nvSpPr>
        <p:spPr>
          <a:xfrm>
            <a:off x="1653363" y="365760"/>
            <a:ext cx="9367203" cy="1188720"/>
          </a:xfrm>
        </p:spPr>
        <p:txBody>
          <a:bodyPr>
            <a:normAutofit/>
          </a:bodyPr>
          <a:lstStyle/>
          <a:p>
            <a:r>
              <a:rPr lang="en-US" dirty="0">
                <a:cs typeface="Calibri Light"/>
              </a:rPr>
              <a:t>Hive connector </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FD4A7FE-B933-4101-BECE-70BBCFC51B95}"/>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200">
                <a:ea typeface="+mn-lt"/>
                <a:cs typeface="+mn-lt"/>
              </a:rPr>
              <a:t>The following file types are supported for the Hive connector:</a:t>
            </a:r>
            <a:endParaRPr lang="en-US" sz="2200">
              <a:cs typeface="Calibri" panose="020F0502020204030204"/>
            </a:endParaRPr>
          </a:p>
          <a:p>
            <a:pPr lvl="1"/>
            <a:r>
              <a:rPr lang="en-US" sz="2200">
                <a:ea typeface="+mn-lt"/>
                <a:cs typeface="+mn-lt"/>
              </a:rPr>
              <a:t>ORC</a:t>
            </a:r>
            <a:endParaRPr lang="en-US" sz="2200">
              <a:cs typeface="Calibri"/>
            </a:endParaRPr>
          </a:p>
          <a:p>
            <a:pPr lvl="1"/>
            <a:r>
              <a:rPr lang="en-US" sz="2200">
                <a:ea typeface="+mn-lt"/>
                <a:cs typeface="+mn-lt"/>
              </a:rPr>
              <a:t>Parquet</a:t>
            </a:r>
            <a:endParaRPr lang="en-US" sz="2200">
              <a:cs typeface="Calibri"/>
            </a:endParaRPr>
          </a:p>
          <a:p>
            <a:pPr lvl="1"/>
            <a:r>
              <a:rPr lang="en-US" sz="2200">
                <a:ea typeface="+mn-lt"/>
                <a:cs typeface="+mn-lt"/>
              </a:rPr>
              <a:t>Avro</a:t>
            </a:r>
            <a:endParaRPr lang="en-US" sz="2200">
              <a:cs typeface="Calibri"/>
            </a:endParaRPr>
          </a:p>
          <a:p>
            <a:pPr lvl="1"/>
            <a:r>
              <a:rPr lang="en-US" sz="2200">
                <a:ea typeface="+mn-lt"/>
                <a:cs typeface="+mn-lt"/>
              </a:rPr>
              <a:t>RCText (RCFile using </a:t>
            </a:r>
            <a:r>
              <a:rPr lang="en-US" sz="2200">
                <a:latin typeface="Consolas"/>
              </a:rPr>
              <a:t>ColumnarSerDe</a:t>
            </a:r>
            <a:r>
              <a:rPr lang="en-US" sz="2200">
                <a:ea typeface="+mn-lt"/>
                <a:cs typeface="+mn-lt"/>
              </a:rPr>
              <a:t>)</a:t>
            </a:r>
            <a:endParaRPr lang="en-US" sz="2200">
              <a:cs typeface="Calibri"/>
            </a:endParaRPr>
          </a:p>
          <a:p>
            <a:pPr lvl="1"/>
            <a:r>
              <a:rPr lang="en-US" sz="2200">
                <a:ea typeface="+mn-lt"/>
                <a:cs typeface="+mn-lt"/>
              </a:rPr>
              <a:t>RCBinary (RCFile using </a:t>
            </a:r>
            <a:r>
              <a:rPr lang="en-US" sz="2200">
                <a:latin typeface="Consolas"/>
              </a:rPr>
              <a:t>LazyBinaryColumnarSerDe</a:t>
            </a:r>
            <a:r>
              <a:rPr lang="en-US" sz="2200">
                <a:ea typeface="+mn-lt"/>
                <a:cs typeface="+mn-lt"/>
              </a:rPr>
              <a:t>)</a:t>
            </a:r>
            <a:endParaRPr lang="en-US" sz="2200">
              <a:cs typeface="Calibri"/>
            </a:endParaRPr>
          </a:p>
          <a:p>
            <a:pPr lvl="1"/>
            <a:r>
              <a:rPr lang="en-US" sz="2200">
                <a:ea typeface="+mn-lt"/>
                <a:cs typeface="+mn-lt"/>
              </a:rPr>
              <a:t>SequenceFile</a:t>
            </a:r>
            <a:endParaRPr lang="en-US" sz="2200">
              <a:cs typeface="Calibri"/>
            </a:endParaRPr>
          </a:p>
          <a:p>
            <a:pPr lvl="1"/>
            <a:r>
              <a:rPr lang="en-US" sz="2200">
                <a:ea typeface="+mn-lt"/>
                <a:cs typeface="+mn-lt"/>
              </a:rPr>
              <a:t>JSON (using </a:t>
            </a:r>
            <a:r>
              <a:rPr lang="en-US" sz="2200">
                <a:latin typeface="Consolas"/>
              </a:rPr>
              <a:t>org.apache.hive.hcatalog.data.JsonSerDe</a:t>
            </a:r>
            <a:r>
              <a:rPr lang="en-US" sz="2200">
                <a:ea typeface="+mn-lt"/>
                <a:cs typeface="+mn-lt"/>
              </a:rPr>
              <a:t>) (JsonPerLine objects).</a:t>
            </a:r>
            <a:endParaRPr lang="en-US" sz="2200">
              <a:cs typeface="Calibri"/>
            </a:endParaRPr>
          </a:p>
          <a:p>
            <a:pPr lvl="1"/>
            <a:r>
              <a:rPr lang="en-US" sz="2200">
                <a:ea typeface="+mn-lt"/>
                <a:cs typeface="+mn-lt"/>
              </a:rPr>
              <a:t>CSV (using </a:t>
            </a:r>
            <a:r>
              <a:rPr lang="en-US" sz="2200">
                <a:latin typeface="Consolas"/>
              </a:rPr>
              <a:t>org.apache.hadoop.hive.serde2.OpenCSVSerde</a:t>
            </a:r>
            <a:r>
              <a:rPr lang="en-US" sz="2200">
                <a:ea typeface="+mn-lt"/>
                <a:cs typeface="+mn-lt"/>
              </a:rPr>
              <a:t>)</a:t>
            </a:r>
            <a:endParaRPr lang="en-US" sz="2200">
              <a:cs typeface="Calibri"/>
            </a:endParaRPr>
          </a:p>
          <a:p>
            <a:pPr lvl="1"/>
            <a:r>
              <a:rPr lang="en-US" sz="2200">
                <a:ea typeface="+mn-lt"/>
                <a:cs typeface="+mn-lt"/>
              </a:rPr>
              <a:t>TextFile</a:t>
            </a:r>
            <a:endParaRPr lang="en-US" sz="2200">
              <a:cs typeface="Calibri"/>
            </a:endParaRPr>
          </a:p>
          <a:p>
            <a:endParaRPr lang="en-US" sz="2200">
              <a:cs typeface="Calibri"/>
            </a:endParaRPr>
          </a:p>
        </p:txBody>
      </p:sp>
    </p:spTree>
    <p:extLst>
      <p:ext uri="{BB962C8B-B14F-4D97-AF65-F5344CB8AC3E}">
        <p14:creationId xmlns:p14="http://schemas.microsoft.com/office/powerpoint/2010/main" val="80102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Shape 22">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E39B9B-0FC1-4B45-BCB1-58D80E24F76E}"/>
              </a:ext>
            </a:extLst>
          </p:cNvPr>
          <p:cNvSpPr>
            <a:spLocks noGrp="1"/>
          </p:cNvSpPr>
          <p:nvPr>
            <p:ph type="title"/>
          </p:nvPr>
        </p:nvSpPr>
        <p:spPr>
          <a:xfrm>
            <a:off x="880281" y="2961564"/>
            <a:ext cx="5124734" cy="3268639"/>
          </a:xfrm>
        </p:spPr>
        <p:txBody>
          <a:bodyPr vert="horz" lIns="91440" tIns="45720" rIns="91440" bIns="45720" rtlCol="0" anchor="ctr">
            <a:normAutofit/>
          </a:bodyPr>
          <a:lstStyle/>
          <a:p>
            <a:r>
              <a:rPr lang="en-US" sz="7200" kern="1200">
                <a:solidFill>
                  <a:schemeClr val="bg1"/>
                </a:solidFill>
                <a:latin typeface="+mj-lt"/>
                <a:ea typeface="+mj-ea"/>
                <a:cs typeface="+mj-cs"/>
              </a:rPr>
              <a:t>Trino concepts</a:t>
            </a:r>
          </a:p>
        </p:txBody>
      </p:sp>
      <p:grpSp>
        <p:nvGrpSpPr>
          <p:cNvPr id="27" name="Group 26">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28"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004764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B919-46C6-4594-9ADD-A36393F59B1C}"/>
              </a:ext>
            </a:extLst>
          </p:cNvPr>
          <p:cNvSpPr>
            <a:spLocks noGrp="1"/>
          </p:cNvSpPr>
          <p:nvPr>
            <p:ph type="title"/>
          </p:nvPr>
        </p:nvSpPr>
        <p:spPr>
          <a:xfrm>
            <a:off x="838200" y="365126"/>
            <a:ext cx="5340605" cy="1146176"/>
          </a:xfrm>
        </p:spPr>
        <p:txBody>
          <a:bodyPr>
            <a:normAutofit/>
          </a:bodyPr>
          <a:lstStyle/>
          <a:p>
            <a:r>
              <a:rPr lang="en-US" dirty="0">
                <a:cs typeface="Calibri Light"/>
              </a:rPr>
              <a:t>Hive connector</a:t>
            </a:r>
          </a:p>
        </p:txBody>
      </p:sp>
      <p:sp>
        <p:nvSpPr>
          <p:cNvPr id="6" name="Freeform: Shape 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55A0D1-6BDD-46C2-84BB-7C59FD0AEF8E}"/>
              </a:ext>
            </a:extLst>
          </p:cNvPr>
          <p:cNvSpPr>
            <a:spLocks noGrp="1"/>
          </p:cNvSpPr>
          <p:nvPr>
            <p:ph idx="1"/>
          </p:nvPr>
        </p:nvSpPr>
        <p:spPr>
          <a:xfrm>
            <a:off x="838200" y="2173288"/>
            <a:ext cx="3603171" cy="3639684"/>
          </a:xfrm>
        </p:spPr>
        <p:txBody>
          <a:bodyPr vert="horz" lIns="91440" tIns="45720" rIns="91440" bIns="45720" rtlCol="0" anchor="ctr">
            <a:normAutofit/>
          </a:bodyPr>
          <a:lstStyle/>
          <a:p>
            <a:r>
              <a:rPr lang="en-US" sz="2000">
                <a:solidFill>
                  <a:srgbClr val="FFFFFF"/>
                </a:solidFill>
                <a:cs typeface="Calibri"/>
              </a:rPr>
              <a:t>To understand Trino's hive connector, you first need to know a few high level components of the Hive architecture</a:t>
            </a:r>
            <a:endParaRPr lang="en-US" sz="2000">
              <a:solidFill>
                <a:srgbClr val="FFFFFF"/>
              </a:solidFill>
            </a:endParaRPr>
          </a:p>
        </p:txBody>
      </p:sp>
      <p:pic>
        <p:nvPicPr>
          <p:cNvPr id="4" name="Picture 4" descr="Diagram&#10;&#10;Description automatically generated">
            <a:extLst>
              <a:ext uri="{FF2B5EF4-FFF2-40B4-BE49-F238E27FC236}">
                <a16:creationId xmlns:a16="http://schemas.microsoft.com/office/drawing/2014/main" id="{ACE8BAC0-7D64-4AEA-A7AE-9A3DE4771250}"/>
              </a:ext>
            </a:extLst>
          </p:cNvPr>
          <p:cNvPicPr>
            <a:picLocks noChangeAspect="1"/>
          </p:cNvPicPr>
          <p:nvPr/>
        </p:nvPicPr>
        <p:blipFill>
          <a:blip r:embed="rId2"/>
          <a:stretch>
            <a:fillRect/>
          </a:stretch>
        </p:blipFill>
        <p:spPr>
          <a:xfrm>
            <a:off x="6183088" y="2255498"/>
            <a:ext cx="5170711" cy="3839252"/>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1481245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0F8271-863B-4E6D-9E81-C6F0B6272E78}"/>
              </a:ext>
            </a:extLst>
          </p:cNvPr>
          <p:cNvSpPr>
            <a:spLocks noGrp="1"/>
          </p:cNvSpPr>
          <p:nvPr>
            <p:ph type="title"/>
          </p:nvPr>
        </p:nvSpPr>
        <p:spPr>
          <a:xfrm>
            <a:off x="838200" y="992088"/>
            <a:ext cx="4277264" cy="2862729"/>
          </a:xfrm>
        </p:spPr>
        <p:txBody>
          <a:bodyPr anchor="b">
            <a:normAutofit/>
          </a:bodyPr>
          <a:lstStyle/>
          <a:p>
            <a:r>
              <a:rPr lang="en-US" sz="4800">
                <a:solidFill>
                  <a:srgbClr val="FFFFFF"/>
                </a:solidFill>
                <a:cs typeface="Calibri Light"/>
              </a:rPr>
              <a:t>Hive connector</a:t>
            </a:r>
            <a:endParaRPr lang="en-US" sz="4800">
              <a:solidFill>
                <a:srgbClr val="FFFFFF"/>
              </a:solidFill>
            </a:endParaRPr>
          </a:p>
        </p:txBody>
      </p:sp>
      <p:sp>
        <p:nvSpPr>
          <p:cNvPr id="3" name="Content Placeholder 2">
            <a:extLst>
              <a:ext uri="{FF2B5EF4-FFF2-40B4-BE49-F238E27FC236}">
                <a16:creationId xmlns:a16="http://schemas.microsoft.com/office/drawing/2014/main" id="{51865933-A57C-4759-A1E5-272C8AE07A06}"/>
              </a:ext>
            </a:extLst>
          </p:cNvPr>
          <p:cNvSpPr>
            <a:spLocks noGrp="1"/>
          </p:cNvSpPr>
          <p:nvPr>
            <p:ph idx="1"/>
          </p:nvPr>
        </p:nvSpPr>
        <p:spPr>
          <a:xfrm>
            <a:off x="6223766" y="1338724"/>
            <a:ext cx="5844829" cy="4415146"/>
          </a:xfrm>
        </p:spPr>
        <p:txBody>
          <a:bodyPr vert="horz" lIns="91440" tIns="45720" rIns="91440" bIns="45720" rtlCol="0" anchor="ctr">
            <a:normAutofit/>
          </a:bodyPr>
          <a:lstStyle/>
          <a:p>
            <a:r>
              <a:rPr lang="en-US" sz="2400" dirty="0">
                <a:solidFill>
                  <a:schemeClr val="bg1"/>
                </a:solidFill>
                <a:ea typeface="+mn-lt"/>
                <a:cs typeface="+mn-lt"/>
              </a:rPr>
              <a:t>You can simplify the Hive architecture to four components:</a:t>
            </a:r>
          </a:p>
          <a:p>
            <a:pPr lvl="1"/>
            <a:r>
              <a:rPr lang="en-US" dirty="0">
                <a:solidFill>
                  <a:schemeClr val="bg1"/>
                </a:solidFill>
                <a:ea typeface="+mn-lt"/>
                <a:cs typeface="+mn-lt"/>
              </a:rPr>
              <a:t>The runtime</a:t>
            </a:r>
          </a:p>
          <a:p>
            <a:pPr lvl="1"/>
            <a:r>
              <a:rPr lang="en-US" dirty="0">
                <a:solidFill>
                  <a:schemeClr val="bg1"/>
                </a:solidFill>
                <a:ea typeface="+mn-lt"/>
                <a:cs typeface="+mn-lt"/>
              </a:rPr>
              <a:t>The storage</a:t>
            </a:r>
          </a:p>
          <a:p>
            <a:pPr lvl="1"/>
            <a:r>
              <a:rPr lang="en-US" dirty="0">
                <a:solidFill>
                  <a:schemeClr val="bg1"/>
                </a:solidFill>
                <a:ea typeface="+mn-lt"/>
                <a:cs typeface="+mn-lt"/>
              </a:rPr>
              <a:t>Hive </a:t>
            </a:r>
            <a:r>
              <a:rPr lang="en-US" dirty="0" err="1">
                <a:solidFill>
                  <a:schemeClr val="bg1"/>
                </a:solidFill>
                <a:ea typeface="+mn-lt"/>
                <a:cs typeface="+mn-lt"/>
              </a:rPr>
              <a:t>Metastore</a:t>
            </a:r>
            <a:r>
              <a:rPr lang="en-US" dirty="0">
                <a:solidFill>
                  <a:schemeClr val="bg1"/>
                </a:solidFill>
                <a:ea typeface="+mn-lt"/>
                <a:cs typeface="+mn-lt"/>
              </a:rPr>
              <a:t> Service (HMS)</a:t>
            </a:r>
          </a:p>
          <a:p>
            <a:pPr lvl="1"/>
            <a:r>
              <a:rPr lang="en-US" dirty="0">
                <a:solidFill>
                  <a:schemeClr val="bg1"/>
                </a:solidFill>
                <a:ea typeface="+mn-lt"/>
                <a:cs typeface="+mn-lt"/>
              </a:rPr>
              <a:t>Hive’s </a:t>
            </a:r>
            <a:r>
              <a:rPr lang="en-US" i="1" dirty="0">
                <a:solidFill>
                  <a:schemeClr val="bg1"/>
                </a:solidFill>
                <a:ea typeface="+mn-lt"/>
                <a:cs typeface="+mn-lt"/>
              </a:rPr>
              <a:t>data organization specification (not included in the image)</a:t>
            </a:r>
            <a:endParaRPr lang="en-US" dirty="0">
              <a:solidFill>
                <a:schemeClr val="bg1"/>
              </a:solidFill>
              <a:ea typeface="+mn-lt"/>
              <a:cs typeface="+mn-lt"/>
            </a:endParaRPr>
          </a:p>
        </p:txBody>
      </p:sp>
    </p:spTree>
    <p:extLst>
      <p:ext uri="{BB962C8B-B14F-4D97-AF65-F5344CB8AC3E}">
        <p14:creationId xmlns:p14="http://schemas.microsoft.com/office/powerpoint/2010/main" val="281682695"/>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5AF0-11D3-46AF-BB03-B4FDDF20812A}"/>
              </a:ext>
            </a:extLst>
          </p:cNvPr>
          <p:cNvSpPr>
            <a:spLocks noGrp="1"/>
          </p:cNvSpPr>
          <p:nvPr>
            <p:ph type="title"/>
          </p:nvPr>
        </p:nvSpPr>
        <p:spPr>
          <a:xfrm>
            <a:off x="1653363" y="365760"/>
            <a:ext cx="9367203" cy="1188720"/>
          </a:xfrm>
        </p:spPr>
        <p:txBody>
          <a:bodyPr>
            <a:normAutofit/>
          </a:bodyPr>
          <a:lstStyle/>
          <a:p>
            <a:r>
              <a:rPr lang="en-US" dirty="0">
                <a:cs typeface="Calibri Light"/>
              </a:rPr>
              <a:t>Hive – The runtime</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E30D52F-554C-473C-9DEF-1B9CEE42E9B6}"/>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i="1">
                <a:ea typeface="+mn-lt"/>
                <a:cs typeface="+mn-lt"/>
              </a:rPr>
              <a:t>The runtime</a:t>
            </a:r>
            <a:r>
              <a:rPr lang="en-US" sz="2400">
                <a:ea typeface="+mn-lt"/>
                <a:cs typeface="+mn-lt"/>
              </a:rPr>
              <a:t> contains the logic of the query engine.</a:t>
            </a:r>
          </a:p>
          <a:p>
            <a:r>
              <a:rPr lang="en-US" sz="2400">
                <a:ea typeface="+mn-lt"/>
                <a:cs typeface="+mn-lt"/>
              </a:rPr>
              <a:t>It translates the SQL - esque Hive Query Language(HQL) into MapReduce jobs that run over files stored in the filesystem.</a:t>
            </a:r>
            <a:endParaRPr lang="en-US" sz="2400">
              <a:cs typeface="Calibri"/>
            </a:endParaRPr>
          </a:p>
        </p:txBody>
      </p:sp>
    </p:spTree>
    <p:extLst>
      <p:ext uri="{BB962C8B-B14F-4D97-AF65-F5344CB8AC3E}">
        <p14:creationId xmlns:p14="http://schemas.microsoft.com/office/powerpoint/2010/main" val="1088865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5AF0-11D3-46AF-BB03-B4FDDF20812A}"/>
              </a:ext>
            </a:extLst>
          </p:cNvPr>
          <p:cNvSpPr>
            <a:spLocks noGrp="1"/>
          </p:cNvSpPr>
          <p:nvPr>
            <p:ph type="title"/>
          </p:nvPr>
        </p:nvSpPr>
        <p:spPr>
          <a:xfrm>
            <a:off x="1653363" y="365760"/>
            <a:ext cx="9367203" cy="1188720"/>
          </a:xfrm>
        </p:spPr>
        <p:txBody>
          <a:bodyPr>
            <a:normAutofit/>
          </a:bodyPr>
          <a:lstStyle/>
          <a:p>
            <a:r>
              <a:rPr lang="en-US" dirty="0">
                <a:cs typeface="Calibri Light"/>
              </a:rPr>
              <a:t>Hive – The storage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E30D52F-554C-473C-9DEF-1B9CEE42E9B6}"/>
              </a:ext>
            </a:extLst>
          </p:cNvPr>
          <p:cNvSpPr>
            <a:spLocks noGrp="1"/>
          </p:cNvSpPr>
          <p:nvPr>
            <p:ph idx="1"/>
          </p:nvPr>
        </p:nvSpPr>
        <p:spPr>
          <a:xfrm>
            <a:off x="1012744" y="2176272"/>
            <a:ext cx="10007823" cy="4041648"/>
          </a:xfrm>
        </p:spPr>
        <p:txBody>
          <a:bodyPr vert="horz" lIns="91440" tIns="45720" rIns="91440" bIns="45720" rtlCol="0" anchor="t">
            <a:normAutofit/>
          </a:bodyPr>
          <a:lstStyle/>
          <a:p>
            <a:r>
              <a:rPr lang="en-US" sz="2400" i="1" dirty="0">
                <a:ea typeface="+mn-lt"/>
                <a:cs typeface="+mn-lt"/>
              </a:rPr>
              <a:t>The storage</a:t>
            </a:r>
            <a:r>
              <a:rPr lang="en-US" sz="2400" dirty="0">
                <a:ea typeface="+mn-lt"/>
                <a:cs typeface="+mn-lt"/>
              </a:rPr>
              <a:t> component stores files in various formats and index structures to recall these files.</a:t>
            </a:r>
            <a:endParaRPr lang="en-US" dirty="0">
              <a:ea typeface="+mn-lt"/>
              <a:cs typeface="+mn-lt"/>
            </a:endParaRPr>
          </a:p>
          <a:p>
            <a:r>
              <a:rPr lang="en-US" sz="2400" dirty="0">
                <a:ea typeface="+mn-lt"/>
                <a:cs typeface="+mn-lt"/>
              </a:rPr>
              <a:t>Traditionally, Hive runs on top of the Hadoop Distributed Filesystem (HDFS).</a:t>
            </a:r>
          </a:p>
          <a:p>
            <a:r>
              <a:rPr lang="en-US" sz="2400" dirty="0">
                <a:ea typeface="+mn-lt"/>
                <a:cs typeface="+mn-lt"/>
              </a:rPr>
              <a:t>As cloud-based options became more prevalent, object storage like Amazon S3, Azure Blob Storage, Google Cloud Storage, and others needed to be leveraged as well and replaced HDFS as the storage component.</a:t>
            </a:r>
            <a:endParaRPr lang="en-US" sz="2400" dirty="0">
              <a:cs typeface="Calibri"/>
            </a:endParaRPr>
          </a:p>
        </p:txBody>
      </p:sp>
    </p:spTree>
    <p:extLst>
      <p:ext uri="{BB962C8B-B14F-4D97-AF65-F5344CB8AC3E}">
        <p14:creationId xmlns:p14="http://schemas.microsoft.com/office/powerpoint/2010/main" val="21597796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5AF0-11D3-46AF-BB03-B4FDDF20812A}"/>
              </a:ext>
            </a:extLst>
          </p:cNvPr>
          <p:cNvSpPr>
            <a:spLocks noGrp="1"/>
          </p:cNvSpPr>
          <p:nvPr>
            <p:ph type="title"/>
          </p:nvPr>
        </p:nvSpPr>
        <p:spPr>
          <a:xfrm>
            <a:off x="1653363" y="365760"/>
            <a:ext cx="9367203" cy="1188720"/>
          </a:xfrm>
        </p:spPr>
        <p:txBody>
          <a:bodyPr>
            <a:normAutofit/>
          </a:bodyPr>
          <a:lstStyle/>
          <a:p>
            <a:r>
              <a:rPr lang="en-US" dirty="0">
                <a:cs typeface="Calibri Light"/>
              </a:rPr>
              <a:t>Hive – Hive </a:t>
            </a:r>
            <a:r>
              <a:rPr lang="en-US" dirty="0" err="1">
                <a:cs typeface="Calibri Light"/>
              </a:rPr>
              <a:t>Metastore</a:t>
            </a:r>
            <a:r>
              <a:rPr lang="en-US" dirty="0">
                <a:cs typeface="Calibri Light"/>
              </a:rPr>
              <a:t> Service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E30D52F-554C-473C-9DEF-1B9CEE42E9B6}"/>
              </a:ext>
            </a:extLst>
          </p:cNvPr>
          <p:cNvSpPr>
            <a:spLocks noGrp="1"/>
          </p:cNvSpPr>
          <p:nvPr>
            <p:ph idx="1"/>
          </p:nvPr>
        </p:nvSpPr>
        <p:spPr>
          <a:xfrm>
            <a:off x="1012744" y="2176272"/>
            <a:ext cx="10007823" cy="4041648"/>
          </a:xfrm>
        </p:spPr>
        <p:txBody>
          <a:bodyPr vert="horz" lIns="91440" tIns="45720" rIns="91440" bIns="45720" rtlCol="0" anchor="t">
            <a:normAutofit/>
          </a:bodyPr>
          <a:lstStyle/>
          <a:p>
            <a:r>
              <a:rPr lang="en-US" sz="2400" dirty="0">
                <a:ea typeface="+mn-lt"/>
                <a:cs typeface="+mn-lt"/>
              </a:rPr>
              <a:t>In order for Hive to process these files, it must have a mapping from SQL tables in the runtime to files and directories in the storage component.</a:t>
            </a:r>
          </a:p>
          <a:p>
            <a:r>
              <a:rPr lang="en-US" sz="2400" dirty="0">
                <a:ea typeface="+mn-lt"/>
                <a:cs typeface="+mn-lt"/>
              </a:rPr>
              <a:t>To accomplish this, Hive uses </a:t>
            </a:r>
            <a:r>
              <a:rPr lang="en-US" sz="2400" dirty="0" err="1">
                <a:ea typeface="+mn-lt"/>
                <a:cs typeface="+mn-lt"/>
              </a:rPr>
              <a:t>metastore</a:t>
            </a:r>
            <a:r>
              <a:rPr lang="en-US" sz="2400" dirty="0">
                <a:ea typeface="+mn-lt"/>
                <a:cs typeface="+mn-lt"/>
              </a:rPr>
              <a:t> to manage the metadata about the files such as table columns, file locations, file formats, </a:t>
            </a:r>
            <a:r>
              <a:rPr lang="en-US" sz="2400" dirty="0" err="1">
                <a:ea typeface="+mn-lt"/>
                <a:cs typeface="+mn-lt"/>
              </a:rPr>
              <a:t>etc</a:t>
            </a:r>
            <a:r>
              <a:rPr lang="en-US" sz="2400" dirty="0">
                <a:ea typeface="+mn-lt"/>
                <a:cs typeface="+mn-lt"/>
              </a:rPr>
              <a:t>…</a:t>
            </a:r>
          </a:p>
        </p:txBody>
      </p:sp>
    </p:spTree>
    <p:extLst>
      <p:ext uri="{BB962C8B-B14F-4D97-AF65-F5344CB8AC3E}">
        <p14:creationId xmlns:p14="http://schemas.microsoft.com/office/powerpoint/2010/main" val="2242660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5AF0-11D3-46AF-BB03-B4FDDF20812A}"/>
              </a:ext>
            </a:extLst>
          </p:cNvPr>
          <p:cNvSpPr>
            <a:spLocks noGrp="1"/>
          </p:cNvSpPr>
          <p:nvPr>
            <p:ph type="title"/>
          </p:nvPr>
        </p:nvSpPr>
        <p:spPr>
          <a:xfrm>
            <a:off x="1653363" y="365760"/>
            <a:ext cx="9367203" cy="1188720"/>
          </a:xfrm>
        </p:spPr>
        <p:txBody>
          <a:bodyPr>
            <a:normAutofit fontScale="90000"/>
          </a:bodyPr>
          <a:lstStyle/>
          <a:p>
            <a:r>
              <a:rPr lang="en-US" dirty="0">
                <a:cs typeface="Calibri Light"/>
              </a:rPr>
              <a:t>Hive – Hive’s data organization specification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E30D52F-554C-473C-9DEF-1B9CEE42E9B6}"/>
              </a:ext>
            </a:extLst>
          </p:cNvPr>
          <p:cNvSpPr>
            <a:spLocks noGrp="1"/>
          </p:cNvSpPr>
          <p:nvPr>
            <p:ph idx="1"/>
          </p:nvPr>
        </p:nvSpPr>
        <p:spPr>
          <a:xfrm>
            <a:off x="1012744" y="2176272"/>
            <a:ext cx="10007823" cy="4041648"/>
          </a:xfrm>
        </p:spPr>
        <p:txBody>
          <a:bodyPr vert="horz" lIns="91440" tIns="45720" rIns="91440" bIns="45720" rtlCol="0" anchor="t">
            <a:normAutofit/>
          </a:bodyPr>
          <a:lstStyle/>
          <a:p>
            <a:r>
              <a:rPr lang="en-US" sz="2400" dirty="0">
                <a:ea typeface="+mn-lt"/>
                <a:cs typeface="+mn-lt"/>
              </a:rPr>
              <a:t>The documentation of this element only exists in the code in Hive and has been reverse engineered to be used by other systems like Trino to remain compatible with other systems.</a:t>
            </a:r>
            <a:endParaRPr lang="en-US" dirty="0"/>
          </a:p>
        </p:txBody>
      </p:sp>
    </p:spTree>
    <p:extLst>
      <p:ext uri="{BB962C8B-B14F-4D97-AF65-F5344CB8AC3E}">
        <p14:creationId xmlns:p14="http://schemas.microsoft.com/office/powerpoint/2010/main" val="2692770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FDCCB-F877-4B48-B83B-AC77304B118F}"/>
              </a:ext>
            </a:extLst>
          </p:cNvPr>
          <p:cNvSpPr>
            <a:spLocks noGrp="1"/>
          </p:cNvSpPr>
          <p:nvPr>
            <p:ph type="title"/>
          </p:nvPr>
        </p:nvSpPr>
        <p:spPr>
          <a:xfrm>
            <a:off x="838200" y="992088"/>
            <a:ext cx="4277264" cy="2862729"/>
          </a:xfrm>
        </p:spPr>
        <p:txBody>
          <a:bodyPr anchor="b">
            <a:normAutofit/>
          </a:bodyPr>
          <a:lstStyle/>
          <a:p>
            <a:r>
              <a:rPr lang="en-US" sz="4800">
                <a:solidFill>
                  <a:srgbClr val="FFFFFF"/>
                </a:solidFill>
                <a:cs typeface="Calibri Light"/>
              </a:rPr>
              <a:t>Hive Connector </a:t>
            </a:r>
            <a:endParaRPr lang="en-US" sz="4800">
              <a:solidFill>
                <a:srgbClr val="FFFFFF"/>
              </a:solidFill>
            </a:endParaRPr>
          </a:p>
        </p:txBody>
      </p:sp>
      <p:sp>
        <p:nvSpPr>
          <p:cNvPr id="3" name="Content Placeholder 2">
            <a:extLst>
              <a:ext uri="{FF2B5EF4-FFF2-40B4-BE49-F238E27FC236}">
                <a16:creationId xmlns:a16="http://schemas.microsoft.com/office/drawing/2014/main" id="{8F1E2026-0769-4C4D-99DC-2BAF2CBB6788}"/>
              </a:ext>
            </a:extLst>
          </p:cNvPr>
          <p:cNvSpPr>
            <a:spLocks noGrp="1"/>
          </p:cNvSpPr>
          <p:nvPr>
            <p:ph idx="1"/>
          </p:nvPr>
        </p:nvSpPr>
        <p:spPr>
          <a:xfrm>
            <a:off x="6196793" y="1338724"/>
            <a:ext cx="5804368" cy="4415146"/>
          </a:xfrm>
        </p:spPr>
        <p:txBody>
          <a:bodyPr vert="horz" lIns="91440" tIns="45720" rIns="91440" bIns="45720" rtlCol="0" anchor="ctr">
            <a:normAutofit/>
          </a:bodyPr>
          <a:lstStyle/>
          <a:p>
            <a:r>
              <a:rPr lang="en-US" dirty="0">
                <a:solidFill>
                  <a:schemeClr val="bg1"/>
                </a:solidFill>
                <a:cs typeface="Calibri"/>
              </a:rPr>
              <a:t>Trino reuses all of these </a:t>
            </a:r>
            <a:r>
              <a:rPr lang="en-US" dirty="0" err="1">
                <a:solidFill>
                  <a:schemeClr val="bg1"/>
                </a:solidFill>
                <a:cs typeface="Calibri"/>
              </a:rPr>
              <a:t>conponents</a:t>
            </a:r>
            <a:r>
              <a:rPr lang="en-US" dirty="0">
                <a:solidFill>
                  <a:schemeClr val="bg1"/>
                </a:solidFill>
                <a:cs typeface="Calibri"/>
              </a:rPr>
              <a:t> except for the runtime. This is the same approach most compute engine takes when dealing with data in object stores,</a:t>
            </a:r>
            <a:r>
              <a:rPr lang="en-US" dirty="0">
                <a:solidFill>
                  <a:schemeClr val="bg1"/>
                </a:solidFill>
                <a:ea typeface="+mn-lt"/>
                <a:cs typeface="+mn-lt"/>
              </a:rPr>
              <a:t> specifically, Trino, Spark, Drill, and Impala.</a:t>
            </a:r>
            <a:endParaRPr lang="en-US" dirty="0">
              <a:solidFill>
                <a:schemeClr val="bg1"/>
              </a:solidFill>
              <a:cs typeface="Calibri"/>
            </a:endParaRPr>
          </a:p>
        </p:txBody>
      </p:sp>
    </p:spTree>
    <p:extLst>
      <p:ext uri="{BB962C8B-B14F-4D97-AF65-F5344CB8AC3E}">
        <p14:creationId xmlns:p14="http://schemas.microsoft.com/office/powerpoint/2010/main" val="4108422330"/>
      </p:ext>
    </p:extLst>
  </p:cSld>
  <p:clrMapOvr>
    <a:overrideClrMapping bg1="dk1" tx1="lt1" bg2="dk2" tx2="lt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08E072-778A-48EB-971B-13E22BCCA5AB}"/>
              </a:ext>
            </a:extLst>
          </p:cNvPr>
          <p:cNvSpPr>
            <a:spLocks noGrp="1"/>
          </p:cNvSpPr>
          <p:nvPr>
            <p:ph type="title"/>
          </p:nvPr>
        </p:nvSpPr>
        <p:spPr>
          <a:xfrm>
            <a:off x="643467" y="1698171"/>
            <a:ext cx="3962061" cy="4516360"/>
          </a:xfrm>
        </p:spPr>
        <p:txBody>
          <a:bodyPr anchor="t">
            <a:normAutofit/>
          </a:bodyPr>
          <a:lstStyle/>
          <a:p>
            <a:r>
              <a:rPr lang="en-US" sz="3600">
                <a:cs typeface="Calibri Light"/>
              </a:rPr>
              <a:t>Trino runtime</a:t>
            </a:r>
            <a:endParaRPr lang="en-US"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E696C8C-0796-4CB3-9AB1-B57683CB5649}"/>
              </a:ext>
            </a:extLst>
          </p:cNvPr>
          <p:cNvSpPr>
            <a:spLocks noGrp="1"/>
          </p:cNvSpPr>
          <p:nvPr>
            <p:ph idx="1"/>
          </p:nvPr>
        </p:nvSpPr>
        <p:spPr>
          <a:xfrm>
            <a:off x="3620197" y="1711656"/>
            <a:ext cx="7928336" cy="4502875"/>
          </a:xfrm>
        </p:spPr>
        <p:txBody>
          <a:bodyPr vert="horz" lIns="91440" tIns="45720" rIns="91440" bIns="45720" rtlCol="0" anchor="t">
            <a:normAutofit/>
          </a:bodyPr>
          <a:lstStyle/>
          <a:p>
            <a:r>
              <a:rPr lang="en-US" sz="2000" dirty="0">
                <a:ea typeface="+mn-lt"/>
                <a:cs typeface="+mn-lt"/>
              </a:rPr>
              <a:t>More businesses want to run fast interactive queries over their big data instead of running jobs that take hours and produce possibly undesirable results.</a:t>
            </a:r>
          </a:p>
          <a:p>
            <a:endParaRPr lang="en-US" sz="2000" dirty="0">
              <a:ea typeface="+mn-lt"/>
              <a:cs typeface="+mn-lt"/>
            </a:endParaRPr>
          </a:p>
          <a:p>
            <a:r>
              <a:rPr lang="en-US" sz="2000" dirty="0">
                <a:ea typeface="+mn-lt"/>
                <a:cs typeface="+mn-lt"/>
              </a:rPr>
              <a:t>Many companies have petabytes of data and metadata in their data warehouse.</a:t>
            </a:r>
          </a:p>
          <a:p>
            <a:endParaRPr lang="en-US" sz="2000" dirty="0">
              <a:ea typeface="+mn-lt"/>
              <a:cs typeface="+mn-lt"/>
            </a:endParaRPr>
          </a:p>
          <a:p>
            <a:r>
              <a:rPr lang="en-US" sz="2000" dirty="0">
                <a:ea typeface="+mn-lt"/>
                <a:cs typeface="+mn-lt"/>
              </a:rPr>
              <a:t>Since only the runtime that executed Hive queries needs replacement, the Trino engine utilizes the existing </a:t>
            </a:r>
            <a:r>
              <a:rPr lang="en-US" sz="2000" dirty="0" err="1">
                <a:ea typeface="+mn-lt"/>
                <a:cs typeface="+mn-lt"/>
              </a:rPr>
              <a:t>metastore</a:t>
            </a:r>
            <a:r>
              <a:rPr lang="en-US" sz="2000" dirty="0">
                <a:ea typeface="+mn-lt"/>
                <a:cs typeface="+mn-lt"/>
              </a:rPr>
              <a:t> metadata and files residing in storage, and the Trino runtime effectively replaces the Hive runtime responsible for analyzing the data.</a:t>
            </a:r>
            <a:endParaRPr lang="en-US" sz="2000">
              <a:cs typeface="Calibri"/>
            </a:endParaRP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049058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FE7E8F1-11CC-439D-AD99-11B128E8A3C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Presto Architecture</a:t>
            </a:r>
          </a:p>
        </p:txBody>
      </p:sp>
      <p:pic>
        <p:nvPicPr>
          <p:cNvPr id="4" name="Picture 4" descr="Diagram&#10;&#10;Description automatically generated">
            <a:extLst>
              <a:ext uri="{FF2B5EF4-FFF2-40B4-BE49-F238E27FC236}">
                <a16:creationId xmlns:a16="http://schemas.microsoft.com/office/drawing/2014/main" id="{1832C443-20A0-472F-84A6-02FD818E0554}"/>
              </a:ext>
            </a:extLst>
          </p:cNvPr>
          <p:cNvPicPr>
            <a:picLocks noChangeAspect="1"/>
          </p:cNvPicPr>
          <p:nvPr/>
        </p:nvPicPr>
        <p:blipFill rotWithShape="1">
          <a:blip r:embed="rId2"/>
          <a:srcRect r="93" b="1104"/>
          <a:stretch/>
        </p:blipFill>
        <p:spPr>
          <a:xfrm>
            <a:off x="4502428" y="815725"/>
            <a:ext cx="7218943" cy="5430877"/>
          </a:xfrm>
          <a:prstGeom prst="rect">
            <a:avLst/>
          </a:prstGeom>
        </p:spPr>
      </p:pic>
    </p:spTree>
    <p:extLst>
      <p:ext uri="{BB962C8B-B14F-4D97-AF65-F5344CB8AC3E}">
        <p14:creationId xmlns:p14="http://schemas.microsoft.com/office/powerpoint/2010/main" val="2512391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1599E-4957-4081-BB14-DAE4DC5295D2}"/>
              </a:ext>
            </a:extLst>
          </p:cNvPr>
          <p:cNvSpPr>
            <a:spLocks noGrp="1"/>
          </p:cNvSpPr>
          <p:nvPr>
            <p:ph type="title"/>
          </p:nvPr>
        </p:nvSpPr>
        <p:spPr>
          <a:xfrm>
            <a:off x="1523984" y="1054121"/>
            <a:ext cx="9465131" cy="1184111"/>
          </a:xfrm>
        </p:spPr>
        <p:txBody>
          <a:bodyPr>
            <a:normAutofit/>
          </a:bodyPr>
          <a:lstStyle/>
          <a:p>
            <a:r>
              <a:rPr lang="en-US" dirty="0">
                <a:cs typeface="Calibri Light"/>
              </a:rPr>
              <a:t>Hive Connector</a:t>
            </a:r>
            <a:endParaRPr lang="en-US" dirty="0"/>
          </a:p>
        </p:txBody>
      </p:sp>
      <p:sp>
        <p:nvSpPr>
          <p:cNvPr id="3" name="Content Placeholder 2">
            <a:extLst>
              <a:ext uri="{FF2B5EF4-FFF2-40B4-BE49-F238E27FC236}">
                <a16:creationId xmlns:a16="http://schemas.microsoft.com/office/drawing/2014/main" id="{C3DE772B-AE1F-4058-933B-6360379E1085}"/>
              </a:ext>
            </a:extLst>
          </p:cNvPr>
          <p:cNvSpPr>
            <a:spLocks noGrp="1"/>
          </p:cNvSpPr>
          <p:nvPr>
            <p:ph idx="1"/>
          </p:nvPr>
        </p:nvSpPr>
        <p:spPr>
          <a:xfrm>
            <a:off x="1524000" y="2399099"/>
            <a:ext cx="10038749" cy="3400969"/>
          </a:xfrm>
        </p:spPr>
        <p:txBody>
          <a:bodyPr vert="horz" lIns="91440" tIns="45720" rIns="91440" bIns="45720" rtlCol="0">
            <a:normAutofit/>
          </a:bodyPr>
          <a:lstStyle/>
          <a:p>
            <a:r>
              <a:rPr lang="en-US" sz="2400">
                <a:cs typeface="Calibri"/>
              </a:rPr>
              <a:t>First, you have to create a catalog with the appropriate s3 creds.</a:t>
            </a:r>
          </a:p>
          <a:p>
            <a:r>
              <a:rPr lang="en-US" sz="2400">
                <a:cs typeface="Calibri"/>
              </a:rPr>
              <a:t>After that you need to create schema in Trino for your tables to be part of.</a:t>
            </a:r>
            <a:br>
              <a:rPr lang="en-US" sz="2400">
                <a:cs typeface="Calibri"/>
              </a:rPr>
            </a:br>
            <a:r>
              <a:rPr lang="en-US" sz="2400">
                <a:cs typeface="Calibri"/>
              </a:rPr>
              <a:t>CREATE SCHEMA hive_test.test_schema;</a:t>
            </a:r>
          </a:p>
          <a:p>
            <a:r>
              <a:rPr lang="en-US" sz="2400">
                <a:ea typeface="+mn-lt"/>
                <a:cs typeface="+mn-lt"/>
              </a:rPr>
              <a:t>hive_test is the name of our catalog.</a:t>
            </a:r>
            <a:endParaRPr lang="en-US" sz="2400">
              <a:cs typeface="Calibri"/>
            </a:endParaRPr>
          </a:p>
          <a:p>
            <a:r>
              <a:rPr lang="en-US" sz="2400">
                <a:cs typeface="Calibri"/>
              </a:rPr>
              <a:t>test_schema will be the name of our schema.</a:t>
            </a:r>
          </a:p>
          <a:p>
            <a:endParaRPr lang="en-US" sz="2400">
              <a:cs typeface="Calibri"/>
            </a:endParaRPr>
          </a:p>
          <a:p>
            <a:endParaRPr lang="en-US" sz="2400">
              <a:cs typeface="Calibri"/>
            </a:endParaRPr>
          </a:p>
        </p:txBody>
      </p:sp>
    </p:spTree>
    <p:extLst>
      <p:ext uri="{BB962C8B-B14F-4D97-AF65-F5344CB8AC3E}">
        <p14:creationId xmlns:p14="http://schemas.microsoft.com/office/powerpoint/2010/main" val="40975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4739B-2016-4337-9D89-5FE36BA0DDF9}"/>
              </a:ext>
            </a:extLst>
          </p:cNvPr>
          <p:cNvSpPr>
            <a:spLocks noGrp="1"/>
          </p:cNvSpPr>
          <p:nvPr>
            <p:ph type="title"/>
          </p:nvPr>
        </p:nvSpPr>
        <p:spPr>
          <a:xfrm>
            <a:off x="804671" y="640263"/>
            <a:ext cx="3284331" cy="5254510"/>
          </a:xfrm>
        </p:spPr>
        <p:txBody>
          <a:bodyPr>
            <a:normAutofit/>
          </a:bodyPr>
          <a:lstStyle/>
          <a:p>
            <a:r>
              <a:rPr lang="en-US" dirty="0">
                <a:cs typeface="Calibri Light"/>
              </a:rPr>
              <a:t>Trino concepts – Server Types</a:t>
            </a:r>
            <a:endParaRPr lang="en-US" dirty="0"/>
          </a:p>
        </p:txBody>
      </p:sp>
      <p:sp>
        <p:nvSpPr>
          <p:cNvPr id="3" name="Content Placeholder 2">
            <a:extLst>
              <a:ext uri="{FF2B5EF4-FFF2-40B4-BE49-F238E27FC236}">
                <a16:creationId xmlns:a16="http://schemas.microsoft.com/office/drawing/2014/main" id="{EFF33CA5-339E-434E-959C-DE9267585D24}"/>
              </a:ext>
            </a:extLst>
          </p:cNvPr>
          <p:cNvSpPr>
            <a:spLocks noGrp="1"/>
          </p:cNvSpPr>
          <p:nvPr>
            <p:ph idx="1"/>
          </p:nvPr>
        </p:nvSpPr>
        <p:spPr>
          <a:xfrm>
            <a:off x="5358384" y="640263"/>
            <a:ext cx="6028944" cy="5254510"/>
          </a:xfrm>
        </p:spPr>
        <p:txBody>
          <a:bodyPr vert="horz" lIns="91440" tIns="45720" rIns="91440" bIns="45720" rtlCol="0" anchor="ctr">
            <a:normAutofit/>
          </a:bodyPr>
          <a:lstStyle/>
          <a:p>
            <a:r>
              <a:rPr lang="en-US" sz="2200">
                <a:solidFill>
                  <a:schemeClr val="bg1"/>
                </a:solidFill>
                <a:ea typeface="+mn-lt"/>
                <a:cs typeface="+mn-lt"/>
              </a:rPr>
              <a:t>There are two types of Trino servers</a:t>
            </a:r>
          </a:p>
          <a:p>
            <a:pPr lvl="1"/>
            <a:r>
              <a:rPr lang="en-US" sz="2200">
                <a:solidFill>
                  <a:schemeClr val="bg1"/>
                </a:solidFill>
                <a:cs typeface="Calibri"/>
              </a:rPr>
              <a:t>Coordinator</a:t>
            </a:r>
          </a:p>
          <a:p>
            <a:pPr lvl="1"/>
            <a:r>
              <a:rPr lang="en-US" sz="2200">
                <a:solidFill>
                  <a:schemeClr val="bg1"/>
                </a:solidFill>
                <a:cs typeface="Calibri"/>
              </a:rPr>
              <a:t>Workers </a:t>
            </a:r>
          </a:p>
        </p:txBody>
      </p:sp>
    </p:spTree>
    <p:extLst>
      <p:ext uri="{BB962C8B-B14F-4D97-AF65-F5344CB8AC3E}">
        <p14:creationId xmlns:p14="http://schemas.microsoft.com/office/powerpoint/2010/main" val="2512268126"/>
      </p:ext>
    </p:extLst>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F5B0-F873-4C46-B9F4-86B4D3802AD4}"/>
              </a:ext>
            </a:extLst>
          </p:cNvPr>
          <p:cNvSpPr>
            <a:spLocks noGrp="1"/>
          </p:cNvSpPr>
          <p:nvPr>
            <p:ph type="title"/>
          </p:nvPr>
        </p:nvSpPr>
        <p:spPr/>
        <p:txBody>
          <a:bodyPr/>
          <a:lstStyle/>
          <a:p>
            <a:r>
              <a:rPr lang="en-US" dirty="0">
                <a:cs typeface="Calibri Light"/>
              </a:rPr>
              <a:t>Hive Connector</a:t>
            </a:r>
            <a:endParaRPr lang="en-US" dirty="0"/>
          </a:p>
        </p:txBody>
      </p:sp>
      <p:sp>
        <p:nvSpPr>
          <p:cNvPr id="3" name="Content Placeholder 2">
            <a:extLst>
              <a:ext uri="{FF2B5EF4-FFF2-40B4-BE49-F238E27FC236}">
                <a16:creationId xmlns:a16="http://schemas.microsoft.com/office/drawing/2014/main" id="{90244181-D767-41F7-8155-7A49C2070330}"/>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Now, we can create a table :</a:t>
            </a:r>
          </a:p>
          <a:p>
            <a:pPr marL="0" indent="0">
              <a:buNone/>
            </a:pPr>
            <a:r>
              <a:rPr lang="en-US" sz="1600" dirty="0">
                <a:latin typeface="Consolas"/>
                <a:cs typeface="Calibri"/>
              </a:rPr>
              <a:t>CREATE TABLE hive.web.page_views (
  </a:t>
            </a:r>
            <a:r>
              <a:rPr lang="en-US" sz="1600" dirty="0" err="1">
                <a:latin typeface="Consolas"/>
                <a:cs typeface="Calibri"/>
              </a:rPr>
              <a:t>view_time</a:t>
            </a:r>
            <a:r>
              <a:rPr lang="en-US" sz="1600" dirty="0">
                <a:latin typeface="Consolas"/>
                <a:cs typeface="Calibri"/>
              </a:rPr>
              <a:t> timestamp,
  </a:t>
            </a:r>
            <a:r>
              <a:rPr lang="en-US" sz="1600" dirty="0" err="1">
                <a:latin typeface="Consolas"/>
                <a:cs typeface="Calibri"/>
              </a:rPr>
              <a:t>user_id</a:t>
            </a:r>
            <a:r>
              <a:rPr lang="en-US" sz="1600" dirty="0">
                <a:latin typeface="Consolas"/>
                <a:cs typeface="Calibri"/>
              </a:rPr>
              <a:t> </a:t>
            </a:r>
            <a:r>
              <a:rPr lang="en-US" sz="1600" dirty="0" err="1">
                <a:latin typeface="Consolas"/>
                <a:cs typeface="Calibri"/>
              </a:rPr>
              <a:t>bigint</a:t>
            </a:r>
            <a:r>
              <a:rPr lang="en-US" sz="1600" dirty="0">
                <a:latin typeface="Consolas"/>
                <a:cs typeface="Calibri"/>
              </a:rPr>
              <a:t>,
  </a:t>
            </a:r>
            <a:r>
              <a:rPr lang="en-US" sz="1600" dirty="0" err="1">
                <a:latin typeface="Consolas"/>
                <a:cs typeface="Calibri"/>
              </a:rPr>
              <a:t>page_url</a:t>
            </a:r>
            <a:r>
              <a:rPr lang="en-US" sz="1600" dirty="0">
                <a:latin typeface="Consolas"/>
                <a:cs typeface="Calibri"/>
              </a:rPr>
              <a:t> varchar,
  ds date,
  country varchar
)
WITH (
  format = 'JSON',
  </a:t>
            </a:r>
            <a:r>
              <a:rPr lang="en-US" sz="1600" dirty="0" err="1">
                <a:latin typeface="Consolas"/>
                <a:cs typeface="Calibri"/>
              </a:rPr>
              <a:t>partitioned_by</a:t>
            </a:r>
            <a:r>
              <a:rPr lang="en-US" sz="1600" dirty="0">
                <a:latin typeface="Consolas"/>
                <a:cs typeface="Calibri"/>
              </a:rPr>
              <a:t> = ARRAY['ds', 'country'],
  </a:t>
            </a:r>
            <a:r>
              <a:rPr lang="en-US" sz="1600" dirty="0" err="1">
                <a:latin typeface="Consolas"/>
                <a:cs typeface="Calibri"/>
              </a:rPr>
              <a:t>external_location</a:t>
            </a:r>
            <a:r>
              <a:rPr lang="en-US" sz="1600" dirty="0">
                <a:latin typeface="Consolas"/>
                <a:cs typeface="Calibri"/>
              </a:rPr>
              <a:t> = 's3://my-bucket/'
);</a:t>
            </a:r>
            <a:endParaRPr lang="en-US" sz="1600" dirty="0">
              <a:cs typeface="Calibri"/>
            </a:endParaRPr>
          </a:p>
        </p:txBody>
      </p:sp>
    </p:spTree>
    <p:extLst>
      <p:ext uri="{BB962C8B-B14F-4D97-AF65-F5344CB8AC3E}">
        <p14:creationId xmlns:p14="http://schemas.microsoft.com/office/powerpoint/2010/main" val="164642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A516-5ECD-4A3A-8CAA-FF80FDC097DA}"/>
              </a:ext>
            </a:extLst>
          </p:cNvPr>
          <p:cNvSpPr>
            <a:spLocks noGrp="1"/>
          </p:cNvSpPr>
          <p:nvPr>
            <p:ph type="title"/>
          </p:nvPr>
        </p:nvSpPr>
        <p:spPr>
          <a:xfrm>
            <a:off x="841249" y="365760"/>
            <a:ext cx="9912072" cy="1188404"/>
          </a:xfrm>
        </p:spPr>
        <p:txBody>
          <a:bodyPr>
            <a:normAutofit/>
          </a:bodyPr>
          <a:lstStyle/>
          <a:p>
            <a:r>
              <a:rPr lang="en-US" dirty="0">
                <a:cs typeface="Calibri Light"/>
              </a:rPr>
              <a:t>Hive connector – Special columns</a:t>
            </a:r>
            <a:endParaRPr lang="en-US" dirty="0"/>
          </a:p>
        </p:txBody>
      </p:sp>
      <p:sp>
        <p:nvSpPr>
          <p:cNvPr id="5"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A11C1DD-F3AC-4F22-8B66-528E4534A0F7}"/>
              </a:ext>
            </a:extLst>
          </p:cNvPr>
          <p:cNvSpPr>
            <a:spLocks noGrp="1"/>
          </p:cNvSpPr>
          <p:nvPr>
            <p:ph idx="1"/>
          </p:nvPr>
        </p:nvSpPr>
        <p:spPr>
          <a:xfrm>
            <a:off x="841248" y="2174358"/>
            <a:ext cx="9815341" cy="4045467"/>
          </a:xfrm>
        </p:spPr>
        <p:txBody>
          <a:bodyPr vert="horz" lIns="91440" tIns="45720" rIns="91440" bIns="45720" rtlCol="0" anchor="t">
            <a:normAutofit/>
          </a:bodyPr>
          <a:lstStyle/>
          <a:p>
            <a:r>
              <a:rPr lang="en-US" sz="2000" dirty="0">
                <a:solidFill>
                  <a:schemeClr val="bg1"/>
                </a:solidFill>
                <a:ea typeface="+mn-lt"/>
                <a:cs typeface="+mn-lt"/>
              </a:rPr>
              <a:t>In addition to the defined columns, the Hive connector automatically exposes metadata in a number of hidden columns in each table.</a:t>
            </a:r>
          </a:p>
          <a:p>
            <a:r>
              <a:rPr lang="en-US" sz="2000" dirty="0">
                <a:solidFill>
                  <a:schemeClr val="bg1"/>
                </a:solidFill>
                <a:ea typeface="+mn-lt"/>
                <a:cs typeface="+mn-lt"/>
              </a:rPr>
              <a:t>You can use these columns in your SQL statements like any other column.</a:t>
            </a:r>
          </a:p>
          <a:p>
            <a:r>
              <a:rPr lang="en-US" sz="2000" b="1" dirty="0">
                <a:solidFill>
                  <a:schemeClr val="bg1"/>
                </a:solidFill>
                <a:latin typeface="Consolas"/>
                <a:cs typeface="Calibri"/>
              </a:rPr>
              <a:t>$bucket</a:t>
            </a:r>
            <a:r>
              <a:rPr lang="en-US" sz="2000" dirty="0">
                <a:solidFill>
                  <a:schemeClr val="bg1"/>
                </a:solidFill>
                <a:ea typeface="+mn-lt"/>
                <a:cs typeface="+mn-lt"/>
              </a:rPr>
              <a:t>: Bucket number for this row</a:t>
            </a:r>
            <a:endParaRPr lang="en-US" sz="2000" dirty="0">
              <a:solidFill>
                <a:schemeClr val="bg1"/>
              </a:solidFill>
              <a:cs typeface="Calibri"/>
            </a:endParaRPr>
          </a:p>
          <a:p>
            <a:r>
              <a:rPr lang="en-US" sz="2000" b="1" dirty="0">
                <a:solidFill>
                  <a:schemeClr val="bg1"/>
                </a:solidFill>
                <a:latin typeface="Consolas"/>
                <a:cs typeface="Calibri"/>
              </a:rPr>
              <a:t>$path</a:t>
            </a:r>
            <a:r>
              <a:rPr lang="en-US" sz="2000" dirty="0">
                <a:solidFill>
                  <a:schemeClr val="bg1"/>
                </a:solidFill>
                <a:ea typeface="+mn-lt"/>
                <a:cs typeface="+mn-lt"/>
              </a:rPr>
              <a:t>: Full file system path name of the file for this row</a:t>
            </a:r>
            <a:endParaRPr lang="en-US" sz="2000" dirty="0">
              <a:solidFill>
                <a:schemeClr val="bg1"/>
              </a:solidFill>
            </a:endParaRPr>
          </a:p>
          <a:p>
            <a:r>
              <a:rPr lang="en-US" sz="2000" b="1" dirty="0">
                <a:solidFill>
                  <a:schemeClr val="bg1"/>
                </a:solidFill>
                <a:latin typeface="Consolas"/>
                <a:cs typeface="Calibri"/>
              </a:rPr>
              <a:t>$</a:t>
            </a:r>
            <a:r>
              <a:rPr lang="en-US" sz="2000" b="1" dirty="0" err="1">
                <a:solidFill>
                  <a:schemeClr val="bg1"/>
                </a:solidFill>
                <a:latin typeface="Consolas"/>
                <a:cs typeface="Calibri"/>
              </a:rPr>
              <a:t>file_modified_time</a:t>
            </a:r>
            <a:r>
              <a:rPr lang="en-US" sz="2000" dirty="0">
                <a:solidFill>
                  <a:schemeClr val="bg1"/>
                </a:solidFill>
                <a:ea typeface="+mn-lt"/>
                <a:cs typeface="+mn-lt"/>
              </a:rPr>
              <a:t>: Date and time of the last modification of the file for thi</a:t>
            </a:r>
            <a:r>
              <a:rPr lang="en-US" sz="2000" dirty="0">
                <a:ea typeface="+mn-lt"/>
                <a:cs typeface="+mn-lt"/>
              </a:rPr>
              <a:t>s row</a:t>
            </a:r>
            <a:endParaRPr lang="en-US" sz="2000">
              <a:cs typeface="Calibri"/>
            </a:endParaRPr>
          </a:p>
          <a:p>
            <a:r>
              <a:rPr lang="en-US" sz="2000" b="1" dirty="0">
                <a:solidFill>
                  <a:schemeClr val="bg1"/>
                </a:solidFill>
                <a:latin typeface="Consolas"/>
                <a:cs typeface="Calibri"/>
              </a:rPr>
              <a:t>$</a:t>
            </a:r>
            <a:r>
              <a:rPr lang="en-US" sz="2000" b="1" dirty="0" err="1">
                <a:solidFill>
                  <a:schemeClr val="bg1"/>
                </a:solidFill>
                <a:latin typeface="Consolas"/>
                <a:cs typeface="Calibri"/>
              </a:rPr>
              <a:t>file_size</a:t>
            </a:r>
            <a:r>
              <a:rPr lang="en-US" sz="2000" dirty="0">
                <a:solidFill>
                  <a:schemeClr val="bg1"/>
                </a:solidFill>
                <a:ea typeface="+mn-lt"/>
                <a:cs typeface="+mn-lt"/>
              </a:rPr>
              <a:t>: Size of the file for this row</a:t>
            </a:r>
            <a:endParaRPr lang="en-US" sz="2000" dirty="0">
              <a:solidFill>
                <a:schemeClr val="bg1"/>
              </a:solidFill>
            </a:endParaRPr>
          </a:p>
          <a:p>
            <a:r>
              <a:rPr lang="en-US" sz="2000" b="1" dirty="0">
                <a:solidFill>
                  <a:schemeClr val="bg1"/>
                </a:solidFill>
                <a:latin typeface="Consolas"/>
                <a:cs typeface="Calibri"/>
              </a:rPr>
              <a:t>$partition</a:t>
            </a:r>
            <a:r>
              <a:rPr lang="en-US" sz="2000" dirty="0">
                <a:solidFill>
                  <a:schemeClr val="bg1"/>
                </a:solidFill>
                <a:ea typeface="+mn-lt"/>
                <a:cs typeface="+mn-lt"/>
              </a:rPr>
              <a:t>: Partition name for this row</a:t>
            </a:r>
            <a:endParaRPr lang="en-US" sz="2000" dirty="0">
              <a:solidFill>
                <a:schemeClr val="bg1"/>
              </a:solidFill>
            </a:endParaRPr>
          </a:p>
          <a:p>
            <a:endParaRPr lang="en-US" sz="2000">
              <a:solidFill>
                <a:schemeClr val="bg1"/>
              </a:solidFill>
              <a:cs typeface="Calibri"/>
            </a:endParaRPr>
          </a:p>
        </p:txBody>
      </p:sp>
    </p:spTree>
    <p:extLst>
      <p:ext uri="{BB962C8B-B14F-4D97-AF65-F5344CB8AC3E}">
        <p14:creationId xmlns:p14="http://schemas.microsoft.com/office/powerpoint/2010/main" val="3153351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B2108-DA0D-4C1E-A496-08308A44584D}"/>
              </a:ext>
            </a:extLst>
          </p:cNvPr>
          <p:cNvSpPr>
            <a:spLocks noGrp="1"/>
          </p:cNvSpPr>
          <p:nvPr>
            <p:ph type="title"/>
          </p:nvPr>
        </p:nvSpPr>
        <p:spPr>
          <a:xfrm>
            <a:off x="838200" y="365125"/>
            <a:ext cx="10515600" cy="1325563"/>
          </a:xfrm>
        </p:spPr>
        <p:txBody>
          <a:bodyPr>
            <a:normAutofit/>
          </a:bodyPr>
          <a:lstStyle/>
          <a:p>
            <a:r>
              <a:rPr lang="en-US" sz="5400">
                <a:cs typeface="Calibri Light"/>
              </a:rPr>
              <a:t>Dynamic filtering</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844093-0280-41FE-8DC0-896E50ADB366}"/>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The Hive connector supports the dynamic filtering optimization.</a:t>
            </a:r>
          </a:p>
          <a:p>
            <a:r>
              <a:rPr lang="en-US" sz="2200">
                <a:ea typeface="+mn-lt"/>
                <a:cs typeface="+mn-lt"/>
              </a:rPr>
              <a:t>Dynamic partition pruning is supported for partitioned tables stored in any file format for broadcast as well as partitioned joins.</a:t>
            </a:r>
          </a:p>
          <a:p>
            <a:r>
              <a:rPr lang="en-US" sz="2200">
                <a:ea typeface="+mn-lt"/>
                <a:cs typeface="+mn-lt"/>
              </a:rPr>
              <a:t>For tables stored in ORC or Parquet file format, dynamic filters are also pushed into local table scan on worker nodes for broadcast joins.</a:t>
            </a:r>
          </a:p>
          <a:p>
            <a:r>
              <a:rPr lang="en-US" sz="2200">
                <a:ea typeface="+mn-lt"/>
                <a:cs typeface="+mn-lt"/>
              </a:rPr>
              <a:t>Dynamic filter predicates pushed into the ORC and Parquet readers are used to perform stripe or row-group pruning and save on disk I/O.</a:t>
            </a:r>
          </a:p>
        </p:txBody>
      </p:sp>
    </p:spTree>
    <p:extLst>
      <p:ext uri="{BB962C8B-B14F-4D97-AF65-F5344CB8AC3E}">
        <p14:creationId xmlns:p14="http://schemas.microsoft.com/office/powerpoint/2010/main" val="3225989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51EE3-3D76-4916-B85C-40D3DACB29C3}"/>
              </a:ext>
            </a:extLst>
          </p:cNvPr>
          <p:cNvSpPr>
            <a:spLocks noGrp="1"/>
          </p:cNvSpPr>
          <p:nvPr>
            <p:ph type="title"/>
          </p:nvPr>
        </p:nvSpPr>
        <p:spPr>
          <a:xfrm>
            <a:off x="838200" y="631825"/>
            <a:ext cx="10515600" cy="1325563"/>
          </a:xfrm>
        </p:spPr>
        <p:txBody>
          <a:bodyPr>
            <a:normAutofit/>
          </a:bodyPr>
          <a:lstStyle/>
          <a:p>
            <a:r>
              <a:rPr lang="en-US" dirty="0">
                <a:cs typeface="Calibri Light"/>
              </a:rPr>
              <a:t>Dynamic filtering –what is it?</a:t>
            </a:r>
            <a:endParaRPr lang="en-US" dirty="0"/>
          </a:p>
        </p:txBody>
      </p:sp>
      <p:sp>
        <p:nvSpPr>
          <p:cNvPr id="3" name="Content Placeholder 2">
            <a:extLst>
              <a:ext uri="{FF2B5EF4-FFF2-40B4-BE49-F238E27FC236}">
                <a16:creationId xmlns:a16="http://schemas.microsoft.com/office/drawing/2014/main" id="{FE1B3A21-25BF-4794-BF3B-A4AB578EAE27}"/>
              </a:ext>
            </a:extLst>
          </p:cNvPr>
          <p:cNvSpPr>
            <a:spLocks noGrp="1"/>
          </p:cNvSpPr>
          <p:nvPr>
            <p:ph idx="1"/>
          </p:nvPr>
        </p:nvSpPr>
        <p:spPr>
          <a:xfrm>
            <a:off x="838200" y="2057400"/>
            <a:ext cx="10515600" cy="3871762"/>
          </a:xfrm>
        </p:spPr>
        <p:txBody>
          <a:bodyPr vert="horz" lIns="91440" tIns="45720" rIns="91440" bIns="45720" rtlCol="0" anchor="t">
            <a:normAutofit/>
          </a:bodyPr>
          <a:lstStyle/>
          <a:p>
            <a:r>
              <a:rPr lang="en-US" sz="2400" dirty="0">
                <a:ea typeface="+mn-lt"/>
                <a:cs typeface="+mn-lt"/>
              </a:rPr>
              <a:t>Dynamic filtering optimizations significantly improve the performance of queries with selective joins by avoiding reading of data that would be filtered by join condition.</a:t>
            </a:r>
          </a:p>
          <a:p>
            <a:r>
              <a:rPr lang="en-US" sz="2400" dirty="0">
                <a:ea typeface="+mn-lt"/>
                <a:cs typeface="+mn-lt"/>
              </a:rPr>
              <a:t>Consider the following query which captures a common pattern of a fact table </a:t>
            </a:r>
            <a:r>
              <a:rPr lang="en-US" sz="2400" dirty="0">
                <a:latin typeface="Consolas"/>
              </a:rPr>
              <a:t>sales</a:t>
            </a:r>
            <a:r>
              <a:rPr lang="en-US" sz="2400" dirty="0">
                <a:ea typeface="+mn-lt"/>
                <a:cs typeface="+mn-lt"/>
              </a:rPr>
              <a:t> joined with a filtered dimension table </a:t>
            </a:r>
            <a:r>
              <a:rPr lang="en-US" sz="2400" dirty="0">
                <a:latin typeface="Consolas"/>
              </a:rPr>
              <a:t>items</a:t>
            </a:r>
            <a:r>
              <a:rPr lang="en-US" sz="2400" dirty="0">
                <a:ea typeface="+mn-lt"/>
                <a:cs typeface="+mn-lt"/>
              </a:rPr>
              <a:t>:</a:t>
            </a:r>
          </a:p>
          <a:p>
            <a:r>
              <a:rPr lang="en-US" sz="2400" dirty="0">
                <a:ea typeface="+mn-lt"/>
                <a:cs typeface="+mn-lt"/>
              </a:rPr>
              <a:t>SELECT * FROM sales JOIN items </a:t>
            </a:r>
            <a:br>
              <a:rPr lang="en-US" sz="2400" dirty="0">
                <a:ea typeface="+mn-lt"/>
                <a:cs typeface="+mn-lt"/>
              </a:rPr>
            </a:br>
            <a:r>
              <a:rPr lang="en-US" sz="2400" dirty="0">
                <a:ea typeface="+mn-lt"/>
                <a:cs typeface="+mn-lt"/>
              </a:rPr>
              <a:t>ON </a:t>
            </a:r>
            <a:r>
              <a:rPr lang="en-US" sz="2400" dirty="0" err="1">
                <a:ea typeface="+mn-lt"/>
                <a:cs typeface="+mn-lt"/>
              </a:rPr>
              <a:t>sales.item_id</a:t>
            </a:r>
            <a:r>
              <a:rPr lang="en-US" sz="2400" dirty="0">
                <a:ea typeface="+mn-lt"/>
                <a:cs typeface="+mn-lt"/>
              </a:rPr>
              <a:t> = items.id </a:t>
            </a:r>
            <a:br>
              <a:rPr lang="en-US" sz="2400" dirty="0">
                <a:ea typeface="+mn-lt"/>
                <a:cs typeface="+mn-lt"/>
              </a:rPr>
            </a:br>
            <a:r>
              <a:rPr lang="en-US" sz="2400" dirty="0">
                <a:ea typeface="+mn-lt"/>
                <a:cs typeface="+mn-lt"/>
              </a:rPr>
              <a:t>WHERE </a:t>
            </a:r>
            <a:r>
              <a:rPr lang="en-US" sz="2400" dirty="0" err="1">
                <a:ea typeface="+mn-lt"/>
                <a:cs typeface="+mn-lt"/>
              </a:rPr>
              <a:t>items.price</a:t>
            </a:r>
            <a:r>
              <a:rPr lang="en-US" sz="2400" dirty="0">
                <a:ea typeface="+mn-lt"/>
                <a:cs typeface="+mn-lt"/>
              </a:rPr>
              <a:t> &gt; 1000;</a:t>
            </a:r>
          </a:p>
          <a:p>
            <a:endParaRPr lang="en-US" sz="2400">
              <a:cs typeface="Calibri"/>
            </a:endParaRPr>
          </a:p>
        </p:txBody>
      </p:sp>
    </p:spTree>
    <p:extLst>
      <p:ext uri="{BB962C8B-B14F-4D97-AF65-F5344CB8AC3E}">
        <p14:creationId xmlns:p14="http://schemas.microsoft.com/office/powerpoint/2010/main" val="3210877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E7445-8172-4BFA-B9EB-EE1B5A4E48B2}"/>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Dynamic filtering</a:t>
            </a:r>
            <a:endParaRPr lang="en-US" sz="4000">
              <a:solidFill>
                <a:srgbClr val="FFFFFF"/>
              </a:solidFill>
            </a:endParaRPr>
          </a:p>
        </p:txBody>
      </p:sp>
      <p:sp>
        <p:nvSpPr>
          <p:cNvPr id="3" name="Content Placeholder 2">
            <a:extLst>
              <a:ext uri="{FF2B5EF4-FFF2-40B4-BE49-F238E27FC236}">
                <a16:creationId xmlns:a16="http://schemas.microsoft.com/office/drawing/2014/main" id="{5F3C986E-22EE-4E29-A339-C174154D6111}"/>
              </a:ext>
            </a:extLst>
          </p:cNvPr>
          <p:cNvSpPr>
            <a:spLocks noGrp="1"/>
          </p:cNvSpPr>
          <p:nvPr>
            <p:ph idx="1"/>
          </p:nvPr>
        </p:nvSpPr>
        <p:spPr>
          <a:xfrm>
            <a:off x="393812" y="2318197"/>
            <a:ext cx="11146879" cy="4283517"/>
          </a:xfrm>
        </p:spPr>
        <p:txBody>
          <a:bodyPr vert="horz" lIns="91440" tIns="45720" rIns="91440" bIns="45720" rtlCol="0" anchor="ctr">
            <a:normAutofit/>
          </a:bodyPr>
          <a:lstStyle/>
          <a:p>
            <a:r>
              <a:rPr lang="en-US" sz="2000" dirty="0">
                <a:ea typeface="+mn-lt"/>
                <a:cs typeface="+mn-lt"/>
              </a:rPr>
              <a:t>Without dynamic filtering, Trino pushes predicates for the dimension table to the table scan on </a:t>
            </a:r>
            <a:r>
              <a:rPr lang="en-US" sz="2000" dirty="0">
                <a:latin typeface="Consolas"/>
              </a:rPr>
              <a:t>items</a:t>
            </a:r>
            <a:r>
              <a:rPr lang="en-US" sz="2000" dirty="0">
                <a:ea typeface="+mn-lt"/>
                <a:cs typeface="+mn-lt"/>
              </a:rPr>
              <a:t>, and it scans all the data in the fact table since there are no filters on </a:t>
            </a:r>
            <a:r>
              <a:rPr lang="en-US" sz="2000" dirty="0">
                <a:latin typeface="Consolas"/>
              </a:rPr>
              <a:t>sales</a:t>
            </a:r>
            <a:r>
              <a:rPr lang="en-US" sz="2000" dirty="0">
                <a:ea typeface="+mn-lt"/>
                <a:cs typeface="+mn-lt"/>
              </a:rPr>
              <a:t> in the query.</a:t>
            </a:r>
          </a:p>
          <a:p>
            <a:endParaRPr lang="en-US" sz="2000" dirty="0">
              <a:ea typeface="+mn-lt"/>
              <a:cs typeface="+mn-lt"/>
            </a:endParaRPr>
          </a:p>
          <a:p>
            <a:r>
              <a:rPr lang="en-US" sz="2000" dirty="0">
                <a:ea typeface="+mn-lt"/>
                <a:cs typeface="+mn-lt"/>
              </a:rPr>
              <a:t>The join operator ends up throwing away most of the probe-side rows as the join criteria is highly selective.</a:t>
            </a:r>
          </a:p>
          <a:p>
            <a:endParaRPr lang="en-US" sz="2000" dirty="0">
              <a:ea typeface="+mn-lt"/>
              <a:cs typeface="+mn-lt"/>
            </a:endParaRPr>
          </a:p>
          <a:p>
            <a:r>
              <a:rPr lang="en-US" sz="2000" dirty="0">
                <a:ea typeface="+mn-lt"/>
                <a:cs typeface="+mn-lt"/>
              </a:rPr>
              <a:t>When dynamic filtering is enabled, Trino collects candidate values for join condition from the processed dimension table on the right side of join.</a:t>
            </a:r>
          </a:p>
          <a:p>
            <a:endParaRPr lang="en-US" sz="2000" dirty="0">
              <a:ea typeface="+mn-lt"/>
              <a:cs typeface="+mn-lt"/>
            </a:endParaRPr>
          </a:p>
          <a:p>
            <a:r>
              <a:rPr lang="en-US" sz="2000" dirty="0">
                <a:ea typeface="+mn-lt"/>
                <a:cs typeface="+mn-lt"/>
              </a:rPr>
              <a:t>In the case of broadcast joins, the runtime predicates generated from this collection are pushed into the local table scan on the left side of the join running on the same worker.</a:t>
            </a:r>
            <a:endParaRPr lang="en-US" sz="2000" dirty="0">
              <a:cs typeface="Calibri"/>
            </a:endParaRPr>
          </a:p>
        </p:txBody>
      </p:sp>
    </p:spTree>
    <p:extLst>
      <p:ext uri="{BB962C8B-B14F-4D97-AF65-F5344CB8AC3E}">
        <p14:creationId xmlns:p14="http://schemas.microsoft.com/office/powerpoint/2010/main" val="3626499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FC1DC-B492-4937-BF17-79CFF47557A9}"/>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Dynamic filtering</a:t>
            </a:r>
          </a:p>
        </p:txBody>
      </p:sp>
      <p:pic>
        <p:nvPicPr>
          <p:cNvPr id="4" name="Picture 4" descr="Diagram&#10;&#10;Description automatically generated">
            <a:extLst>
              <a:ext uri="{FF2B5EF4-FFF2-40B4-BE49-F238E27FC236}">
                <a16:creationId xmlns:a16="http://schemas.microsoft.com/office/drawing/2014/main" id="{DDA9022C-B457-4D7F-89BF-8B90EA70B89C}"/>
              </a:ext>
            </a:extLst>
          </p:cNvPr>
          <p:cNvPicPr>
            <a:picLocks noGrp="1" noChangeAspect="1"/>
          </p:cNvPicPr>
          <p:nvPr>
            <p:ph idx="1"/>
          </p:nvPr>
        </p:nvPicPr>
        <p:blipFill rotWithShape="1">
          <a:blip r:embed="rId2"/>
          <a:srcRect r="-64" b="933"/>
          <a:stretch/>
        </p:blipFill>
        <p:spPr>
          <a:xfrm>
            <a:off x="460572" y="2007267"/>
            <a:ext cx="10748507" cy="4293792"/>
          </a:xfrm>
          <a:prstGeom prst="rect">
            <a:avLst/>
          </a:prstGeom>
        </p:spPr>
      </p:pic>
    </p:spTree>
    <p:extLst>
      <p:ext uri="{BB962C8B-B14F-4D97-AF65-F5344CB8AC3E}">
        <p14:creationId xmlns:p14="http://schemas.microsoft.com/office/powerpoint/2010/main" val="2173083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C6342-6CC3-483B-B074-E94940D8E73C}"/>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Dynamic filtering</a:t>
            </a:r>
            <a:endParaRPr lang="en-US">
              <a:solidFill>
                <a:schemeClr val="bg1"/>
              </a:solidFill>
            </a:endParaRPr>
          </a:p>
        </p:txBody>
      </p:sp>
      <p:graphicFrame>
        <p:nvGraphicFramePr>
          <p:cNvPr id="6" name="Content Placeholder 2">
            <a:extLst>
              <a:ext uri="{FF2B5EF4-FFF2-40B4-BE49-F238E27FC236}">
                <a16:creationId xmlns:a16="http://schemas.microsoft.com/office/drawing/2014/main" id="{77D53296-52D9-486C-987C-5EAF75C8D6F8}"/>
              </a:ext>
            </a:extLst>
          </p:cNvPr>
          <p:cNvGraphicFramePr>
            <a:graphicFrameLocks noGrp="1"/>
          </p:cNvGraphicFramePr>
          <p:nvPr>
            <p:ph idx="1"/>
            <p:extLst>
              <p:ext uri="{D42A27DB-BD31-4B8C-83A1-F6EECF244321}">
                <p14:modId xmlns:p14="http://schemas.microsoft.com/office/powerpoint/2010/main" val="2905718966"/>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20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D3A34-538D-4676-8176-3EE01F91A667}"/>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cs typeface="Calibri Light"/>
              </a:rPr>
              <a:t>Analysis and confirmation</a:t>
            </a:r>
          </a:p>
        </p:txBody>
      </p:sp>
      <p:sp>
        <p:nvSpPr>
          <p:cNvPr id="3" name="Content Placeholder 2">
            <a:extLst>
              <a:ext uri="{FF2B5EF4-FFF2-40B4-BE49-F238E27FC236}">
                <a16:creationId xmlns:a16="http://schemas.microsoft.com/office/drawing/2014/main" id="{7B0F0534-D069-4D02-B61D-EA0CA1BCF04A}"/>
              </a:ext>
            </a:extLst>
          </p:cNvPr>
          <p:cNvSpPr>
            <a:spLocks noGrp="1"/>
          </p:cNvSpPr>
          <p:nvPr>
            <p:ph idx="1"/>
          </p:nvPr>
        </p:nvSpPr>
        <p:spPr>
          <a:xfrm>
            <a:off x="4324737" y="649480"/>
            <a:ext cx="7600568" cy="5546047"/>
          </a:xfrm>
        </p:spPr>
        <p:txBody>
          <a:bodyPr vert="horz" lIns="91440" tIns="45720" rIns="91440" bIns="45720" rtlCol="0" anchor="ctr">
            <a:normAutofit/>
          </a:bodyPr>
          <a:lstStyle/>
          <a:p>
            <a:r>
              <a:rPr lang="en-US" sz="2000">
                <a:ea typeface="+mn-lt"/>
                <a:cs typeface="+mn-lt"/>
              </a:rPr>
              <a:t>Dynamic filtering depends on a number of factors:</a:t>
            </a:r>
          </a:p>
          <a:p>
            <a:pPr lvl="1"/>
            <a:r>
              <a:rPr lang="en-US" sz="2000">
                <a:ea typeface="+mn-lt"/>
                <a:cs typeface="+mn-lt"/>
              </a:rPr>
              <a:t>Planner support for dynamic filtering for a given join operation in Trino.</a:t>
            </a:r>
          </a:p>
          <a:p>
            <a:pPr lvl="1"/>
            <a:r>
              <a:rPr lang="en-US" sz="2000">
                <a:ea typeface="+mn-lt"/>
                <a:cs typeface="+mn-lt"/>
              </a:rPr>
              <a:t>Currently inner and right joins with </a:t>
            </a:r>
            <a:r>
              <a:rPr lang="en-US" sz="2000">
                <a:latin typeface="Consolas"/>
                <a:cs typeface="Calibri"/>
              </a:rPr>
              <a:t>=</a:t>
            </a:r>
            <a:r>
              <a:rPr lang="en-US" sz="2000">
                <a:ea typeface="+mn-lt"/>
                <a:cs typeface="+mn-lt"/>
              </a:rPr>
              <a:t>, </a:t>
            </a:r>
            <a:r>
              <a:rPr lang="en-US" sz="2000">
                <a:latin typeface="Consolas"/>
                <a:cs typeface="Calibri"/>
              </a:rPr>
              <a:t>&lt;</a:t>
            </a:r>
            <a:r>
              <a:rPr lang="en-US" sz="2000">
                <a:ea typeface="+mn-lt"/>
                <a:cs typeface="+mn-lt"/>
              </a:rPr>
              <a:t>, </a:t>
            </a:r>
            <a:r>
              <a:rPr lang="en-US" sz="2000">
                <a:latin typeface="Consolas"/>
                <a:cs typeface="Calibri"/>
              </a:rPr>
              <a:t>&lt;=</a:t>
            </a:r>
            <a:r>
              <a:rPr lang="en-US" sz="2000">
                <a:ea typeface="+mn-lt"/>
                <a:cs typeface="+mn-lt"/>
              </a:rPr>
              <a:t>, </a:t>
            </a:r>
            <a:r>
              <a:rPr lang="en-US" sz="2000">
                <a:latin typeface="Consolas"/>
                <a:cs typeface="Calibri"/>
              </a:rPr>
              <a:t>&gt;</a:t>
            </a:r>
            <a:r>
              <a:rPr lang="en-US" sz="2000">
                <a:ea typeface="+mn-lt"/>
                <a:cs typeface="+mn-lt"/>
              </a:rPr>
              <a:t>, </a:t>
            </a:r>
            <a:r>
              <a:rPr lang="en-US" sz="2000">
                <a:latin typeface="Consolas"/>
                <a:cs typeface="Calibri"/>
              </a:rPr>
              <a:t>&gt;=</a:t>
            </a:r>
            <a:r>
              <a:rPr lang="en-US" sz="2000">
                <a:ea typeface="+mn-lt"/>
                <a:cs typeface="+mn-lt"/>
              </a:rPr>
              <a:t> or </a:t>
            </a:r>
            <a:r>
              <a:rPr lang="en-US" sz="2000">
                <a:latin typeface="Consolas"/>
                <a:cs typeface="Calibri"/>
              </a:rPr>
              <a:t>IS NOT DISTINCT FROM</a:t>
            </a:r>
            <a:r>
              <a:rPr lang="en-US" sz="2000">
                <a:ea typeface="+mn-lt"/>
                <a:cs typeface="+mn-lt"/>
              </a:rPr>
              <a:t> join conditions, and semi-joins with </a:t>
            </a:r>
            <a:r>
              <a:rPr lang="en-US" sz="2000">
                <a:latin typeface="Consolas"/>
                <a:cs typeface="Calibri"/>
              </a:rPr>
              <a:t>IN</a:t>
            </a:r>
            <a:r>
              <a:rPr lang="en-US" sz="2000">
                <a:ea typeface="+mn-lt"/>
                <a:cs typeface="+mn-lt"/>
              </a:rPr>
              <a:t> conditions are supported.</a:t>
            </a:r>
          </a:p>
          <a:p>
            <a:pPr lvl="1"/>
            <a:r>
              <a:rPr lang="en-US" sz="2000">
                <a:ea typeface="+mn-lt"/>
                <a:cs typeface="+mn-lt"/>
              </a:rPr>
              <a:t>Connector support for utilizing dynamic filters pushed into the table scan at runtime.</a:t>
            </a:r>
          </a:p>
          <a:p>
            <a:pPr lvl="2"/>
            <a:r>
              <a:rPr lang="en-US" dirty="0">
                <a:ea typeface="+mn-lt"/>
                <a:cs typeface="+mn-lt"/>
              </a:rPr>
              <a:t>For example, the Hive connector can push dynamic filters into ORC and Parquet readers to perform stripe or row-group pruning.</a:t>
            </a:r>
          </a:p>
          <a:p>
            <a:pPr lvl="1"/>
            <a:r>
              <a:rPr lang="en-US" sz="2000">
                <a:ea typeface="+mn-lt"/>
                <a:cs typeface="+mn-lt"/>
              </a:rPr>
              <a:t>Connector support for utilizing dynamic filters at the splits enumeration stage.</a:t>
            </a:r>
          </a:p>
          <a:p>
            <a:pPr lvl="1"/>
            <a:r>
              <a:rPr lang="en-US" sz="2000">
                <a:ea typeface="+mn-lt"/>
                <a:cs typeface="+mn-lt"/>
              </a:rPr>
              <a:t>Size of right (build) side of the join.</a:t>
            </a:r>
          </a:p>
        </p:txBody>
      </p:sp>
    </p:spTree>
    <p:extLst>
      <p:ext uri="{BB962C8B-B14F-4D97-AF65-F5344CB8AC3E}">
        <p14:creationId xmlns:p14="http://schemas.microsoft.com/office/powerpoint/2010/main" val="2639440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2F407A-8DD3-4B46-A1E1-E9DC235BEA54}"/>
              </a:ext>
            </a:extLst>
          </p:cNvPr>
          <p:cNvSpPr>
            <a:spLocks noGrp="1"/>
          </p:cNvSpPr>
          <p:nvPr>
            <p:ph type="title"/>
          </p:nvPr>
        </p:nvSpPr>
        <p:spPr>
          <a:xfrm>
            <a:off x="1046746" y="586822"/>
            <a:ext cx="3560252" cy="1645920"/>
          </a:xfrm>
        </p:spPr>
        <p:txBody>
          <a:bodyPr>
            <a:normAutofit/>
          </a:bodyPr>
          <a:lstStyle/>
          <a:p>
            <a:r>
              <a:rPr lang="en-US" sz="3200">
                <a:cs typeface="Calibri Light"/>
              </a:rPr>
              <a:t>Analysis and confirmation</a:t>
            </a:r>
            <a:endParaRPr lang="en-US" sz="3200"/>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0E5F380-6670-4610-A32F-8A6241017471}"/>
              </a:ext>
            </a:extLst>
          </p:cNvPr>
          <p:cNvSpPr>
            <a:spLocks noGrp="1"/>
          </p:cNvSpPr>
          <p:nvPr>
            <p:ph idx="1"/>
          </p:nvPr>
        </p:nvSpPr>
        <p:spPr>
          <a:xfrm>
            <a:off x="5351164" y="586822"/>
            <a:ext cx="6002636" cy="1645920"/>
          </a:xfrm>
        </p:spPr>
        <p:txBody>
          <a:bodyPr vert="horz" lIns="91440" tIns="45720" rIns="91440" bIns="45720" rtlCol="0" anchor="ctr">
            <a:normAutofit/>
          </a:bodyPr>
          <a:lstStyle/>
          <a:p>
            <a:r>
              <a:rPr lang="en-US" sz="1800">
                <a:ea typeface="+mn-lt"/>
                <a:cs typeface="+mn-lt"/>
              </a:rPr>
              <a:t>You can take a closer look at the EXPLAIN plan of the query to analyze if the planner is adding dynamic filters to a specific query’s plan.</a:t>
            </a:r>
          </a:p>
          <a:p>
            <a:r>
              <a:rPr lang="en-US" sz="1800">
                <a:ea typeface="+mn-lt"/>
                <a:cs typeface="+mn-lt"/>
              </a:rPr>
              <a:t>For example, the explain plan for the query can be obtained by running the following statement:</a:t>
            </a:r>
          </a:p>
          <a:p>
            <a:endParaRPr lang="en-US" sz="1800">
              <a:cs typeface="Calibri"/>
            </a:endParaRPr>
          </a:p>
        </p:txBody>
      </p:sp>
      <p:pic>
        <p:nvPicPr>
          <p:cNvPr id="4" name="Picture 4" descr="Graphical user interface, text, application&#10;&#10;Description automatically generated">
            <a:extLst>
              <a:ext uri="{FF2B5EF4-FFF2-40B4-BE49-F238E27FC236}">
                <a16:creationId xmlns:a16="http://schemas.microsoft.com/office/drawing/2014/main" id="{D4B2DEB1-D4D2-4793-9786-CA59A04916A7}"/>
              </a:ext>
            </a:extLst>
          </p:cNvPr>
          <p:cNvPicPr>
            <a:picLocks noChangeAspect="1"/>
          </p:cNvPicPr>
          <p:nvPr/>
        </p:nvPicPr>
        <p:blipFill>
          <a:blip r:embed="rId2"/>
          <a:stretch>
            <a:fillRect/>
          </a:stretch>
        </p:blipFill>
        <p:spPr>
          <a:xfrm>
            <a:off x="557784" y="3247858"/>
            <a:ext cx="11164824" cy="2456260"/>
          </a:xfrm>
          <a:prstGeom prst="rect">
            <a:avLst/>
          </a:prstGeom>
        </p:spPr>
      </p:pic>
    </p:spTree>
    <p:extLst>
      <p:ext uri="{BB962C8B-B14F-4D97-AF65-F5344CB8AC3E}">
        <p14:creationId xmlns:p14="http://schemas.microsoft.com/office/powerpoint/2010/main" val="3685132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90D4E-771D-4F88-B68D-371D7F099273}"/>
              </a:ext>
            </a:extLst>
          </p:cNvPr>
          <p:cNvSpPr>
            <a:spLocks noGrp="1"/>
          </p:cNvSpPr>
          <p:nvPr>
            <p:ph type="title"/>
          </p:nvPr>
        </p:nvSpPr>
        <p:spPr>
          <a:xfrm>
            <a:off x="589560" y="856180"/>
            <a:ext cx="4560584" cy="1128068"/>
          </a:xfrm>
        </p:spPr>
        <p:txBody>
          <a:bodyPr anchor="ctr">
            <a:normAutofit/>
          </a:bodyPr>
          <a:lstStyle/>
          <a:p>
            <a:r>
              <a:rPr lang="en-US" sz="3700">
                <a:cs typeface="Calibri Light"/>
              </a:rPr>
              <a:t>Analysis and confirmation</a:t>
            </a:r>
            <a:endParaRPr lang="en-US" sz="37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F39B5E-EBC0-4A8E-8688-4C6A8719AD77}"/>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1900">
                <a:ea typeface="+mn-lt"/>
                <a:cs typeface="+mn-lt"/>
              </a:rPr>
              <a:t>The explain plan for this query shows </a:t>
            </a:r>
            <a:r>
              <a:rPr lang="en-US" sz="1900">
                <a:latin typeface="Consolas"/>
              </a:rPr>
              <a:t>dynamicFilterAssignments</a:t>
            </a:r>
            <a:r>
              <a:rPr lang="en-US" sz="1900">
                <a:ea typeface="+mn-lt"/>
                <a:cs typeface="+mn-lt"/>
              </a:rPr>
              <a:t> in the </a:t>
            </a:r>
            <a:r>
              <a:rPr lang="en-US" sz="1900">
                <a:latin typeface="Consolas"/>
              </a:rPr>
              <a:t>InnerJoin</a:t>
            </a:r>
            <a:r>
              <a:rPr lang="en-US" sz="1900">
                <a:ea typeface="+mn-lt"/>
                <a:cs typeface="+mn-lt"/>
              </a:rPr>
              <a:t> node with dynamic filter </a:t>
            </a:r>
            <a:r>
              <a:rPr lang="en-US" sz="1900">
                <a:latin typeface="Consolas"/>
              </a:rPr>
              <a:t>df_370</a:t>
            </a:r>
            <a:r>
              <a:rPr lang="en-US" sz="1900">
                <a:ea typeface="+mn-lt"/>
                <a:cs typeface="+mn-lt"/>
              </a:rPr>
              <a:t> collected from build symbol </a:t>
            </a:r>
            <a:r>
              <a:rPr lang="en-US" sz="1900">
                <a:latin typeface="Consolas"/>
              </a:rPr>
              <a:t>d_date_sk</a:t>
            </a:r>
            <a:r>
              <a:rPr lang="en-US" sz="1900">
                <a:ea typeface="+mn-lt"/>
                <a:cs typeface="+mn-lt"/>
              </a:rPr>
              <a:t>.</a:t>
            </a:r>
          </a:p>
          <a:p>
            <a:r>
              <a:rPr lang="en-US" sz="1900">
                <a:ea typeface="+mn-lt"/>
                <a:cs typeface="+mn-lt"/>
              </a:rPr>
              <a:t>You can also see the </a:t>
            </a:r>
            <a:r>
              <a:rPr lang="en-US" sz="1900">
                <a:latin typeface="Consolas"/>
                <a:cs typeface="Calibri"/>
              </a:rPr>
              <a:t>dynamicFilter</a:t>
            </a:r>
            <a:r>
              <a:rPr lang="en-US" sz="1900">
                <a:ea typeface="+mn-lt"/>
                <a:cs typeface="+mn-lt"/>
              </a:rPr>
              <a:t> predicate as part of the Hive </a:t>
            </a:r>
            <a:r>
              <a:rPr lang="en-US" sz="1900">
                <a:latin typeface="Consolas"/>
                <a:cs typeface="Calibri"/>
              </a:rPr>
              <a:t>ScanFilterProject</a:t>
            </a:r>
            <a:r>
              <a:rPr lang="en-US" sz="1900">
                <a:ea typeface="+mn-lt"/>
                <a:cs typeface="+mn-lt"/>
              </a:rPr>
              <a:t> operator where </a:t>
            </a:r>
            <a:r>
              <a:rPr lang="en-US" sz="1900">
                <a:latin typeface="Consolas"/>
                <a:cs typeface="Calibri"/>
              </a:rPr>
              <a:t>df_370</a:t>
            </a:r>
            <a:r>
              <a:rPr lang="en-US" sz="1900">
                <a:ea typeface="+mn-lt"/>
                <a:cs typeface="+mn-lt"/>
              </a:rPr>
              <a:t> is associated with probe symbol </a:t>
            </a:r>
            <a:r>
              <a:rPr lang="en-US" sz="1900">
                <a:latin typeface="Consolas"/>
                <a:cs typeface="Calibri"/>
              </a:rPr>
              <a:t>ss_sold_date_sk</a:t>
            </a:r>
            <a:r>
              <a:rPr lang="en-US" sz="1900">
                <a:ea typeface="+mn-lt"/>
                <a:cs typeface="+mn-lt"/>
              </a:rPr>
              <a:t>.</a:t>
            </a:r>
          </a:p>
          <a:p>
            <a:r>
              <a:rPr lang="en-US" sz="1900">
                <a:ea typeface="+mn-lt"/>
                <a:cs typeface="+mn-lt"/>
              </a:rPr>
              <a:t>This shows you that the planner is successful in pushing dynamic filters down to the connector in the query plan.</a:t>
            </a:r>
            <a:endParaRPr lang="en-US" sz="19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436379AA-F8D5-4A35-8577-F7E53680E35B}"/>
              </a:ext>
            </a:extLst>
          </p:cNvPr>
          <p:cNvPicPr>
            <a:picLocks noChangeAspect="1"/>
          </p:cNvPicPr>
          <p:nvPr/>
        </p:nvPicPr>
        <p:blipFill rotWithShape="1">
          <a:blip r:embed="rId2"/>
          <a:srcRect r="-66" b="256"/>
          <a:stretch/>
        </p:blipFill>
        <p:spPr>
          <a:xfrm>
            <a:off x="5148748" y="516131"/>
            <a:ext cx="6910956" cy="5832761"/>
          </a:xfrm>
          <a:prstGeom prst="rect">
            <a:avLst/>
          </a:prstGeom>
        </p:spPr>
      </p:pic>
    </p:spTree>
    <p:extLst>
      <p:ext uri="{BB962C8B-B14F-4D97-AF65-F5344CB8AC3E}">
        <p14:creationId xmlns:p14="http://schemas.microsoft.com/office/powerpoint/2010/main" val="362050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5A4075A-2E21-49C4-BEA6-8F70BC32E80E}"/>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Trino concepts - Coordinator</a:t>
            </a:r>
            <a:endParaRPr lang="en-US" sz="4000">
              <a:solidFill>
                <a:srgbClr val="FFFFFF"/>
              </a:solidFill>
            </a:endParaRPr>
          </a:p>
        </p:txBody>
      </p:sp>
      <p:sp>
        <p:nvSpPr>
          <p:cNvPr id="3" name="Content Placeholder 2">
            <a:extLst>
              <a:ext uri="{FF2B5EF4-FFF2-40B4-BE49-F238E27FC236}">
                <a16:creationId xmlns:a16="http://schemas.microsoft.com/office/drawing/2014/main" id="{37CAD653-0ACD-4E6F-A0F3-DCE8DBF97CD0}"/>
              </a:ext>
            </a:extLst>
          </p:cNvPr>
          <p:cNvSpPr>
            <a:spLocks noGrp="1"/>
          </p:cNvSpPr>
          <p:nvPr>
            <p:ph idx="1"/>
          </p:nvPr>
        </p:nvSpPr>
        <p:spPr>
          <a:xfrm>
            <a:off x="1367624" y="2490436"/>
            <a:ext cx="10626092" cy="4295456"/>
          </a:xfrm>
        </p:spPr>
        <p:txBody>
          <a:bodyPr vert="horz" lIns="91440" tIns="45720" rIns="91440" bIns="45720" rtlCol="0" anchor="ctr">
            <a:normAutofit/>
          </a:bodyPr>
          <a:lstStyle/>
          <a:p>
            <a:pPr algn="r" rtl="1"/>
            <a:r>
              <a:rPr lang="en-US" sz="2000" dirty="0" err="1">
                <a:ea typeface="+mn-lt"/>
                <a:cs typeface="+mn-lt"/>
              </a:rPr>
              <a:t>הcoordinator</a:t>
            </a:r>
            <a:r>
              <a:rPr lang="en-US" sz="2000" dirty="0">
                <a:ea typeface="+mn-lt"/>
                <a:cs typeface="+mn-lt"/>
              </a:rPr>
              <a:t> </a:t>
            </a:r>
            <a:r>
              <a:rPr lang="en-US" sz="2000" dirty="0" err="1">
                <a:ea typeface="+mn-lt"/>
                <a:cs typeface="+mn-lt"/>
              </a:rPr>
              <a:t>בtrino</a:t>
            </a:r>
            <a:r>
              <a:rPr lang="en-US" sz="2000" dirty="0">
                <a:ea typeface="+mn-lt"/>
                <a:cs typeface="+mn-lt"/>
              </a:rPr>
              <a:t> </a:t>
            </a:r>
            <a:r>
              <a:rPr lang="en-US" sz="2000" dirty="0" err="1">
                <a:ea typeface="+mn-lt"/>
                <a:cs typeface="+mn-lt"/>
              </a:rPr>
              <a:t>זה</a:t>
            </a:r>
            <a:r>
              <a:rPr lang="en-US" sz="2000" dirty="0">
                <a:ea typeface="+mn-lt"/>
                <a:cs typeface="+mn-lt"/>
              </a:rPr>
              <a:t> </a:t>
            </a:r>
            <a:r>
              <a:rPr lang="en-US" sz="2000" dirty="0" err="1">
                <a:ea typeface="+mn-lt"/>
                <a:cs typeface="+mn-lt"/>
              </a:rPr>
              <a:t>השרת</a:t>
            </a:r>
            <a:r>
              <a:rPr lang="en-US" sz="2000" dirty="0">
                <a:ea typeface="+mn-lt"/>
                <a:cs typeface="+mn-lt"/>
              </a:rPr>
              <a:t> </a:t>
            </a:r>
            <a:r>
              <a:rPr lang="en-US" sz="2000" dirty="0" err="1">
                <a:ea typeface="+mn-lt"/>
                <a:cs typeface="+mn-lt"/>
              </a:rPr>
              <a:t>שאחראי</a:t>
            </a:r>
            <a:r>
              <a:rPr lang="en-US" sz="2000" dirty="0">
                <a:ea typeface="+mn-lt"/>
                <a:cs typeface="+mn-lt"/>
              </a:rPr>
              <a:t> </a:t>
            </a:r>
            <a:r>
              <a:rPr lang="en-US" sz="2000" dirty="0" err="1">
                <a:ea typeface="+mn-lt"/>
                <a:cs typeface="+mn-lt"/>
              </a:rPr>
              <a:t>על</a:t>
            </a:r>
            <a:r>
              <a:rPr lang="en-US" sz="2000" dirty="0">
                <a:ea typeface="+mn-lt"/>
                <a:cs typeface="+mn-lt"/>
              </a:rPr>
              <a:t>:</a:t>
            </a:r>
          </a:p>
          <a:p>
            <a:pPr lvl="1" algn="r" rtl="1"/>
            <a:r>
              <a:rPr lang="en-US" sz="2000" dirty="0">
                <a:ea typeface="+mn-lt"/>
                <a:cs typeface="+mn-lt"/>
              </a:rPr>
              <a:t>parsing statements</a:t>
            </a:r>
          </a:p>
          <a:p>
            <a:pPr lvl="1" algn="r" rtl="1"/>
            <a:r>
              <a:rPr lang="en-US" sz="2000" dirty="0">
                <a:ea typeface="+mn-lt"/>
                <a:cs typeface="+mn-lt"/>
              </a:rPr>
              <a:t>planning queries</a:t>
            </a:r>
          </a:p>
          <a:p>
            <a:pPr lvl="1" algn="r" rtl="1"/>
            <a:r>
              <a:rPr lang="en-US" sz="2000" dirty="0">
                <a:ea typeface="+mn-lt"/>
                <a:cs typeface="+mn-lt"/>
              </a:rPr>
              <a:t>managing Trino worker nodes</a:t>
            </a:r>
          </a:p>
          <a:p>
            <a:pPr algn="r" rtl="1"/>
            <a:r>
              <a:rPr lang="en-US" sz="2000" dirty="0" err="1">
                <a:ea typeface="+mn-lt"/>
                <a:cs typeface="+mn-lt"/>
              </a:rPr>
              <a:t>זהו</a:t>
            </a:r>
            <a:r>
              <a:rPr lang="en-US" sz="2000" dirty="0">
                <a:ea typeface="+mn-lt"/>
                <a:cs typeface="+mn-lt"/>
              </a:rPr>
              <a:t> "</a:t>
            </a:r>
            <a:r>
              <a:rPr lang="en-US" sz="2000" dirty="0" err="1">
                <a:ea typeface="+mn-lt"/>
                <a:cs typeface="+mn-lt"/>
              </a:rPr>
              <a:t>המוח</a:t>
            </a:r>
            <a:r>
              <a:rPr lang="en-US" sz="2000" dirty="0">
                <a:ea typeface="+mn-lt"/>
                <a:cs typeface="+mn-lt"/>
              </a:rPr>
              <a:t>" </a:t>
            </a:r>
            <a:r>
              <a:rPr lang="en-US" sz="2000" dirty="0" err="1">
                <a:ea typeface="+mn-lt"/>
                <a:cs typeface="+mn-lt"/>
              </a:rPr>
              <a:t>של</a:t>
            </a:r>
            <a:r>
              <a:rPr lang="en-US" sz="2000" dirty="0">
                <a:ea typeface="+mn-lt"/>
                <a:cs typeface="+mn-lt"/>
              </a:rPr>
              <a:t> </a:t>
            </a:r>
            <a:r>
              <a:rPr lang="en-US" sz="2000" dirty="0" err="1">
                <a:ea typeface="+mn-lt"/>
                <a:cs typeface="+mn-lt"/>
              </a:rPr>
              <a:t>טרינו</a:t>
            </a:r>
            <a:r>
              <a:rPr lang="en-US" sz="2000" dirty="0">
                <a:ea typeface="+mn-lt"/>
                <a:cs typeface="+mn-lt"/>
              </a:rPr>
              <a:t> </a:t>
            </a:r>
            <a:r>
              <a:rPr lang="en-US" sz="2000" dirty="0" err="1">
                <a:ea typeface="+mn-lt"/>
                <a:cs typeface="+mn-lt"/>
              </a:rPr>
              <a:t>והוא</a:t>
            </a:r>
            <a:r>
              <a:rPr lang="en-US" sz="2000" dirty="0">
                <a:ea typeface="+mn-lt"/>
                <a:cs typeface="+mn-lt"/>
              </a:rPr>
              <a:t> </a:t>
            </a:r>
            <a:r>
              <a:rPr lang="en-US" sz="2000" dirty="0" err="1">
                <a:ea typeface="+mn-lt"/>
                <a:cs typeface="+mn-lt"/>
              </a:rPr>
              <a:t>גם</a:t>
            </a:r>
            <a:r>
              <a:rPr lang="en-US" sz="2000" dirty="0">
                <a:ea typeface="+mn-lt"/>
                <a:cs typeface="+mn-lt"/>
              </a:rPr>
              <a:t> </a:t>
            </a:r>
            <a:r>
              <a:rPr lang="en-US" sz="2000" dirty="0" err="1">
                <a:ea typeface="+mn-lt"/>
                <a:cs typeface="+mn-lt"/>
              </a:rPr>
              <a:t>הnode</a:t>
            </a:r>
            <a:r>
              <a:rPr lang="en-US" sz="2000" dirty="0">
                <a:ea typeface="+mn-lt"/>
                <a:cs typeface="+mn-lt"/>
              </a:rPr>
              <a:t> </a:t>
            </a:r>
            <a:r>
              <a:rPr lang="en-US" sz="2000" dirty="0" err="1">
                <a:ea typeface="+mn-lt"/>
                <a:cs typeface="+mn-lt"/>
              </a:rPr>
              <a:t>שאליו</a:t>
            </a:r>
            <a:r>
              <a:rPr lang="en-US" sz="2000" dirty="0">
                <a:ea typeface="+mn-lt"/>
                <a:cs typeface="+mn-lt"/>
              </a:rPr>
              <a:t> </a:t>
            </a:r>
            <a:r>
              <a:rPr lang="en-US" sz="2000" dirty="0" err="1">
                <a:ea typeface="+mn-lt"/>
                <a:cs typeface="+mn-lt"/>
              </a:rPr>
              <a:t>מתחבר</a:t>
            </a:r>
            <a:r>
              <a:rPr lang="en-US" sz="2000" dirty="0">
                <a:ea typeface="+mn-lt"/>
                <a:cs typeface="+mn-lt"/>
              </a:rPr>
              <a:t> </a:t>
            </a:r>
            <a:r>
              <a:rPr lang="en-US" sz="2000" dirty="0" err="1">
                <a:ea typeface="+mn-lt"/>
                <a:cs typeface="+mn-lt"/>
              </a:rPr>
              <a:t>לקוח</a:t>
            </a:r>
            <a:r>
              <a:rPr lang="en-US" sz="2000" dirty="0">
                <a:ea typeface="+mn-lt"/>
                <a:cs typeface="+mn-lt"/>
              </a:rPr>
              <a:t> </a:t>
            </a:r>
            <a:r>
              <a:rPr lang="en-US" sz="2000" dirty="0" err="1">
                <a:ea typeface="+mn-lt"/>
                <a:cs typeface="+mn-lt"/>
              </a:rPr>
              <a:t>כדי</a:t>
            </a:r>
            <a:r>
              <a:rPr lang="en-US" sz="2000" dirty="0">
                <a:ea typeface="+mn-lt"/>
                <a:cs typeface="+mn-lt"/>
              </a:rPr>
              <a:t> </a:t>
            </a:r>
            <a:r>
              <a:rPr lang="en-US" sz="2000" dirty="0" err="1">
                <a:ea typeface="+mn-lt"/>
                <a:cs typeface="+mn-lt"/>
              </a:rPr>
              <a:t>להגיש</a:t>
            </a:r>
            <a:r>
              <a:rPr lang="en-US" sz="2000" dirty="0">
                <a:ea typeface="+mn-lt"/>
                <a:cs typeface="+mn-lt"/>
              </a:rPr>
              <a:t> </a:t>
            </a:r>
            <a:r>
              <a:rPr lang="en-US" sz="2000" dirty="0" err="1">
                <a:ea typeface="+mn-lt"/>
                <a:cs typeface="+mn-lt"/>
              </a:rPr>
              <a:t>שאילתות</a:t>
            </a:r>
            <a:r>
              <a:rPr lang="en-US" sz="2000" dirty="0">
                <a:ea typeface="+mn-lt"/>
                <a:cs typeface="+mn-lt"/>
              </a:rPr>
              <a:t> </a:t>
            </a:r>
            <a:r>
              <a:rPr lang="en-US" sz="2000" dirty="0" err="1">
                <a:ea typeface="+mn-lt"/>
                <a:cs typeface="+mn-lt"/>
              </a:rPr>
              <a:t>לביצוע</a:t>
            </a:r>
            <a:r>
              <a:rPr lang="en-US" sz="2000" dirty="0">
                <a:ea typeface="+mn-lt"/>
                <a:cs typeface="+mn-lt"/>
              </a:rPr>
              <a:t>.</a:t>
            </a:r>
          </a:p>
          <a:p>
            <a:pPr algn="r" rtl="1"/>
            <a:r>
              <a:rPr lang="en-US" sz="2000" dirty="0" err="1">
                <a:ea typeface="+mn-lt"/>
                <a:cs typeface="+mn-lt"/>
              </a:rPr>
              <a:t>הcoordinator</a:t>
            </a:r>
            <a:r>
              <a:rPr lang="en-US" sz="2000" dirty="0">
                <a:ea typeface="+mn-lt"/>
                <a:cs typeface="+mn-lt"/>
              </a:rPr>
              <a:t> </a:t>
            </a:r>
            <a:r>
              <a:rPr lang="en-US" sz="2000" dirty="0" err="1">
                <a:ea typeface="+mn-lt"/>
                <a:cs typeface="+mn-lt"/>
              </a:rPr>
              <a:t>עוקב</a:t>
            </a:r>
            <a:r>
              <a:rPr lang="en-US" sz="2000" dirty="0">
                <a:ea typeface="+mn-lt"/>
                <a:cs typeface="+mn-lt"/>
              </a:rPr>
              <a:t> </a:t>
            </a:r>
            <a:r>
              <a:rPr lang="en-US" sz="2000" dirty="0" err="1">
                <a:ea typeface="+mn-lt"/>
                <a:cs typeface="+mn-lt"/>
              </a:rPr>
              <a:t>אחר</a:t>
            </a:r>
            <a:r>
              <a:rPr lang="en-US" sz="2000" dirty="0">
                <a:ea typeface="+mn-lt"/>
                <a:cs typeface="+mn-lt"/>
              </a:rPr>
              <a:t> </a:t>
            </a:r>
            <a:r>
              <a:rPr lang="en-US" sz="2000" dirty="0" err="1">
                <a:ea typeface="+mn-lt"/>
                <a:cs typeface="+mn-lt"/>
              </a:rPr>
              <a:t>הפעילות</a:t>
            </a:r>
            <a:r>
              <a:rPr lang="en-US" sz="2000" dirty="0">
                <a:ea typeface="+mn-lt"/>
                <a:cs typeface="+mn-lt"/>
              </a:rPr>
              <a:t> </a:t>
            </a:r>
            <a:r>
              <a:rPr lang="en-US" sz="2000" dirty="0" err="1">
                <a:ea typeface="+mn-lt"/>
                <a:cs typeface="+mn-lt"/>
              </a:rPr>
              <a:t>על</a:t>
            </a:r>
            <a:r>
              <a:rPr lang="en-US" sz="2000" dirty="0">
                <a:ea typeface="+mn-lt"/>
                <a:cs typeface="+mn-lt"/>
              </a:rPr>
              <a:t> </a:t>
            </a:r>
            <a:r>
              <a:rPr lang="en-US" sz="2000" dirty="0" err="1">
                <a:ea typeface="+mn-lt"/>
                <a:cs typeface="+mn-lt"/>
              </a:rPr>
              <a:t>כל</a:t>
            </a:r>
            <a:r>
              <a:rPr lang="en-US" sz="2000" dirty="0">
                <a:ea typeface="+mn-lt"/>
                <a:cs typeface="+mn-lt"/>
              </a:rPr>
              <a:t> worker </a:t>
            </a:r>
            <a:r>
              <a:rPr lang="en-US" sz="2000" dirty="0" err="1">
                <a:ea typeface="+mn-lt"/>
                <a:cs typeface="+mn-lt"/>
              </a:rPr>
              <a:t>ומתאם</a:t>
            </a:r>
            <a:r>
              <a:rPr lang="en-US" sz="2000" dirty="0">
                <a:ea typeface="+mn-lt"/>
                <a:cs typeface="+mn-lt"/>
              </a:rPr>
              <a:t> </a:t>
            </a:r>
            <a:r>
              <a:rPr lang="en-US" sz="2000" dirty="0" err="1">
                <a:ea typeface="+mn-lt"/>
                <a:cs typeface="+mn-lt"/>
              </a:rPr>
              <a:t>את</a:t>
            </a:r>
            <a:r>
              <a:rPr lang="en-US" sz="2000" dirty="0">
                <a:ea typeface="+mn-lt"/>
                <a:cs typeface="+mn-lt"/>
              </a:rPr>
              <a:t> </a:t>
            </a:r>
            <a:r>
              <a:rPr lang="en-US" sz="2000" dirty="0" err="1">
                <a:ea typeface="+mn-lt"/>
                <a:cs typeface="+mn-lt"/>
              </a:rPr>
              <a:t>ביצוע</a:t>
            </a:r>
            <a:r>
              <a:rPr lang="en-US" sz="2000" dirty="0">
                <a:ea typeface="+mn-lt"/>
                <a:cs typeface="+mn-lt"/>
              </a:rPr>
              <a:t> </a:t>
            </a:r>
            <a:r>
              <a:rPr lang="en-US" sz="2000" dirty="0" err="1">
                <a:ea typeface="+mn-lt"/>
                <a:cs typeface="+mn-lt"/>
              </a:rPr>
              <a:t>השאילתה</a:t>
            </a:r>
            <a:r>
              <a:rPr lang="en-US" sz="2000" dirty="0">
                <a:ea typeface="+mn-lt"/>
                <a:cs typeface="+mn-lt"/>
              </a:rPr>
              <a:t>.</a:t>
            </a:r>
          </a:p>
          <a:p>
            <a:pPr algn="r" rtl="1"/>
            <a:r>
              <a:rPr lang="en-US" sz="2000" dirty="0" err="1">
                <a:ea typeface="+mn-lt"/>
                <a:cs typeface="+mn-lt"/>
              </a:rPr>
              <a:t>הcoordinator</a:t>
            </a:r>
            <a:r>
              <a:rPr lang="en-US" sz="2000" dirty="0">
                <a:ea typeface="+mn-lt"/>
                <a:cs typeface="+mn-lt"/>
              </a:rPr>
              <a:t> </a:t>
            </a:r>
            <a:r>
              <a:rPr lang="en-US" sz="2000" dirty="0" err="1">
                <a:ea typeface="+mn-lt"/>
                <a:cs typeface="+mn-lt"/>
              </a:rPr>
              <a:t>יוצר</a:t>
            </a:r>
            <a:r>
              <a:rPr lang="en-US" sz="2000" dirty="0">
                <a:ea typeface="+mn-lt"/>
                <a:cs typeface="+mn-lt"/>
              </a:rPr>
              <a:t> </a:t>
            </a:r>
            <a:r>
              <a:rPr lang="en-US" sz="2000" dirty="0" err="1">
                <a:ea typeface="+mn-lt"/>
                <a:cs typeface="+mn-lt"/>
              </a:rPr>
              <a:t>מודל</a:t>
            </a:r>
            <a:r>
              <a:rPr lang="en-US" sz="2000" dirty="0">
                <a:ea typeface="+mn-lt"/>
                <a:cs typeface="+mn-lt"/>
              </a:rPr>
              <a:t> </a:t>
            </a:r>
            <a:r>
              <a:rPr lang="en-US" sz="2000" dirty="0" err="1">
                <a:ea typeface="+mn-lt"/>
                <a:cs typeface="+mn-lt"/>
              </a:rPr>
              <a:t>הגיוני</a:t>
            </a:r>
            <a:r>
              <a:rPr lang="en-US" sz="2000" dirty="0">
                <a:ea typeface="+mn-lt"/>
                <a:cs typeface="+mn-lt"/>
              </a:rPr>
              <a:t> </a:t>
            </a:r>
            <a:r>
              <a:rPr lang="en-US" sz="2000" dirty="0" err="1">
                <a:ea typeface="+mn-lt"/>
                <a:cs typeface="+mn-lt"/>
              </a:rPr>
              <a:t>של</a:t>
            </a:r>
            <a:r>
              <a:rPr lang="en-US" sz="2000" dirty="0">
                <a:ea typeface="+mn-lt"/>
                <a:cs typeface="+mn-lt"/>
              </a:rPr>
              <a:t> </a:t>
            </a:r>
            <a:r>
              <a:rPr lang="en-US" sz="2000" dirty="0" err="1">
                <a:ea typeface="+mn-lt"/>
                <a:cs typeface="+mn-lt"/>
              </a:rPr>
              <a:t>שאילתה</a:t>
            </a:r>
            <a:r>
              <a:rPr lang="en-US" sz="2000" dirty="0">
                <a:ea typeface="+mn-lt"/>
                <a:cs typeface="+mn-lt"/>
              </a:rPr>
              <a:t> </a:t>
            </a:r>
            <a:r>
              <a:rPr lang="en-US" sz="2000" dirty="0" err="1">
                <a:ea typeface="+mn-lt"/>
                <a:cs typeface="+mn-lt"/>
              </a:rPr>
              <a:t>הכוללת</a:t>
            </a:r>
            <a:r>
              <a:rPr lang="en-US" sz="2000" dirty="0">
                <a:ea typeface="+mn-lt"/>
                <a:cs typeface="+mn-lt"/>
              </a:rPr>
              <a:t> </a:t>
            </a:r>
            <a:r>
              <a:rPr lang="en-US" sz="2000" dirty="0" err="1">
                <a:ea typeface="+mn-lt"/>
                <a:cs typeface="+mn-lt"/>
              </a:rPr>
              <a:t>סדרת</a:t>
            </a:r>
            <a:r>
              <a:rPr lang="en-US" sz="2000" dirty="0">
                <a:ea typeface="+mn-lt"/>
                <a:cs typeface="+mn-lt"/>
              </a:rPr>
              <a:t> </a:t>
            </a:r>
            <a:r>
              <a:rPr lang="en-US" sz="2000" dirty="0" err="1">
                <a:ea typeface="+mn-lt"/>
                <a:cs typeface="+mn-lt"/>
              </a:rPr>
              <a:t>שלבים</a:t>
            </a:r>
            <a:r>
              <a:rPr lang="en-US" sz="2000" dirty="0">
                <a:ea typeface="+mn-lt"/>
                <a:cs typeface="+mn-lt"/>
              </a:rPr>
              <a:t> (stages), </a:t>
            </a:r>
            <a:r>
              <a:rPr lang="en-US" sz="2000" dirty="0" err="1">
                <a:ea typeface="+mn-lt"/>
                <a:cs typeface="+mn-lt"/>
              </a:rPr>
              <a:t>המתורגמת</a:t>
            </a:r>
            <a:r>
              <a:rPr lang="en-US" sz="2000" dirty="0">
                <a:ea typeface="+mn-lt"/>
                <a:cs typeface="+mn-lt"/>
              </a:rPr>
              <a:t> </a:t>
            </a:r>
            <a:r>
              <a:rPr lang="en-US" sz="2000" dirty="0" err="1">
                <a:ea typeface="+mn-lt"/>
                <a:cs typeface="+mn-lt"/>
              </a:rPr>
              <a:t>לאחר</a:t>
            </a:r>
            <a:r>
              <a:rPr lang="en-US" sz="2000" dirty="0">
                <a:ea typeface="+mn-lt"/>
                <a:cs typeface="+mn-lt"/>
              </a:rPr>
              <a:t> </a:t>
            </a:r>
            <a:r>
              <a:rPr lang="en-US" sz="2000" dirty="0" err="1">
                <a:ea typeface="+mn-lt"/>
                <a:cs typeface="+mn-lt"/>
              </a:rPr>
              <a:t>מכן</a:t>
            </a:r>
            <a:r>
              <a:rPr lang="en-US" sz="2000" dirty="0">
                <a:ea typeface="+mn-lt"/>
                <a:cs typeface="+mn-lt"/>
              </a:rPr>
              <a:t> </a:t>
            </a:r>
            <a:r>
              <a:rPr lang="en-US" sz="2000" dirty="0" err="1">
                <a:ea typeface="+mn-lt"/>
                <a:cs typeface="+mn-lt"/>
              </a:rPr>
              <a:t>לסדרת</a:t>
            </a:r>
            <a:r>
              <a:rPr lang="en-US" sz="2000" dirty="0">
                <a:ea typeface="+mn-lt"/>
                <a:cs typeface="+mn-lt"/>
              </a:rPr>
              <a:t> </a:t>
            </a:r>
            <a:r>
              <a:rPr lang="en-US" sz="2000" dirty="0" err="1">
                <a:ea typeface="+mn-lt"/>
                <a:cs typeface="+mn-lt"/>
              </a:rPr>
              <a:t>משימות</a:t>
            </a:r>
            <a:r>
              <a:rPr lang="en-US" sz="2000" dirty="0">
                <a:ea typeface="+mn-lt"/>
                <a:cs typeface="+mn-lt"/>
              </a:rPr>
              <a:t> (tasks) </a:t>
            </a:r>
            <a:r>
              <a:rPr lang="en-US" sz="2000" dirty="0" err="1">
                <a:ea typeface="+mn-lt"/>
                <a:cs typeface="+mn-lt"/>
              </a:rPr>
              <a:t>מחוברות</a:t>
            </a:r>
            <a:r>
              <a:rPr lang="en-US" sz="2000" dirty="0">
                <a:ea typeface="+mn-lt"/>
                <a:cs typeface="+mn-lt"/>
              </a:rPr>
              <a:t> </a:t>
            </a:r>
            <a:r>
              <a:rPr lang="en-US" sz="2000" dirty="0" err="1">
                <a:ea typeface="+mn-lt"/>
                <a:cs typeface="+mn-lt"/>
              </a:rPr>
              <a:t>הפועלות</a:t>
            </a:r>
            <a:r>
              <a:rPr lang="en-US" sz="2000" dirty="0">
                <a:ea typeface="+mn-lt"/>
                <a:cs typeface="+mn-lt"/>
              </a:rPr>
              <a:t> </a:t>
            </a:r>
            <a:r>
              <a:rPr lang="en-US" sz="2000" dirty="0" err="1">
                <a:ea typeface="+mn-lt"/>
                <a:cs typeface="+mn-lt"/>
              </a:rPr>
              <a:t>על</a:t>
            </a:r>
            <a:r>
              <a:rPr lang="en-US" sz="2000" dirty="0">
                <a:ea typeface="+mn-lt"/>
                <a:cs typeface="+mn-lt"/>
              </a:rPr>
              <a:t> cluster </a:t>
            </a:r>
            <a:r>
              <a:rPr lang="en-US" sz="2000" dirty="0" err="1">
                <a:ea typeface="+mn-lt"/>
                <a:cs typeface="+mn-lt"/>
              </a:rPr>
              <a:t>של</a:t>
            </a:r>
            <a:r>
              <a:rPr lang="en-US" sz="2000" dirty="0">
                <a:ea typeface="+mn-lt"/>
                <a:cs typeface="+mn-lt"/>
              </a:rPr>
              <a:t> </a:t>
            </a:r>
            <a:r>
              <a:rPr lang="en-US" sz="2000" dirty="0" err="1">
                <a:ea typeface="+mn-lt"/>
                <a:cs typeface="+mn-lt"/>
              </a:rPr>
              <a:t>trino</a:t>
            </a:r>
            <a:r>
              <a:rPr lang="en-US" sz="2000" dirty="0">
                <a:ea typeface="+mn-lt"/>
                <a:cs typeface="+mn-lt"/>
              </a:rPr>
              <a:t> workers.</a:t>
            </a:r>
          </a:p>
          <a:p>
            <a:pPr algn="r" rtl="1"/>
            <a:r>
              <a:rPr lang="en-US" sz="2000" dirty="0" err="1">
                <a:ea typeface="+mn-lt"/>
                <a:cs typeface="+mn-lt"/>
              </a:rPr>
              <a:t>הcoordinator</a:t>
            </a:r>
            <a:r>
              <a:rPr lang="en-US" sz="2000" dirty="0">
                <a:ea typeface="+mn-lt"/>
                <a:cs typeface="+mn-lt"/>
              </a:rPr>
              <a:t> </a:t>
            </a:r>
            <a:r>
              <a:rPr lang="en-US" sz="2000" dirty="0" err="1">
                <a:ea typeface="+mn-lt"/>
                <a:cs typeface="+mn-lt"/>
              </a:rPr>
              <a:t>מדבר</a:t>
            </a:r>
            <a:r>
              <a:rPr lang="en-US" sz="2000" dirty="0">
                <a:ea typeface="+mn-lt"/>
                <a:cs typeface="+mn-lt"/>
              </a:rPr>
              <a:t> </a:t>
            </a:r>
            <a:r>
              <a:rPr lang="en-US" sz="2000" dirty="0" err="1">
                <a:ea typeface="+mn-lt"/>
                <a:cs typeface="+mn-lt"/>
              </a:rPr>
              <a:t>עם</a:t>
            </a:r>
            <a:r>
              <a:rPr lang="en-US" sz="2000" dirty="0">
                <a:ea typeface="+mn-lt"/>
                <a:cs typeface="+mn-lt"/>
              </a:rPr>
              <a:t> </a:t>
            </a:r>
            <a:r>
              <a:rPr lang="en-US" sz="2000" dirty="0" err="1">
                <a:ea typeface="+mn-lt"/>
                <a:cs typeface="+mn-lt"/>
              </a:rPr>
              <a:t>הworkers</a:t>
            </a:r>
            <a:r>
              <a:rPr lang="en-US" sz="2000" dirty="0">
                <a:ea typeface="+mn-lt"/>
                <a:cs typeface="+mn-lt"/>
              </a:rPr>
              <a:t> </a:t>
            </a:r>
            <a:r>
              <a:rPr lang="en-US" sz="2000" dirty="0" err="1">
                <a:ea typeface="+mn-lt"/>
                <a:cs typeface="+mn-lt"/>
              </a:rPr>
              <a:t>דרך</a:t>
            </a:r>
            <a:r>
              <a:rPr lang="en-US" sz="2000" dirty="0">
                <a:ea typeface="+mn-lt"/>
                <a:cs typeface="+mn-lt"/>
              </a:rPr>
              <a:t> REST API.</a:t>
            </a:r>
          </a:p>
        </p:txBody>
      </p:sp>
    </p:spTree>
    <p:extLst>
      <p:ext uri="{BB962C8B-B14F-4D97-AF65-F5344CB8AC3E}">
        <p14:creationId xmlns:p14="http://schemas.microsoft.com/office/powerpoint/2010/main" val="24891179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CB36A-10C4-4050-8A7E-E269CEA10B8C}"/>
              </a:ext>
            </a:extLst>
          </p:cNvPr>
          <p:cNvSpPr>
            <a:spLocks noGrp="1"/>
          </p:cNvSpPr>
          <p:nvPr>
            <p:ph type="title"/>
          </p:nvPr>
        </p:nvSpPr>
        <p:spPr>
          <a:xfrm>
            <a:off x="6094105" y="802955"/>
            <a:ext cx="4977976" cy="1454051"/>
          </a:xfrm>
        </p:spPr>
        <p:txBody>
          <a:bodyPr>
            <a:normAutofit/>
          </a:bodyPr>
          <a:lstStyle/>
          <a:p>
            <a:r>
              <a:rPr lang="en-US">
                <a:solidFill>
                  <a:srgbClr val="000000"/>
                </a:solidFill>
                <a:cs typeface="Calibri Light"/>
              </a:rPr>
              <a:t>Dynamic filter collection thresholds</a:t>
            </a:r>
            <a:endParaRPr lang="en-US">
              <a:solidFill>
                <a:srgbClr val="000000"/>
              </a:solidFill>
            </a:endParaRPr>
          </a:p>
        </p:txBody>
      </p:sp>
      <p:sp>
        <p:nvSpPr>
          <p:cNvPr id="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6" descr="Filter">
            <a:extLst>
              <a:ext uri="{FF2B5EF4-FFF2-40B4-BE49-F238E27FC236}">
                <a16:creationId xmlns:a16="http://schemas.microsoft.com/office/drawing/2014/main" id="{D5B94756-DF7F-4210-99A1-5A79F163CD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810641C3-A45D-44BA-8FE4-E1D3B9D0AA16}"/>
              </a:ext>
            </a:extLst>
          </p:cNvPr>
          <p:cNvSpPr>
            <a:spLocks noGrp="1"/>
          </p:cNvSpPr>
          <p:nvPr>
            <p:ph idx="1"/>
          </p:nvPr>
        </p:nvSpPr>
        <p:spPr>
          <a:xfrm>
            <a:off x="5658999" y="2421682"/>
            <a:ext cx="6218356" cy="3996687"/>
          </a:xfrm>
        </p:spPr>
        <p:txBody>
          <a:bodyPr vert="horz" lIns="91440" tIns="45720" rIns="91440" bIns="45720" rtlCol="0" anchor="ctr">
            <a:normAutofit/>
          </a:bodyPr>
          <a:lstStyle/>
          <a:p>
            <a:r>
              <a:rPr lang="en-US" sz="2000">
                <a:solidFill>
                  <a:srgbClr val="000000"/>
                </a:solidFill>
                <a:ea typeface="+mn-lt"/>
                <a:cs typeface="+mn-lt"/>
              </a:rPr>
              <a:t>In order for dynamic filtering to work, the smaller dimension table needs to be chosen as a join’s build side (right side).</a:t>
            </a:r>
          </a:p>
          <a:p>
            <a:endParaRPr lang="en-US" sz="2000" dirty="0">
              <a:solidFill>
                <a:srgbClr val="000000"/>
              </a:solidFill>
              <a:ea typeface="+mn-lt"/>
              <a:cs typeface="+mn-lt"/>
            </a:endParaRPr>
          </a:p>
          <a:p>
            <a:r>
              <a:rPr lang="en-US" sz="2000">
                <a:solidFill>
                  <a:srgbClr val="000000"/>
                </a:solidFill>
                <a:ea typeface="+mn-lt"/>
                <a:cs typeface="+mn-lt"/>
              </a:rPr>
              <a:t>The cost-based optimizer can automatically do this using table statistics provided by connectors.</a:t>
            </a:r>
          </a:p>
          <a:p>
            <a:endParaRPr lang="en-US" sz="2000" dirty="0">
              <a:solidFill>
                <a:srgbClr val="000000"/>
              </a:solidFill>
              <a:ea typeface="+mn-lt"/>
              <a:cs typeface="+mn-lt"/>
            </a:endParaRPr>
          </a:p>
          <a:p>
            <a:r>
              <a:rPr lang="en-US" sz="2000">
                <a:solidFill>
                  <a:srgbClr val="000000"/>
                </a:solidFill>
                <a:ea typeface="+mn-lt"/>
                <a:cs typeface="+mn-lt"/>
              </a:rPr>
              <a:t>Therefore, it is recommended to keep table statistics up to date and rely on the CBO to correctly choose the smaller table on the build side of join.</a:t>
            </a:r>
            <a:endParaRPr lang="en-US" sz="2000">
              <a:solidFill>
                <a:srgbClr val="000000"/>
              </a:solidFill>
              <a:cs typeface="Calibri"/>
            </a:endParaRPr>
          </a:p>
        </p:txBody>
      </p:sp>
    </p:spTree>
    <p:extLst>
      <p:ext uri="{BB962C8B-B14F-4D97-AF65-F5344CB8AC3E}">
        <p14:creationId xmlns:p14="http://schemas.microsoft.com/office/powerpoint/2010/main" val="8104226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07A8-B820-444A-B6E5-A4B5B6C0D3BF}"/>
              </a:ext>
            </a:extLst>
          </p:cNvPr>
          <p:cNvSpPr>
            <a:spLocks noGrp="1"/>
          </p:cNvSpPr>
          <p:nvPr>
            <p:ph type="title"/>
          </p:nvPr>
        </p:nvSpPr>
        <p:spPr>
          <a:xfrm>
            <a:off x="268395" y="3427413"/>
            <a:ext cx="3197013" cy="2743200"/>
          </a:xfrm>
        </p:spPr>
        <p:txBody>
          <a:bodyPr anchor="t">
            <a:normAutofit/>
          </a:bodyPr>
          <a:lstStyle/>
          <a:p>
            <a:pPr algn="ctr"/>
            <a:r>
              <a:rPr lang="en-US" sz="4800" dirty="0">
                <a:cs typeface="Calibri Light"/>
              </a:rPr>
              <a:t>Dynamic filtering limitations</a:t>
            </a:r>
            <a:endParaRPr lang="en-US" sz="4800" dirty="0"/>
          </a:p>
        </p:txBody>
      </p:sp>
      <p:sp>
        <p:nvSpPr>
          <p:cNvPr id="10" name="Rectangle 9">
            <a:extLst>
              <a:ext uri="{FF2B5EF4-FFF2-40B4-BE49-F238E27FC236}">
                <a16:creationId xmlns:a16="http://schemas.microsoft.com/office/drawing/2014/main" id="{BE0C1D5B-DAD5-442B-92B7-5C2B7397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lter">
            <a:extLst>
              <a:ext uri="{FF2B5EF4-FFF2-40B4-BE49-F238E27FC236}">
                <a16:creationId xmlns:a16="http://schemas.microsoft.com/office/drawing/2014/main" id="{187E16F6-D0DE-4BC9-B9E3-F1F408BEDE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4801" y="2030528"/>
            <a:ext cx="914400" cy="914400"/>
          </a:xfrm>
          <a:prstGeom prst="rect">
            <a:avLst/>
          </a:prstGeom>
        </p:spPr>
      </p:pic>
      <p:sp>
        <p:nvSpPr>
          <p:cNvPr id="3" name="Content Placeholder 2">
            <a:extLst>
              <a:ext uri="{FF2B5EF4-FFF2-40B4-BE49-F238E27FC236}">
                <a16:creationId xmlns:a16="http://schemas.microsoft.com/office/drawing/2014/main" id="{B95613E8-6A48-4C97-AC12-74F942511FE4}"/>
              </a:ext>
            </a:extLst>
          </p:cNvPr>
          <p:cNvSpPr>
            <a:spLocks noGrp="1"/>
          </p:cNvSpPr>
          <p:nvPr>
            <p:ph idx="1"/>
          </p:nvPr>
        </p:nvSpPr>
        <p:spPr>
          <a:xfrm>
            <a:off x="3517788" y="643467"/>
            <a:ext cx="8571037" cy="5533496"/>
          </a:xfrm>
        </p:spPr>
        <p:txBody>
          <a:bodyPr vert="horz" lIns="91440" tIns="45720" rIns="91440" bIns="45720" rtlCol="0" anchor="ctr">
            <a:normAutofit/>
          </a:bodyPr>
          <a:lstStyle/>
          <a:p>
            <a:r>
              <a:rPr lang="en-US" sz="2400">
                <a:ea typeface="+mn-lt"/>
                <a:cs typeface="+mn-lt"/>
              </a:rPr>
              <a:t>Dynamic filtering is currently implemented only for Hive and Memory connectors.</a:t>
            </a:r>
          </a:p>
          <a:p>
            <a:r>
              <a:rPr lang="en-US" sz="2400">
                <a:ea typeface="+mn-lt"/>
                <a:cs typeface="+mn-lt"/>
              </a:rPr>
              <a:t>Push down of dynamic filters into local table scan on worker nodes is limited to broadcast joins.</a:t>
            </a:r>
          </a:p>
          <a:p>
            <a:r>
              <a:rPr lang="en-US" sz="2400">
                <a:ea typeface="+mn-lt"/>
                <a:cs typeface="+mn-lt"/>
              </a:rPr>
              <a:t>Min-max dynamic filter collection is not supported for </a:t>
            </a:r>
            <a:r>
              <a:rPr lang="en-US" sz="2400">
                <a:latin typeface="Consolas"/>
                <a:cs typeface="Calibri"/>
              </a:rPr>
              <a:t>DOUBLE</a:t>
            </a:r>
            <a:r>
              <a:rPr lang="en-US" sz="2400">
                <a:ea typeface="+mn-lt"/>
                <a:cs typeface="+mn-lt"/>
              </a:rPr>
              <a:t>, </a:t>
            </a:r>
            <a:r>
              <a:rPr lang="en-US" sz="2400">
                <a:latin typeface="Consolas"/>
                <a:cs typeface="Calibri"/>
              </a:rPr>
              <a:t>REAL</a:t>
            </a:r>
            <a:r>
              <a:rPr lang="en-US" sz="2400">
                <a:ea typeface="+mn-lt"/>
                <a:cs typeface="+mn-lt"/>
              </a:rPr>
              <a:t> and unorderable data types.</a:t>
            </a:r>
            <a:endParaRPr lang="en-US" sz="2400">
              <a:cs typeface="Calibri"/>
            </a:endParaRPr>
          </a:p>
          <a:p>
            <a:r>
              <a:rPr lang="en-US" sz="2400">
                <a:ea typeface="+mn-lt"/>
                <a:cs typeface="+mn-lt"/>
              </a:rPr>
              <a:t>Dynamic filtering is not supported for </a:t>
            </a:r>
            <a:r>
              <a:rPr lang="en-US" sz="2400">
                <a:latin typeface="Consolas"/>
                <a:cs typeface="Calibri"/>
              </a:rPr>
              <a:t>DOUBLE</a:t>
            </a:r>
            <a:r>
              <a:rPr lang="en-US" sz="2400">
                <a:ea typeface="+mn-lt"/>
                <a:cs typeface="+mn-lt"/>
              </a:rPr>
              <a:t> and </a:t>
            </a:r>
            <a:r>
              <a:rPr lang="en-US" sz="2400">
                <a:latin typeface="Consolas"/>
                <a:cs typeface="Calibri"/>
              </a:rPr>
              <a:t>REAL</a:t>
            </a:r>
            <a:r>
              <a:rPr lang="en-US" sz="2400">
                <a:ea typeface="+mn-lt"/>
                <a:cs typeface="+mn-lt"/>
              </a:rPr>
              <a:t> data types when using </a:t>
            </a:r>
            <a:r>
              <a:rPr lang="en-US" sz="2400">
                <a:latin typeface="Consolas"/>
                <a:cs typeface="Calibri"/>
              </a:rPr>
              <a:t>IS NOT DISTINCT FROM</a:t>
            </a:r>
            <a:r>
              <a:rPr lang="en-US" sz="2400">
                <a:ea typeface="+mn-lt"/>
                <a:cs typeface="+mn-lt"/>
              </a:rPr>
              <a:t> predicate.</a:t>
            </a:r>
            <a:endParaRPr lang="en-US" sz="2400">
              <a:cs typeface="Calibri"/>
            </a:endParaRPr>
          </a:p>
          <a:p>
            <a:r>
              <a:rPr lang="en-US" sz="2400">
                <a:ea typeface="+mn-lt"/>
                <a:cs typeface="+mn-lt"/>
              </a:rPr>
              <a:t>Dynamic filtering is supported when the join key contains a cast from the build key type to the probe key type.</a:t>
            </a:r>
            <a:br>
              <a:rPr lang="en-US" sz="2400"/>
            </a:br>
            <a:endParaRPr lang="en-US" sz="2400"/>
          </a:p>
        </p:txBody>
      </p:sp>
    </p:spTree>
    <p:extLst>
      <p:ext uri="{BB962C8B-B14F-4D97-AF65-F5344CB8AC3E}">
        <p14:creationId xmlns:p14="http://schemas.microsoft.com/office/powerpoint/2010/main" val="2073580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225F9-A4EC-422F-A569-72BE082D5865}"/>
              </a:ext>
            </a:extLst>
          </p:cNvPr>
          <p:cNvSpPr>
            <a:spLocks noGrp="1"/>
          </p:cNvSpPr>
          <p:nvPr>
            <p:ph type="title"/>
          </p:nvPr>
        </p:nvSpPr>
        <p:spPr>
          <a:xfrm>
            <a:off x="841248" y="548640"/>
            <a:ext cx="3600860" cy="5431536"/>
          </a:xfrm>
        </p:spPr>
        <p:txBody>
          <a:bodyPr>
            <a:normAutofit/>
          </a:bodyPr>
          <a:lstStyle/>
          <a:p>
            <a:r>
              <a:rPr lang="en-US" sz="5400">
                <a:cs typeface="Calibri Light"/>
              </a:rPr>
              <a:t>Trino concepts  - Worker</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EDBDEC-0E42-4D31-9257-D8F9EA29BF4C}"/>
              </a:ext>
            </a:extLst>
          </p:cNvPr>
          <p:cNvSpPr>
            <a:spLocks noGrp="1"/>
          </p:cNvSpPr>
          <p:nvPr>
            <p:ph idx="1"/>
          </p:nvPr>
        </p:nvSpPr>
        <p:spPr>
          <a:xfrm>
            <a:off x="4856684" y="552091"/>
            <a:ext cx="7336988" cy="5431536"/>
          </a:xfrm>
        </p:spPr>
        <p:txBody>
          <a:bodyPr vert="horz" lIns="91440" tIns="45720" rIns="91440" bIns="45720" rtlCol="0" anchor="ctr">
            <a:normAutofit/>
          </a:bodyPr>
          <a:lstStyle/>
          <a:p>
            <a:pPr algn="r" rtl="1"/>
            <a:r>
              <a:rPr lang="en-US" sz="2200" dirty="0">
                <a:ea typeface="+mn-lt"/>
                <a:cs typeface="+mn-lt"/>
              </a:rPr>
              <a:t>Worker </a:t>
            </a:r>
            <a:r>
              <a:rPr lang="en-US" sz="2200" dirty="0" err="1">
                <a:ea typeface="+mn-lt"/>
                <a:cs typeface="+mn-lt"/>
              </a:rPr>
              <a:t>זה</a:t>
            </a:r>
            <a:r>
              <a:rPr lang="en-US" sz="2200" dirty="0">
                <a:ea typeface="+mn-lt"/>
                <a:cs typeface="+mn-lt"/>
              </a:rPr>
              <a:t> </a:t>
            </a:r>
            <a:r>
              <a:rPr lang="en-US" sz="2200" dirty="0" err="1">
                <a:ea typeface="+mn-lt"/>
                <a:cs typeface="+mn-lt"/>
              </a:rPr>
              <a:t>מי</a:t>
            </a:r>
            <a:r>
              <a:rPr lang="en-US" sz="2200" dirty="0">
                <a:ea typeface="+mn-lt"/>
                <a:cs typeface="+mn-lt"/>
              </a:rPr>
              <a:t> </a:t>
            </a:r>
            <a:r>
              <a:rPr lang="en-US" sz="2200" dirty="0" err="1">
                <a:ea typeface="+mn-lt"/>
                <a:cs typeface="+mn-lt"/>
              </a:rPr>
              <a:t>שאחראי</a:t>
            </a:r>
            <a:r>
              <a:rPr lang="en-US" sz="2200" dirty="0">
                <a:ea typeface="+mn-lt"/>
                <a:cs typeface="+mn-lt"/>
              </a:rPr>
              <a:t> </a:t>
            </a:r>
            <a:r>
              <a:rPr lang="en-US" sz="2200" dirty="0" err="1">
                <a:ea typeface="+mn-lt"/>
                <a:cs typeface="+mn-lt"/>
              </a:rPr>
              <a:t>שביצוע</a:t>
            </a:r>
            <a:r>
              <a:rPr lang="en-US" sz="2200" dirty="0">
                <a:ea typeface="+mn-lt"/>
                <a:cs typeface="+mn-lt"/>
              </a:rPr>
              <a:t> </a:t>
            </a:r>
            <a:r>
              <a:rPr lang="en-US" sz="2200" dirty="0" err="1">
                <a:ea typeface="+mn-lt"/>
                <a:cs typeface="+mn-lt"/>
              </a:rPr>
              <a:t>taskים</a:t>
            </a:r>
            <a:r>
              <a:rPr lang="en-US" sz="2200" dirty="0">
                <a:ea typeface="+mn-lt"/>
                <a:cs typeface="+mn-lt"/>
              </a:rPr>
              <a:t> </a:t>
            </a:r>
            <a:r>
              <a:rPr lang="en-US" sz="2200" dirty="0" err="1">
                <a:ea typeface="+mn-lt"/>
                <a:cs typeface="+mn-lt"/>
              </a:rPr>
              <a:t>ועיבוד</a:t>
            </a:r>
            <a:r>
              <a:rPr lang="en-US" sz="2200" dirty="0">
                <a:ea typeface="+mn-lt"/>
                <a:cs typeface="+mn-lt"/>
              </a:rPr>
              <a:t> </a:t>
            </a:r>
            <a:r>
              <a:rPr lang="en-US" sz="2200" dirty="0" err="1">
                <a:ea typeface="+mn-lt"/>
                <a:cs typeface="+mn-lt"/>
              </a:rPr>
              <a:t>של</a:t>
            </a:r>
            <a:r>
              <a:rPr lang="en-US" sz="2200" dirty="0">
                <a:ea typeface="+mn-lt"/>
                <a:cs typeface="+mn-lt"/>
              </a:rPr>
              <a:t> </a:t>
            </a:r>
            <a:r>
              <a:rPr lang="en-US" sz="2200" dirty="0" err="1">
                <a:ea typeface="+mn-lt"/>
                <a:cs typeface="+mn-lt"/>
              </a:rPr>
              <a:t>המידע</a:t>
            </a:r>
            <a:r>
              <a:rPr lang="en-US" sz="2200" dirty="0">
                <a:ea typeface="+mn-lt"/>
                <a:cs typeface="+mn-lt"/>
              </a:rPr>
              <a:t>.</a:t>
            </a:r>
            <a:endParaRPr lang="en-US" dirty="0"/>
          </a:p>
          <a:p>
            <a:pPr algn="r" rtl="1"/>
            <a:endParaRPr lang="en-US" sz="2200" dirty="0">
              <a:ea typeface="+mn-lt"/>
              <a:cs typeface="+mn-lt"/>
            </a:endParaRPr>
          </a:p>
          <a:p>
            <a:pPr algn="r" rtl="1"/>
            <a:r>
              <a:rPr lang="en-US" sz="2200" dirty="0" err="1">
                <a:ea typeface="+mn-lt"/>
                <a:cs typeface="+mn-lt"/>
              </a:rPr>
              <a:t>Workerים</a:t>
            </a:r>
            <a:r>
              <a:rPr lang="en-US" sz="2200" dirty="0">
                <a:ea typeface="+mn-lt"/>
                <a:cs typeface="+mn-lt"/>
              </a:rPr>
              <a:t> </a:t>
            </a:r>
            <a:r>
              <a:rPr lang="en-US" sz="2200" dirty="0" err="1">
                <a:ea typeface="+mn-lt"/>
                <a:cs typeface="+mn-lt"/>
              </a:rPr>
              <a:t>שולפים</a:t>
            </a:r>
            <a:r>
              <a:rPr lang="en-US" sz="2200" dirty="0">
                <a:ea typeface="+mn-lt"/>
                <a:cs typeface="+mn-lt"/>
              </a:rPr>
              <a:t> </a:t>
            </a:r>
            <a:r>
              <a:rPr lang="en-US" sz="2200" dirty="0" err="1">
                <a:ea typeface="+mn-lt"/>
                <a:cs typeface="+mn-lt"/>
              </a:rPr>
              <a:t>את</a:t>
            </a:r>
            <a:r>
              <a:rPr lang="en-US" sz="2200" dirty="0">
                <a:ea typeface="+mn-lt"/>
                <a:cs typeface="+mn-lt"/>
              </a:rPr>
              <a:t> </a:t>
            </a:r>
            <a:r>
              <a:rPr lang="en-US" sz="2200" dirty="0" err="1">
                <a:ea typeface="+mn-lt"/>
                <a:cs typeface="+mn-lt"/>
              </a:rPr>
              <a:t>המידע</a:t>
            </a:r>
            <a:r>
              <a:rPr lang="en-US" sz="2200" dirty="0">
                <a:ea typeface="+mn-lt"/>
                <a:cs typeface="+mn-lt"/>
              </a:rPr>
              <a:t> </a:t>
            </a:r>
            <a:r>
              <a:rPr lang="en-US" sz="2200" dirty="0" err="1">
                <a:ea typeface="+mn-lt"/>
                <a:cs typeface="+mn-lt"/>
              </a:rPr>
              <a:t>מconnectors</a:t>
            </a:r>
            <a:r>
              <a:rPr lang="en-US" sz="2200" dirty="0">
                <a:ea typeface="+mn-lt"/>
                <a:cs typeface="+mn-lt"/>
              </a:rPr>
              <a:t> </a:t>
            </a:r>
            <a:r>
              <a:rPr lang="en-US" sz="2200" dirty="0" err="1">
                <a:ea typeface="+mn-lt"/>
                <a:cs typeface="+mn-lt"/>
              </a:rPr>
              <a:t>ומחליפים</a:t>
            </a:r>
            <a:r>
              <a:rPr lang="en-US" sz="2200" dirty="0">
                <a:ea typeface="+mn-lt"/>
                <a:cs typeface="+mn-lt"/>
              </a:rPr>
              <a:t> </a:t>
            </a:r>
            <a:r>
              <a:rPr lang="en-US" sz="2200" dirty="0" err="1">
                <a:ea typeface="+mn-lt"/>
                <a:cs typeface="+mn-lt"/>
              </a:rPr>
              <a:t>נתוני</a:t>
            </a:r>
            <a:r>
              <a:rPr lang="en-US" sz="2200" dirty="0">
                <a:ea typeface="+mn-lt"/>
                <a:cs typeface="+mn-lt"/>
              </a:rPr>
              <a:t> </a:t>
            </a:r>
            <a:r>
              <a:rPr lang="en-US" sz="2200" dirty="0" err="1">
                <a:ea typeface="+mn-lt"/>
                <a:cs typeface="+mn-lt"/>
              </a:rPr>
              <a:t>ביניים</a:t>
            </a:r>
            <a:r>
              <a:rPr lang="en-US" sz="2200" dirty="0">
                <a:ea typeface="+mn-lt"/>
                <a:cs typeface="+mn-lt"/>
              </a:rPr>
              <a:t> </a:t>
            </a:r>
            <a:r>
              <a:rPr lang="en-US" sz="2200" dirty="0" err="1">
                <a:ea typeface="+mn-lt"/>
                <a:cs typeface="+mn-lt"/>
              </a:rPr>
              <a:t>זה</a:t>
            </a:r>
            <a:r>
              <a:rPr lang="en-US" sz="2200" dirty="0">
                <a:ea typeface="+mn-lt"/>
                <a:cs typeface="+mn-lt"/>
              </a:rPr>
              <a:t> </a:t>
            </a:r>
            <a:r>
              <a:rPr lang="en-US" sz="2200" dirty="0" err="1">
                <a:ea typeface="+mn-lt"/>
                <a:cs typeface="+mn-lt"/>
              </a:rPr>
              <a:t>עם</a:t>
            </a:r>
            <a:r>
              <a:rPr lang="en-US" sz="2200" dirty="0">
                <a:ea typeface="+mn-lt"/>
                <a:cs typeface="+mn-lt"/>
              </a:rPr>
              <a:t> </a:t>
            </a:r>
            <a:r>
              <a:rPr lang="en-US" sz="2200" dirty="0" err="1">
                <a:ea typeface="+mn-lt"/>
                <a:cs typeface="+mn-lt"/>
              </a:rPr>
              <a:t>זה</a:t>
            </a:r>
            <a:r>
              <a:rPr lang="en-US" sz="2200" dirty="0">
                <a:ea typeface="+mn-lt"/>
                <a:cs typeface="+mn-lt"/>
              </a:rPr>
              <a:t>.</a:t>
            </a:r>
            <a:endParaRPr lang="en-US" dirty="0"/>
          </a:p>
          <a:p>
            <a:pPr algn="r" rtl="1"/>
            <a:endParaRPr lang="en-US" sz="2200" dirty="0">
              <a:ea typeface="+mn-lt"/>
              <a:cs typeface="+mn-lt"/>
            </a:endParaRPr>
          </a:p>
          <a:p>
            <a:pPr algn="r" rtl="1"/>
            <a:r>
              <a:rPr lang="en-US" sz="2200" dirty="0" err="1">
                <a:ea typeface="+mn-lt"/>
                <a:cs typeface="+mn-lt"/>
              </a:rPr>
              <a:t>שtrino</a:t>
            </a:r>
            <a:r>
              <a:rPr lang="en-US" sz="2200" dirty="0">
                <a:ea typeface="+mn-lt"/>
                <a:cs typeface="+mn-lt"/>
              </a:rPr>
              <a:t> worker </a:t>
            </a:r>
            <a:r>
              <a:rPr lang="en-US" sz="2200" dirty="0" err="1">
                <a:ea typeface="+mn-lt"/>
                <a:cs typeface="+mn-lt"/>
              </a:rPr>
              <a:t>מתחיל</a:t>
            </a:r>
            <a:r>
              <a:rPr lang="en-US" sz="2200" dirty="0">
                <a:ea typeface="+mn-lt"/>
                <a:cs typeface="+mn-lt"/>
              </a:rPr>
              <a:t>, </a:t>
            </a:r>
            <a:r>
              <a:rPr lang="en-US" sz="2200" dirty="0" err="1">
                <a:ea typeface="+mn-lt"/>
                <a:cs typeface="+mn-lt"/>
              </a:rPr>
              <a:t>הוא</a:t>
            </a:r>
            <a:r>
              <a:rPr lang="en-US" sz="2200" dirty="0">
                <a:ea typeface="+mn-lt"/>
                <a:cs typeface="+mn-lt"/>
              </a:rPr>
              <a:t> </a:t>
            </a:r>
            <a:r>
              <a:rPr lang="en-US" sz="2200" dirty="0" err="1">
                <a:ea typeface="+mn-lt"/>
                <a:cs typeface="+mn-lt"/>
              </a:rPr>
              <a:t>מעדכן</a:t>
            </a:r>
            <a:r>
              <a:rPr lang="en-US" sz="2200" dirty="0">
                <a:ea typeface="+mn-lt"/>
                <a:cs typeface="+mn-lt"/>
              </a:rPr>
              <a:t> </a:t>
            </a:r>
            <a:r>
              <a:rPr lang="en-US" sz="2200" dirty="0" err="1">
                <a:ea typeface="+mn-lt"/>
                <a:cs typeface="+mn-lt"/>
              </a:rPr>
              <a:t>את</a:t>
            </a:r>
            <a:r>
              <a:rPr lang="en-US" sz="2200" dirty="0">
                <a:ea typeface="+mn-lt"/>
                <a:cs typeface="+mn-lt"/>
              </a:rPr>
              <a:t> </a:t>
            </a:r>
            <a:r>
              <a:rPr lang="en-US" sz="2200" dirty="0" err="1">
                <a:ea typeface="+mn-lt"/>
                <a:cs typeface="+mn-lt"/>
              </a:rPr>
              <a:t>הdiscovery</a:t>
            </a:r>
            <a:r>
              <a:rPr lang="en-US" sz="2200" dirty="0">
                <a:ea typeface="+mn-lt"/>
                <a:cs typeface="+mn-lt"/>
              </a:rPr>
              <a:t> server (coordinator) </a:t>
            </a:r>
            <a:r>
              <a:rPr lang="en-US" sz="2200" dirty="0" err="1">
                <a:ea typeface="+mn-lt"/>
                <a:cs typeface="+mn-lt"/>
              </a:rPr>
              <a:t>ואז</a:t>
            </a:r>
            <a:r>
              <a:rPr lang="en-US" sz="2200" dirty="0">
                <a:ea typeface="+mn-lt"/>
                <a:cs typeface="+mn-lt"/>
              </a:rPr>
              <a:t> </a:t>
            </a:r>
            <a:r>
              <a:rPr lang="en-US" sz="2200" dirty="0" err="1">
                <a:ea typeface="+mn-lt"/>
                <a:cs typeface="+mn-lt"/>
              </a:rPr>
              <a:t>הוא</a:t>
            </a:r>
            <a:r>
              <a:rPr lang="en-US" sz="2200" dirty="0">
                <a:ea typeface="+mn-lt"/>
                <a:cs typeface="+mn-lt"/>
              </a:rPr>
              <a:t> </a:t>
            </a:r>
            <a:r>
              <a:rPr lang="en-US" sz="2200" dirty="0" err="1">
                <a:ea typeface="+mn-lt"/>
                <a:cs typeface="+mn-lt"/>
              </a:rPr>
              <a:t>מוכן</a:t>
            </a:r>
            <a:r>
              <a:rPr lang="en-US" sz="2200" dirty="0">
                <a:ea typeface="+mn-lt"/>
                <a:cs typeface="+mn-lt"/>
              </a:rPr>
              <a:t> </a:t>
            </a:r>
            <a:r>
              <a:rPr lang="en-US" sz="2200" dirty="0" err="1">
                <a:ea typeface="+mn-lt"/>
                <a:cs typeface="+mn-lt"/>
              </a:rPr>
              <a:t>לקבל</a:t>
            </a:r>
            <a:r>
              <a:rPr lang="en-US" sz="2200" dirty="0">
                <a:ea typeface="+mn-lt"/>
                <a:cs typeface="+mn-lt"/>
              </a:rPr>
              <a:t> </a:t>
            </a:r>
            <a:r>
              <a:rPr lang="en-US" sz="2200" dirty="0" err="1">
                <a:ea typeface="+mn-lt"/>
                <a:cs typeface="+mn-lt"/>
              </a:rPr>
              <a:t>משימות</a:t>
            </a:r>
            <a:r>
              <a:rPr lang="en-US" sz="2200" dirty="0">
                <a:ea typeface="+mn-lt"/>
                <a:cs typeface="+mn-lt"/>
              </a:rPr>
              <a:t> </a:t>
            </a:r>
            <a:r>
              <a:rPr lang="en-US" sz="2200" dirty="0" err="1">
                <a:ea typeface="+mn-lt"/>
                <a:cs typeface="+mn-lt"/>
              </a:rPr>
              <a:t>ממנו</a:t>
            </a:r>
            <a:r>
              <a:rPr lang="en-US" sz="2200" dirty="0">
                <a:ea typeface="+mn-lt"/>
                <a:cs typeface="+mn-lt"/>
              </a:rPr>
              <a:t>.</a:t>
            </a:r>
            <a:endParaRPr lang="en-US" dirty="0"/>
          </a:p>
        </p:txBody>
      </p:sp>
    </p:spTree>
    <p:extLst>
      <p:ext uri="{BB962C8B-B14F-4D97-AF65-F5344CB8AC3E}">
        <p14:creationId xmlns:p14="http://schemas.microsoft.com/office/powerpoint/2010/main" val="271292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A30FC-498F-4092-AA3E-3FA9FC61AE16}"/>
              </a:ext>
            </a:extLst>
          </p:cNvPr>
          <p:cNvSpPr>
            <a:spLocks noGrp="1"/>
          </p:cNvSpPr>
          <p:nvPr>
            <p:ph type="title"/>
          </p:nvPr>
        </p:nvSpPr>
        <p:spPr>
          <a:xfrm>
            <a:off x="466722" y="586855"/>
            <a:ext cx="3201366" cy="3387497"/>
          </a:xfrm>
        </p:spPr>
        <p:txBody>
          <a:bodyPr anchor="b">
            <a:normAutofit/>
          </a:bodyPr>
          <a:lstStyle/>
          <a:p>
            <a:pPr algn="ctr"/>
            <a:r>
              <a:rPr lang="en-US" sz="4000" dirty="0">
                <a:solidFill>
                  <a:srgbClr val="FFFFFF"/>
                </a:solidFill>
                <a:cs typeface="Calibri Light"/>
              </a:rPr>
              <a:t>Trino concepts - </a:t>
            </a:r>
            <a:br>
              <a:rPr lang="en-US" sz="4000" dirty="0">
                <a:solidFill>
                  <a:srgbClr val="FFFFFF"/>
                </a:solidFill>
                <a:cs typeface="Calibri Light"/>
              </a:rPr>
            </a:br>
            <a:r>
              <a:rPr lang="en-US" sz="4000" dirty="0">
                <a:solidFill>
                  <a:srgbClr val="FFFFFF"/>
                </a:solidFill>
                <a:cs typeface="Calibri Light"/>
              </a:rPr>
              <a:t>Connector</a:t>
            </a:r>
            <a:endParaRPr lang="en-US" dirty="0"/>
          </a:p>
        </p:txBody>
      </p:sp>
      <p:sp>
        <p:nvSpPr>
          <p:cNvPr id="3" name="Content Placeholder 2">
            <a:extLst>
              <a:ext uri="{FF2B5EF4-FFF2-40B4-BE49-F238E27FC236}">
                <a16:creationId xmlns:a16="http://schemas.microsoft.com/office/drawing/2014/main" id="{5D7A4CCA-535F-4675-BB0A-8B3D143A1ECC}"/>
              </a:ext>
            </a:extLst>
          </p:cNvPr>
          <p:cNvSpPr>
            <a:spLocks noGrp="1"/>
          </p:cNvSpPr>
          <p:nvPr>
            <p:ph idx="1"/>
          </p:nvPr>
        </p:nvSpPr>
        <p:spPr>
          <a:xfrm>
            <a:off x="4810259" y="649480"/>
            <a:ext cx="6555347" cy="5546047"/>
          </a:xfrm>
        </p:spPr>
        <p:txBody>
          <a:bodyPr vert="horz" lIns="91440" tIns="45720" rIns="91440" bIns="45720" rtlCol="0" anchor="ctr">
            <a:normAutofit/>
          </a:bodyPr>
          <a:lstStyle/>
          <a:p>
            <a:pPr algn="r" rtl="1"/>
            <a:r>
              <a:rPr lang="en-US" sz="2000" dirty="0">
                <a:ea typeface="+mn-lt"/>
                <a:cs typeface="+mn-lt"/>
              </a:rPr>
              <a:t>Connector </a:t>
            </a:r>
            <a:r>
              <a:rPr lang="en-US" sz="2000" dirty="0" err="1">
                <a:ea typeface="+mn-lt"/>
                <a:cs typeface="+mn-lt"/>
              </a:rPr>
              <a:t>מתאים</a:t>
            </a:r>
            <a:r>
              <a:rPr lang="en-US" sz="2000" dirty="0">
                <a:ea typeface="+mn-lt"/>
                <a:cs typeface="+mn-lt"/>
              </a:rPr>
              <a:t> </a:t>
            </a:r>
            <a:r>
              <a:rPr lang="en-US" sz="2000" dirty="0" err="1">
                <a:ea typeface="+mn-lt"/>
                <a:cs typeface="+mn-lt"/>
              </a:rPr>
              <a:t>את</a:t>
            </a:r>
            <a:r>
              <a:rPr lang="en-US" sz="2000" dirty="0">
                <a:ea typeface="+mn-lt"/>
                <a:cs typeface="+mn-lt"/>
              </a:rPr>
              <a:t> </a:t>
            </a:r>
            <a:r>
              <a:rPr lang="en-US" sz="2000" dirty="0" err="1">
                <a:ea typeface="+mn-lt"/>
                <a:cs typeface="+mn-lt"/>
              </a:rPr>
              <a:t>טרינו</a:t>
            </a:r>
            <a:r>
              <a:rPr lang="en-US" sz="2000" dirty="0">
                <a:ea typeface="+mn-lt"/>
                <a:cs typeface="+mn-lt"/>
              </a:rPr>
              <a:t> </a:t>
            </a:r>
            <a:r>
              <a:rPr lang="en-US" sz="2000" dirty="0" err="1">
                <a:ea typeface="+mn-lt"/>
                <a:cs typeface="+mn-lt"/>
              </a:rPr>
              <a:t>למקור</a:t>
            </a:r>
            <a:r>
              <a:rPr lang="en-US" sz="2000" dirty="0">
                <a:ea typeface="+mn-lt"/>
                <a:cs typeface="+mn-lt"/>
              </a:rPr>
              <a:t> </a:t>
            </a:r>
            <a:r>
              <a:rPr lang="en-US" sz="2000" dirty="0" err="1">
                <a:ea typeface="+mn-lt"/>
                <a:cs typeface="+mn-lt"/>
              </a:rPr>
              <a:t>נתונים</a:t>
            </a:r>
            <a:r>
              <a:rPr lang="en-US" sz="2000" dirty="0">
                <a:ea typeface="+mn-lt"/>
                <a:cs typeface="+mn-lt"/>
              </a:rPr>
              <a:t> </a:t>
            </a:r>
            <a:r>
              <a:rPr lang="en-US" sz="2000" dirty="0" err="1">
                <a:ea typeface="+mn-lt"/>
                <a:cs typeface="+mn-lt"/>
              </a:rPr>
              <a:t>כמו</a:t>
            </a:r>
            <a:r>
              <a:rPr lang="en-US" sz="2000" dirty="0">
                <a:ea typeface="+mn-lt"/>
                <a:cs typeface="+mn-lt"/>
              </a:rPr>
              <a:t> hive </a:t>
            </a:r>
            <a:r>
              <a:rPr lang="en-US" sz="2000" dirty="0" err="1">
                <a:ea typeface="+mn-lt"/>
                <a:cs typeface="+mn-lt"/>
              </a:rPr>
              <a:t>או</a:t>
            </a:r>
            <a:r>
              <a:rPr lang="en-US" sz="2000" dirty="0">
                <a:ea typeface="+mn-lt"/>
                <a:cs typeface="+mn-lt"/>
              </a:rPr>
              <a:t> relational database.</a:t>
            </a:r>
            <a:endParaRPr lang="en-US" dirty="0"/>
          </a:p>
          <a:p>
            <a:pPr algn="r" rtl="1"/>
            <a:endParaRPr lang="en-US" sz="2000" dirty="0">
              <a:ea typeface="+mn-lt"/>
              <a:cs typeface="+mn-lt"/>
            </a:endParaRPr>
          </a:p>
          <a:p>
            <a:pPr algn="r" rtl="1"/>
            <a:r>
              <a:rPr lang="en-US" sz="2000" dirty="0" err="1">
                <a:ea typeface="+mn-lt"/>
                <a:cs typeface="+mn-lt"/>
              </a:rPr>
              <a:t>אתם</a:t>
            </a:r>
            <a:r>
              <a:rPr lang="en-US" sz="2000" dirty="0">
                <a:ea typeface="+mn-lt"/>
                <a:cs typeface="+mn-lt"/>
              </a:rPr>
              <a:t> </a:t>
            </a:r>
            <a:r>
              <a:rPr lang="en-US" sz="2000" dirty="0" err="1">
                <a:ea typeface="+mn-lt"/>
                <a:cs typeface="+mn-lt"/>
              </a:rPr>
              <a:t>יכולים</a:t>
            </a:r>
            <a:r>
              <a:rPr lang="en-US" sz="2000" dirty="0">
                <a:ea typeface="+mn-lt"/>
                <a:cs typeface="+mn-lt"/>
              </a:rPr>
              <a:t> </a:t>
            </a:r>
            <a:r>
              <a:rPr lang="en-US" sz="2000" dirty="0" err="1">
                <a:ea typeface="+mn-lt"/>
                <a:cs typeface="+mn-lt"/>
              </a:rPr>
              <a:t>לחשוב</a:t>
            </a:r>
            <a:r>
              <a:rPr lang="en-US" sz="2000" dirty="0">
                <a:ea typeface="+mn-lt"/>
                <a:cs typeface="+mn-lt"/>
              </a:rPr>
              <a:t> </a:t>
            </a:r>
            <a:r>
              <a:rPr lang="en-US" sz="2000" dirty="0" err="1">
                <a:ea typeface="+mn-lt"/>
                <a:cs typeface="+mn-lt"/>
              </a:rPr>
              <a:t>על</a:t>
            </a:r>
            <a:r>
              <a:rPr lang="en-US" sz="2000" dirty="0">
                <a:ea typeface="+mn-lt"/>
                <a:cs typeface="+mn-lt"/>
              </a:rPr>
              <a:t> connector </a:t>
            </a:r>
            <a:r>
              <a:rPr lang="en-US" sz="2000" dirty="0" err="1">
                <a:ea typeface="+mn-lt"/>
                <a:cs typeface="+mn-lt"/>
              </a:rPr>
              <a:t>כמו</a:t>
            </a:r>
            <a:r>
              <a:rPr lang="en-US" sz="2000" dirty="0">
                <a:ea typeface="+mn-lt"/>
                <a:cs typeface="+mn-lt"/>
              </a:rPr>
              <a:t> </a:t>
            </a:r>
            <a:r>
              <a:rPr lang="en-US" sz="2000" dirty="0" err="1">
                <a:ea typeface="+mn-lt"/>
                <a:cs typeface="+mn-lt"/>
              </a:rPr>
              <a:t>שאתם</a:t>
            </a:r>
            <a:r>
              <a:rPr lang="en-US" sz="2000" dirty="0">
                <a:ea typeface="+mn-lt"/>
                <a:cs typeface="+mn-lt"/>
              </a:rPr>
              <a:t> </a:t>
            </a:r>
            <a:r>
              <a:rPr lang="en-US" sz="2000" dirty="0" err="1">
                <a:ea typeface="+mn-lt"/>
                <a:cs typeface="+mn-lt"/>
              </a:rPr>
              <a:t>חושבים</a:t>
            </a:r>
            <a:r>
              <a:rPr lang="en-US" sz="2000" dirty="0">
                <a:ea typeface="+mn-lt"/>
                <a:cs typeface="+mn-lt"/>
              </a:rPr>
              <a:t> </a:t>
            </a:r>
            <a:r>
              <a:rPr lang="en-US" sz="2000" dirty="0" err="1">
                <a:ea typeface="+mn-lt"/>
                <a:cs typeface="+mn-lt"/>
              </a:rPr>
              <a:t>על</a:t>
            </a:r>
            <a:r>
              <a:rPr lang="en-US" sz="2000" dirty="0">
                <a:ea typeface="+mn-lt"/>
                <a:cs typeface="+mn-lt"/>
              </a:rPr>
              <a:t> driver </a:t>
            </a:r>
            <a:r>
              <a:rPr lang="en-US" sz="2000" dirty="0" err="1">
                <a:ea typeface="+mn-lt"/>
                <a:cs typeface="+mn-lt"/>
              </a:rPr>
              <a:t>בשביל</a:t>
            </a:r>
            <a:r>
              <a:rPr lang="en-US" sz="2000" dirty="0">
                <a:ea typeface="+mn-lt"/>
                <a:cs typeface="+mn-lt"/>
              </a:rPr>
              <a:t> DB.</a:t>
            </a:r>
            <a:endParaRPr lang="en-US" dirty="0"/>
          </a:p>
          <a:p>
            <a:pPr algn="r" rtl="1"/>
            <a:endParaRPr lang="en-US" sz="2000" dirty="0">
              <a:ea typeface="+mn-lt"/>
              <a:cs typeface="+mn-lt"/>
            </a:endParaRPr>
          </a:p>
          <a:p>
            <a:pPr algn="r" rtl="1"/>
            <a:r>
              <a:rPr lang="en-US" sz="2000" dirty="0" err="1">
                <a:cs typeface="Calibri" panose="020F0502020204030204"/>
              </a:rPr>
              <a:t>טרינו</a:t>
            </a:r>
            <a:r>
              <a:rPr lang="en-US" sz="2000" dirty="0">
                <a:cs typeface="Calibri" panose="020F0502020204030204"/>
              </a:rPr>
              <a:t> </a:t>
            </a:r>
            <a:r>
              <a:rPr lang="en-US" sz="2000" dirty="0" err="1">
                <a:cs typeface="Calibri" panose="020F0502020204030204"/>
              </a:rPr>
              <a:t>מכיל</a:t>
            </a:r>
            <a:r>
              <a:rPr lang="en-US" sz="2000" dirty="0">
                <a:cs typeface="Calibri" panose="020F0502020204030204"/>
              </a:rPr>
              <a:t> </a:t>
            </a:r>
            <a:r>
              <a:rPr lang="en-US" sz="2000" dirty="0" err="1">
                <a:cs typeface="Calibri" panose="020F0502020204030204"/>
              </a:rPr>
              <a:t>כמה</a:t>
            </a:r>
            <a:r>
              <a:rPr lang="en-US" sz="2000" dirty="0">
                <a:cs typeface="Calibri" panose="020F0502020204030204"/>
              </a:rPr>
              <a:t> connectors </a:t>
            </a:r>
            <a:r>
              <a:rPr lang="en-US" sz="2000" dirty="0" err="1">
                <a:cs typeface="Calibri" panose="020F0502020204030204"/>
              </a:rPr>
              <a:t>מובנים</a:t>
            </a:r>
            <a:r>
              <a:rPr lang="en-US" sz="2000" dirty="0">
                <a:cs typeface="Calibri" panose="020F0502020204030204"/>
              </a:rPr>
              <a:t>:</a:t>
            </a:r>
          </a:p>
          <a:p>
            <a:pPr lvl="1" algn="r" rtl="1"/>
            <a:r>
              <a:rPr lang="en-US" sz="1600" dirty="0">
                <a:cs typeface="Calibri" panose="020F0502020204030204"/>
              </a:rPr>
              <a:t>Connector for JMX</a:t>
            </a:r>
          </a:p>
          <a:p>
            <a:pPr lvl="1" algn="r" rtl="1"/>
            <a:r>
              <a:rPr lang="en-US" sz="1600" dirty="0">
                <a:cs typeface="Calibri" panose="020F0502020204030204"/>
              </a:rPr>
              <a:t>System connector (</a:t>
            </a:r>
            <a:r>
              <a:rPr lang="en-US" sz="1600" dirty="0" err="1">
                <a:cs typeface="Calibri"/>
              </a:rPr>
              <a:t>נותן</a:t>
            </a:r>
            <a:r>
              <a:rPr lang="en-US" sz="1600" dirty="0">
                <a:cs typeface="Calibri"/>
              </a:rPr>
              <a:t> </a:t>
            </a:r>
            <a:r>
              <a:rPr lang="en-US" sz="1600" dirty="0" err="1">
                <a:cs typeface="Calibri"/>
              </a:rPr>
              <a:t>גישה</a:t>
            </a:r>
            <a:r>
              <a:rPr lang="en-US" sz="1600" dirty="0">
                <a:cs typeface="Calibri"/>
              </a:rPr>
              <a:t> </a:t>
            </a:r>
            <a:r>
              <a:rPr lang="en-US" sz="1600" dirty="0" err="1">
                <a:cs typeface="Calibri"/>
              </a:rPr>
              <a:t>לטבלאות</a:t>
            </a:r>
            <a:r>
              <a:rPr lang="en-US" sz="1600" dirty="0">
                <a:cs typeface="Calibri"/>
              </a:rPr>
              <a:t> built-in)</a:t>
            </a:r>
          </a:p>
          <a:p>
            <a:pPr lvl="1" algn="r" rtl="1"/>
            <a:r>
              <a:rPr lang="en-US" sz="1600" dirty="0">
                <a:cs typeface="Calibri"/>
              </a:rPr>
              <a:t>Hive connector</a:t>
            </a:r>
          </a:p>
          <a:p>
            <a:pPr lvl="1" algn="r" rtl="1"/>
            <a:r>
              <a:rPr lang="en-US" sz="1600" dirty="0">
                <a:cs typeface="Calibri"/>
              </a:rPr>
              <a:t>TPCH connector (</a:t>
            </a:r>
            <a:r>
              <a:rPr lang="en-US" sz="1600" dirty="0" err="1">
                <a:cs typeface="Calibri"/>
              </a:rPr>
              <a:t>בשביל</a:t>
            </a:r>
            <a:r>
              <a:rPr lang="en-US" sz="1600" dirty="0">
                <a:cs typeface="Calibri"/>
              </a:rPr>
              <a:t> benchmarks)</a:t>
            </a:r>
          </a:p>
          <a:p>
            <a:pPr algn="r" rtl="1"/>
            <a:endParaRPr lang="en-US" sz="2000">
              <a:cs typeface="Calibri"/>
            </a:endParaRPr>
          </a:p>
        </p:txBody>
      </p:sp>
    </p:spTree>
    <p:extLst>
      <p:ext uri="{BB962C8B-B14F-4D97-AF65-F5344CB8AC3E}">
        <p14:creationId xmlns:p14="http://schemas.microsoft.com/office/powerpoint/2010/main" val="4106936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4325</Words>
  <Application>Microsoft Office PowerPoint</Application>
  <PresentationFormat>Widescreen</PresentationFormat>
  <Paragraphs>392</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Consolas</vt:lpstr>
      <vt:lpstr>office theme</vt:lpstr>
      <vt:lpstr>Trino</vt:lpstr>
      <vt:lpstr>What is Trino?</vt:lpstr>
      <vt:lpstr>What Trino is ?</vt:lpstr>
      <vt:lpstr>What Trino is not?</vt:lpstr>
      <vt:lpstr>Trino concepts</vt:lpstr>
      <vt:lpstr>Trino concepts – Server Types</vt:lpstr>
      <vt:lpstr>Trino concepts - Coordinator</vt:lpstr>
      <vt:lpstr>Trino concepts  - Worker</vt:lpstr>
      <vt:lpstr>Trino concepts -  Connector</vt:lpstr>
      <vt:lpstr>Trino concepts - Catalog</vt:lpstr>
      <vt:lpstr>Trino concepts  - Schema</vt:lpstr>
      <vt:lpstr>Trino concepts - Table</vt:lpstr>
      <vt:lpstr>Trino concepts – Query execution</vt:lpstr>
      <vt:lpstr>Trino concepts - Statement</vt:lpstr>
      <vt:lpstr>Trino concepts - Query</vt:lpstr>
      <vt:lpstr>Trino concepts  - Stage</vt:lpstr>
      <vt:lpstr>Trino concepts  - Task</vt:lpstr>
      <vt:lpstr>Trino concepts  - Split</vt:lpstr>
      <vt:lpstr>Trino concepts  - Driver</vt:lpstr>
      <vt:lpstr>Trino concepts  - Operator</vt:lpstr>
      <vt:lpstr>Trino concepts  - Exchange</vt:lpstr>
      <vt:lpstr>Trino clients</vt:lpstr>
      <vt:lpstr>Trino clients</vt:lpstr>
      <vt:lpstr>Web UI</vt:lpstr>
      <vt:lpstr>Web UI</vt:lpstr>
      <vt:lpstr>Web UI</vt:lpstr>
      <vt:lpstr>Web UI</vt:lpstr>
      <vt:lpstr>Web UI</vt:lpstr>
      <vt:lpstr>Query Optimizers</vt:lpstr>
      <vt:lpstr>Table statistics</vt:lpstr>
      <vt:lpstr>Table Statistics</vt:lpstr>
      <vt:lpstr>Cost in EXPLAIN </vt:lpstr>
      <vt:lpstr>Cost in EXPLAIN </vt:lpstr>
      <vt:lpstr>Cost in EXPLAIN </vt:lpstr>
      <vt:lpstr>Cost in EXPLAIN </vt:lpstr>
      <vt:lpstr>Cost Based Optimizations</vt:lpstr>
      <vt:lpstr>Cost Based Optimizations - join enumeration</vt:lpstr>
      <vt:lpstr>Cost Based Optimizations - join enumeration</vt:lpstr>
      <vt:lpstr>Cost Based Optimization – join distribution selection</vt:lpstr>
      <vt:lpstr>Pushdown </vt:lpstr>
      <vt:lpstr>Aggregation Pushdown</vt:lpstr>
      <vt:lpstr>Aggregation Pushdown</vt:lpstr>
      <vt:lpstr>Aggregation Pushdown</vt:lpstr>
      <vt:lpstr>Aggregation Pushdown</vt:lpstr>
      <vt:lpstr>Aggregation Pushdown - Limitations</vt:lpstr>
      <vt:lpstr>connectors</vt:lpstr>
      <vt:lpstr>Connectors </vt:lpstr>
      <vt:lpstr>Hive connector</vt:lpstr>
      <vt:lpstr>Hive connector </vt:lpstr>
      <vt:lpstr>Hive connector</vt:lpstr>
      <vt:lpstr>Hive connector</vt:lpstr>
      <vt:lpstr>Hive – The runtime</vt:lpstr>
      <vt:lpstr>Hive – The storage</vt:lpstr>
      <vt:lpstr>Hive – Hive Metastore Service</vt:lpstr>
      <vt:lpstr>Hive – Hive’s data organization specification</vt:lpstr>
      <vt:lpstr>Hive Connector </vt:lpstr>
      <vt:lpstr>Trino runtime</vt:lpstr>
      <vt:lpstr>Presto Architecture</vt:lpstr>
      <vt:lpstr>Hive Connector</vt:lpstr>
      <vt:lpstr>Hive Connector</vt:lpstr>
      <vt:lpstr>Hive connector – Special columns</vt:lpstr>
      <vt:lpstr>Dynamic filtering</vt:lpstr>
      <vt:lpstr>Dynamic filtering –what is it?</vt:lpstr>
      <vt:lpstr>Dynamic filtering</vt:lpstr>
      <vt:lpstr>Dynamic filtering</vt:lpstr>
      <vt:lpstr>Dynamic filtering</vt:lpstr>
      <vt:lpstr>Analysis and confirmation</vt:lpstr>
      <vt:lpstr>Analysis and confirmation</vt:lpstr>
      <vt:lpstr>Analysis and confirmation</vt:lpstr>
      <vt:lpstr>Dynamic filter collection thresholds</vt:lpstr>
      <vt:lpstr>Dynamic filtering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אלכסנדר שכטר</cp:lastModifiedBy>
  <cp:revision>1084</cp:revision>
  <dcterms:created xsi:type="dcterms:W3CDTF">2013-07-15T20:26:40Z</dcterms:created>
  <dcterms:modified xsi:type="dcterms:W3CDTF">2021-09-09T08:09:02Z</dcterms:modified>
</cp:coreProperties>
</file>