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1" r:id="rId6"/>
    <p:sldId id="267" r:id="rId7"/>
    <p:sldId id="265" r:id="rId8"/>
    <p:sldId id="263" r:id="rId9"/>
    <p:sldId id="272" r:id="rId10"/>
    <p:sldId id="266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Tecniche di attacco avanzate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155" y="3815715"/>
            <a:ext cx="11489690" cy="1655445"/>
          </a:xfrm>
        </p:spPr>
        <p:txBody>
          <a:bodyPr/>
          <a:p>
            <a:r>
              <a:rPr lang="en-US" altLang="en-US" sz="2800"/>
              <a:t>Return Oriented Programming (ROP) e Return to Libc (ret2libc)</a:t>
            </a:r>
            <a:endParaRPr lang="en-US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GOT e PLT (</a:t>
            </a:r>
            <a:r>
              <a:rPr lang="en-US" altLang="en-US" sz="3600"/>
              <a:t>Esempio</a:t>
            </a:r>
            <a:r>
              <a:rPr lang="en-US" sz="3600"/>
              <a:t>)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9334500" cy="1007745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5950585" y="2157730"/>
            <a:ext cx="2250440" cy="2781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1725"/>
            <a:ext cx="10067925" cy="2167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91285" y="4535805"/>
            <a:ext cx="1421765" cy="193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GOT e PLT (</a:t>
            </a:r>
            <a:r>
              <a:rPr lang="en-US" altLang="en-US" sz="3600"/>
              <a:t>Esempio cont.</a:t>
            </a:r>
            <a:r>
              <a:rPr lang="en-US" sz="3600"/>
              <a:t>)</a:t>
            </a:r>
            <a:endParaRPr lang="en-US" sz="3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03400"/>
            <a:ext cx="10834370" cy="40443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17420" y="1845310"/>
            <a:ext cx="1662430" cy="193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39565" y="1845310"/>
            <a:ext cx="826135" cy="193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00245" y="2486025"/>
            <a:ext cx="2176145" cy="2076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17420" y="3169920"/>
            <a:ext cx="1791335" cy="2070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Attacco: Code Reuse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19125" y="1838325"/>
            <a:ext cx="10953750" cy="4777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/>
              <a:t>Famiglia di attacchi in cui viene riusato il codice già a dispozione nelle sezioni esegubili della memoria</a:t>
            </a:r>
            <a:endParaRPr lang="en-US" altLang="en-US" sz="2400"/>
          </a:p>
          <a:p>
            <a:pPr marL="342900" indent="-3429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/>
              <a:t>Il più semplice di questa famiglia di attacchi è l'attacco basato su ROP-Chains</a:t>
            </a:r>
            <a:endParaRPr lang="en-US" altLang="en-US" sz="2400"/>
          </a:p>
          <a:p>
            <a:pPr marL="342900" indent="-3429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/>
              <a:t>Per eseguire una ROP-Chain è necessario controllare sia RIP che il contenuto della pila (ad esempio con un Buffer Overflow)</a:t>
            </a:r>
            <a:endParaRPr lang="en-US" altLang="en-US" sz="2400"/>
          </a:p>
          <a:p>
            <a:pPr marL="342900" indent="-3429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/>
              <a:t>Con una ROP-Chain si costruisce una catena di indirizzi di istruzioni eseguite da delle RET in modo da controllare arbitrariamente il flusso di esecuzione di un binario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endParaRPr lang="en-US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Attacco: ROP-Chain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1564005"/>
            <a:ext cx="11007090" cy="9772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/>
              <a:t>Un </a:t>
            </a:r>
            <a:r>
              <a:rPr lang="en-US" altLang="en-US" i="1"/>
              <a:t>gadget </a:t>
            </a:r>
            <a:r>
              <a:rPr lang="en-US" altLang="en-US"/>
              <a:t>è un insieme di istruzioni (già presenti in un segmento esegubile di memoria) nella forma “istruzioni, ret”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51230" y="2807970"/>
            <a:ext cx="1678305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INST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951230" y="3336290"/>
            <a:ext cx="1678305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INST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951230" y="3864610"/>
            <a:ext cx="1678305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51230" y="4392930"/>
            <a:ext cx="1678305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RET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8437880" y="3180080"/>
            <a:ext cx="1678305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POP %RAX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437880" y="3708400"/>
            <a:ext cx="1678305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POP %RBX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8437880" y="4236720"/>
            <a:ext cx="1678305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RET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5982335" y="3180080"/>
            <a:ext cx="1678305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POP %RDI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5982335" y="3708400"/>
            <a:ext cx="1678305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RET</a:t>
            </a:r>
            <a:endParaRPr lang="en-US" altLang="en-US"/>
          </a:p>
        </p:txBody>
      </p:sp>
      <p:sp>
        <p:nvSpPr>
          <p:cNvPr id="15" name="Content Placeholder 2"/>
          <p:cNvSpPr>
            <a:spLocks noGrp="1"/>
          </p:cNvSpPr>
          <p:nvPr/>
        </p:nvSpPr>
        <p:spPr>
          <a:xfrm>
            <a:off x="690880" y="5365750"/>
            <a:ext cx="11007090" cy="97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/>
              <a:t>Una ROP-Chain è una catena di gadget, precedunti dagli argomenti di ogni gadget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Attacco: ROP-Chain</a:t>
            </a:r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392555" y="1826260"/>
            <a:ext cx="1677670" cy="1584960"/>
            <a:chOff x="2193" y="2876"/>
            <a:chExt cx="2642" cy="2496"/>
          </a:xfrm>
        </p:grpSpPr>
        <p:sp>
          <p:nvSpPr>
            <p:cNvPr id="12" name="Rectangle 11"/>
            <p:cNvSpPr/>
            <p:nvPr/>
          </p:nvSpPr>
          <p:spPr>
            <a:xfrm>
              <a:off x="2193" y="3708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POP %RAX</a:t>
              </a:r>
              <a:endParaRPr lang="en-US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93" y="4540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RET</a:t>
              </a:r>
              <a:endParaRPr lang="en-US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193" y="2876"/>
              <a:ext cx="2643" cy="8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0xdeadbeef</a:t>
              </a:r>
              <a:endParaRPr lang="en-US" alt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478780" y="1826260"/>
            <a:ext cx="1677670" cy="1584960"/>
            <a:chOff x="8628" y="2876"/>
            <a:chExt cx="2642" cy="2496"/>
          </a:xfrm>
        </p:grpSpPr>
        <p:sp>
          <p:nvSpPr>
            <p:cNvPr id="5" name="Rectangle 4"/>
            <p:cNvSpPr/>
            <p:nvPr/>
          </p:nvSpPr>
          <p:spPr>
            <a:xfrm>
              <a:off x="8628" y="3708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POP %RBX</a:t>
              </a:r>
              <a:endParaRPr lang="en-US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628" y="4540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RET</a:t>
              </a:r>
              <a:endParaRPr lang="en-US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28" y="2876"/>
              <a:ext cx="2643" cy="8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0xdeadd0d0</a:t>
              </a:r>
              <a:endParaRPr lang="en-US" alt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64370" y="1826260"/>
            <a:ext cx="1677670" cy="1584960"/>
            <a:chOff x="15062" y="2876"/>
            <a:chExt cx="2642" cy="2496"/>
          </a:xfrm>
        </p:grpSpPr>
        <p:sp>
          <p:nvSpPr>
            <p:cNvPr id="10" name="Rectangle 9"/>
            <p:cNvSpPr/>
            <p:nvPr/>
          </p:nvSpPr>
          <p:spPr>
            <a:xfrm>
              <a:off x="15062" y="3708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ADD %RAX, %RBX</a:t>
              </a:r>
              <a:endParaRPr lang="en-US" altLang="en-US" sz="12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062" y="4540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RET</a:t>
              </a:r>
              <a:endParaRPr lang="en-US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062" y="2876"/>
              <a:ext cx="2643" cy="8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0xfeedd0d0</a:t>
              </a:r>
              <a:endParaRPr lang="en-US" alt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79805" y="4922520"/>
            <a:ext cx="9608820" cy="619760"/>
            <a:chOff x="1543" y="7302"/>
            <a:chExt cx="15132" cy="976"/>
          </a:xfrm>
        </p:grpSpPr>
        <p:sp>
          <p:nvSpPr>
            <p:cNvPr id="16" name="Rectangle 15"/>
            <p:cNvSpPr/>
            <p:nvPr/>
          </p:nvSpPr>
          <p:spPr>
            <a:xfrm>
              <a:off x="1543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.....</a:t>
              </a:r>
              <a:endParaRPr lang="en-US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65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0xfeedd0d0</a:t>
              </a:r>
              <a:endParaRPr lang="en-US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87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2</a:t>
              </a:r>
              <a:endParaRPr lang="en-US" alt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09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/>
                <a:t>0xdeadd0d0</a:t>
              </a:r>
              <a:endParaRPr lang="en-US" altLang="en-US" sz="16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631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3</a:t>
              </a:r>
              <a:endParaRPr lang="en-US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153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0xdeadbeef</a:t>
              </a:r>
              <a:endParaRPr lang="en-US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483090" y="5640070"/>
            <a:ext cx="709930" cy="949325"/>
            <a:chOff x="14934" y="8432"/>
            <a:chExt cx="1118" cy="1495"/>
          </a:xfrm>
        </p:grpSpPr>
        <p:sp>
          <p:nvSpPr>
            <p:cNvPr id="23" name="Up Arrow 22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81620" y="5640070"/>
            <a:ext cx="709930" cy="949325"/>
            <a:chOff x="14934" y="8432"/>
            <a:chExt cx="1118" cy="1495"/>
          </a:xfrm>
        </p:grpSpPr>
        <p:sp>
          <p:nvSpPr>
            <p:cNvPr id="27" name="Up Arrow 26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80150" y="5640070"/>
            <a:ext cx="709930" cy="949325"/>
            <a:chOff x="14934" y="8432"/>
            <a:chExt cx="1118" cy="1495"/>
          </a:xfrm>
        </p:grpSpPr>
        <p:sp>
          <p:nvSpPr>
            <p:cNvPr id="30" name="Up Arrow 29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78045" y="5640070"/>
            <a:ext cx="709930" cy="949325"/>
            <a:chOff x="14934" y="8432"/>
            <a:chExt cx="1118" cy="1495"/>
          </a:xfrm>
        </p:grpSpPr>
        <p:sp>
          <p:nvSpPr>
            <p:cNvPr id="33" name="Up Arrow 32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77210" y="5640070"/>
            <a:ext cx="709930" cy="949325"/>
            <a:chOff x="14934" y="8432"/>
            <a:chExt cx="1118" cy="1495"/>
          </a:xfrm>
        </p:grpSpPr>
        <p:sp>
          <p:nvSpPr>
            <p:cNvPr id="36" name="Up Arrow 35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03200" y="2434590"/>
            <a:ext cx="1068070" cy="368300"/>
            <a:chOff x="152" y="3046"/>
            <a:chExt cx="1682" cy="580"/>
          </a:xfrm>
        </p:grpSpPr>
        <p:sp>
          <p:nvSpPr>
            <p:cNvPr id="38" name="Right Arrow 37"/>
            <p:cNvSpPr/>
            <p:nvPr/>
          </p:nvSpPr>
          <p:spPr>
            <a:xfrm>
              <a:off x="1152" y="3128"/>
              <a:ext cx="683" cy="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152" y="3046"/>
              <a:ext cx="10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3200" y="2962910"/>
            <a:ext cx="1068070" cy="368300"/>
            <a:chOff x="152" y="3046"/>
            <a:chExt cx="1682" cy="580"/>
          </a:xfrm>
        </p:grpSpPr>
        <p:sp>
          <p:nvSpPr>
            <p:cNvPr id="42" name="Right Arrow 41"/>
            <p:cNvSpPr/>
            <p:nvPr/>
          </p:nvSpPr>
          <p:spPr>
            <a:xfrm>
              <a:off x="1152" y="3128"/>
              <a:ext cx="683" cy="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152" y="3046"/>
              <a:ext cx="10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19905" y="2434590"/>
            <a:ext cx="1068070" cy="368300"/>
            <a:chOff x="152" y="3046"/>
            <a:chExt cx="1682" cy="580"/>
          </a:xfrm>
        </p:grpSpPr>
        <p:sp>
          <p:nvSpPr>
            <p:cNvPr id="45" name="Right Arrow 44"/>
            <p:cNvSpPr/>
            <p:nvPr/>
          </p:nvSpPr>
          <p:spPr>
            <a:xfrm>
              <a:off x="1152" y="3128"/>
              <a:ext cx="683" cy="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52" y="3046"/>
              <a:ext cx="10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319905" y="2962910"/>
            <a:ext cx="1068070" cy="368300"/>
            <a:chOff x="152" y="3046"/>
            <a:chExt cx="1682" cy="580"/>
          </a:xfrm>
        </p:grpSpPr>
        <p:sp>
          <p:nvSpPr>
            <p:cNvPr id="48" name="Right Arrow 47"/>
            <p:cNvSpPr/>
            <p:nvPr/>
          </p:nvSpPr>
          <p:spPr>
            <a:xfrm>
              <a:off x="1152" y="3128"/>
              <a:ext cx="683" cy="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Text Box 48"/>
            <p:cNvSpPr txBox="1"/>
            <p:nvPr/>
          </p:nvSpPr>
          <p:spPr>
            <a:xfrm>
              <a:off x="152" y="3046"/>
              <a:ext cx="10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414385" y="2435225"/>
            <a:ext cx="1068070" cy="368300"/>
            <a:chOff x="152" y="3046"/>
            <a:chExt cx="1682" cy="580"/>
          </a:xfrm>
        </p:grpSpPr>
        <p:sp>
          <p:nvSpPr>
            <p:cNvPr id="51" name="Right Arrow 50"/>
            <p:cNvSpPr/>
            <p:nvPr/>
          </p:nvSpPr>
          <p:spPr>
            <a:xfrm>
              <a:off x="1152" y="3128"/>
              <a:ext cx="683" cy="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Text Box 51"/>
            <p:cNvSpPr txBox="1"/>
            <p:nvPr/>
          </p:nvSpPr>
          <p:spPr>
            <a:xfrm>
              <a:off x="152" y="3046"/>
              <a:ext cx="10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414385" y="2962910"/>
            <a:ext cx="1068070" cy="368300"/>
            <a:chOff x="152" y="3046"/>
            <a:chExt cx="1682" cy="580"/>
          </a:xfrm>
        </p:grpSpPr>
        <p:sp>
          <p:nvSpPr>
            <p:cNvPr id="54" name="Right Arrow 53"/>
            <p:cNvSpPr/>
            <p:nvPr/>
          </p:nvSpPr>
          <p:spPr>
            <a:xfrm>
              <a:off x="1152" y="3128"/>
              <a:ext cx="683" cy="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Text Box 54"/>
            <p:cNvSpPr txBox="1"/>
            <p:nvPr/>
          </p:nvSpPr>
          <p:spPr>
            <a:xfrm>
              <a:off x="152" y="3046"/>
              <a:ext cx="10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234690" y="3797300"/>
            <a:ext cx="1250950" cy="787400"/>
            <a:chOff x="5094" y="5980"/>
            <a:chExt cx="1970" cy="1240"/>
          </a:xfrm>
        </p:grpSpPr>
        <p:sp>
          <p:nvSpPr>
            <p:cNvPr id="63" name="Rectangle 62"/>
            <p:cNvSpPr/>
            <p:nvPr/>
          </p:nvSpPr>
          <p:spPr>
            <a:xfrm>
              <a:off x="5094" y="5980"/>
              <a:ext cx="1971" cy="6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RAX</a:t>
              </a:r>
              <a:endParaRPr lang="en-US" alt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094" y="6600"/>
              <a:ext cx="1971" cy="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3</a:t>
              </a:r>
              <a:endParaRPr lang="en-US" alt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486275" y="3797300"/>
            <a:ext cx="1250950" cy="787400"/>
            <a:chOff x="7065" y="5980"/>
            <a:chExt cx="1970" cy="1240"/>
          </a:xfrm>
        </p:grpSpPr>
        <p:sp>
          <p:nvSpPr>
            <p:cNvPr id="65" name="Rectangle 64"/>
            <p:cNvSpPr/>
            <p:nvPr/>
          </p:nvSpPr>
          <p:spPr>
            <a:xfrm>
              <a:off x="7065" y="5980"/>
              <a:ext cx="1971" cy="6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RBX</a:t>
              </a:r>
              <a:endParaRPr lang="en-US" alt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065" y="6600"/>
              <a:ext cx="1971" cy="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2</a:t>
              </a:r>
              <a:endParaRPr lang="en-US" alt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475105" y="5640070"/>
            <a:ext cx="709930" cy="949325"/>
            <a:chOff x="14934" y="8432"/>
            <a:chExt cx="1118" cy="1495"/>
          </a:xfrm>
        </p:grpSpPr>
        <p:sp>
          <p:nvSpPr>
            <p:cNvPr id="70" name="Up Arrow 69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Text Box 70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3234690" y="4191000"/>
            <a:ext cx="1251585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5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Attacco: </a:t>
            </a:r>
            <a:r>
              <a:rPr lang="en-US" altLang="en-US"/>
              <a:t>ret2libc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1251585"/>
          </a:xfrm>
        </p:spPr>
        <p:txBody>
          <a:bodyPr/>
          <a:p>
            <a:pPr marL="0" indent="0">
              <a:buNone/>
            </a:pPr>
            <a:r>
              <a:rPr lang="en-US" altLang="en-US"/>
              <a:t>Possiamo fare cose più interessanti che sommare 2 e 3 con le ROP. Come ad esempio chiamare funzioni di libc.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8430" y="3075305"/>
            <a:ext cx="9375140" cy="100266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838200" y="4608195"/>
            <a:ext cx="10515600" cy="110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/>
              <a:t>In linux %RDI è il registro usato per passare il primo argomento alle funzioni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Attacco: </a:t>
            </a:r>
            <a:r>
              <a:rPr lang="en-US" altLang="en-US"/>
              <a:t>ret2libc</a:t>
            </a:r>
            <a:endParaRPr lang="en-US" alt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392555" y="1826260"/>
            <a:ext cx="1677670" cy="1584960"/>
            <a:chOff x="2193" y="2876"/>
            <a:chExt cx="2642" cy="2496"/>
          </a:xfrm>
        </p:grpSpPr>
        <p:sp>
          <p:nvSpPr>
            <p:cNvPr id="12" name="Rectangle 11"/>
            <p:cNvSpPr/>
            <p:nvPr/>
          </p:nvSpPr>
          <p:spPr>
            <a:xfrm>
              <a:off x="2193" y="3708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POP %RDI</a:t>
              </a:r>
              <a:endParaRPr lang="en-US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93" y="4540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RET</a:t>
              </a:r>
              <a:endParaRPr lang="en-US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193" y="2876"/>
              <a:ext cx="2643" cy="8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0xdeadbeef</a:t>
              </a:r>
              <a:endParaRPr lang="en-US" alt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478780" y="1826260"/>
            <a:ext cx="1677670" cy="1584960"/>
            <a:chOff x="8628" y="2876"/>
            <a:chExt cx="2642" cy="2496"/>
          </a:xfrm>
        </p:grpSpPr>
        <p:sp>
          <p:nvSpPr>
            <p:cNvPr id="5" name="Rectangle 4"/>
            <p:cNvSpPr/>
            <p:nvPr/>
          </p:nvSpPr>
          <p:spPr>
            <a:xfrm>
              <a:off x="8628" y="3708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.....</a:t>
              </a:r>
              <a:endParaRPr lang="en-US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628" y="4540"/>
              <a:ext cx="2643" cy="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....</a:t>
              </a:r>
              <a:endParaRPr lang="en-US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28" y="2876"/>
              <a:ext cx="2643" cy="8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system@libc</a:t>
              </a:r>
              <a:endParaRPr lang="en-US" alt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79805" y="4922520"/>
            <a:ext cx="9608820" cy="619760"/>
            <a:chOff x="1543" y="7302"/>
            <a:chExt cx="15132" cy="976"/>
          </a:xfrm>
        </p:grpSpPr>
        <p:sp>
          <p:nvSpPr>
            <p:cNvPr id="16" name="Rectangle 15"/>
            <p:cNvSpPr/>
            <p:nvPr/>
          </p:nvSpPr>
          <p:spPr>
            <a:xfrm>
              <a:off x="1543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.....</a:t>
              </a:r>
              <a:endParaRPr lang="en-US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65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....</a:t>
              </a:r>
              <a:endParaRPr lang="en-US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87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....</a:t>
              </a:r>
              <a:endParaRPr lang="en-US" alt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09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/>
                <a:t>system@libc</a:t>
              </a:r>
              <a:endParaRPr lang="en-US" altLang="en-US" sz="16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631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*/bin/sh</a:t>
              </a:r>
              <a:endParaRPr lang="en-US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153" y="7302"/>
              <a:ext cx="2522" cy="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0xdeadbeef</a:t>
              </a:r>
              <a:endParaRPr lang="en-US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483090" y="5640070"/>
            <a:ext cx="709930" cy="949325"/>
            <a:chOff x="14934" y="8432"/>
            <a:chExt cx="1118" cy="1495"/>
          </a:xfrm>
        </p:grpSpPr>
        <p:sp>
          <p:nvSpPr>
            <p:cNvPr id="23" name="Up Arrow 22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81620" y="5640070"/>
            <a:ext cx="709930" cy="949325"/>
            <a:chOff x="14934" y="8432"/>
            <a:chExt cx="1118" cy="1495"/>
          </a:xfrm>
        </p:grpSpPr>
        <p:sp>
          <p:nvSpPr>
            <p:cNvPr id="27" name="Up Arrow 26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80150" y="5640070"/>
            <a:ext cx="709930" cy="949325"/>
            <a:chOff x="14934" y="8432"/>
            <a:chExt cx="1118" cy="1495"/>
          </a:xfrm>
        </p:grpSpPr>
        <p:sp>
          <p:nvSpPr>
            <p:cNvPr id="30" name="Up Arrow 29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78045" y="5640070"/>
            <a:ext cx="709930" cy="949325"/>
            <a:chOff x="14934" y="8432"/>
            <a:chExt cx="1118" cy="1495"/>
          </a:xfrm>
        </p:grpSpPr>
        <p:sp>
          <p:nvSpPr>
            <p:cNvPr id="33" name="Up Arrow 32"/>
            <p:cNvSpPr/>
            <p:nvPr/>
          </p:nvSpPr>
          <p:spPr>
            <a:xfrm>
              <a:off x="15182" y="8432"/>
              <a:ext cx="465" cy="8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14934" y="9347"/>
              <a:ext cx="11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03200" y="2434590"/>
            <a:ext cx="1068070" cy="368300"/>
            <a:chOff x="152" y="3046"/>
            <a:chExt cx="1682" cy="580"/>
          </a:xfrm>
        </p:grpSpPr>
        <p:sp>
          <p:nvSpPr>
            <p:cNvPr id="38" name="Right Arrow 37"/>
            <p:cNvSpPr/>
            <p:nvPr/>
          </p:nvSpPr>
          <p:spPr>
            <a:xfrm>
              <a:off x="1152" y="3128"/>
              <a:ext cx="683" cy="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152" y="3046"/>
              <a:ext cx="10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3200" y="2962910"/>
            <a:ext cx="1068070" cy="368300"/>
            <a:chOff x="152" y="3046"/>
            <a:chExt cx="1682" cy="580"/>
          </a:xfrm>
        </p:grpSpPr>
        <p:sp>
          <p:nvSpPr>
            <p:cNvPr id="42" name="Right Arrow 41"/>
            <p:cNvSpPr/>
            <p:nvPr/>
          </p:nvSpPr>
          <p:spPr>
            <a:xfrm>
              <a:off x="1152" y="3128"/>
              <a:ext cx="683" cy="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152" y="3046"/>
              <a:ext cx="10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19905" y="2434590"/>
            <a:ext cx="1068070" cy="368300"/>
            <a:chOff x="152" y="3046"/>
            <a:chExt cx="1682" cy="580"/>
          </a:xfrm>
        </p:grpSpPr>
        <p:sp>
          <p:nvSpPr>
            <p:cNvPr id="45" name="Right Arrow 44"/>
            <p:cNvSpPr/>
            <p:nvPr/>
          </p:nvSpPr>
          <p:spPr>
            <a:xfrm>
              <a:off x="1152" y="3128"/>
              <a:ext cx="683" cy="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52" y="3046"/>
              <a:ext cx="10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234690" y="3797300"/>
            <a:ext cx="1250950" cy="787400"/>
            <a:chOff x="5094" y="5980"/>
            <a:chExt cx="1970" cy="1240"/>
          </a:xfrm>
        </p:grpSpPr>
        <p:sp>
          <p:nvSpPr>
            <p:cNvPr id="63" name="Rectangle 62"/>
            <p:cNvSpPr/>
            <p:nvPr/>
          </p:nvSpPr>
          <p:spPr>
            <a:xfrm>
              <a:off x="5094" y="5980"/>
              <a:ext cx="1971" cy="6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RDI</a:t>
              </a:r>
              <a:endParaRPr lang="en-US" alt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094" y="6600"/>
              <a:ext cx="1971" cy="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*/bin/sh</a:t>
              </a:r>
              <a:endParaRPr lang="en-US" alt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8699500" y="2354580"/>
            <a:ext cx="1493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rgbClr val="FF0000"/>
                </a:solidFill>
                <a:effectLst/>
              </a:rPr>
              <a:t>pwned</a:t>
            </a:r>
            <a:endParaRPr lang="en-US" altLang="en-US" sz="2400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Risolviamo un po' di esercizi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checksec primo esercizio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checksec secondo esercizio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4921885"/>
            <a:ext cx="6430645" cy="1492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05" y="2313305"/>
            <a:ext cx="6449695" cy="1492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610"/>
            <a:ext cx="10515600" cy="1325563"/>
          </a:xfrm>
        </p:spPr>
        <p:txBody>
          <a:bodyPr/>
          <a:p>
            <a:r>
              <a:rPr lang="en-US" altLang="en-US"/>
              <a:t>Recap: Prologo chiamata funzione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696720" y="492633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358505" y="150050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call $func</a:t>
            </a:r>
            <a:endParaRPr lang="en-US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8825230" y="196024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push $next_instr</a:t>
            </a:r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8825230" y="2420620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jmp $func</a:t>
            </a:r>
            <a:endParaRPr lang="en-US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8358505" y="348424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push $rbp</a:t>
            </a:r>
            <a:endParaRPr lang="en-US" alt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8358505" y="399224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mov $rbp, $rsp</a:t>
            </a:r>
            <a:endParaRPr lang="en-US" alt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8358505" y="4464050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sub $rsp, $dim</a:t>
            </a:r>
            <a:endParaRPr lang="en-US" altLang="en-US" sz="2400"/>
          </a:p>
        </p:txBody>
      </p:sp>
      <p:sp>
        <p:nvSpPr>
          <p:cNvPr id="11" name="Right Arrow 10"/>
          <p:cNvSpPr/>
          <p:nvPr/>
        </p:nvSpPr>
        <p:spPr>
          <a:xfrm>
            <a:off x="7383145" y="1576705"/>
            <a:ext cx="695960" cy="30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96720" y="560641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17" name="Right Arrow 16"/>
          <p:cNvSpPr/>
          <p:nvPr/>
        </p:nvSpPr>
        <p:spPr>
          <a:xfrm>
            <a:off x="8079105" y="2037080"/>
            <a:ext cx="695960" cy="30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079105" y="2496820"/>
            <a:ext cx="695960" cy="30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383145" y="3560445"/>
            <a:ext cx="695960" cy="30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383145" y="4069080"/>
            <a:ext cx="695960" cy="30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383145" y="4540250"/>
            <a:ext cx="695960" cy="30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0">
            <a:off x="158750" y="5081905"/>
            <a:ext cx="1375410" cy="368300"/>
            <a:chOff x="250" y="8003"/>
            <a:chExt cx="2166" cy="580"/>
          </a:xfrm>
        </p:grpSpPr>
        <p:sp>
          <p:nvSpPr>
            <p:cNvPr id="13" name="Right Arrow 12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696720" y="492633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RETURN RIP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1696720" y="424624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8387080" y="2959735"/>
            <a:ext cx="459740" cy="427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</a:t>
            </a:r>
            <a:endParaRPr lang="en-US" altLang="en-US"/>
          </a:p>
        </p:txBody>
      </p:sp>
      <p:grpSp>
        <p:nvGrpSpPr>
          <p:cNvPr id="25" name="Group 24"/>
          <p:cNvGrpSpPr/>
          <p:nvPr/>
        </p:nvGrpSpPr>
        <p:grpSpPr>
          <a:xfrm rot="0">
            <a:off x="158750" y="4401820"/>
            <a:ext cx="1375410" cy="368300"/>
            <a:chOff x="250" y="8003"/>
            <a:chExt cx="2166" cy="580"/>
          </a:xfrm>
        </p:grpSpPr>
        <p:sp>
          <p:nvSpPr>
            <p:cNvPr id="26" name="Right Arrow 25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696720" y="424624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OLD RPB</a:t>
            </a:r>
            <a:endParaRPr lang="en-US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58750" y="1699260"/>
            <a:ext cx="1375410" cy="368300"/>
            <a:chOff x="250" y="8003"/>
            <a:chExt cx="2166" cy="580"/>
          </a:xfrm>
        </p:grpSpPr>
        <p:sp>
          <p:nvSpPr>
            <p:cNvPr id="32" name="Right Arrow 31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696720" y="356616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1696720" y="288607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1696720" y="220091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1696720" y="152082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1696720" y="220091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1696720" y="152082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58750" y="5761990"/>
            <a:ext cx="1375410" cy="368300"/>
            <a:chOff x="250" y="8003"/>
            <a:chExt cx="2166" cy="580"/>
          </a:xfrm>
        </p:grpSpPr>
        <p:sp>
          <p:nvSpPr>
            <p:cNvPr id="41" name="Right Arrow 40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534535" y="4371340"/>
            <a:ext cx="1427480" cy="368300"/>
            <a:chOff x="7101" y="6884"/>
            <a:chExt cx="2248" cy="580"/>
          </a:xfrm>
        </p:grpSpPr>
        <p:sp>
          <p:nvSpPr>
            <p:cNvPr id="43" name="Text Box 42"/>
            <p:cNvSpPr txBox="1"/>
            <p:nvPr/>
          </p:nvSpPr>
          <p:spPr>
            <a:xfrm>
              <a:off x="8279" y="6884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RBP</a:t>
              </a:r>
              <a:endParaRPr lang="en-US" altLang="en-US"/>
            </a:p>
          </p:txBody>
        </p:sp>
        <p:sp>
          <p:nvSpPr>
            <p:cNvPr id="44" name="Right Arrow 43"/>
            <p:cNvSpPr/>
            <p:nvPr/>
          </p:nvSpPr>
          <p:spPr>
            <a:xfrm flipH="1">
              <a:off x="7101" y="6932"/>
              <a:ext cx="1178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46" name="Text Box 45"/>
          <p:cNvSpPr txBox="1"/>
          <p:nvPr/>
        </p:nvSpPr>
        <p:spPr>
          <a:xfrm>
            <a:off x="8387080" y="4926330"/>
            <a:ext cx="459740" cy="427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1" grpId="0" bldLvl="0" animBg="1"/>
      <p:bldP spid="18" grpId="0" bldLvl="0" animBg="1"/>
      <p:bldP spid="17" grpId="1" bldLvl="0" animBg="1"/>
      <p:bldP spid="19" grpId="0" bldLvl="0" animBg="1"/>
      <p:bldP spid="18" grpId="1" bldLvl="0" animBg="1"/>
      <p:bldP spid="20" grpId="0" bldLvl="0" animBg="1"/>
      <p:bldP spid="19" grpId="1" bldLvl="0" animBg="1"/>
      <p:bldP spid="21" grpId="0" bldLvl="0" animBg="1"/>
      <p:bldP spid="20" grpId="1" bldLvl="0" animBg="1"/>
      <p:bldP spid="22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610"/>
            <a:ext cx="10515600" cy="1325563"/>
          </a:xfrm>
        </p:spPr>
        <p:txBody>
          <a:bodyPr/>
          <a:p>
            <a:r>
              <a:rPr altLang="en-US"/>
              <a:t>Recap: </a:t>
            </a:r>
            <a:r>
              <a:rPr lang="en-US"/>
              <a:t>Epilogo chiamata funzione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96720" y="492633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358505" y="2453640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leave</a:t>
            </a:r>
            <a:endParaRPr lang="en-US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8825230" y="2913380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mov $rsp, $rbp</a:t>
            </a:r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8825230" y="337375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pop $</a:t>
            </a:r>
            <a:r>
              <a:rPr lang="" altLang="en-US" sz="2400"/>
              <a:t>r</a:t>
            </a:r>
            <a:r>
              <a:rPr lang="en-US" altLang="en-US" sz="2400"/>
              <a:t>bp</a:t>
            </a:r>
            <a:endParaRPr lang="en-US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8358505" y="393001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ret</a:t>
            </a:r>
            <a:endParaRPr lang="en-US" altLang="en-US" sz="2400"/>
          </a:p>
        </p:txBody>
      </p:sp>
      <p:sp>
        <p:nvSpPr>
          <p:cNvPr id="11" name="Right Arrow 10"/>
          <p:cNvSpPr/>
          <p:nvPr/>
        </p:nvSpPr>
        <p:spPr>
          <a:xfrm>
            <a:off x="7383145" y="2529840"/>
            <a:ext cx="695960" cy="30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96720" y="560641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17" name="Right Arrow 16"/>
          <p:cNvSpPr/>
          <p:nvPr/>
        </p:nvSpPr>
        <p:spPr>
          <a:xfrm>
            <a:off x="8079105" y="2990215"/>
            <a:ext cx="695960" cy="30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079105" y="3449955"/>
            <a:ext cx="695960" cy="30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383145" y="4006215"/>
            <a:ext cx="695960" cy="30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0">
            <a:off x="158750" y="5081905"/>
            <a:ext cx="1375410" cy="368300"/>
            <a:chOff x="250" y="8003"/>
            <a:chExt cx="2166" cy="580"/>
          </a:xfrm>
        </p:grpSpPr>
        <p:sp>
          <p:nvSpPr>
            <p:cNvPr id="13" name="Right Arrow 12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696720" y="492633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OLD RIP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1696720" y="424624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grpSp>
        <p:nvGrpSpPr>
          <p:cNvPr id="25" name="Group 24"/>
          <p:cNvGrpSpPr/>
          <p:nvPr/>
        </p:nvGrpSpPr>
        <p:grpSpPr>
          <a:xfrm rot="0">
            <a:off x="158750" y="4401820"/>
            <a:ext cx="1375410" cy="368300"/>
            <a:chOff x="250" y="8003"/>
            <a:chExt cx="2166" cy="580"/>
          </a:xfrm>
        </p:grpSpPr>
        <p:sp>
          <p:nvSpPr>
            <p:cNvPr id="26" name="Right Arrow 25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696720" y="424624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OLD RPB</a:t>
            </a:r>
            <a:endParaRPr lang="en-US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58750" y="1699260"/>
            <a:ext cx="1375410" cy="368300"/>
            <a:chOff x="250" y="8003"/>
            <a:chExt cx="2166" cy="580"/>
          </a:xfrm>
        </p:grpSpPr>
        <p:sp>
          <p:nvSpPr>
            <p:cNvPr id="32" name="Right Arrow 31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696720" y="356616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1696720" y="288607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1696720" y="220091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1696720" y="152082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1696720" y="220091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1696720" y="152082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58750" y="5761990"/>
            <a:ext cx="1375410" cy="368300"/>
            <a:chOff x="250" y="8003"/>
            <a:chExt cx="2166" cy="580"/>
          </a:xfrm>
        </p:grpSpPr>
        <p:sp>
          <p:nvSpPr>
            <p:cNvPr id="41" name="Right Arrow 40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534535" y="4371340"/>
            <a:ext cx="1427480" cy="368300"/>
            <a:chOff x="7101" y="6884"/>
            <a:chExt cx="2248" cy="580"/>
          </a:xfrm>
        </p:grpSpPr>
        <p:sp>
          <p:nvSpPr>
            <p:cNvPr id="43" name="Text Box 42"/>
            <p:cNvSpPr txBox="1"/>
            <p:nvPr/>
          </p:nvSpPr>
          <p:spPr>
            <a:xfrm>
              <a:off x="8279" y="6884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RBP</a:t>
              </a:r>
              <a:endParaRPr lang="en-US" altLang="en-US"/>
            </a:p>
          </p:txBody>
        </p:sp>
        <p:sp>
          <p:nvSpPr>
            <p:cNvPr id="44" name="Right Arrow 43"/>
            <p:cNvSpPr/>
            <p:nvPr/>
          </p:nvSpPr>
          <p:spPr>
            <a:xfrm flipH="1">
              <a:off x="7101" y="6932"/>
              <a:ext cx="1178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Text Box 15"/>
          <p:cNvSpPr txBox="1"/>
          <p:nvPr/>
        </p:nvSpPr>
        <p:spPr>
          <a:xfrm>
            <a:off x="8825230" y="435927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add $rsp, 8 </a:t>
            </a:r>
            <a:endParaRPr lang="en-US" altLang="en-US" sz="2400"/>
          </a:p>
        </p:txBody>
      </p:sp>
      <p:sp>
        <p:nvSpPr>
          <p:cNvPr id="28" name="Text Box 27"/>
          <p:cNvSpPr txBox="1"/>
          <p:nvPr/>
        </p:nvSpPr>
        <p:spPr>
          <a:xfrm>
            <a:off x="8825230" y="485076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jmp $rsp - 8</a:t>
            </a:r>
            <a:endParaRPr lang="en-US" altLang="en-US" sz="2400"/>
          </a:p>
        </p:txBody>
      </p:sp>
      <p:sp>
        <p:nvSpPr>
          <p:cNvPr id="46" name="Right Arrow 45"/>
          <p:cNvSpPr/>
          <p:nvPr/>
        </p:nvSpPr>
        <p:spPr>
          <a:xfrm>
            <a:off x="7974965" y="4456430"/>
            <a:ext cx="695960" cy="30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7974965" y="4980940"/>
            <a:ext cx="695960" cy="30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8365490" y="1647190"/>
            <a:ext cx="459740" cy="427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1" grpId="0" bldLvl="0" animBg="1"/>
      <p:bldP spid="18" grpId="0" bldLvl="0" animBg="1"/>
      <p:bldP spid="17" grpId="1" bldLvl="0" animBg="1"/>
      <p:bldP spid="19" grpId="0" bldLvl="0" animBg="1"/>
      <p:bldP spid="18" grpId="1" bldLvl="0" animBg="1"/>
      <p:bldP spid="46" grpId="0" bldLvl="0" animBg="1"/>
      <p:bldP spid="47" grpId="0" bldLvl="0" animBg="1"/>
      <p:bldP spid="19" grpId="1" bldLvl="0" animBg="1"/>
      <p:bldP spid="46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610"/>
            <a:ext cx="10515600" cy="1325563"/>
          </a:xfrm>
        </p:spPr>
        <p:txBody>
          <a:bodyPr/>
          <a:p>
            <a:r>
              <a:rPr altLang="en-US"/>
              <a:t>Recap: </a:t>
            </a:r>
            <a:r>
              <a:rPr lang="en-US"/>
              <a:t>Buffer Overflow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96720" y="492633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358505" y="1643380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leave</a:t>
            </a:r>
            <a:endParaRPr lang="en-US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8825230" y="2103120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mov $rsp, $rbp</a:t>
            </a:r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8825230" y="256349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pop $</a:t>
            </a:r>
            <a:r>
              <a:rPr lang="" altLang="en-US" sz="2400"/>
              <a:t>r</a:t>
            </a:r>
            <a:r>
              <a:rPr lang="en-US" altLang="en-US" sz="2400"/>
              <a:t>bp</a:t>
            </a:r>
            <a:endParaRPr lang="en-US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8358505" y="311975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ret</a:t>
            </a:r>
            <a:endParaRPr lang="en-US" altLang="en-US" sz="2400"/>
          </a:p>
        </p:txBody>
      </p:sp>
      <p:sp>
        <p:nvSpPr>
          <p:cNvPr id="11" name="Right Arrow 10"/>
          <p:cNvSpPr/>
          <p:nvPr/>
        </p:nvSpPr>
        <p:spPr>
          <a:xfrm>
            <a:off x="7383145" y="1719580"/>
            <a:ext cx="695960" cy="30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96720" y="560641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17" name="Right Arrow 16"/>
          <p:cNvSpPr/>
          <p:nvPr/>
        </p:nvSpPr>
        <p:spPr>
          <a:xfrm>
            <a:off x="8079105" y="2179955"/>
            <a:ext cx="695960" cy="30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079105" y="2639695"/>
            <a:ext cx="695960" cy="30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383145" y="3195955"/>
            <a:ext cx="695960" cy="30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0">
            <a:off x="158750" y="5081905"/>
            <a:ext cx="1375410" cy="368300"/>
            <a:chOff x="250" y="8003"/>
            <a:chExt cx="2166" cy="580"/>
          </a:xfrm>
        </p:grpSpPr>
        <p:sp>
          <p:nvSpPr>
            <p:cNvPr id="13" name="Right Arrow 12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696720" y="492633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OLD RIP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1696720" y="424624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grpSp>
        <p:nvGrpSpPr>
          <p:cNvPr id="25" name="Group 24"/>
          <p:cNvGrpSpPr/>
          <p:nvPr/>
        </p:nvGrpSpPr>
        <p:grpSpPr>
          <a:xfrm rot="0">
            <a:off x="158750" y="4401820"/>
            <a:ext cx="1375410" cy="368300"/>
            <a:chOff x="250" y="8003"/>
            <a:chExt cx="2166" cy="580"/>
          </a:xfrm>
        </p:grpSpPr>
        <p:sp>
          <p:nvSpPr>
            <p:cNvPr id="26" name="Right Arrow 25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696720" y="424624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OLD RPB</a:t>
            </a:r>
            <a:endParaRPr lang="en-US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58750" y="1699260"/>
            <a:ext cx="1375410" cy="368300"/>
            <a:chOff x="250" y="8003"/>
            <a:chExt cx="2166" cy="580"/>
          </a:xfrm>
        </p:grpSpPr>
        <p:sp>
          <p:nvSpPr>
            <p:cNvPr id="32" name="Right Arrow 31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696720" y="356616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1696720" y="288607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1696720" y="220091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1696720" y="152082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1696720" y="220091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1696720" y="152082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58750" y="5761990"/>
            <a:ext cx="1375410" cy="368300"/>
            <a:chOff x="250" y="8003"/>
            <a:chExt cx="2166" cy="580"/>
          </a:xfrm>
        </p:grpSpPr>
        <p:sp>
          <p:nvSpPr>
            <p:cNvPr id="41" name="Right Arrow 40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534535" y="4371340"/>
            <a:ext cx="1427480" cy="368300"/>
            <a:chOff x="7101" y="6884"/>
            <a:chExt cx="2248" cy="580"/>
          </a:xfrm>
        </p:grpSpPr>
        <p:sp>
          <p:nvSpPr>
            <p:cNvPr id="43" name="Text Box 42"/>
            <p:cNvSpPr txBox="1"/>
            <p:nvPr/>
          </p:nvSpPr>
          <p:spPr>
            <a:xfrm>
              <a:off x="8279" y="6884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RBP</a:t>
              </a:r>
              <a:endParaRPr lang="en-US" altLang="en-US"/>
            </a:p>
          </p:txBody>
        </p:sp>
        <p:sp>
          <p:nvSpPr>
            <p:cNvPr id="44" name="Right Arrow 43"/>
            <p:cNvSpPr/>
            <p:nvPr/>
          </p:nvSpPr>
          <p:spPr>
            <a:xfrm flipH="1">
              <a:off x="7101" y="6932"/>
              <a:ext cx="1178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Text Box 15"/>
          <p:cNvSpPr txBox="1"/>
          <p:nvPr/>
        </p:nvSpPr>
        <p:spPr>
          <a:xfrm>
            <a:off x="8825230" y="354901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add $rsp, 8 </a:t>
            </a:r>
            <a:endParaRPr lang="en-US" altLang="en-US" sz="2400"/>
          </a:p>
        </p:txBody>
      </p:sp>
      <p:sp>
        <p:nvSpPr>
          <p:cNvPr id="28" name="Text Box 27"/>
          <p:cNvSpPr txBox="1"/>
          <p:nvPr/>
        </p:nvSpPr>
        <p:spPr>
          <a:xfrm>
            <a:off x="8825230" y="404050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jmp $(rsp-8)</a:t>
            </a:r>
            <a:endParaRPr lang="en-US" altLang="en-US" sz="2400"/>
          </a:p>
        </p:txBody>
      </p:sp>
      <p:sp>
        <p:nvSpPr>
          <p:cNvPr id="46" name="Right Arrow 45"/>
          <p:cNvSpPr/>
          <p:nvPr/>
        </p:nvSpPr>
        <p:spPr>
          <a:xfrm>
            <a:off x="7974965" y="3646170"/>
            <a:ext cx="695960" cy="30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7974965" y="4170680"/>
            <a:ext cx="695960" cy="30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8358505" y="1093470"/>
            <a:ext cx="459740" cy="427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</a:t>
            </a:r>
            <a:endParaRPr lang="en-US" altLang="en-US"/>
          </a:p>
        </p:txBody>
      </p:sp>
      <p:sp>
        <p:nvSpPr>
          <p:cNvPr id="49" name="Text Box 48"/>
          <p:cNvSpPr txBox="1"/>
          <p:nvPr/>
        </p:nvSpPr>
        <p:spPr>
          <a:xfrm>
            <a:off x="5282565" y="4926330"/>
            <a:ext cx="44989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Controlliamo:</a:t>
            </a:r>
            <a:endParaRPr lang="en-US" altLang="en-US" sz="20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000"/>
              <a:t>Il valore di RIP</a:t>
            </a:r>
            <a:endParaRPr lang="en-US" altLang="en-US" sz="20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000"/>
              <a:t>Il valore di RBP</a:t>
            </a:r>
            <a:endParaRPr lang="en-US" altLang="en-US" sz="20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000"/>
              <a:t>Il contenuto della pila</a:t>
            </a:r>
            <a:endParaRPr lang="en-US" altLang="en-US" sz="2000"/>
          </a:p>
        </p:txBody>
      </p:sp>
      <p:sp>
        <p:nvSpPr>
          <p:cNvPr id="51" name="Right Arrow 50"/>
          <p:cNvSpPr/>
          <p:nvPr/>
        </p:nvSpPr>
        <p:spPr>
          <a:xfrm>
            <a:off x="838200" y="1707515"/>
            <a:ext cx="695960" cy="307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696720" y="1520825"/>
            <a:ext cx="2655570" cy="5445125"/>
            <a:chOff x="2672" y="2395"/>
            <a:chExt cx="4182" cy="8575"/>
          </a:xfrm>
        </p:grpSpPr>
        <p:sp>
          <p:nvSpPr>
            <p:cNvPr id="3" name="Rectangle 2"/>
            <p:cNvSpPr/>
            <p:nvPr/>
          </p:nvSpPr>
          <p:spPr>
            <a:xfrm>
              <a:off x="2672" y="7758"/>
              <a:ext cx="4182" cy="1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shellcode_init</a:t>
              </a:r>
              <a:endParaRPr lang="en-US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72" y="6687"/>
              <a:ext cx="4182" cy="1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our_rbp</a:t>
              </a:r>
              <a:endParaRPr lang="en-US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2" y="5616"/>
              <a:ext cx="4182" cy="1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DE</a:t>
              </a:r>
              <a:endParaRPr lang="en-US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72" y="4545"/>
              <a:ext cx="4182" cy="1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CO</a:t>
              </a:r>
              <a:endParaRPr lang="en-US" alt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72" y="3466"/>
              <a:ext cx="4182" cy="1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EL</a:t>
              </a:r>
              <a:endParaRPr lang="en-US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72" y="2395"/>
              <a:ext cx="4182" cy="1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SH</a:t>
              </a:r>
              <a:endParaRPr lang="en-US" alt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72" y="8828"/>
              <a:ext cx="4182" cy="1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our_rsp_init</a:t>
              </a:r>
              <a:endParaRPr lang="en-US" alt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72" y="9900"/>
              <a:ext cx="4182" cy="1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....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1" grpId="0" bldLvl="0" animBg="1"/>
      <p:bldP spid="18" grpId="0" bldLvl="0" animBg="1"/>
      <p:bldP spid="17" grpId="1" bldLvl="0" animBg="1"/>
      <p:bldP spid="19" grpId="0" bldLvl="0" animBg="1"/>
      <p:bldP spid="18" grpId="1" bldLvl="0" animBg="1"/>
      <p:bldP spid="46" grpId="0" bldLvl="0" animBg="1"/>
      <p:bldP spid="47" grpId="0" bldLvl="0" animBg="1"/>
      <p:bldP spid="19" grpId="1" bldLvl="0" animBg="1"/>
      <p:bldP spid="46" grpId="1" bldLvl="0" animBg="1"/>
      <p:bldP spid="49" grpId="0"/>
      <p:bldP spid="51" grpId="0" bldLvl="0" animBg="1"/>
      <p:bldP spid="47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Difesa: NX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215" y="1691005"/>
            <a:ext cx="6589395" cy="42494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04850" y="1877695"/>
            <a:ext cx="38233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Il meccanismo di difesa più semplice contro i BoF è rendere lo stack non esegubile</a:t>
            </a:r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704850" y="4187190"/>
            <a:ext cx="38233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Tutti i binari, al di fuori di quelli didattici, hanno lo stack non eseguibile</a:t>
            </a:r>
            <a:endParaRPr lang="en-US" altLang="en-US" sz="2400"/>
          </a:p>
        </p:txBody>
      </p:sp>
      <p:sp>
        <p:nvSpPr>
          <p:cNvPr id="52" name="Rectangle 51"/>
          <p:cNvSpPr/>
          <p:nvPr/>
        </p:nvSpPr>
        <p:spPr>
          <a:xfrm>
            <a:off x="5022215" y="5483225"/>
            <a:ext cx="6588760" cy="2717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26150" y="5483225"/>
            <a:ext cx="490220" cy="2730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332740"/>
            <a:ext cx="10515600" cy="1325563"/>
          </a:xfrm>
        </p:spPr>
        <p:txBody>
          <a:bodyPr/>
          <a:p>
            <a:r>
              <a:rPr lang="en-US" altLang="en-US"/>
              <a:t>Difesa: ASLR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835" y="1544320"/>
            <a:ext cx="10515600" cy="1315085"/>
          </a:xfrm>
        </p:spPr>
        <p:txBody>
          <a:bodyPr/>
          <a:p>
            <a:pPr marL="0" indent="0">
              <a:buNone/>
            </a:pPr>
            <a:r>
              <a:rPr lang="en-US" altLang="en-US"/>
              <a:t>ASLR (Address space layout randomization) è un meccanismo di difesa implementato dal kernel e non dal binario. 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4370" y="3058795"/>
            <a:ext cx="8302625" cy="172148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838835" y="5100320"/>
            <a:ext cx="10515600" cy="1315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/>
              <a:t>Ad ogni esecuzione gli indirizzi di tutti i segmenti di memoria sono casuali, gli offset all'interno dei segmenti sono comunque statici e noti a tempo di compilazione</a:t>
            </a:r>
            <a:endParaRPr lang="en-US" altLang="en-US"/>
          </a:p>
        </p:txBody>
      </p:sp>
      <p:sp>
        <p:nvSpPr>
          <p:cNvPr id="51" name="Rectangle 50"/>
          <p:cNvSpPr/>
          <p:nvPr/>
        </p:nvSpPr>
        <p:spPr>
          <a:xfrm>
            <a:off x="4818380" y="3284220"/>
            <a:ext cx="1963420" cy="2838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18380" y="3777615"/>
            <a:ext cx="1963420" cy="2463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18380" y="4262755"/>
            <a:ext cx="1963420" cy="2463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610"/>
            <a:ext cx="10515600" cy="1325563"/>
          </a:xfrm>
        </p:spPr>
        <p:txBody>
          <a:bodyPr/>
          <a:p>
            <a:r>
              <a:rPr lang="en-US" altLang="en-US"/>
              <a:t>Difesa: Canarini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696720" y="492633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96720" y="560641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1696720" y="492633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OLD RIP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1696720" y="424624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1696720" y="424624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OLD RPB</a:t>
            </a:r>
            <a:endParaRPr lang="en-US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58750" y="1699260"/>
            <a:ext cx="1375410" cy="368300"/>
            <a:chOff x="250" y="8003"/>
            <a:chExt cx="2166" cy="580"/>
          </a:xfrm>
        </p:grpSpPr>
        <p:sp>
          <p:nvSpPr>
            <p:cNvPr id="32" name="Right Arrow 31"/>
            <p:cNvSpPr/>
            <p:nvPr/>
          </p:nvSpPr>
          <p:spPr>
            <a:xfrm>
              <a:off x="1320" y="8051"/>
              <a:ext cx="1096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250" y="8003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RSP</a:t>
              </a:r>
              <a:endParaRPr lang="en-US" alt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696720" y="356616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1696720" y="288607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1696720" y="220091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1696720" y="152082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1696720" y="2200910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1696720" y="1520825"/>
            <a:ext cx="2655570" cy="68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34535" y="4371340"/>
            <a:ext cx="1427480" cy="368300"/>
            <a:chOff x="7101" y="6884"/>
            <a:chExt cx="2248" cy="580"/>
          </a:xfrm>
        </p:grpSpPr>
        <p:sp>
          <p:nvSpPr>
            <p:cNvPr id="43" name="Text Box 42"/>
            <p:cNvSpPr txBox="1"/>
            <p:nvPr/>
          </p:nvSpPr>
          <p:spPr>
            <a:xfrm>
              <a:off x="8279" y="6884"/>
              <a:ext cx="10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RBP</a:t>
              </a:r>
              <a:endParaRPr lang="en-US" altLang="en-US"/>
            </a:p>
          </p:txBody>
        </p:sp>
        <p:sp>
          <p:nvSpPr>
            <p:cNvPr id="44" name="Right Arrow 43"/>
            <p:cNvSpPr/>
            <p:nvPr/>
          </p:nvSpPr>
          <p:spPr>
            <a:xfrm flipH="1">
              <a:off x="7101" y="6932"/>
              <a:ext cx="1178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696720" y="3566160"/>
            <a:ext cx="2655570" cy="680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CANARY</a:t>
            </a:r>
            <a:endParaRPr lang="en-US" alt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5865" y="1606550"/>
            <a:ext cx="5067935" cy="145478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85" y="4371340"/>
            <a:ext cx="5459095" cy="136525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7479665" y="2307590"/>
            <a:ext cx="3747770" cy="4762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77100" y="4371340"/>
            <a:ext cx="4215765" cy="8439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75" y="15875"/>
            <a:ext cx="10515600" cy="1325563"/>
          </a:xfrm>
        </p:spPr>
        <p:txBody>
          <a:bodyPr/>
          <a:p>
            <a:r>
              <a:rPr lang="en-US" altLang="en-US" sz="3600"/>
              <a:t>GOT e PLT (Prima chiamata)</a:t>
            </a:r>
            <a:endParaRPr lang="en-US" altLang="en-US" sz="3600"/>
          </a:p>
        </p:txBody>
      </p:sp>
      <p:sp>
        <p:nvSpPr>
          <p:cNvPr id="4" name="Rectangle 3"/>
          <p:cNvSpPr/>
          <p:nvPr/>
        </p:nvSpPr>
        <p:spPr>
          <a:xfrm>
            <a:off x="165100" y="1231900"/>
            <a:ext cx="2511425" cy="50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call printf@plt</a:t>
            </a:r>
            <a:endParaRPr lang="en-US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549400" y="2394585"/>
          <a:ext cx="41541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085"/>
                <a:gridCol w="207708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name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jump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scanf@plt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GOT 0x1 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....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....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printf@plt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GOT 0x3d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1508760" y="4791710"/>
          <a:ext cx="4194810" cy="148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05"/>
                <a:gridCol w="2097405"/>
              </a:tblGrid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offset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0x1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scanf@libc</a:t>
                      </a:r>
                      <a:endParaRPr lang="en-US" alt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....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....</a:t>
                      </a:r>
                      <a:endParaRPr lang="en-US" alt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0x3d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508760" y="2063750"/>
            <a:ext cx="421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PLT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508760" y="4423410"/>
            <a:ext cx="4195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GOT</a:t>
            </a:r>
            <a:endParaRPr lang="en-US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85190" y="4953000"/>
            <a:ext cx="623570" cy="1158240"/>
            <a:chOff x="1480" y="4015"/>
            <a:chExt cx="982" cy="1824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1480" y="4018"/>
              <a:ext cx="98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95" y="4015"/>
              <a:ext cx="0" cy="18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484" y="5835"/>
              <a:ext cx="973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606165" y="3678555"/>
            <a:ext cx="2483485" cy="744220"/>
            <a:chOff x="5679" y="5793"/>
            <a:chExt cx="3911" cy="117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82" y="5793"/>
              <a:ext cx="60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590" y="5793"/>
              <a:ext cx="0" cy="80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684" y="6593"/>
              <a:ext cx="3905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8" idx="0"/>
            </p:cNvCxnSpPr>
            <p:nvPr/>
          </p:nvCxnSpPr>
          <p:spPr>
            <a:xfrm>
              <a:off x="5679" y="6601"/>
              <a:ext cx="1" cy="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267065" y="1231900"/>
            <a:ext cx="2511425" cy="50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DL</a:t>
            </a:r>
            <a:endParaRPr lang="en-US" altLang="en-US"/>
          </a:p>
        </p:txBody>
      </p:sp>
      <p:grpSp>
        <p:nvGrpSpPr>
          <p:cNvPr id="33" name="Group 32"/>
          <p:cNvGrpSpPr/>
          <p:nvPr/>
        </p:nvGrpSpPr>
        <p:grpSpPr>
          <a:xfrm>
            <a:off x="843915" y="1741805"/>
            <a:ext cx="704850" cy="1936750"/>
            <a:chOff x="1329" y="2743"/>
            <a:chExt cx="1110" cy="305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45" y="2743"/>
              <a:ext cx="0" cy="30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329" y="5793"/>
              <a:ext cx="111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720080" y="1489075"/>
            <a:ext cx="2556510" cy="4628515"/>
            <a:chOff x="8993" y="2336"/>
            <a:chExt cx="4026" cy="728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993" y="9625"/>
              <a:ext cx="225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1240" y="2339"/>
              <a:ext cx="0" cy="72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1233" y="2336"/>
              <a:ext cx="1786" cy="1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8267065" y="2667000"/>
            <a:ext cx="2511425" cy="50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printf@libc</a:t>
            </a:r>
            <a:endParaRPr lang="en-US" altLang="en-US"/>
          </a:p>
        </p:txBody>
      </p:sp>
      <p:cxnSp>
        <p:nvCxnSpPr>
          <p:cNvPr id="43" name="Straight Arrow Connector 42"/>
          <p:cNvCxnSpPr>
            <a:stCxn id="29" idx="2"/>
            <a:endCxn id="42" idx="0"/>
          </p:cNvCxnSpPr>
          <p:nvPr/>
        </p:nvCxnSpPr>
        <p:spPr>
          <a:xfrm>
            <a:off x="9523095" y="1741805"/>
            <a:ext cx="0" cy="925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3602990" y="5898515"/>
            <a:ext cx="175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printf@libc</a:t>
            </a:r>
            <a:endParaRPr lang="en-US" alt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892425" y="1303020"/>
            <a:ext cx="1151890" cy="368300"/>
            <a:chOff x="7101" y="6884"/>
            <a:chExt cx="1814" cy="580"/>
          </a:xfrm>
        </p:grpSpPr>
        <p:sp>
          <p:nvSpPr>
            <p:cNvPr id="46" name="Text Box 45"/>
            <p:cNvSpPr txBox="1"/>
            <p:nvPr/>
          </p:nvSpPr>
          <p:spPr>
            <a:xfrm>
              <a:off x="7943" y="6884"/>
              <a:ext cx="9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  <p:sp>
          <p:nvSpPr>
            <p:cNvPr id="47" name="Right Arrow 46"/>
            <p:cNvSpPr/>
            <p:nvPr/>
          </p:nvSpPr>
          <p:spPr>
            <a:xfrm flipH="1">
              <a:off x="7101" y="6932"/>
              <a:ext cx="772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895965" y="2738120"/>
            <a:ext cx="1151890" cy="368300"/>
            <a:chOff x="7101" y="6884"/>
            <a:chExt cx="1814" cy="580"/>
          </a:xfrm>
        </p:grpSpPr>
        <p:sp>
          <p:nvSpPr>
            <p:cNvPr id="52" name="Text Box 51"/>
            <p:cNvSpPr txBox="1"/>
            <p:nvPr/>
          </p:nvSpPr>
          <p:spPr>
            <a:xfrm>
              <a:off x="7943" y="6884"/>
              <a:ext cx="9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  <p:sp>
          <p:nvSpPr>
            <p:cNvPr id="53" name="Right Arrow 52"/>
            <p:cNvSpPr/>
            <p:nvPr/>
          </p:nvSpPr>
          <p:spPr>
            <a:xfrm flipH="1">
              <a:off x="7101" y="6932"/>
              <a:ext cx="772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75" y="15875"/>
            <a:ext cx="10515600" cy="1325563"/>
          </a:xfrm>
        </p:spPr>
        <p:txBody>
          <a:bodyPr/>
          <a:p>
            <a:r>
              <a:rPr altLang="en-US" sz="3600"/>
              <a:t>GOT e PLT (</a:t>
            </a:r>
            <a:r>
              <a:rPr lang="en-US" sz="3600"/>
              <a:t>Seconda </a:t>
            </a:r>
            <a:r>
              <a:rPr altLang="en-US" sz="3600"/>
              <a:t>chiamata)</a:t>
            </a:r>
            <a:endParaRPr altLang="en-US" sz="3600"/>
          </a:p>
        </p:txBody>
      </p:sp>
      <p:sp>
        <p:nvSpPr>
          <p:cNvPr id="4" name="Rectangle 3"/>
          <p:cNvSpPr/>
          <p:nvPr/>
        </p:nvSpPr>
        <p:spPr>
          <a:xfrm>
            <a:off x="165100" y="1231900"/>
            <a:ext cx="2511425" cy="50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call printf@plt</a:t>
            </a:r>
            <a:endParaRPr lang="en-US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549400" y="2394585"/>
          <a:ext cx="41541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085"/>
                <a:gridCol w="207708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name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jump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scanf@plt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GOT 0x1 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....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....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printf@plt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GOT 0x3d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1508760" y="4791710"/>
          <a:ext cx="4194810" cy="148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05"/>
                <a:gridCol w="2097405"/>
              </a:tblGrid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offset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0x1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scanf@libc</a:t>
                      </a:r>
                      <a:endParaRPr lang="en-US" alt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....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....</a:t>
                      </a:r>
                      <a:endParaRPr lang="en-US" alt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0x3d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508760" y="2063750"/>
            <a:ext cx="421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PLT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508760" y="4423410"/>
            <a:ext cx="4195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GOT</a:t>
            </a:r>
            <a:endParaRPr lang="en-US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85190" y="4953000"/>
            <a:ext cx="623570" cy="1158240"/>
            <a:chOff x="1480" y="4015"/>
            <a:chExt cx="982" cy="1824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1480" y="4018"/>
              <a:ext cx="98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95" y="4015"/>
              <a:ext cx="0" cy="18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484" y="5835"/>
              <a:ext cx="973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606165" y="3678555"/>
            <a:ext cx="2483485" cy="744220"/>
            <a:chOff x="5679" y="5793"/>
            <a:chExt cx="3911" cy="117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82" y="5793"/>
              <a:ext cx="60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590" y="5793"/>
              <a:ext cx="0" cy="80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684" y="6593"/>
              <a:ext cx="3905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8" idx="0"/>
            </p:cNvCxnSpPr>
            <p:nvPr/>
          </p:nvCxnSpPr>
          <p:spPr>
            <a:xfrm>
              <a:off x="5679" y="6601"/>
              <a:ext cx="1" cy="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267065" y="1231900"/>
            <a:ext cx="2511425" cy="50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DL</a:t>
            </a:r>
            <a:endParaRPr lang="en-US" altLang="en-US"/>
          </a:p>
        </p:txBody>
      </p:sp>
      <p:grpSp>
        <p:nvGrpSpPr>
          <p:cNvPr id="33" name="Group 32"/>
          <p:cNvGrpSpPr/>
          <p:nvPr/>
        </p:nvGrpSpPr>
        <p:grpSpPr>
          <a:xfrm>
            <a:off x="843915" y="1741805"/>
            <a:ext cx="704850" cy="1936750"/>
            <a:chOff x="1329" y="2743"/>
            <a:chExt cx="1110" cy="305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45" y="2743"/>
              <a:ext cx="0" cy="30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329" y="5793"/>
              <a:ext cx="111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8267065" y="2667000"/>
            <a:ext cx="2511425" cy="50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printf@libc</a:t>
            </a:r>
            <a:endParaRPr lang="en-US" altLang="en-US"/>
          </a:p>
        </p:txBody>
      </p:sp>
      <p:sp>
        <p:nvSpPr>
          <p:cNvPr id="44" name="Text Box 43"/>
          <p:cNvSpPr txBox="1"/>
          <p:nvPr/>
        </p:nvSpPr>
        <p:spPr>
          <a:xfrm>
            <a:off x="3602990" y="5898515"/>
            <a:ext cx="175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printf@libc</a:t>
            </a:r>
            <a:endParaRPr lang="en-US" alt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892425" y="1303020"/>
            <a:ext cx="1151890" cy="368300"/>
            <a:chOff x="7101" y="6884"/>
            <a:chExt cx="1814" cy="580"/>
          </a:xfrm>
        </p:grpSpPr>
        <p:sp>
          <p:nvSpPr>
            <p:cNvPr id="46" name="Text Box 45"/>
            <p:cNvSpPr txBox="1"/>
            <p:nvPr/>
          </p:nvSpPr>
          <p:spPr>
            <a:xfrm>
              <a:off x="7943" y="6884"/>
              <a:ext cx="9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  <p:sp>
          <p:nvSpPr>
            <p:cNvPr id="47" name="Right Arrow 46"/>
            <p:cNvSpPr/>
            <p:nvPr/>
          </p:nvSpPr>
          <p:spPr>
            <a:xfrm flipH="1">
              <a:off x="7101" y="6932"/>
              <a:ext cx="772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895965" y="2738120"/>
            <a:ext cx="1151890" cy="368300"/>
            <a:chOff x="7101" y="6884"/>
            <a:chExt cx="1814" cy="580"/>
          </a:xfrm>
        </p:grpSpPr>
        <p:sp>
          <p:nvSpPr>
            <p:cNvPr id="52" name="Text Box 51"/>
            <p:cNvSpPr txBox="1"/>
            <p:nvPr/>
          </p:nvSpPr>
          <p:spPr>
            <a:xfrm>
              <a:off x="7943" y="6884"/>
              <a:ext cx="9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RIP</a:t>
              </a:r>
              <a:endParaRPr lang="en-US" altLang="en-US"/>
            </a:p>
          </p:txBody>
        </p:sp>
        <p:sp>
          <p:nvSpPr>
            <p:cNvPr id="53" name="Right Arrow 52"/>
            <p:cNvSpPr/>
            <p:nvPr/>
          </p:nvSpPr>
          <p:spPr>
            <a:xfrm flipH="1">
              <a:off x="7101" y="6932"/>
              <a:ext cx="772" cy="4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54" name="Text Box 53"/>
          <p:cNvSpPr txBox="1"/>
          <p:nvPr/>
        </p:nvSpPr>
        <p:spPr>
          <a:xfrm>
            <a:off x="6449060" y="4423410"/>
            <a:ext cx="52641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libc viene caricata ad un indirizo noto a tempo di esecuzione dal loader</a:t>
            </a: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PLT e GOT sono ad un offset noto a tempo di compilazione del segmento associato al binario 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3003</Words>
  <Application>WPS Presentation</Application>
  <PresentationFormat>Widescreen</PresentationFormat>
  <Paragraphs>423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Liberation Sans</vt:lpstr>
      <vt:lpstr>Calibri Light</vt:lpstr>
      <vt:lpstr>Calibri</vt:lpstr>
      <vt:lpstr>微软雅黑</vt:lpstr>
      <vt:lpstr>Monospace</vt:lpstr>
      <vt:lpstr>Arial Unicode MS</vt:lpstr>
      <vt:lpstr>Standard Symbols PS</vt:lpstr>
      <vt:lpstr>Office Theme</vt:lpstr>
      <vt:lpstr>Tecniche di attacco avanzate</vt:lpstr>
      <vt:lpstr>Recap: Prologo chiamata funzione</vt:lpstr>
      <vt:lpstr>Recap: Epilogo chiamata funzione</vt:lpstr>
      <vt:lpstr>Recap: Buffer Overflow</vt:lpstr>
      <vt:lpstr>Difesa: NX</vt:lpstr>
      <vt:lpstr>Difesa: ASLR</vt:lpstr>
      <vt:lpstr>Difesa: Canarini</vt:lpstr>
      <vt:lpstr>GOT e PLT (Prima chiamata)</vt:lpstr>
      <vt:lpstr>GOT e PLT (Seconda chiamata)</vt:lpstr>
      <vt:lpstr>GOT e PLT (Esempio)</vt:lpstr>
      <vt:lpstr>GOT e PLT (Esempio cont.)</vt:lpstr>
      <vt:lpstr>Attacco: Code Reuse</vt:lpstr>
      <vt:lpstr>Attacco: ROP-Chain</vt:lpstr>
      <vt:lpstr>Attacco: ROP-Chain</vt:lpstr>
      <vt:lpstr>Attacco: ret2libc</vt:lpstr>
      <vt:lpstr>Attacco: ret2libc</vt:lpstr>
      <vt:lpstr>Risolviamo un po' di esercizi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federico</dc:creator>
  <cp:lastModifiedBy>federico</cp:lastModifiedBy>
  <cp:revision>47</cp:revision>
  <dcterms:created xsi:type="dcterms:W3CDTF">2020-04-01T17:13:28Z</dcterms:created>
  <dcterms:modified xsi:type="dcterms:W3CDTF">2020-04-01T17:13:28Z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