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6" r:id="rId12"/>
    <p:sldId id="268" r:id="rId13"/>
    <p:sldId id="267" r:id="rId14"/>
    <p:sldId id="269" r:id="rId15"/>
    <p:sldId id="271" r:id="rId16"/>
    <p:sldId id="272" r:id="rId17"/>
    <p:sldId id="273" r:id="rId18"/>
    <p:sldId id="277" r:id="rId19"/>
    <p:sldId id="274" r:id="rId20"/>
    <p:sldId id="276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6"/>
        <p:guide pos="392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VQ-VAE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VQVAE: quantization trick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369060" y="1819275"/>
            <a:ext cx="2364105" cy="1202055"/>
            <a:chOff x="9430" y="3020"/>
            <a:chExt cx="4609" cy="2344"/>
          </a:xfrm>
        </p:grpSpPr>
        <p:sp>
          <p:nvSpPr>
            <p:cNvPr id="11" name="Rectangles 10"/>
            <p:cNvSpPr/>
            <p:nvPr/>
          </p:nvSpPr>
          <p:spPr>
            <a:xfrm>
              <a:off x="9430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0.16</a:t>
              </a:r>
              <a:endParaRPr lang="en-US" sz="700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10201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0955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0.81</a:t>
              </a:r>
              <a:endParaRPr lang="en-US" sz="700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726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0.12</a:t>
              </a:r>
              <a:endParaRPr lang="en-US" sz="700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12498" y="3020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0.81</a:t>
              </a:r>
              <a:endParaRPr lang="en-US" sz="700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3269" y="3020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0.90</a:t>
              </a:r>
              <a:endParaRPr lang="en-US" sz="700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9430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0.41</a:t>
              </a:r>
              <a:endParaRPr lang="en-US" sz="700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0201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0955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11726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12498" y="3804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0.01</a:t>
              </a:r>
              <a:endParaRPr lang="en-US" sz="70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3269" y="3804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0.72</a:t>
              </a:r>
              <a:endParaRPr lang="en-US" sz="70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9430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0.15</a:t>
              </a:r>
              <a:endParaRPr lang="en-US" sz="70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0201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0.70</a:t>
              </a:r>
              <a:endParaRPr lang="en-US" sz="700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10955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0.33</a:t>
              </a:r>
              <a:endParaRPr lang="en-US" sz="700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11726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0.30</a:t>
              </a:r>
              <a:endParaRPr lang="en-US" sz="700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12498" y="458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0.21</a:t>
              </a:r>
              <a:endParaRPr lang="en-US" sz="7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13269" y="458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705485" y="22517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1362075" y="4412615"/>
            <a:ext cx="2374265" cy="1210945"/>
            <a:chOff x="8738" y="7927"/>
            <a:chExt cx="4609" cy="2351"/>
          </a:xfrm>
        </p:grpSpPr>
        <p:sp>
          <p:nvSpPr>
            <p:cNvPr id="63" name="Rectangles 62"/>
            <p:cNvSpPr/>
            <p:nvPr/>
          </p:nvSpPr>
          <p:spPr>
            <a:xfrm>
              <a:off x="8738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9509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0263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11034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11806" y="7927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12577" y="7927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0.84</a:t>
              </a:r>
              <a:endParaRPr lang="en-US" sz="7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738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0.38</a:t>
              </a:r>
              <a:endParaRPr lang="en-US" sz="7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9509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0263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0.90</a:t>
              </a:r>
              <a:endParaRPr lang="en-US" sz="700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11034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11806" y="871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0.06</a:t>
              </a:r>
              <a:endParaRPr lang="en-US" sz="700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12577" y="871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0.69</a:t>
              </a:r>
              <a:endParaRPr lang="en-US" sz="700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8738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0.15</a:t>
              </a:r>
              <a:endParaRPr lang="en-US" sz="700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9509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0.71</a:t>
              </a:r>
              <a:endParaRPr lang="en-US" sz="70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0263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0.34</a:t>
              </a:r>
              <a:endParaRPr lang="en-US" sz="70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1034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0.31</a:t>
              </a:r>
              <a:endParaRPr lang="en-US" sz="700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11806" y="949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0.19</a:t>
              </a:r>
              <a:endParaRPr lang="en-US" sz="700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12577" y="949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705485" y="481711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q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094470" y="4309110"/>
            <a:ext cx="2305685" cy="1557655"/>
            <a:chOff x="7478" y="7356"/>
            <a:chExt cx="4609" cy="3113"/>
          </a:xfrm>
        </p:grpSpPr>
        <p:sp>
          <p:nvSpPr>
            <p:cNvPr id="7" name="Rectangles 6"/>
            <p:cNvSpPr/>
            <p:nvPr/>
          </p:nvSpPr>
          <p:spPr>
            <a:xfrm>
              <a:off x="7478" y="735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0.15</a:t>
              </a:r>
              <a:endParaRPr lang="en-US" sz="70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8249" y="735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0.71</a:t>
              </a:r>
              <a:endParaRPr lang="en-US" sz="70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9003" y="735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0.34</a:t>
              </a:r>
              <a:endParaRPr lang="en-US" sz="70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9774" y="735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0.31</a:t>
              </a:r>
              <a:endParaRPr lang="en-US" sz="700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0546" y="7356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0.19</a:t>
              </a:r>
              <a:endParaRPr lang="en-US" sz="700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1317" y="7356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7478" y="8141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52" name="Rectangles 51"/>
            <p:cNvSpPr/>
            <p:nvPr/>
          </p:nvSpPr>
          <p:spPr>
            <a:xfrm>
              <a:off x="8249" y="8141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  <p:sp>
          <p:nvSpPr>
            <p:cNvPr id="53" name="Rectangles 52"/>
            <p:cNvSpPr/>
            <p:nvPr/>
          </p:nvSpPr>
          <p:spPr>
            <a:xfrm>
              <a:off x="9003" y="8141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9774" y="8141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10546" y="8140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11317" y="8140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0.84</a:t>
              </a:r>
              <a:endParaRPr lang="en-US" sz="70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7478" y="8918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0.89</a:t>
              </a:r>
              <a:endParaRPr lang="en-US" sz="700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8249" y="8918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0.92</a:t>
              </a:r>
              <a:endParaRPr lang="en-US" sz="700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9003" y="8918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0.56</a:t>
              </a:r>
              <a:endParaRPr lang="en-US" sz="700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9774" y="8918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0.72</a:t>
              </a:r>
              <a:endParaRPr lang="en-US" sz="700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10546" y="891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0.43</a:t>
              </a:r>
              <a:endParaRPr lang="en-US" sz="700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11317" y="891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0.94</a:t>
              </a:r>
              <a:endParaRPr lang="en-US" sz="700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7478" y="968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0.38</a:t>
              </a:r>
              <a:endParaRPr lang="en-US" sz="700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8249" y="968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9003" y="968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0.90</a:t>
              </a:r>
              <a:endParaRPr lang="en-US" sz="700"/>
            </a:p>
          </p:txBody>
        </p:sp>
        <p:sp>
          <p:nvSpPr>
            <p:cNvPr id="75" name="Rectangles 74"/>
            <p:cNvSpPr/>
            <p:nvPr/>
          </p:nvSpPr>
          <p:spPr>
            <a:xfrm>
              <a:off x="9774" y="968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76" name="Rectangles 75"/>
            <p:cNvSpPr/>
            <p:nvPr/>
          </p:nvSpPr>
          <p:spPr>
            <a:xfrm>
              <a:off x="10546" y="9686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0.06</a:t>
              </a:r>
              <a:endParaRPr lang="en-US" sz="700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11317" y="9686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0.69</a:t>
              </a:r>
              <a:endParaRPr lang="en-US" sz="700"/>
            </a:p>
          </p:txBody>
        </p:sp>
      </p:grpSp>
      <p:sp>
        <p:nvSpPr>
          <p:cNvPr id="78" name="Text Box 77"/>
          <p:cNvSpPr txBox="1"/>
          <p:nvPr/>
        </p:nvSpPr>
        <p:spPr>
          <a:xfrm>
            <a:off x="4761865" y="4695190"/>
            <a:ext cx="31642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q is composed by</a:t>
            </a:r>
            <a:endParaRPr lang="en-US"/>
          </a:p>
          <a:p>
            <a:pPr algn="ctr"/>
            <a:r>
              <a:rPr lang="en-US"/>
              <a:t>elements of the codebook</a:t>
            </a:r>
            <a:endParaRPr lang="en-US"/>
          </a:p>
        </p:txBody>
      </p:sp>
      <p:sp>
        <p:nvSpPr>
          <p:cNvPr id="79" name="Text Box 78"/>
          <p:cNvSpPr txBox="1"/>
          <p:nvPr/>
        </p:nvSpPr>
        <p:spPr>
          <a:xfrm>
            <a:off x="4832350" y="2113280"/>
            <a:ext cx="21469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x is produced by </a:t>
            </a:r>
            <a:endParaRPr lang="en-US"/>
          </a:p>
          <a:p>
            <a:pPr algn="ctr"/>
            <a:r>
              <a:rPr lang="en-US"/>
              <a:t>the encoder</a:t>
            </a:r>
            <a:endParaRPr lang="en-US"/>
          </a:p>
        </p:txBody>
      </p:sp>
      <p:sp>
        <p:nvSpPr>
          <p:cNvPr id="80" name="Rectangles 79"/>
          <p:cNvSpPr/>
          <p:nvPr/>
        </p:nvSpPr>
        <p:spPr>
          <a:xfrm>
            <a:off x="9688830" y="554355"/>
            <a:ext cx="882650" cy="697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Input</a:t>
            </a:r>
            <a:endParaRPr lang="en-US" sz="1400"/>
          </a:p>
        </p:txBody>
      </p:sp>
      <p:sp>
        <p:nvSpPr>
          <p:cNvPr id="81" name="Trapezoid 80"/>
          <p:cNvSpPr/>
          <p:nvPr/>
        </p:nvSpPr>
        <p:spPr>
          <a:xfrm rot="10800000">
            <a:off x="9417685" y="1870075"/>
            <a:ext cx="1424940" cy="9302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en-US" sz="1400"/>
              <a:t>Encoder</a:t>
            </a:r>
            <a:endParaRPr lang="en-US" sz="1400"/>
          </a:p>
        </p:txBody>
      </p:sp>
      <p:grpSp>
        <p:nvGrpSpPr>
          <p:cNvPr id="82" name="Group 81"/>
          <p:cNvGrpSpPr/>
          <p:nvPr/>
        </p:nvGrpSpPr>
        <p:grpSpPr>
          <a:xfrm>
            <a:off x="9366250" y="3330575"/>
            <a:ext cx="1573372" cy="316738"/>
            <a:chOff x="8112" y="7134"/>
            <a:chExt cx="3297" cy="664"/>
          </a:xfrm>
        </p:grpSpPr>
        <p:sp>
          <p:nvSpPr>
            <p:cNvPr id="83" name="Rectangles 82"/>
            <p:cNvSpPr/>
            <p:nvPr/>
          </p:nvSpPr>
          <p:spPr>
            <a:xfrm>
              <a:off x="8112" y="7134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8735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s 84"/>
            <p:cNvSpPr/>
            <p:nvPr/>
          </p:nvSpPr>
          <p:spPr>
            <a:xfrm>
              <a:off x="10153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Text Box 85"/>
            <p:cNvSpPr txBox="1"/>
            <p:nvPr/>
          </p:nvSpPr>
          <p:spPr>
            <a:xfrm>
              <a:off x="9358" y="7155"/>
              <a:ext cx="805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/>
                <a:t>···</a:t>
              </a:r>
              <a:endParaRPr lang="en-US" sz="1400"/>
            </a:p>
          </p:txBody>
        </p:sp>
        <p:sp>
          <p:nvSpPr>
            <p:cNvPr id="88" name="Rectangles 87"/>
            <p:cNvSpPr/>
            <p:nvPr/>
          </p:nvSpPr>
          <p:spPr>
            <a:xfrm>
              <a:off x="10786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4" name="Straight Arrow Connector 103"/>
          <p:cNvCxnSpPr>
            <a:stCxn id="80" idx="2"/>
            <a:endCxn id="81" idx="2"/>
          </p:cNvCxnSpPr>
          <p:nvPr/>
        </p:nvCxnSpPr>
        <p:spPr>
          <a:xfrm>
            <a:off x="10130155" y="1252220"/>
            <a:ext cx="0" cy="6178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1" idx="0"/>
            <a:endCxn id="86" idx="0"/>
          </p:cNvCxnSpPr>
          <p:nvPr/>
        </p:nvCxnSpPr>
        <p:spPr>
          <a:xfrm>
            <a:off x="10130155" y="2800350"/>
            <a:ext cx="22860" cy="5403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105"/>
          <p:cNvSpPr txBox="1"/>
          <p:nvPr/>
        </p:nvSpPr>
        <p:spPr>
          <a:xfrm>
            <a:off x="1514475" y="6311900"/>
            <a:ext cx="9057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We want to transform x into q while retaining a path to the encoder in the CG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VQVAE: quantization trick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668395" y="4709160"/>
            <a:ext cx="2364105" cy="1202055"/>
            <a:chOff x="9430" y="3020"/>
            <a:chExt cx="4609" cy="2344"/>
          </a:xfrm>
        </p:grpSpPr>
        <p:sp>
          <p:nvSpPr>
            <p:cNvPr id="11" name="Rectangles 10"/>
            <p:cNvSpPr/>
            <p:nvPr/>
          </p:nvSpPr>
          <p:spPr>
            <a:xfrm>
              <a:off x="9430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0.16</a:t>
              </a:r>
              <a:endParaRPr lang="en-US" sz="700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10201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0955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0.81</a:t>
              </a:r>
              <a:endParaRPr lang="en-US" sz="700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726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0.12</a:t>
              </a:r>
              <a:endParaRPr lang="en-US" sz="700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12498" y="3020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0.81</a:t>
              </a:r>
              <a:endParaRPr lang="en-US" sz="700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3269" y="3020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0.90</a:t>
              </a:r>
              <a:endParaRPr lang="en-US" sz="700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9430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0.41</a:t>
              </a:r>
              <a:endParaRPr lang="en-US" sz="700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0201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0955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11726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12498" y="3804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0.01</a:t>
              </a:r>
              <a:endParaRPr lang="en-US" sz="70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3269" y="3804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0.72</a:t>
              </a:r>
              <a:endParaRPr lang="en-US" sz="70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9430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0.15</a:t>
              </a:r>
              <a:endParaRPr lang="en-US" sz="70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0201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0.70</a:t>
              </a:r>
              <a:endParaRPr lang="en-US" sz="700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10955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0.33</a:t>
              </a:r>
              <a:endParaRPr lang="en-US" sz="700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11726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0.30</a:t>
              </a:r>
              <a:endParaRPr lang="en-US" sz="700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12498" y="458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0.21</a:t>
              </a:r>
              <a:endParaRPr lang="en-US" sz="7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13269" y="458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848360" y="531749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1166495" y="1641475"/>
            <a:ext cx="2374265" cy="1210945"/>
            <a:chOff x="8738" y="7927"/>
            <a:chExt cx="4609" cy="2351"/>
          </a:xfrm>
        </p:grpSpPr>
        <p:sp>
          <p:nvSpPr>
            <p:cNvPr id="63" name="Rectangles 62"/>
            <p:cNvSpPr/>
            <p:nvPr/>
          </p:nvSpPr>
          <p:spPr>
            <a:xfrm>
              <a:off x="8738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9509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0263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11034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11806" y="7927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12577" y="7927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0.84</a:t>
              </a:r>
              <a:endParaRPr lang="en-US" sz="7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738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0.38</a:t>
              </a:r>
              <a:endParaRPr lang="en-US" sz="7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9509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0263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0.90</a:t>
              </a:r>
              <a:endParaRPr lang="en-US" sz="700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11034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11806" y="871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0.06</a:t>
              </a:r>
              <a:endParaRPr lang="en-US" sz="700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12577" y="871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0.69</a:t>
              </a:r>
              <a:endParaRPr lang="en-US" sz="700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8738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0.15</a:t>
              </a:r>
              <a:endParaRPr lang="en-US" sz="700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9509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0.71</a:t>
              </a:r>
              <a:endParaRPr lang="en-US" sz="70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0263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0.34</a:t>
              </a:r>
              <a:endParaRPr lang="en-US" sz="70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1034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0.31</a:t>
              </a:r>
              <a:endParaRPr lang="en-US" sz="700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11806" y="949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0.19</a:t>
              </a:r>
              <a:endParaRPr lang="en-US" sz="700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12577" y="949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2125980" y="296799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q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586105" y="4953000"/>
            <a:ext cx="882650" cy="697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Input</a:t>
            </a:r>
            <a:endParaRPr lang="en-US" sz="1400"/>
          </a:p>
        </p:txBody>
      </p:sp>
      <p:sp>
        <p:nvSpPr>
          <p:cNvPr id="18" name="Trapezoid 17"/>
          <p:cNvSpPr/>
          <p:nvPr/>
        </p:nvSpPr>
        <p:spPr>
          <a:xfrm rot="5400000">
            <a:off x="1724025" y="4836795"/>
            <a:ext cx="1424940" cy="9302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 sz="1400"/>
              <a:t>Encoder</a:t>
            </a:r>
            <a:endParaRPr lang="en-US" sz="1400"/>
          </a:p>
        </p:txBody>
      </p:sp>
      <p:cxnSp>
        <p:nvCxnSpPr>
          <p:cNvPr id="113" name="Straight Arrow Connector 112"/>
          <p:cNvCxnSpPr>
            <a:stCxn id="3" idx="3"/>
            <a:endCxn id="18" idx="2"/>
          </p:cNvCxnSpPr>
          <p:nvPr/>
        </p:nvCxnSpPr>
        <p:spPr>
          <a:xfrm>
            <a:off x="1468755" y="5302250"/>
            <a:ext cx="5029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8" idx="0"/>
          </p:cNvCxnSpPr>
          <p:nvPr/>
        </p:nvCxnSpPr>
        <p:spPr>
          <a:xfrm flipV="1">
            <a:off x="2901950" y="5300980"/>
            <a:ext cx="753745" cy="12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633210" y="1965960"/>
            <a:ext cx="561975" cy="561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-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4658995" y="601472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cxnSp>
        <p:nvCxnSpPr>
          <p:cNvPr id="27" name="Straight Arrow Connector 26"/>
          <p:cNvCxnSpPr>
            <a:stCxn id="96" idx="3"/>
            <a:endCxn id="25" idx="2"/>
          </p:cNvCxnSpPr>
          <p:nvPr/>
        </p:nvCxnSpPr>
        <p:spPr>
          <a:xfrm>
            <a:off x="3540760" y="2246630"/>
            <a:ext cx="309245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4" idx="3"/>
            <a:endCxn id="25" idx="4"/>
          </p:cNvCxnSpPr>
          <p:nvPr/>
        </p:nvCxnSpPr>
        <p:spPr>
          <a:xfrm flipV="1">
            <a:off x="6033135" y="2527935"/>
            <a:ext cx="881380" cy="238188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303260" y="1965960"/>
            <a:ext cx="561975" cy="561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30" name="Elbow Connector 29"/>
          <p:cNvCxnSpPr>
            <a:stCxn id="59" idx="3"/>
            <a:endCxn id="29" idx="4"/>
          </p:cNvCxnSpPr>
          <p:nvPr/>
        </p:nvCxnSpPr>
        <p:spPr>
          <a:xfrm flipV="1">
            <a:off x="6033135" y="2527935"/>
            <a:ext cx="2551430" cy="318262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6"/>
            <a:endCxn id="29" idx="2"/>
          </p:cNvCxnSpPr>
          <p:nvPr/>
        </p:nvCxnSpPr>
        <p:spPr>
          <a:xfrm>
            <a:off x="7195185" y="2247265"/>
            <a:ext cx="110807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6"/>
          </p:cNvCxnSpPr>
          <p:nvPr/>
        </p:nvCxnSpPr>
        <p:spPr>
          <a:xfrm>
            <a:off x="8865235" y="2247265"/>
            <a:ext cx="16700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/>
          <p:cNvSpPr/>
          <p:nvPr/>
        </p:nvSpPr>
        <p:spPr>
          <a:xfrm>
            <a:off x="7412355" y="1935480"/>
            <a:ext cx="674370" cy="664210"/>
          </a:xfrm>
          <a:prstGeom prst="mathMultiply">
            <a:avLst>
              <a:gd name="adj1" fmla="val 1434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7940675" y="547370"/>
            <a:ext cx="3110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rgbClr val="FF0000"/>
                </a:solidFill>
              </a:rPr>
              <a:t>(q - x).detach() + x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Training objectives</a:t>
            </a:r>
            <a:endParaRPr lang="en-US"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43230" y="1887220"/>
            <a:ext cx="882650" cy="697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Input</a:t>
            </a:r>
            <a:endParaRPr lang="en-US" sz="1400"/>
          </a:p>
        </p:txBody>
      </p:sp>
      <p:sp>
        <p:nvSpPr>
          <p:cNvPr id="12" name="Trapezoid 11"/>
          <p:cNvSpPr/>
          <p:nvPr/>
        </p:nvSpPr>
        <p:spPr>
          <a:xfrm rot="5400000">
            <a:off x="1581150" y="1771015"/>
            <a:ext cx="1424940" cy="9302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 sz="1400"/>
              <a:t>Encoder</a:t>
            </a:r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3512820" y="2086610"/>
            <a:ext cx="1573372" cy="316738"/>
            <a:chOff x="8112" y="7134"/>
            <a:chExt cx="3297" cy="664"/>
          </a:xfrm>
        </p:grpSpPr>
        <p:sp>
          <p:nvSpPr>
            <p:cNvPr id="6" name="Rectangles 5"/>
            <p:cNvSpPr/>
            <p:nvPr/>
          </p:nvSpPr>
          <p:spPr>
            <a:xfrm>
              <a:off x="8112" y="7134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8735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0153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358" y="7155"/>
              <a:ext cx="805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/>
                <a:t>···</a:t>
              </a:r>
              <a:endParaRPr lang="en-US" sz="1400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0786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8680" y="1635760"/>
            <a:ext cx="2364105" cy="1202055"/>
            <a:chOff x="9430" y="3020"/>
            <a:chExt cx="4609" cy="2344"/>
          </a:xfrm>
        </p:grpSpPr>
        <p:sp>
          <p:nvSpPr>
            <p:cNvPr id="11" name="Rectangles 10"/>
            <p:cNvSpPr/>
            <p:nvPr/>
          </p:nvSpPr>
          <p:spPr>
            <a:xfrm>
              <a:off x="9430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0.16</a:t>
              </a:r>
              <a:endParaRPr lang="en-US" sz="700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10201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0955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0.81</a:t>
              </a:r>
              <a:endParaRPr lang="en-US" sz="700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726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0.12</a:t>
              </a:r>
              <a:endParaRPr lang="en-US" sz="700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12498" y="3020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0.81</a:t>
              </a:r>
              <a:endParaRPr lang="en-US" sz="700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3269" y="3020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0.90</a:t>
              </a:r>
              <a:endParaRPr lang="en-US" sz="700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9430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0.41</a:t>
              </a:r>
              <a:endParaRPr lang="en-US" sz="700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0201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0955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11726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12498" y="3804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0.01</a:t>
              </a:r>
              <a:endParaRPr lang="en-US" sz="70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3269" y="3804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0.72</a:t>
              </a:r>
              <a:endParaRPr lang="en-US" sz="70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9430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0.15</a:t>
              </a:r>
              <a:endParaRPr lang="en-US" sz="70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0201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0.70</a:t>
              </a:r>
              <a:endParaRPr lang="en-US" sz="700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10955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0.33</a:t>
              </a:r>
              <a:endParaRPr lang="en-US" sz="700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11726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0.30</a:t>
              </a:r>
              <a:endParaRPr lang="en-US" sz="700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12498" y="458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0.21</a:t>
              </a:r>
              <a:endParaRPr lang="en-US" sz="7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13269" y="458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14520" y="3261360"/>
            <a:ext cx="2305685" cy="1557655"/>
            <a:chOff x="7478" y="7356"/>
            <a:chExt cx="4609" cy="3113"/>
          </a:xfrm>
        </p:grpSpPr>
        <p:sp>
          <p:nvSpPr>
            <p:cNvPr id="18" name="Rectangles 17"/>
            <p:cNvSpPr/>
            <p:nvPr/>
          </p:nvSpPr>
          <p:spPr>
            <a:xfrm>
              <a:off x="7478" y="735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0.15</a:t>
              </a:r>
              <a:endParaRPr lang="en-US" sz="70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8249" y="735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0.71</a:t>
              </a:r>
              <a:endParaRPr lang="en-US" sz="700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9003" y="735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0.34</a:t>
              </a:r>
              <a:endParaRPr lang="en-US" sz="700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9774" y="735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0.31</a:t>
              </a:r>
              <a:endParaRPr lang="en-US" sz="700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10546" y="7356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0.19</a:t>
              </a:r>
              <a:endParaRPr lang="en-US" sz="700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11317" y="7356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7478" y="8141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8249" y="8141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9003" y="8141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9774" y="8141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0546" y="8140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11317" y="8140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0.84</a:t>
              </a:r>
              <a:endParaRPr lang="en-US" sz="700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7478" y="8918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0.89</a:t>
              </a:r>
              <a:endParaRPr lang="en-US" sz="700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8249" y="8918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0.92</a:t>
              </a:r>
              <a:endParaRPr lang="en-US" sz="700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9003" y="8918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0.56</a:t>
              </a:r>
              <a:endParaRPr lang="en-US" sz="700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9774" y="8918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0.72</a:t>
              </a:r>
              <a:endParaRPr lang="en-US" sz="70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0546" y="891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0.43</a:t>
              </a:r>
              <a:endParaRPr lang="en-US" sz="7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1317" y="891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0.94</a:t>
              </a:r>
              <a:endParaRPr lang="en-US" sz="700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7478" y="968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0.38</a:t>
              </a:r>
              <a:endParaRPr lang="en-US" sz="70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8249" y="968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9003" y="968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0.90</a:t>
              </a:r>
              <a:endParaRPr lang="en-US" sz="7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9774" y="968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0546" y="9686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0.06</a:t>
              </a:r>
              <a:endParaRPr lang="en-US" sz="7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1317" y="9686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0.69</a:t>
              </a:r>
              <a:endParaRPr lang="en-US" sz="700"/>
            </a:p>
          </p:txBody>
        </p:sp>
      </p:grpSp>
      <p:sp>
        <p:nvSpPr>
          <p:cNvPr id="88" name="Rectangles 87"/>
          <p:cNvSpPr/>
          <p:nvPr/>
        </p:nvSpPr>
        <p:spPr>
          <a:xfrm>
            <a:off x="8942070" y="1913255"/>
            <a:ext cx="1577340" cy="63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Compare and select</a:t>
            </a:r>
            <a:endParaRPr lang="en-US" sz="1400"/>
          </a:p>
        </p:txBody>
      </p:sp>
      <p:sp>
        <p:nvSpPr>
          <p:cNvPr id="60" name="Rectangles 59"/>
          <p:cNvSpPr/>
          <p:nvPr/>
        </p:nvSpPr>
        <p:spPr>
          <a:xfrm>
            <a:off x="10814050" y="3811905"/>
            <a:ext cx="927735" cy="622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Codes</a:t>
            </a:r>
            <a:endParaRPr lang="en-US" sz="1400"/>
          </a:p>
        </p:txBody>
      </p:sp>
      <p:sp>
        <p:nvSpPr>
          <p:cNvPr id="62" name="Rectangles 61"/>
          <p:cNvSpPr/>
          <p:nvPr/>
        </p:nvSpPr>
        <p:spPr>
          <a:xfrm>
            <a:off x="8942070" y="5672455"/>
            <a:ext cx="1577340" cy="63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Select rows</a:t>
            </a:r>
            <a:endParaRPr lang="en-US" sz="1400"/>
          </a:p>
        </p:txBody>
      </p:sp>
      <p:grpSp>
        <p:nvGrpSpPr>
          <p:cNvPr id="103" name="Group 102"/>
          <p:cNvGrpSpPr/>
          <p:nvPr/>
        </p:nvGrpSpPr>
        <p:grpSpPr>
          <a:xfrm>
            <a:off x="5954395" y="5382260"/>
            <a:ext cx="2374265" cy="1210945"/>
            <a:chOff x="8738" y="7927"/>
            <a:chExt cx="4609" cy="2351"/>
          </a:xfrm>
        </p:grpSpPr>
        <p:sp>
          <p:nvSpPr>
            <p:cNvPr id="63" name="Rectangles 62"/>
            <p:cNvSpPr/>
            <p:nvPr/>
          </p:nvSpPr>
          <p:spPr>
            <a:xfrm>
              <a:off x="8738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9509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0263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11034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11806" y="7927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12577" y="7927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0.84</a:t>
              </a:r>
              <a:endParaRPr lang="en-US" sz="7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738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0.38</a:t>
              </a:r>
              <a:endParaRPr lang="en-US" sz="7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9509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0263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0.90</a:t>
              </a:r>
              <a:endParaRPr lang="en-US" sz="700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11034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11806" y="871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0.06</a:t>
              </a:r>
              <a:endParaRPr lang="en-US" sz="700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12577" y="871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0.69</a:t>
              </a:r>
              <a:endParaRPr lang="en-US" sz="700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8738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0.15</a:t>
              </a:r>
              <a:endParaRPr lang="en-US" sz="700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9509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0.71</a:t>
              </a:r>
              <a:endParaRPr lang="en-US" sz="70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0263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0.34</a:t>
              </a:r>
              <a:endParaRPr lang="en-US" sz="70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1034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0.31</a:t>
              </a:r>
              <a:endParaRPr lang="en-US" sz="700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11806" y="949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0.19</a:t>
              </a:r>
              <a:endParaRPr lang="en-US" sz="700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12577" y="949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507740" y="5842000"/>
            <a:ext cx="1573372" cy="316738"/>
            <a:chOff x="8112" y="7134"/>
            <a:chExt cx="3297" cy="664"/>
          </a:xfrm>
        </p:grpSpPr>
        <p:sp>
          <p:nvSpPr>
            <p:cNvPr id="105" name="Rectangles 104"/>
            <p:cNvSpPr/>
            <p:nvPr/>
          </p:nvSpPr>
          <p:spPr>
            <a:xfrm>
              <a:off x="8112" y="7134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8735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10153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Text Box 107"/>
            <p:cNvSpPr txBox="1"/>
            <p:nvPr/>
          </p:nvSpPr>
          <p:spPr>
            <a:xfrm>
              <a:off x="9358" y="7155"/>
              <a:ext cx="805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/>
                <a:t>···</a:t>
              </a:r>
              <a:endParaRPr lang="en-US" sz="1400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10786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11" name="Trapezoid 110"/>
          <p:cNvSpPr/>
          <p:nvPr/>
        </p:nvSpPr>
        <p:spPr>
          <a:xfrm rot="5400000">
            <a:off x="1581150" y="5504815"/>
            <a:ext cx="1424940" cy="9302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 sz="1400"/>
              <a:t>Decoder</a:t>
            </a:r>
            <a:endParaRPr lang="en-US" sz="1400"/>
          </a:p>
        </p:txBody>
      </p:sp>
      <p:sp>
        <p:nvSpPr>
          <p:cNvPr id="112" name="Rectangles 111"/>
          <p:cNvSpPr/>
          <p:nvPr/>
        </p:nvSpPr>
        <p:spPr>
          <a:xfrm>
            <a:off x="443230" y="5621655"/>
            <a:ext cx="882650" cy="697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Input</a:t>
            </a:r>
            <a:endParaRPr lang="en-US" sz="1400"/>
          </a:p>
        </p:txBody>
      </p:sp>
      <p:cxnSp>
        <p:nvCxnSpPr>
          <p:cNvPr id="113" name="Straight Arrow Connector 112"/>
          <p:cNvCxnSpPr>
            <a:stCxn id="5" idx="3"/>
            <a:endCxn id="12" idx="2"/>
          </p:cNvCxnSpPr>
          <p:nvPr/>
        </p:nvCxnSpPr>
        <p:spPr>
          <a:xfrm>
            <a:off x="1325880" y="2236470"/>
            <a:ext cx="5029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2" idx="0"/>
            <a:endCxn id="6" idx="1"/>
          </p:cNvCxnSpPr>
          <p:nvPr/>
        </p:nvCxnSpPr>
        <p:spPr>
          <a:xfrm flipV="1">
            <a:off x="2759075" y="2235200"/>
            <a:ext cx="753745" cy="12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3" idx="3"/>
            <a:endCxn id="45" idx="1"/>
          </p:cNvCxnSpPr>
          <p:nvPr/>
        </p:nvCxnSpPr>
        <p:spPr>
          <a:xfrm>
            <a:off x="5086350" y="2235835"/>
            <a:ext cx="862330" cy="3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0" idx="3"/>
            <a:endCxn id="88" idx="1"/>
          </p:cNvCxnSpPr>
          <p:nvPr/>
        </p:nvCxnSpPr>
        <p:spPr>
          <a:xfrm flipV="1">
            <a:off x="8313420" y="2232025"/>
            <a:ext cx="628650" cy="635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29" idx="3"/>
            <a:endCxn id="88" idx="2"/>
          </p:cNvCxnSpPr>
          <p:nvPr/>
        </p:nvCxnSpPr>
        <p:spPr>
          <a:xfrm flipV="1">
            <a:off x="6720205" y="2550160"/>
            <a:ext cx="3010535" cy="1299845"/>
          </a:xfrm>
          <a:prstGeom prst="bent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88" idx="3"/>
            <a:endCxn id="60" idx="0"/>
          </p:cNvCxnSpPr>
          <p:nvPr/>
        </p:nvCxnSpPr>
        <p:spPr>
          <a:xfrm>
            <a:off x="10519410" y="2232025"/>
            <a:ext cx="758825" cy="1579880"/>
          </a:xfrm>
          <a:prstGeom prst="bent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2" idx="1"/>
            <a:endCxn id="96" idx="3"/>
          </p:cNvCxnSpPr>
          <p:nvPr/>
        </p:nvCxnSpPr>
        <p:spPr>
          <a:xfrm flipH="1" flipV="1">
            <a:off x="8328660" y="5988050"/>
            <a:ext cx="613410" cy="3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0" idx="2"/>
            <a:endCxn id="62" idx="3"/>
          </p:cNvCxnSpPr>
          <p:nvPr/>
        </p:nvCxnSpPr>
        <p:spPr>
          <a:xfrm rot="5400000">
            <a:off x="10119995" y="4832985"/>
            <a:ext cx="1557020" cy="758825"/>
          </a:xfrm>
          <a:prstGeom prst="bent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5" idx="3"/>
            <a:endCxn id="62" idx="0"/>
          </p:cNvCxnSpPr>
          <p:nvPr/>
        </p:nvCxnSpPr>
        <p:spPr>
          <a:xfrm>
            <a:off x="6720205" y="4238625"/>
            <a:ext cx="3010535" cy="143383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1" idx="1"/>
            <a:endCxn id="109" idx="3"/>
          </p:cNvCxnSpPr>
          <p:nvPr/>
        </p:nvCxnSpPr>
        <p:spPr>
          <a:xfrm flipH="1">
            <a:off x="5081270" y="5988685"/>
            <a:ext cx="873125" cy="25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5" idx="1"/>
            <a:endCxn id="111" idx="0"/>
          </p:cNvCxnSpPr>
          <p:nvPr/>
        </p:nvCxnSpPr>
        <p:spPr>
          <a:xfrm flipH="1" flipV="1">
            <a:off x="2759075" y="5970270"/>
            <a:ext cx="748665" cy="203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1" idx="2"/>
            <a:endCxn id="112" idx="3"/>
          </p:cNvCxnSpPr>
          <p:nvPr/>
        </p:nvCxnSpPr>
        <p:spPr>
          <a:xfrm flipH="1">
            <a:off x="1325880" y="5970270"/>
            <a:ext cx="50292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9" idx="0"/>
            <a:endCxn id="51" idx="2"/>
          </p:cNvCxnSpPr>
          <p:nvPr/>
        </p:nvCxnSpPr>
        <p:spPr>
          <a:xfrm flipV="1">
            <a:off x="4993005" y="730885"/>
            <a:ext cx="1622425" cy="253111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17" idx="0"/>
          </p:cNvCxnSpPr>
          <p:nvPr/>
        </p:nvCxnSpPr>
        <p:spPr>
          <a:xfrm flipH="1" flipV="1">
            <a:off x="6969125" y="730885"/>
            <a:ext cx="354965" cy="90551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4346258" y="85725"/>
            <a:ext cx="45370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When the encoder “chooses” a vector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it should commit to that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392170" y="2637155"/>
            <a:ext cx="2556510" cy="873125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1"/>
          </p:cNvCxnSpPr>
          <p:nvPr/>
        </p:nvCxnSpPr>
        <p:spPr>
          <a:xfrm flipH="1" flipV="1">
            <a:off x="3310255" y="3919220"/>
            <a:ext cx="1104265" cy="319405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208915" y="3261360"/>
            <a:ext cx="3183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Vectors in the codebook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should be closer to ones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produced by the encoder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123190" y="4434840"/>
            <a:ext cx="2477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Reconstruction should be good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112" idx="0"/>
          </p:cNvCxnSpPr>
          <p:nvPr/>
        </p:nvCxnSpPr>
        <p:spPr>
          <a:xfrm flipV="1">
            <a:off x="884555" y="5074285"/>
            <a:ext cx="3810" cy="54737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Training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Reconstruction loss</a:t>
            </a:r>
            <a:endParaRPr lang="en-US" b="1"/>
          </a:p>
          <a:p>
            <a:pPr lvl="1"/>
            <a:r>
              <a:rPr lang="en-US" b="1"/>
              <a:t>Trains </a:t>
            </a:r>
            <a:r>
              <a:rPr lang="en-US"/>
              <a:t>the </a:t>
            </a:r>
            <a:r>
              <a:rPr lang="en-US" b="1"/>
              <a:t>model </a:t>
            </a:r>
            <a:r>
              <a:rPr lang="en-US"/>
              <a:t>(</a:t>
            </a:r>
            <a:r>
              <a:rPr lang="en-US" b="1"/>
              <a:t>encoder and decoder</a:t>
            </a:r>
            <a:r>
              <a:rPr lang="en-US"/>
              <a:t>) to </a:t>
            </a:r>
            <a:r>
              <a:rPr lang="en-US" b="1"/>
              <a:t>minimize </a:t>
            </a:r>
            <a:r>
              <a:rPr lang="en-US"/>
              <a:t>the </a:t>
            </a:r>
            <a:r>
              <a:rPr lang="en-US" b="1"/>
              <a:t>discrepancy </a:t>
            </a:r>
            <a:r>
              <a:rPr lang="en-US"/>
              <a:t>between the </a:t>
            </a:r>
            <a:r>
              <a:rPr lang="en-US" b="1"/>
              <a:t>original input </a:t>
            </a:r>
            <a:r>
              <a:rPr lang="en-US"/>
              <a:t>data and the </a:t>
            </a:r>
            <a:r>
              <a:rPr lang="en-US" b="1"/>
              <a:t>reconstructed output </a:t>
            </a:r>
            <a:r>
              <a:rPr lang="en-US"/>
              <a:t>data, encouraging the model to </a:t>
            </a:r>
            <a:r>
              <a:rPr lang="en-US" b="1"/>
              <a:t>learn </a:t>
            </a:r>
            <a:r>
              <a:rPr lang="en-US"/>
              <a:t>a meaningful and </a:t>
            </a:r>
            <a:r>
              <a:rPr lang="en-US" b="1"/>
              <a:t>faithful </a:t>
            </a:r>
            <a:r>
              <a:rPr lang="en-US"/>
              <a:t>representation of the input in the latent space.</a:t>
            </a:r>
            <a:endParaRPr lang="en-US"/>
          </a:p>
          <a:p>
            <a:pPr lvl="0"/>
            <a:r>
              <a:rPr lang="en-US" b="1"/>
              <a:t>Codebook loss</a:t>
            </a:r>
            <a:endParaRPr lang="en-US" b="1"/>
          </a:p>
          <a:p>
            <a:pPr lvl="1"/>
            <a:r>
              <a:rPr lang="en-US" b="1"/>
              <a:t>Trains </a:t>
            </a:r>
            <a:r>
              <a:rPr lang="en-US"/>
              <a:t>the </a:t>
            </a:r>
            <a:r>
              <a:rPr lang="en-US" b="1"/>
              <a:t>codebook </a:t>
            </a:r>
            <a:r>
              <a:rPr lang="en-US"/>
              <a:t>to have </a:t>
            </a:r>
            <a:r>
              <a:rPr lang="en-US" b="1"/>
              <a:t>vectors closer </a:t>
            </a:r>
            <a:r>
              <a:rPr lang="en-US"/>
              <a:t>to the </a:t>
            </a:r>
            <a:r>
              <a:rPr lang="en-US" b="1"/>
              <a:t>ones produced </a:t>
            </a:r>
            <a:r>
              <a:rPr lang="en-US"/>
              <a:t>by the </a:t>
            </a:r>
            <a:r>
              <a:rPr lang="en-US" b="1"/>
              <a:t>encoder</a:t>
            </a:r>
            <a:r>
              <a:rPr lang="en-US"/>
              <a:t>, promoting the creation of a </a:t>
            </a:r>
            <a:r>
              <a:rPr lang="en-US" b="1"/>
              <a:t>codebook </a:t>
            </a:r>
            <a:r>
              <a:rPr lang="en-US"/>
              <a:t>that captures the essential information in the data and encourages the </a:t>
            </a:r>
            <a:r>
              <a:rPr lang="en-US" b="1"/>
              <a:t>model </a:t>
            </a:r>
            <a:r>
              <a:rPr lang="en-US"/>
              <a:t>to utilize the </a:t>
            </a:r>
            <a:r>
              <a:rPr lang="en-US" b="1"/>
              <a:t>codebook </a:t>
            </a:r>
            <a:r>
              <a:rPr lang="en-US"/>
              <a:t>entries </a:t>
            </a:r>
            <a:r>
              <a:rPr lang="en-US" b="1"/>
              <a:t>effectively </a:t>
            </a:r>
            <a:r>
              <a:rPr lang="en-US"/>
              <a:t>during the quantization proces</a:t>
            </a:r>
            <a:endParaRPr lang="en-US"/>
          </a:p>
          <a:p>
            <a:pPr lvl="0"/>
            <a:r>
              <a:rPr lang="en-US" b="1"/>
              <a:t>Commitment loss</a:t>
            </a:r>
            <a:endParaRPr lang="en-US" b="1"/>
          </a:p>
          <a:p>
            <a:pPr lvl="1"/>
            <a:r>
              <a:rPr lang="en-US" b="1"/>
              <a:t>Trains </a:t>
            </a:r>
            <a:r>
              <a:rPr lang="en-US"/>
              <a:t>the </a:t>
            </a:r>
            <a:r>
              <a:rPr lang="en-US" b="1"/>
              <a:t>encoder </a:t>
            </a:r>
            <a:r>
              <a:rPr lang="en-US"/>
              <a:t>to produce </a:t>
            </a:r>
            <a:r>
              <a:rPr lang="en-US" b="1"/>
              <a:t>vectors closer </a:t>
            </a:r>
            <a:r>
              <a:rPr lang="en-US"/>
              <a:t>to the </a:t>
            </a:r>
            <a:r>
              <a:rPr lang="en-US" b="1"/>
              <a:t>ones </a:t>
            </a:r>
            <a:r>
              <a:rPr lang="en-US"/>
              <a:t>in the </a:t>
            </a:r>
            <a:r>
              <a:rPr lang="en-US" b="1"/>
              <a:t>codebook</a:t>
            </a:r>
            <a:r>
              <a:rPr lang="en-US"/>
              <a:t>, </a:t>
            </a:r>
            <a:r>
              <a:rPr lang="en-US" b="1"/>
              <a:t>ensuring </a:t>
            </a:r>
            <a:r>
              <a:rPr lang="en-US"/>
              <a:t>that each data point's </a:t>
            </a:r>
            <a:r>
              <a:rPr lang="en-US" b="1"/>
              <a:t>latent </a:t>
            </a:r>
            <a:r>
              <a:rPr lang="en-US"/>
              <a:t>representation is strongly </a:t>
            </a:r>
            <a:r>
              <a:rPr lang="en-US" b="1"/>
              <a:t>associated </a:t>
            </a:r>
            <a:r>
              <a:rPr lang="en-US"/>
              <a:t>with a single </a:t>
            </a:r>
            <a:r>
              <a:rPr lang="en-US" b="1"/>
              <a:t>codebook </a:t>
            </a:r>
            <a:r>
              <a:rPr lang="en-US"/>
              <a:t>entry, thus improving the efficiency of the learned representations.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VQVAE: PyTorch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105" y="1358900"/>
            <a:ext cx="6079490" cy="2948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728845"/>
            <a:ext cx="5362575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65" y="2162810"/>
            <a:ext cx="5591810" cy="3782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VQVAE: PyTorch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05" y="1187450"/>
            <a:ext cx="10219055" cy="55486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vector-quantize-pytorch library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7700" y="1379855"/>
            <a:ext cx="101212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ym typeface="+mn-ea"/>
              </a:rPr>
              <a:t>vector-quantize-pytorch</a:t>
            </a:r>
            <a:r>
              <a:rPr lang="en-US">
                <a:sym typeface="+mn-ea"/>
              </a:rPr>
              <a:t> is a </a:t>
            </a:r>
            <a:r>
              <a:rPr lang="en-US" b="1">
                <a:sym typeface="+mn-ea"/>
              </a:rPr>
              <a:t>Python library </a:t>
            </a:r>
            <a:r>
              <a:rPr lang="en-US">
                <a:sym typeface="+mn-ea"/>
              </a:rPr>
              <a:t>and implementation that facilitates the use of </a:t>
            </a:r>
            <a:r>
              <a:rPr lang="en-US" b="1">
                <a:sym typeface="+mn-ea"/>
              </a:rPr>
              <a:t>Vector Quantized Variational Autoencoders</a:t>
            </a:r>
            <a:r>
              <a:rPr lang="en-US">
                <a:sym typeface="+mn-ea"/>
              </a:rPr>
              <a:t> (VQ-VAEs) in </a:t>
            </a:r>
            <a:r>
              <a:rPr lang="en-US" b="1">
                <a:sym typeface="+mn-ea"/>
              </a:rPr>
              <a:t>PyTorch.</a:t>
            </a:r>
            <a:endParaRPr lang="en-US" b="1">
              <a:sym typeface="+mn-ea"/>
            </a:endParaRPr>
          </a:p>
          <a:p>
            <a:pPr algn="l"/>
            <a:r>
              <a:rPr lang="en-US">
                <a:sym typeface="+mn-ea"/>
              </a:rPr>
              <a:t>It contains the </a:t>
            </a:r>
            <a:r>
              <a:rPr lang="en-US" b="1">
                <a:sym typeface="+mn-ea"/>
              </a:rPr>
              <a:t>implementation</a:t>
            </a:r>
            <a:r>
              <a:rPr lang="en-US">
                <a:sym typeface="+mn-ea"/>
              </a:rPr>
              <a:t> of </a:t>
            </a:r>
            <a:r>
              <a:rPr lang="en-US" b="1">
                <a:sym typeface="+mn-ea"/>
              </a:rPr>
              <a:t>various vector quantization</a:t>
            </a:r>
            <a:r>
              <a:rPr lang="en-US">
                <a:sym typeface="+mn-ea"/>
              </a:rPr>
              <a:t> </a:t>
            </a:r>
            <a:r>
              <a:rPr lang="en-US" b="1">
                <a:sym typeface="+mn-ea"/>
              </a:rPr>
              <a:t>methods</a:t>
            </a:r>
            <a:r>
              <a:rPr lang="en-US">
                <a:sym typeface="+mn-ea"/>
              </a:rPr>
              <a:t>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b="1">
                <a:sym typeface="+mn-ea"/>
              </a:rPr>
              <a:t>Residual VQ</a:t>
            </a:r>
            <a:r>
              <a:rPr lang="en-US">
                <a:sym typeface="+mn-ea"/>
              </a:rPr>
              <a:t>: Implements a method from a paper where multiple vector quantizers recursively quantize the residuals of the waveform​</a:t>
            </a:r>
            <a:endParaRPr lang="en-US"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b="1">
                <a:sym typeface="+mn-ea"/>
              </a:rPr>
              <a:t>RQ-VAE</a:t>
            </a:r>
            <a:r>
              <a:rPr lang="en-US">
                <a:sym typeface="+mn-ea"/>
              </a:rPr>
              <a:t>: Another paper's approach uses Residual-VQ to generate high-resolution images with more compressed codes. It introduces sharing the codebook across all quantizers and stochastically sampling codes rather than always taking the closest match​</a:t>
            </a:r>
            <a:endParaRPr lang="en-US"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b="1">
                <a:sym typeface="+mn-ea"/>
              </a:rPr>
              <a:t>Grouped Residual VQ</a:t>
            </a:r>
            <a:r>
              <a:rPr lang="en-US">
                <a:sym typeface="+mn-ea"/>
              </a:rPr>
              <a:t>: A recent paper proposes doing residual VQ on groups of the feature dimension, achieving results comparable to Encodec with fewer codebooks​</a:t>
            </a:r>
            <a:endParaRPr lang="en-US"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b="1">
                <a:sym typeface="+mn-ea"/>
              </a:rPr>
              <a:t>KMeans Initialization</a:t>
            </a:r>
            <a:r>
              <a:rPr lang="en-US">
                <a:sym typeface="+mn-ea"/>
              </a:rPr>
              <a:t>: The SoundStream paper suggests initializing the codebook with the kmeans centroids of the first batch, a feature available in both VectorQuantize and ResidualVQ classes​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vector-quantize-pytorch library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3865" y="2519680"/>
            <a:ext cx="440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 install </a:t>
            </a:r>
            <a:r>
              <a:rPr lang="en-US">
                <a:sym typeface="+mn-ea"/>
              </a:rPr>
              <a:t>vector-quantize-pytorch:</a:t>
            </a:r>
            <a:r>
              <a:rPr lang="en-US"/>
              <a:t>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3126740"/>
            <a:ext cx="4400550" cy="8477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30925" y="1584325"/>
            <a:ext cx="582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 use the VectorQuantize module: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47700" y="5516880"/>
            <a:ext cx="4356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You dont need to worry about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commitment loss and codebook loss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560" y="2190115"/>
            <a:ext cx="581977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43330"/>
            <a:ext cx="10515600" cy="2011045"/>
          </a:xfrm>
        </p:spPr>
        <p:txBody>
          <a:bodyPr/>
          <a:p>
            <a:r>
              <a:rPr lang="en-US"/>
              <a:t>Train a </a:t>
            </a:r>
            <a:r>
              <a:rPr lang="en-US" b="1"/>
              <a:t>VQ-VAE</a:t>
            </a:r>
            <a:r>
              <a:rPr lang="en-US"/>
              <a:t> on the </a:t>
            </a:r>
            <a:r>
              <a:rPr lang="en-US" b="1"/>
              <a:t>MNIST </a:t>
            </a:r>
            <a:r>
              <a:rPr lang="en-US"/>
              <a:t>dataset using the </a:t>
            </a:r>
            <a:r>
              <a:rPr lang="en-US" b="1"/>
              <a:t>vector-quantize-pytorch</a:t>
            </a:r>
            <a:r>
              <a:rPr lang="en-US"/>
              <a:t> implementaion of the quantization layer</a:t>
            </a:r>
            <a:endParaRPr lang="en-US"/>
          </a:p>
          <a:p>
            <a:r>
              <a:rPr lang="en-US"/>
              <a:t>Use </a:t>
            </a:r>
            <a:r>
              <a:rPr lang="en-US" b="1"/>
              <a:t>MLP </a:t>
            </a:r>
            <a:r>
              <a:rPr lang="en-US"/>
              <a:t>as encoder and decoder</a:t>
            </a:r>
            <a:endParaRPr lang="en-US"/>
          </a:p>
          <a:p>
            <a:r>
              <a:rPr lang="en-US" b="1"/>
              <a:t>Plot </a:t>
            </a:r>
            <a:r>
              <a:rPr lang="en-US"/>
              <a:t>some </a:t>
            </a:r>
            <a:r>
              <a:rPr lang="en-US" b="1"/>
              <a:t>inputs </a:t>
            </a:r>
            <a:r>
              <a:rPr lang="en-US"/>
              <a:t>and their </a:t>
            </a:r>
            <a:r>
              <a:rPr lang="en-US" b="1"/>
              <a:t>reconstruction</a:t>
            </a:r>
            <a:endParaRPr lang="en-US"/>
          </a:p>
          <a:p>
            <a:r>
              <a:rPr lang="en-US" b="1"/>
              <a:t>Plot </a:t>
            </a:r>
            <a:r>
              <a:rPr lang="en-US"/>
              <a:t>some </a:t>
            </a:r>
            <a:r>
              <a:rPr lang="en-US" b="1"/>
              <a:t>generated </a:t>
            </a:r>
            <a:r>
              <a:rPr lang="en-US"/>
              <a:t>images from </a:t>
            </a:r>
            <a:r>
              <a:rPr lang="en-US" b="1"/>
              <a:t>random </a:t>
            </a:r>
            <a:r>
              <a:rPr lang="en-US"/>
              <a:t>codes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3322955"/>
            <a:ext cx="4866005" cy="1536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160" y="4244975"/>
            <a:ext cx="3416935" cy="1397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5041900"/>
            <a:ext cx="4866005" cy="17094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43330"/>
            <a:ext cx="10515600" cy="2593340"/>
          </a:xfrm>
        </p:spPr>
        <p:txBody>
          <a:bodyPr/>
          <a:p>
            <a:r>
              <a:rPr lang="en-US"/>
              <a:t>Train a </a:t>
            </a:r>
            <a:r>
              <a:rPr lang="en-US" b="1"/>
              <a:t>VQ-VAE</a:t>
            </a:r>
            <a:r>
              <a:rPr lang="en-US"/>
              <a:t> on the </a:t>
            </a:r>
            <a:r>
              <a:rPr lang="en-US" b="1"/>
              <a:t>MNIST </a:t>
            </a:r>
            <a:r>
              <a:rPr lang="en-US"/>
              <a:t>dataset </a:t>
            </a:r>
            <a:r>
              <a:rPr lang="en-US" b="1" u="sng"/>
              <a:t>WITHOUT</a:t>
            </a:r>
            <a:r>
              <a:rPr lang="en-US"/>
              <a:t> using the </a:t>
            </a:r>
            <a:r>
              <a:rPr lang="en-US" b="1"/>
              <a:t>vector-quantize-pytorch</a:t>
            </a:r>
            <a:r>
              <a:rPr lang="en-US"/>
              <a:t> implementaion of the quantization layer</a:t>
            </a:r>
            <a:endParaRPr lang="en-US"/>
          </a:p>
          <a:p>
            <a:r>
              <a:rPr lang="en-US"/>
              <a:t>Implement your own </a:t>
            </a:r>
            <a:r>
              <a:rPr lang="en-US" b="1"/>
              <a:t>VectorQuantize </a:t>
            </a:r>
            <a:r>
              <a:rPr lang="en-US"/>
              <a:t>class</a:t>
            </a:r>
            <a:endParaRPr lang="en-US"/>
          </a:p>
          <a:p>
            <a:r>
              <a:rPr lang="en-US"/>
              <a:t>Use </a:t>
            </a:r>
            <a:r>
              <a:rPr lang="en-US" b="1"/>
              <a:t>MLP </a:t>
            </a:r>
            <a:r>
              <a:rPr lang="en-US"/>
              <a:t>as encoder and decoder</a:t>
            </a:r>
            <a:endParaRPr lang="en-US"/>
          </a:p>
          <a:p>
            <a:r>
              <a:rPr lang="en-US" b="1"/>
              <a:t>Plot </a:t>
            </a:r>
            <a:r>
              <a:rPr lang="en-US"/>
              <a:t>some </a:t>
            </a:r>
            <a:r>
              <a:rPr lang="en-US" b="1"/>
              <a:t>inputs </a:t>
            </a:r>
            <a:r>
              <a:rPr lang="en-US"/>
              <a:t>and their </a:t>
            </a:r>
            <a:r>
              <a:rPr lang="en-US" b="1"/>
              <a:t>reconstruction</a:t>
            </a:r>
            <a:endParaRPr lang="en-US"/>
          </a:p>
          <a:p>
            <a:r>
              <a:rPr lang="en-US" b="1"/>
              <a:t>Plot </a:t>
            </a:r>
            <a:r>
              <a:rPr lang="en-US"/>
              <a:t>some </a:t>
            </a:r>
            <a:r>
              <a:rPr lang="en-US" b="1"/>
              <a:t>generated </a:t>
            </a:r>
            <a:r>
              <a:rPr lang="en-US"/>
              <a:t>images from </a:t>
            </a:r>
            <a:r>
              <a:rPr lang="en-US" b="1"/>
              <a:t>random </a:t>
            </a:r>
            <a:r>
              <a:rPr lang="en-US"/>
              <a:t>codes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265" y="3736975"/>
            <a:ext cx="1376680" cy="2877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230" y="3613785"/>
            <a:ext cx="313372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Quantized Variational Autoencoder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6967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Vector Quantized Variational Autoencoder</a:t>
            </a:r>
            <a:r>
              <a:rPr lang="en-US"/>
              <a:t> is a type of neural network </a:t>
            </a:r>
            <a:r>
              <a:rPr lang="en-US" b="1"/>
              <a:t>architecture </a:t>
            </a:r>
            <a:r>
              <a:rPr lang="en-US"/>
              <a:t>that combines elements of </a:t>
            </a:r>
            <a:r>
              <a:rPr lang="en-US" b="1"/>
              <a:t>variational autoencoders</a:t>
            </a:r>
            <a:r>
              <a:rPr lang="en-US"/>
              <a:t> (VAEs) and </a:t>
            </a:r>
            <a:r>
              <a:rPr lang="en-US" b="1"/>
              <a:t>vector quantization</a:t>
            </a:r>
            <a:r>
              <a:rPr lang="en-US"/>
              <a:t> to learn </a:t>
            </a:r>
            <a:r>
              <a:rPr lang="en-US" b="1"/>
              <a:t>discrete</a:t>
            </a:r>
            <a:r>
              <a:rPr lang="en-US"/>
              <a:t> representations of data. </a:t>
            </a:r>
            <a:endParaRPr lang="en-US"/>
          </a:p>
          <a:p>
            <a:pPr marL="0" indent="0">
              <a:buNone/>
            </a:pPr>
            <a:r>
              <a:rPr lang="en-US"/>
              <a:t>It is particularly </a:t>
            </a:r>
            <a:r>
              <a:rPr lang="en-US" b="1"/>
              <a:t>useful </a:t>
            </a:r>
            <a:r>
              <a:rPr lang="en-US"/>
              <a:t>for applications where </a:t>
            </a:r>
            <a:r>
              <a:rPr lang="en-US" b="1"/>
              <a:t>discrete </a:t>
            </a:r>
            <a:r>
              <a:rPr lang="en-US"/>
              <a:t>or </a:t>
            </a:r>
            <a:r>
              <a:rPr lang="en-US" b="1"/>
              <a:t>categorical representations </a:t>
            </a:r>
            <a:r>
              <a:rPr lang="en-US"/>
              <a:t>are </a:t>
            </a:r>
            <a:r>
              <a:rPr lang="en-US" b="1"/>
              <a:t>beneficial</a:t>
            </a:r>
            <a:endParaRPr lang="en-US" b="1"/>
          </a:p>
        </p:txBody>
      </p:sp>
      <p:sp>
        <p:nvSpPr>
          <p:cNvPr id="4" name="Rectangles 3"/>
          <p:cNvSpPr/>
          <p:nvPr/>
        </p:nvSpPr>
        <p:spPr>
          <a:xfrm>
            <a:off x="367030" y="4554220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5" name="Trapezoid 4"/>
          <p:cNvSpPr/>
          <p:nvPr/>
        </p:nvSpPr>
        <p:spPr>
          <a:xfrm rot="5400000">
            <a:off x="2241550" y="4361180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6" name="Trapezoid 5"/>
          <p:cNvSpPr/>
          <p:nvPr/>
        </p:nvSpPr>
        <p:spPr>
          <a:xfrm rot="16200000">
            <a:off x="7608570" y="4361815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0416540" y="455485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2"/>
          </p:cNvCxnSpPr>
          <p:nvPr/>
        </p:nvCxnSpPr>
        <p:spPr>
          <a:xfrm>
            <a:off x="1795780" y="5182870"/>
            <a:ext cx="7753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1"/>
          </p:cNvCxnSpPr>
          <p:nvPr/>
        </p:nvCxnSpPr>
        <p:spPr>
          <a:xfrm>
            <a:off x="9580245" y="5182870"/>
            <a:ext cx="83629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5229860" y="4867910"/>
            <a:ext cx="175323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Quantization</a:t>
            </a:r>
            <a:endParaRPr lang="en-US"/>
          </a:p>
        </p:txBody>
      </p:sp>
      <p:cxnSp>
        <p:nvCxnSpPr>
          <p:cNvPr id="13" name="Straight Arrow Connector 12"/>
          <p:cNvCxnSpPr>
            <a:stCxn id="5" idx="0"/>
            <a:endCxn id="11" idx="1"/>
          </p:cNvCxnSpPr>
          <p:nvPr/>
        </p:nvCxnSpPr>
        <p:spPr>
          <a:xfrm>
            <a:off x="4213225" y="5182235"/>
            <a:ext cx="10166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6" idx="0"/>
          </p:cNvCxnSpPr>
          <p:nvPr/>
        </p:nvCxnSpPr>
        <p:spPr>
          <a:xfrm>
            <a:off x="6983095" y="5182235"/>
            <a:ext cx="95504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Quantized Variational Autoencoder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6520" y="1391285"/>
            <a:ext cx="6402070" cy="21564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Similar to a traditional VAE, </a:t>
            </a:r>
            <a:r>
              <a:rPr lang="en-US" b="1"/>
              <a:t>VQ-VAE</a:t>
            </a:r>
            <a:r>
              <a:rPr lang="en-US"/>
              <a:t> has an </a:t>
            </a:r>
            <a:r>
              <a:rPr lang="en-US" b="1"/>
              <a:t>encoder</a:t>
            </a:r>
            <a:r>
              <a:rPr lang="en-US"/>
              <a:t> network that takes </a:t>
            </a:r>
            <a:r>
              <a:rPr lang="en-US" b="1"/>
              <a:t>input </a:t>
            </a:r>
            <a:r>
              <a:rPr lang="en-US"/>
              <a:t>data and maps it to a </a:t>
            </a:r>
            <a:r>
              <a:rPr lang="en-US" b="1"/>
              <a:t>continuous latent space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However, unlike a standard VAE, the </a:t>
            </a:r>
            <a:r>
              <a:rPr lang="en-US" b="1"/>
              <a:t>encoder </a:t>
            </a:r>
            <a:r>
              <a:rPr lang="en-US"/>
              <a:t>in </a:t>
            </a:r>
            <a:r>
              <a:rPr lang="en-US" b="1"/>
              <a:t>VQ-VAE </a:t>
            </a:r>
            <a:r>
              <a:rPr lang="en-US"/>
              <a:t>does </a:t>
            </a:r>
            <a:r>
              <a:rPr lang="en-US" b="1"/>
              <a:t>not </a:t>
            </a:r>
            <a:r>
              <a:rPr lang="en-US"/>
              <a:t>output </a:t>
            </a:r>
            <a:r>
              <a:rPr lang="en-US" b="1"/>
              <a:t>continuous values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Instead, it </a:t>
            </a:r>
            <a:r>
              <a:rPr lang="en-US" b="1"/>
              <a:t>outputs discrete </a:t>
            </a:r>
            <a:r>
              <a:rPr lang="en-US"/>
              <a:t>codes that </a:t>
            </a:r>
            <a:r>
              <a:rPr lang="en-US" b="1"/>
              <a:t>correspond</a:t>
            </a:r>
            <a:r>
              <a:rPr lang="en-US"/>
              <a:t> to specific entries in a </a:t>
            </a:r>
            <a:r>
              <a:rPr lang="en-US" b="1"/>
              <a:t>codebook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537335" y="1391285"/>
            <a:ext cx="1702435" cy="8312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5" name="Trapezoid 4"/>
          <p:cNvSpPr/>
          <p:nvPr/>
        </p:nvSpPr>
        <p:spPr>
          <a:xfrm rot="10800000">
            <a:off x="1225550" y="2820670"/>
            <a:ext cx="2300605" cy="121729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511935" y="4675505"/>
            <a:ext cx="175323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Quantization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138555" y="602234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628140" y="602234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2117725" y="602234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607310" y="602234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3096895" y="602234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cxnSp>
        <p:nvCxnSpPr>
          <p:cNvPr id="18" name="Straight Arrow Connector 17"/>
          <p:cNvCxnSpPr>
            <a:stCxn id="4" idx="2"/>
            <a:endCxn id="5" idx="2"/>
          </p:cNvCxnSpPr>
          <p:nvPr/>
        </p:nvCxnSpPr>
        <p:spPr>
          <a:xfrm flipH="1">
            <a:off x="2375535" y="2222500"/>
            <a:ext cx="13335" cy="5981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11" idx="0"/>
          </p:cNvCxnSpPr>
          <p:nvPr/>
        </p:nvCxnSpPr>
        <p:spPr>
          <a:xfrm>
            <a:off x="2375535" y="4037965"/>
            <a:ext cx="13335" cy="6375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5" idx="0"/>
          </p:cNvCxnSpPr>
          <p:nvPr/>
        </p:nvCxnSpPr>
        <p:spPr>
          <a:xfrm flipH="1">
            <a:off x="2362835" y="5304155"/>
            <a:ext cx="26035" cy="7181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7576185" y="418973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0.15</a:t>
            </a:r>
            <a:endParaRPr lang="en-US" sz="1000"/>
          </a:p>
        </p:txBody>
      </p:sp>
      <p:sp>
        <p:nvSpPr>
          <p:cNvPr id="31" name="Rectangles 30"/>
          <p:cNvSpPr/>
          <p:nvPr/>
        </p:nvSpPr>
        <p:spPr>
          <a:xfrm>
            <a:off x="8065770" y="418973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0.71</a:t>
            </a:r>
            <a:endParaRPr lang="en-US" sz="1000"/>
          </a:p>
        </p:txBody>
      </p:sp>
      <p:sp>
        <p:nvSpPr>
          <p:cNvPr id="32" name="Rectangles 31"/>
          <p:cNvSpPr/>
          <p:nvPr/>
        </p:nvSpPr>
        <p:spPr>
          <a:xfrm>
            <a:off x="8544560" y="418973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0.34</a:t>
            </a:r>
            <a:endParaRPr lang="en-US" sz="1000"/>
          </a:p>
        </p:txBody>
      </p:sp>
      <p:sp>
        <p:nvSpPr>
          <p:cNvPr id="33" name="Rectangles 32"/>
          <p:cNvSpPr/>
          <p:nvPr/>
        </p:nvSpPr>
        <p:spPr>
          <a:xfrm>
            <a:off x="9034145" y="418973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0.31</a:t>
            </a:r>
            <a:endParaRPr lang="en-US" sz="1000"/>
          </a:p>
        </p:txBody>
      </p:sp>
      <p:sp>
        <p:nvSpPr>
          <p:cNvPr id="34" name="Rectangles 33"/>
          <p:cNvSpPr/>
          <p:nvPr/>
        </p:nvSpPr>
        <p:spPr>
          <a:xfrm>
            <a:off x="9524365" y="418909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0.19</a:t>
            </a:r>
            <a:endParaRPr lang="en-US" sz="1000"/>
          </a:p>
        </p:txBody>
      </p:sp>
      <p:sp>
        <p:nvSpPr>
          <p:cNvPr id="35" name="Rectangles 34"/>
          <p:cNvSpPr/>
          <p:nvPr/>
        </p:nvSpPr>
        <p:spPr>
          <a:xfrm>
            <a:off x="10013950" y="418909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sp>
        <p:nvSpPr>
          <p:cNvPr id="36" name="Rectangles 35"/>
          <p:cNvSpPr/>
          <p:nvPr/>
        </p:nvSpPr>
        <p:spPr>
          <a:xfrm>
            <a:off x="7576185" y="468757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37" name="Rectangles 36"/>
          <p:cNvSpPr/>
          <p:nvPr/>
        </p:nvSpPr>
        <p:spPr>
          <a:xfrm>
            <a:off x="8065770" y="468757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0.76</a:t>
            </a:r>
            <a:endParaRPr lang="en-US" sz="1000"/>
          </a:p>
        </p:txBody>
      </p:sp>
      <p:sp>
        <p:nvSpPr>
          <p:cNvPr id="38" name="Rectangles 37"/>
          <p:cNvSpPr/>
          <p:nvPr/>
        </p:nvSpPr>
        <p:spPr>
          <a:xfrm>
            <a:off x="8544560" y="468757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39" name="Rectangles 38"/>
          <p:cNvSpPr/>
          <p:nvPr/>
        </p:nvSpPr>
        <p:spPr>
          <a:xfrm>
            <a:off x="9034145" y="468757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40" name="Rectangles 39"/>
          <p:cNvSpPr/>
          <p:nvPr/>
        </p:nvSpPr>
        <p:spPr>
          <a:xfrm>
            <a:off x="9524365" y="468693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41" name="Rectangles 40"/>
          <p:cNvSpPr/>
          <p:nvPr/>
        </p:nvSpPr>
        <p:spPr>
          <a:xfrm>
            <a:off x="10013950" y="468693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0.84</a:t>
            </a:r>
            <a:endParaRPr lang="en-US" sz="1000"/>
          </a:p>
        </p:txBody>
      </p:sp>
      <p:sp>
        <p:nvSpPr>
          <p:cNvPr id="54" name="Rectangles 53"/>
          <p:cNvSpPr/>
          <p:nvPr/>
        </p:nvSpPr>
        <p:spPr>
          <a:xfrm>
            <a:off x="7576185" y="51809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0.89</a:t>
            </a:r>
            <a:endParaRPr lang="en-US" sz="1000"/>
          </a:p>
        </p:txBody>
      </p:sp>
      <p:sp>
        <p:nvSpPr>
          <p:cNvPr id="55" name="Rectangles 54"/>
          <p:cNvSpPr/>
          <p:nvPr/>
        </p:nvSpPr>
        <p:spPr>
          <a:xfrm>
            <a:off x="8065770" y="51809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0.92</a:t>
            </a:r>
            <a:endParaRPr lang="en-US" sz="1000"/>
          </a:p>
        </p:txBody>
      </p:sp>
      <p:sp>
        <p:nvSpPr>
          <p:cNvPr id="56" name="Rectangles 55"/>
          <p:cNvSpPr/>
          <p:nvPr/>
        </p:nvSpPr>
        <p:spPr>
          <a:xfrm>
            <a:off x="8544560" y="51809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0.56</a:t>
            </a:r>
            <a:endParaRPr lang="en-US" sz="1000"/>
          </a:p>
        </p:txBody>
      </p:sp>
      <p:sp>
        <p:nvSpPr>
          <p:cNvPr id="57" name="Rectangles 56"/>
          <p:cNvSpPr/>
          <p:nvPr/>
        </p:nvSpPr>
        <p:spPr>
          <a:xfrm>
            <a:off x="9034145" y="51809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0.72</a:t>
            </a:r>
            <a:endParaRPr lang="en-US" sz="1000"/>
          </a:p>
        </p:txBody>
      </p:sp>
      <p:sp>
        <p:nvSpPr>
          <p:cNvPr id="58" name="Rectangles 57"/>
          <p:cNvSpPr/>
          <p:nvPr/>
        </p:nvSpPr>
        <p:spPr>
          <a:xfrm>
            <a:off x="9524365" y="518033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0.43</a:t>
            </a:r>
            <a:endParaRPr lang="en-US" sz="1000"/>
          </a:p>
        </p:txBody>
      </p:sp>
      <p:sp>
        <p:nvSpPr>
          <p:cNvPr id="59" name="Rectangles 58"/>
          <p:cNvSpPr/>
          <p:nvPr/>
        </p:nvSpPr>
        <p:spPr>
          <a:xfrm>
            <a:off x="10013950" y="518033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0.94</a:t>
            </a:r>
            <a:endParaRPr lang="en-US" sz="1000"/>
          </a:p>
        </p:txBody>
      </p:sp>
      <p:sp>
        <p:nvSpPr>
          <p:cNvPr id="60" name="Rectangles 59"/>
          <p:cNvSpPr/>
          <p:nvPr/>
        </p:nvSpPr>
        <p:spPr>
          <a:xfrm>
            <a:off x="7576185" y="567880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0.38</a:t>
            </a:r>
            <a:endParaRPr lang="en-US" sz="1000"/>
          </a:p>
        </p:txBody>
      </p:sp>
      <p:sp>
        <p:nvSpPr>
          <p:cNvPr id="61" name="Rectangles 60"/>
          <p:cNvSpPr/>
          <p:nvPr/>
        </p:nvSpPr>
        <p:spPr>
          <a:xfrm>
            <a:off x="8065770" y="567880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sp>
        <p:nvSpPr>
          <p:cNvPr id="62" name="Rectangles 61"/>
          <p:cNvSpPr/>
          <p:nvPr/>
        </p:nvSpPr>
        <p:spPr>
          <a:xfrm>
            <a:off x="8544560" y="567880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0.90</a:t>
            </a:r>
            <a:endParaRPr lang="en-US" sz="1000"/>
          </a:p>
        </p:txBody>
      </p:sp>
      <p:sp>
        <p:nvSpPr>
          <p:cNvPr id="63" name="Rectangles 62"/>
          <p:cNvSpPr/>
          <p:nvPr/>
        </p:nvSpPr>
        <p:spPr>
          <a:xfrm>
            <a:off x="9034145" y="567880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64" name="Rectangles 63"/>
          <p:cNvSpPr/>
          <p:nvPr/>
        </p:nvSpPr>
        <p:spPr>
          <a:xfrm>
            <a:off x="9524365" y="567817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0.06</a:t>
            </a:r>
            <a:endParaRPr lang="en-US" sz="1000"/>
          </a:p>
        </p:txBody>
      </p:sp>
      <p:sp>
        <p:nvSpPr>
          <p:cNvPr id="65" name="Rectangles 64"/>
          <p:cNvSpPr/>
          <p:nvPr/>
        </p:nvSpPr>
        <p:spPr>
          <a:xfrm>
            <a:off x="10013950" y="567817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0.69</a:t>
            </a:r>
            <a:endParaRPr lang="en-US" sz="1000"/>
          </a:p>
        </p:txBody>
      </p:sp>
      <p:sp>
        <p:nvSpPr>
          <p:cNvPr id="66" name="Text Box 65"/>
          <p:cNvSpPr txBox="1"/>
          <p:nvPr/>
        </p:nvSpPr>
        <p:spPr>
          <a:xfrm>
            <a:off x="6102350" y="4243705"/>
            <a:ext cx="1224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Entry 0</a:t>
            </a:r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6102350" y="4740910"/>
            <a:ext cx="1310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Entry 1</a:t>
            </a:r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6101715" y="5227955"/>
            <a:ext cx="131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Entry 2</a:t>
            </a:r>
            <a:endParaRPr lang="en-US"/>
          </a:p>
        </p:txBody>
      </p:sp>
      <p:sp>
        <p:nvSpPr>
          <p:cNvPr id="69" name="Text Box 68"/>
          <p:cNvSpPr txBox="1"/>
          <p:nvPr/>
        </p:nvSpPr>
        <p:spPr>
          <a:xfrm>
            <a:off x="6101715" y="5732780"/>
            <a:ext cx="131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Entry 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VQ-VAE Encoder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997585"/>
          </a:xfrm>
        </p:spPr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continuous representation</a:t>
            </a:r>
            <a:r>
              <a:rPr lang="en-US"/>
              <a:t> from the </a:t>
            </a:r>
            <a:r>
              <a:rPr lang="en-US" b="1"/>
              <a:t>encoder </a:t>
            </a:r>
            <a:r>
              <a:rPr lang="en-US"/>
              <a:t>is </a:t>
            </a:r>
            <a:r>
              <a:rPr lang="en-US" b="1"/>
              <a:t>reshaped </a:t>
            </a:r>
            <a:r>
              <a:rPr lang="en-US"/>
              <a:t>into a </a:t>
            </a:r>
            <a:r>
              <a:rPr lang="en-US" b="1"/>
              <a:t>matrix </a:t>
            </a:r>
            <a:r>
              <a:rPr lang="en-US"/>
              <a:t>with the same number of </a:t>
            </a:r>
            <a:r>
              <a:rPr lang="en-US" b="1"/>
              <a:t>columns </a:t>
            </a:r>
            <a:r>
              <a:rPr lang="en-US"/>
              <a:t>as the </a:t>
            </a:r>
            <a:r>
              <a:rPr lang="en-US" b="1"/>
              <a:t>dimension </a:t>
            </a:r>
            <a:r>
              <a:rPr lang="en-US"/>
              <a:t>of the </a:t>
            </a:r>
            <a:r>
              <a:rPr lang="en-US" b="1"/>
              <a:t>codebook </a:t>
            </a:r>
            <a:r>
              <a:rPr lang="en-US"/>
              <a:t>and the same number of </a:t>
            </a:r>
            <a:r>
              <a:rPr lang="en-US" b="1"/>
              <a:t>rows </a:t>
            </a:r>
            <a:r>
              <a:rPr lang="en-US"/>
              <a:t>as the </a:t>
            </a:r>
            <a:r>
              <a:rPr lang="en-US" b="1"/>
              <a:t>desired number </a:t>
            </a:r>
            <a:r>
              <a:rPr lang="en-US"/>
              <a:t>of </a:t>
            </a:r>
            <a:r>
              <a:rPr lang="en-US" b="1"/>
              <a:t>codes </a:t>
            </a:r>
            <a:r>
              <a:rPr lang="en-US"/>
              <a:t>for encoding.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96620" y="4205605"/>
            <a:ext cx="1132840" cy="1046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12" name="Trapezoid 11"/>
          <p:cNvSpPr/>
          <p:nvPr/>
        </p:nvSpPr>
        <p:spPr>
          <a:xfrm rot="5400000">
            <a:off x="2546350" y="4060190"/>
            <a:ext cx="1881505" cy="13360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cxnSp>
        <p:nvCxnSpPr>
          <p:cNvPr id="29" name="Straight Arrow Connector 28"/>
          <p:cNvCxnSpPr>
            <a:stCxn id="11" idx="3"/>
            <a:endCxn id="12" idx="2"/>
          </p:cNvCxnSpPr>
          <p:nvPr/>
        </p:nvCxnSpPr>
        <p:spPr>
          <a:xfrm flipV="1">
            <a:off x="2029460" y="4728210"/>
            <a:ext cx="78994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5151120" y="4530090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546725" y="4530725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6447155" y="4530725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942330" y="4543425"/>
            <a:ext cx="51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···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6849110" y="4530725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8750300" y="3669665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9145905" y="3670300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0052685" y="3682365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541510" y="3682365"/>
            <a:ext cx="51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···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0448290" y="3682365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8750300" y="4065270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9145905" y="4065905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052685" y="4077970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9541510" y="4077970"/>
            <a:ext cx="51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···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10448290" y="4077970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8750300" y="4941570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9145905" y="4942205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10052685" y="4954270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9541510" y="4954270"/>
            <a:ext cx="51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···</a:t>
            </a:r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10448290" y="4954270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8750300" y="5337175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9145905" y="5337810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10052685" y="5349875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9541510" y="5349875"/>
            <a:ext cx="51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···</a:t>
            </a:r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10448290" y="5349875"/>
            <a:ext cx="395605" cy="395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 rot="5400000">
            <a:off x="9107170" y="4524375"/>
            <a:ext cx="47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···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 rot="5400000">
            <a:off x="8698230" y="4528820"/>
            <a:ext cx="47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···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 rot="5400000">
            <a:off x="10000615" y="4518660"/>
            <a:ext cx="47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···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 rot="5400000">
            <a:off x="10410190" y="4530090"/>
            <a:ext cx="47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···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 rot="2700000">
            <a:off x="9584690" y="4540885"/>
            <a:ext cx="47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···</a:t>
            </a:r>
            <a:endParaRPr lang="en-US"/>
          </a:p>
        </p:txBody>
      </p:sp>
      <p:cxnSp>
        <p:nvCxnSpPr>
          <p:cNvPr id="42" name="Straight Arrow Connector 41"/>
          <p:cNvCxnSpPr>
            <a:stCxn id="12" idx="0"/>
            <a:endCxn id="6" idx="1"/>
          </p:cNvCxnSpPr>
          <p:nvPr/>
        </p:nvCxnSpPr>
        <p:spPr>
          <a:xfrm>
            <a:off x="4155440" y="4728210"/>
            <a:ext cx="9956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3"/>
          </p:cNvCxnSpPr>
          <p:nvPr/>
        </p:nvCxnSpPr>
        <p:spPr>
          <a:xfrm>
            <a:off x="7244715" y="4728845"/>
            <a:ext cx="12979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VQ-VAE Encoder: Quantization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10287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Each </a:t>
            </a:r>
            <a:r>
              <a:rPr lang="en-US" b="1"/>
              <a:t>row </a:t>
            </a:r>
            <a:r>
              <a:rPr lang="en-US"/>
              <a:t>of this matrix is </a:t>
            </a:r>
            <a:r>
              <a:rPr lang="en-US" b="1"/>
              <a:t>compared </a:t>
            </a:r>
            <a:r>
              <a:rPr lang="en-US"/>
              <a:t>with the </a:t>
            </a:r>
            <a:r>
              <a:rPr lang="en-US" b="1"/>
              <a:t>rows </a:t>
            </a:r>
            <a:r>
              <a:rPr lang="en-US"/>
              <a:t>of the </a:t>
            </a:r>
            <a:r>
              <a:rPr lang="en-US" b="1"/>
              <a:t>codebook</a:t>
            </a:r>
            <a:r>
              <a:rPr lang="en-US"/>
              <a:t>, and the </a:t>
            </a:r>
            <a:r>
              <a:rPr lang="en-US" b="1"/>
              <a:t>closest matching </a:t>
            </a:r>
            <a:r>
              <a:rPr lang="en-US"/>
              <a:t>codebook entry is </a:t>
            </a:r>
            <a:r>
              <a:rPr lang="en-US" b="1"/>
              <a:t>selected </a:t>
            </a:r>
            <a:r>
              <a:rPr lang="en-US"/>
              <a:t>based on the </a:t>
            </a:r>
            <a:r>
              <a:rPr lang="en-US" b="1"/>
              <a:t>distance</a:t>
            </a:r>
            <a:r>
              <a:rPr lang="en-US"/>
              <a:t> between the </a:t>
            </a:r>
            <a:r>
              <a:rPr lang="en-US" b="1"/>
              <a:t>rows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03250" y="302641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0.16</a:t>
            </a:r>
            <a:endParaRPr lang="en-US" sz="1000"/>
          </a:p>
        </p:txBody>
      </p:sp>
      <p:sp>
        <p:nvSpPr>
          <p:cNvPr id="5" name="Rectangles 4"/>
          <p:cNvSpPr/>
          <p:nvPr/>
        </p:nvSpPr>
        <p:spPr>
          <a:xfrm>
            <a:off x="1092835" y="302641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sp>
        <p:nvSpPr>
          <p:cNvPr id="8" name="Rectangles 7"/>
          <p:cNvSpPr/>
          <p:nvPr/>
        </p:nvSpPr>
        <p:spPr>
          <a:xfrm>
            <a:off x="1571625" y="302641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0.81</a:t>
            </a:r>
            <a:endParaRPr lang="en-US" sz="1000"/>
          </a:p>
        </p:txBody>
      </p:sp>
      <p:sp>
        <p:nvSpPr>
          <p:cNvPr id="17" name="Rectangles 16"/>
          <p:cNvSpPr/>
          <p:nvPr/>
        </p:nvSpPr>
        <p:spPr>
          <a:xfrm>
            <a:off x="2061210" y="302641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0.12</a:t>
            </a:r>
            <a:endParaRPr lang="en-US" sz="1000"/>
          </a:p>
        </p:txBody>
      </p:sp>
      <p:sp>
        <p:nvSpPr>
          <p:cNvPr id="36" name="Rectangles 35"/>
          <p:cNvSpPr/>
          <p:nvPr/>
        </p:nvSpPr>
        <p:spPr>
          <a:xfrm>
            <a:off x="2551430" y="302577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0.81</a:t>
            </a:r>
            <a:endParaRPr lang="en-US" sz="1000"/>
          </a:p>
        </p:txBody>
      </p:sp>
      <p:sp>
        <p:nvSpPr>
          <p:cNvPr id="44" name="Rectangles 43"/>
          <p:cNvSpPr/>
          <p:nvPr/>
        </p:nvSpPr>
        <p:spPr>
          <a:xfrm>
            <a:off x="3041015" y="302577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0.90</a:t>
            </a:r>
            <a:endParaRPr lang="en-US" sz="1000"/>
          </a:p>
        </p:txBody>
      </p:sp>
      <p:sp>
        <p:nvSpPr>
          <p:cNvPr id="45" name="Rectangles 44"/>
          <p:cNvSpPr/>
          <p:nvPr/>
        </p:nvSpPr>
        <p:spPr>
          <a:xfrm>
            <a:off x="603250" y="352425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0.41</a:t>
            </a:r>
            <a:endParaRPr lang="en-US" sz="1000"/>
          </a:p>
        </p:txBody>
      </p:sp>
      <p:sp>
        <p:nvSpPr>
          <p:cNvPr id="46" name="Rectangles 45"/>
          <p:cNvSpPr/>
          <p:nvPr/>
        </p:nvSpPr>
        <p:spPr>
          <a:xfrm>
            <a:off x="1092835" y="352425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0.76</a:t>
            </a:r>
            <a:endParaRPr lang="en-US" sz="1000"/>
          </a:p>
        </p:txBody>
      </p:sp>
      <p:sp>
        <p:nvSpPr>
          <p:cNvPr id="47" name="Rectangles 46"/>
          <p:cNvSpPr/>
          <p:nvPr/>
        </p:nvSpPr>
        <p:spPr>
          <a:xfrm>
            <a:off x="1571625" y="352425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48" name="Rectangles 47"/>
          <p:cNvSpPr/>
          <p:nvPr/>
        </p:nvSpPr>
        <p:spPr>
          <a:xfrm>
            <a:off x="2061210" y="352425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49" name="Rectangles 48"/>
          <p:cNvSpPr/>
          <p:nvPr/>
        </p:nvSpPr>
        <p:spPr>
          <a:xfrm>
            <a:off x="2551430" y="352361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0.01</a:t>
            </a:r>
            <a:endParaRPr lang="en-US" sz="1000"/>
          </a:p>
        </p:txBody>
      </p:sp>
      <p:sp>
        <p:nvSpPr>
          <p:cNvPr id="50" name="Rectangles 49"/>
          <p:cNvSpPr/>
          <p:nvPr/>
        </p:nvSpPr>
        <p:spPr>
          <a:xfrm>
            <a:off x="3041015" y="352361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0.72</a:t>
            </a:r>
            <a:endParaRPr lang="en-US" sz="1000"/>
          </a:p>
        </p:txBody>
      </p:sp>
      <p:sp>
        <p:nvSpPr>
          <p:cNvPr id="54" name="Rectangles 53"/>
          <p:cNvSpPr/>
          <p:nvPr/>
        </p:nvSpPr>
        <p:spPr>
          <a:xfrm>
            <a:off x="603250" y="401764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0.15</a:t>
            </a:r>
            <a:endParaRPr lang="en-US" sz="1000"/>
          </a:p>
        </p:txBody>
      </p:sp>
      <p:sp>
        <p:nvSpPr>
          <p:cNvPr id="55" name="Rectangles 54"/>
          <p:cNvSpPr/>
          <p:nvPr/>
        </p:nvSpPr>
        <p:spPr>
          <a:xfrm>
            <a:off x="1092835" y="401764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0.70</a:t>
            </a:r>
            <a:endParaRPr lang="en-US" sz="1000"/>
          </a:p>
        </p:txBody>
      </p:sp>
      <p:sp>
        <p:nvSpPr>
          <p:cNvPr id="56" name="Rectangles 55"/>
          <p:cNvSpPr/>
          <p:nvPr/>
        </p:nvSpPr>
        <p:spPr>
          <a:xfrm>
            <a:off x="1571625" y="401764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0.33</a:t>
            </a:r>
            <a:endParaRPr lang="en-US" sz="1000"/>
          </a:p>
        </p:txBody>
      </p:sp>
      <p:sp>
        <p:nvSpPr>
          <p:cNvPr id="57" name="Rectangles 56"/>
          <p:cNvSpPr/>
          <p:nvPr/>
        </p:nvSpPr>
        <p:spPr>
          <a:xfrm>
            <a:off x="2061210" y="401764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0.30</a:t>
            </a:r>
            <a:endParaRPr lang="en-US" sz="1000"/>
          </a:p>
        </p:txBody>
      </p:sp>
      <p:sp>
        <p:nvSpPr>
          <p:cNvPr id="58" name="Rectangles 57"/>
          <p:cNvSpPr/>
          <p:nvPr/>
        </p:nvSpPr>
        <p:spPr>
          <a:xfrm>
            <a:off x="2551430" y="401701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0.21</a:t>
            </a:r>
            <a:endParaRPr lang="en-US" sz="1000"/>
          </a:p>
        </p:txBody>
      </p:sp>
      <p:sp>
        <p:nvSpPr>
          <p:cNvPr id="59" name="Rectangles 58"/>
          <p:cNvSpPr/>
          <p:nvPr/>
        </p:nvSpPr>
        <p:spPr>
          <a:xfrm>
            <a:off x="3041015" y="401701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0.76</a:t>
            </a:r>
            <a:endParaRPr lang="en-US" sz="1000"/>
          </a:p>
        </p:txBody>
      </p:sp>
      <p:sp>
        <p:nvSpPr>
          <p:cNvPr id="51" name="Rectangles 50"/>
          <p:cNvSpPr/>
          <p:nvPr/>
        </p:nvSpPr>
        <p:spPr>
          <a:xfrm>
            <a:off x="4748530" y="467169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0.15</a:t>
            </a:r>
            <a:endParaRPr lang="en-US" sz="1000"/>
          </a:p>
        </p:txBody>
      </p:sp>
      <p:sp>
        <p:nvSpPr>
          <p:cNvPr id="52" name="Rectangles 51"/>
          <p:cNvSpPr/>
          <p:nvPr/>
        </p:nvSpPr>
        <p:spPr>
          <a:xfrm>
            <a:off x="5238115" y="467169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0.71</a:t>
            </a:r>
            <a:endParaRPr lang="en-US" sz="1000"/>
          </a:p>
        </p:txBody>
      </p:sp>
      <p:sp>
        <p:nvSpPr>
          <p:cNvPr id="53" name="Rectangles 52"/>
          <p:cNvSpPr/>
          <p:nvPr/>
        </p:nvSpPr>
        <p:spPr>
          <a:xfrm>
            <a:off x="5716905" y="467169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0.34</a:t>
            </a:r>
            <a:endParaRPr lang="en-US" sz="1000"/>
          </a:p>
        </p:txBody>
      </p:sp>
      <p:sp>
        <p:nvSpPr>
          <p:cNvPr id="66" name="Rectangles 65"/>
          <p:cNvSpPr/>
          <p:nvPr/>
        </p:nvSpPr>
        <p:spPr>
          <a:xfrm>
            <a:off x="6206490" y="467169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0.31</a:t>
            </a:r>
            <a:endParaRPr lang="en-US" sz="1000"/>
          </a:p>
        </p:txBody>
      </p:sp>
      <p:sp>
        <p:nvSpPr>
          <p:cNvPr id="67" name="Rectangles 66"/>
          <p:cNvSpPr/>
          <p:nvPr/>
        </p:nvSpPr>
        <p:spPr>
          <a:xfrm>
            <a:off x="6696710" y="467106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0.19</a:t>
            </a:r>
            <a:endParaRPr lang="en-US" sz="1000"/>
          </a:p>
        </p:txBody>
      </p:sp>
      <p:sp>
        <p:nvSpPr>
          <p:cNvPr id="68" name="Rectangles 67"/>
          <p:cNvSpPr/>
          <p:nvPr/>
        </p:nvSpPr>
        <p:spPr>
          <a:xfrm>
            <a:off x="7186295" y="467106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sp>
        <p:nvSpPr>
          <p:cNvPr id="69" name="Rectangles 68"/>
          <p:cNvSpPr/>
          <p:nvPr/>
        </p:nvSpPr>
        <p:spPr>
          <a:xfrm>
            <a:off x="4748530" y="516953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70" name="Rectangles 69"/>
          <p:cNvSpPr/>
          <p:nvPr/>
        </p:nvSpPr>
        <p:spPr>
          <a:xfrm>
            <a:off x="5238115" y="516953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0.76</a:t>
            </a:r>
            <a:endParaRPr lang="en-US" sz="1000"/>
          </a:p>
        </p:txBody>
      </p:sp>
      <p:sp>
        <p:nvSpPr>
          <p:cNvPr id="71" name="Rectangles 70"/>
          <p:cNvSpPr/>
          <p:nvPr/>
        </p:nvSpPr>
        <p:spPr>
          <a:xfrm>
            <a:off x="5716905" y="516953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72" name="Rectangles 71"/>
          <p:cNvSpPr/>
          <p:nvPr/>
        </p:nvSpPr>
        <p:spPr>
          <a:xfrm>
            <a:off x="6206490" y="516953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73" name="Rectangles 72"/>
          <p:cNvSpPr/>
          <p:nvPr/>
        </p:nvSpPr>
        <p:spPr>
          <a:xfrm>
            <a:off x="6696710" y="516890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74" name="Rectangles 73"/>
          <p:cNvSpPr/>
          <p:nvPr/>
        </p:nvSpPr>
        <p:spPr>
          <a:xfrm>
            <a:off x="7186295" y="516890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0.84</a:t>
            </a:r>
            <a:endParaRPr lang="en-US" sz="1000"/>
          </a:p>
        </p:txBody>
      </p:sp>
      <p:sp>
        <p:nvSpPr>
          <p:cNvPr id="75" name="Rectangles 74"/>
          <p:cNvSpPr/>
          <p:nvPr/>
        </p:nvSpPr>
        <p:spPr>
          <a:xfrm>
            <a:off x="4748530" y="566293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0.89</a:t>
            </a:r>
            <a:endParaRPr lang="en-US" sz="1000"/>
          </a:p>
        </p:txBody>
      </p:sp>
      <p:sp>
        <p:nvSpPr>
          <p:cNvPr id="76" name="Rectangles 75"/>
          <p:cNvSpPr/>
          <p:nvPr/>
        </p:nvSpPr>
        <p:spPr>
          <a:xfrm>
            <a:off x="5238115" y="566293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0.92</a:t>
            </a:r>
            <a:endParaRPr lang="en-US" sz="1000"/>
          </a:p>
        </p:txBody>
      </p:sp>
      <p:sp>
        <p:nvSpPr>
          <p:cNvPr id="77" name="Rectangles 76"/>
          <p:cNvSpPr/>
          <p:nvPr/>
        </p:nvSpPr>
        <p:spPr>
          <a:xfrm>
            <a:off x="5716905" y="566293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0.56</a:t>
            </a:r>
            <a:endParaRPr lang="en-US" sz="1000"/>
          </a:p>
        </p:txBody>
      </p:sp>
      <p:sp>
        <p:nvSpPr>
          <p:cNvPr id="78" name="Rectangles 77"/>
          <p:cNvSpPr/>
          <p:nvPr/>
        </p:nvSpPr>
        <p:spPr>
          <a:xfrm>
            <a:off x="6206490" y="566293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0.72</a:t>
            </a:r>
            <a:endParaRPr lang="en-US" sz="1000"/>
          </a:p>
        </p:txBody>
      </p:sp>
      <p:sp>
        <p:nvSpPr>
          <p:cNvPr id="79" name="Rectangles 78"/>
          <p:cNvSpPr/>
          <p:nvPr/>
        </p:nvSpPr>
        <p:spPr>
          <a:xfrm>
            <a:off x="6696710" y="566229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0.43</a:t>
            </a:r>
            <a:endParaRPr lang="en-US" sz="1000"/>
          </a:p>
        </p:txBody>
      </p:sp>
      <p:sp>
        <p:nvSpPr>
          <p:cNvPr id="80" name="Rectangles 79"/>
          <p:cNvSpPr/>
          <p:nvPr/>
        </p:nvSpPr>
        <p:spPr>
          <a:xfrm>
            <a:off x="7186295" y="566229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0.94</a:t>
            </a:r>
            <a:endParaRPr lang="en-US" sz="1000"/>
          </a:p>
        </p:txBody>
      </p:sp>
      <p:sp>
        <p:nvSpPr>
          <p:cNvPr id="81" name="Rectangles 80"/>
          <p:cNvSpPr/>
          <p:nvPr/>
        </p:nvSpPr>
        <p:spPr>
          <a:xfrm>
            <a:off x="4748530" y="615124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0.38</a:t>
            </a:r>
            <a:endParaRPr lang="en-US" sz="1000"/>
          </a:p>
        </p:txBody>
      </p:sp>
      <p:sp>
        <p:nvSpPr>
          <p:cNvPr id="82" name="Rectangles 81"/>
          <p:cNvSpPr/>
          <p:nvPr/>
        </p:nvSpPr>
        <p:spPr>
          <a:xfrm>
            <a:off x="5238115" y="615124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sp>
        <p:nvSpPr>
          <p:cNvPr id="83" name="Rectangles 82"/>
          <p:cNvSpPr/>
          <p:nvPr/>
        </p:nvSpPr>
        <p:spPr>
          <a:xfrm>
            <a:off x="5716905" y="615124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0.90</a:t>
            </a:r>
            <a:endParaRPr lang="en-US" sz="1000"/>
          </a:p>
        </p:txBody>
      </p:sp>
      <p:sp>
        <p:nvSpPr>
          <p:cNvPr id="84" name="Rectangles 83"/>
          <p:cNvSpPr/>
          <p:nvPr/>
        </p:nvSpPr>
        <p:spPr>
          <a:xfrm>
            <a:off x="6206490" y="615124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85" name="Rectangles 84"/>
          <p:cNvSpPr/>
          <p:nvPr/>
        </p:nvSpPr>
        <p:spPr>
          <a:xfrm>
            <a:off x="6696710" y="615061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0.06</a:t>
            </a:r>
            <a:endParaRPr lang="en-US" sz="1000"/>
          </a:p>
        </p:txBody>
      </p:sp>
      <p:sp>
        <p:nvSpPr>
          <p:cNvPr id="86" name="Rectangles 85"/>
          <p:cNvSpPr/>
          <p:nvPr/>
        </p:nvSpPr>
        <p:spPr>
          <a:xfrm>
            <a:off x="7186295" y="615061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0.69</a:t>
            </a:r>
            <a:endParaRPr lang="en-US" sz="1000"/>
          </a:p>
        </p:txBody>
      </p:sp>
      <p:sp>
        <p:nvSpPr>
          <p:cNvPr id="88" name="Rectangles 87"/>
          <p:cNvSpPr/>
          <p:nvPr/>
        </p:nvSpPr>
        <p:spPr>
          <a:xfrm>
            <a:off x="5005070" y="3336290"/>
            <a:ext cx="2402205" cy="87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Compare and select</a:t>
            </a:r>
            <a:endParaRPr lang="en-US"/>
          </a:p>
        </p:txBody>
      </p:sp>
      <p:cxnSp>
        <p:nvCxnSpPr>
          <p:cNvPr id="89" name="Straight Arrow Connector 88"/>
          <p:cNvCxnSpPr>
            <a:stCxn id="50" idx="3"/>
            <a:endCxn id="88" idx="1"/>
          </p:cNvCxnSpPr>
          <p:nvPr/>
        </p:nvCxnSpPr>
        <p:spPr>
          <a:xfrm>
            <a:off x="3530600" y="3772535"/>
            <a:ext cx="14744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200775" y="4208145"/>
            <a:ext cx="5715" cy="4718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s 90"/>
          <p:cNvSpPr/>
          <p:nvPr/>
        </p:nvSpPr>
        <p:spPr>
          <a:xfrm>
            <a:off x="9387840" y="302704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92" name="Rectangles 91"/>
          <p:cNvSpPr/>
          <p:nvPr/>
        </p:nvSpPr>
        <p:spPr>
          <a:xfrm>
            <a:off x="9387840" y="352425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93" name="Rectangles 92"/>
          <p:cNvSpPr/>
          <p:nvPr/>
        </p:nvSpPr>
        <p:spPr>
          <a:xfrm>
            <a:off x="9387840" y="402145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</a:t>
            </a:r>
            <a:endParaRPr lang="en-US"/>
          </a:p>
        </p:txBody>
      </p:sp>
      <p:cxnSp>
        <p:nvCxnSpPr>
          <p:cNvPr id="94" name="Straight Arrow Connector 93"/>
          <p:cNvCxnSpPr>
            <a:stCxn id="88" idx="3"/>
            <a:endCxn id="92" idx="1"/>
          </p:cNvCxnSpPr>
          <p:nvPr/>
        </p:nvCxnSpPr>
        <p:spPr>
          <a:xfrm>
            <a:off x="7407275" y="3772535"/>
            <a:ext cx="198056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VQ-VAE Encoder: Quantization (2)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11810" y="183134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0.16</a:t>
            </a:r>
            <a:endParaRPr lang="en-US" sz="1000"/>
          </a:p>
        </p:txBody>
      </p:sp>
      <p:sp>
        <p:nvSpPr>
          <p:cNvPr id="5" name="Rectangles 4"/>
          <p:cNvSpPr/>
          <p:nvPr/>
        </p:nvSpPr>
        <p:spPr>
          <a:xfrm>
            <a:off x="1001395" y="183070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sp>
        <p:nvSpPr>
          <p:cNvPr id="8" name="Rectangles 7"/>
          <p:cNvSpPr/>
          <p:nvPr/>
        </p:nvSpPr>
        <p:spPr>
          <a:xfrm>
            <a:off x="1480185" y="183070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0.81</a:t>
            </a:r>
            <a:endParaRPr lang="en-US" sz="1000"/>
          </a:p>
        </p:txBody>
      </p:sp>
      <p:sp>
        <p:nvSpPr>
          <p:cNvPr id="17" name="Rectangles 16"/>
          <p:cNvSpPr/>
          <p:nvPr/>
        </p:nvSpPr>
        <p:spPr>
          <a:xfrm>
            <a:off x="1969770" y="183070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0.12</a:t>
            </a:r>
            <a:endParaRPr lang="en-US" sz="1000"/>
          </a:p>
        </p:txBody>
      </p:sp>
      <p:sp>
        <p:nvSpPr>
          <p:cNvPr id="36" name="Rectangles 35"/>
          <p:cNvSpPr/>
          <p:nvPr/>
        </p:nvSpPr>
        <p:spPr>
          <a:xfrm>
            <a:off x="2459990" y="183007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0.81</a:t>
            </a:r>
            <a:endParaRPr lang="en-US" sz="1000"/>
          </a:p>
        </p:txBody>
      </p:sp>
      <p:sp>
        <p:nvSpPr>
          <p:cNvPr id="44" name="Rectangles 43"/>
          <p:cNvSpPr/>
          <p:nvPr/>
        </p:nvSpPr>
        <p:spPr>
          <a:xfrm>
            <a:off x="2949575" y="183007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0.90</a:t>
            </a:r>
            <a:endParaRPr lang="en-US" sz="1000"/>
          </a:p>
        </p:txBody>
      </p:sp>
      <p:sp>
        <p:nvSpPr>
          <p:cNvPr id="45" name="Rectangles 44"/>
          <p:cNvSpPr/>
          <p:nvPr/>
        </p:nvSpPr>
        <p:spPr>
          <a:xfrm>
            <a:off x="511810" y="232854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0.41</a:t>
            </a:r>
            <a:endParaRPr lang="en-US" sz="1000"/>
          </a:p>
        </p:txBody>
      </p:sp>
      <p:sp>
        <p:nvSpPr>
          <p:cNvPr id="46" name="Rectangles 45"/>
          <p:cNvSpPr/>
          <p:nvPr/>
        </p:nvSpPr>
        <p:spPr>
          <a:xfrm>
            <a:off x="1001395" y="232854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0.76</a:t>
            </a:r>
            <a:endParaRPr lang="en-US" sz="1000"/>
          </a:p>
        </p:txBody>
      </p:sp>
      <p:sp>
        <p:nvSpPr>
          <p:cNvPr id="47" name="Rectangles 46"/>
          <p:cNvSpPr/>
          <p:nvPr/>
        </p:nvSpPr>
        <p:spPr>
          <a:xfrm>
            <a:off x="1480185" y="232854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48" name="Rectangles 47"/>
          <p:cNvSpPr/>
          <p:nvPr/>
        </p:nvSpPr>
        <p:spPr>
          <a:xfrm>
            <a:off x="1969770" y="232854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49" name="Rectangles 48"/>
          <p:cNvSpPr/>
          <p:nvPr/>
        </p:nvSpPr>
        <p:spPr>
          <a:xfrm>
            <a:off x="2459990" y="232791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0.01</a:t>
            </a:r>
            <a:endParaRPr lang="en-US" sz="1000"/>
          </a:p>
        </p:txBody>
      </p:sp>
      <p:sp>
        <p:nvSpPr>
          <p:cNvPr id="50" name="Rectangles 49"/>
          <p:cNvSpPr/>
          <p:nvPr/>
        </p:nvSpPr>
        <p:spPr>
          <a:xfrm>
            <a:off x="2949575" y="232791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0.72</a:t>
            </a:r>
            <a:endParaRPr lang="en-US" sz="1000"/>
          </a:p>
        </p:txBody>
      </p:sp>
      <p:sp>
        <p:nvSpPr>
          <p:cNvPr id="54" name="Rectangles 53"/>
          <p:cNvSpPr/>
          <p:nvPr/>
        </p:nvSpPr>
        <p:spPr>
          <a:xfrm>
            <a:off x="511810" y="282194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0.15</a:t>
            </a:r>
            <a:endParaRPr lang="en-US" sz="1000"/>
          </a:p>
        </p:txBody>
      </p:sp>
      <p:sp>
        <p:nvSpPr>
          <p:cNvPr id="55" name="Rectangles 54"/>
          <p:cNvSpPr/>
          <p:nvPr/>
        </p:nvSpPr>
        <p:spPr>
          <a:xfrm>
            <a:off x="1001395" y="282194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0.70</a:t>
            </a:r>
            <a:endParaRPr lang="en-US" sz="1000"/>
          </a:p>
        </p:txBody>
      </p:sp>
      <p:sp>
        <p:nvSpPr>
          <p:cNvPr id="56" name="Rectangles 55"/>
          <p:cNvSpPr/>
          <p:nvPr/>
        </p:nvSpPr>
        <p:spPr>
          <a:xfrm>
            <a:off x="1480185" y="282194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0.33</a:t>
            </a:r>
            <a:endParaRPr lang="en-US" sz="1000"/>
          </a:p>
        </p:txBody>
      </p:sp>
      <p:sp>
        <p:nvSpPr>
          <p:cNvPr id="57" name="Rectangles 56"/>
          <p:cNvSpPr/>
          <p:nvPr/>
        </p:nvSpPr>
        <p:spPr>
          <a:xfrm>
            <a:off x="1969770" y="282194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0.30</a:t>
            </a:r>
            <a:endParaRPr lang="en-US" sz="1000"/>
          </a:p>
        </p:txBody>
      </p:sp>
      <p:sp>
        <p:nvSpPr>
          <p:cNvPr id="58" name="Rectangles 57"/>
          <p:cNvSpPr/>
          <p:nvPr/>
        </p:nvSpPr>
        <p:spPr>
          <a:xfrm>
            <a:off x="2459990" y="282130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0.21</a:t>
            </a:r>
            <a:endParaRPr lang="en-US" sz="1000"/>
          </a:p>
        </p:txBody>
      </p:sp>
      <p:sp>
        <p:nvSpPr>
          <p:cNvPr id="59" name="Rectangles 58"/>
          <p:cNvSpPr/>
          <p:nvPr/>
        </p:nvSpPr>
        <p:spPr>
          <a:xfrm>
            <a:off x="2949575" y="282130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0.76</a:t>
            </a:r>
            <a:endParaRPr lang="en-US" sz="1000"/>
          </a:p>
        </p:txBody>
      </p:sp>
      <p:sp>
        <p:nvSpPr>
          <p:cNvPr id="51" name="Rectangles 50"/>
          <p:cNvSpPr/>
          <p:nvPr/>
        </p:nvSpPr>
        <p:spPr>
          <a:xfrm>
            <a:off x="3837305" y="376364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0.15</a:t>
            </a:r>
            <a:endParaRPr lang="en-US" sz="1000"/>
          </a:p>
        </p:txBody>
      </p:sp>
      <p:sp>
        <p:nvSpPr>
          <p:cNvPr id="52" name="Rectangles 51"/>
          <p:cNvSpPr/>
          <p:nvPr/>
        </p:nvSpPr>
        <p:spPr>
          <a:xfrm>
            <a:off x="3837305" y="426085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0.71</a:t>
            </a:r>
            <a:endParaRPr lang="en-US" sz="1000"/>
          </a:p>
        </p:txBody>
      </p:sp>
      <p:sp>
        <p:nvSpPr>
          <p:cNvPr id="53" name="Rectangles 52"/>
          <p:cNvSpPr/>
          <p:nvPr/>
        </p:nvSpPr>
        <p:spPr>
          <a:xfrm>
            <a:off x="3837305" y="475805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0.34</a:t>
            </a:r>
            <a:endParaRPr lang="en-US" sz="1000"/>
          </a:p>
        </p:txBody>
      </p:sp>
      <p:sp>
        <p:nvSpPr>
          <p:cNvPr id="66" name="Rectangles 65"/>
          <p:cNvSpPr/>
          <p:nvPr/>
        </p:nvSpPr>
        <p:spPr>
          <a:xfrm>
            <a:off x="3837305" y="525526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0.31</a:t>
            </a:r>
            <a:endParaRPr lang="en-US" sz="1000"/>
          </a:p>
        </p:txBody>
      </p:sp>
      <p:sp>
        <p:nvSpPr>
          <p:cNvPr id="67" name="Rectangles 66"/>
          <p:cNvSpPr/>
          <p:nvPr/>
        </p:nvSpPr>
        <p:spPr>
          <a:xfrm>
            <a:off x="3837305" y="57524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0.19</a:t>
            </a:r>
            <a:endParaRPr lang="en-US" sz="1000"/>
          </a:p>
        </p:txBody>
      </p:sp>
      <p:sp>
        <p:nvSpPr>
          <p:cNvPr id="68" name="Rectangles 67"/>
          <p:cNvSpPr/>
          <p:nvPr/>
        </p:nvSpPr>
        <p:spPr>
          <a:xfrm>
            <a:off x="3837305" y="624967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sp>
        <p:nvSpPr>
          <p:cNvPr id="69" name="Rectangles 68"/>
          <p:cNvSpPr/>
          <p:nvPr/>
        </p:nvSpPr>
        <p:spPr>
          <a:xfrm>
            <a:off x="4326890" y="376364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70" name="Rectangles 69"/>
          <p:cNvSpPr/>
          <p:nvPr/>
        </p:nvSpPr>
        <p:spPr>
          <a:xfrm>
            <a:off x="4326890" y="426085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0.76</a:t>
            </a:r>
            <a:endParaRPr lang="en-US" sz="1000"/>
          </a:p>
        </p:txBody>
      </p:sp>
      <p:sp>
        <p:nvSpPr>
          <p:cNvPr id="71" name="Rectangles 70"/>
          <p:cNvSpPr/>
          <p:nvPr/>
        </p:nvSpPr>
        <p:spPr>
          <a:xfrm>
            <a:off x="4326890" y="475805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72" name="Rectangles 71"/>
          <p:cNvSpPr/>
          <p:nvPr/>
        </p:nvSpPr>
        <p:spPr>
          <a:xfrm>
            <a:off x="4326890" y="525526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73" name="Rectangles 72"/>
          <p:cNvSpPr/>
          <p:nvPr/>
        </p:nvSpPr>
        <p:spPr>
          <a:xfrm>
            <a:off x="4326890" y="57524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74" name="Rectangles 73"/>
          <p:cNvSpPr/>
          <p:nvPr/>
        </p:nvSpPr>
        <p:spPr>
          <a:xfrm>
            <a:off x="4326890" y="624967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0.84</a:t>
            </a:r>
            <a:endParaRPr lang="en-US" sz="1000"/>
          </a:p>
        </p:txBody>
      </p:sp>
      <p:sp>
        <p:nvSpPr>
          <p:cNvPr id="75" name="Rectangles 74"/>
          <p:cNvSpPr/>
          <p:nvPr/>
        </p:nvSpPr>
        <p:spPr>
          <a:xfrm>
            <a:off x="4816475" y="376364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0.89</a:t>
            </a:r>
            <a:endParaRPr lang="en-US" sz="1000"/>
          </a:p>
        </p:txBody>
      </p:sp>
      <p:sp>
        <p:nvSpPr>
          <p:cNvPr id="76" name="Rectangles 75"/>
          <p:cNvSpPr/>
          <p:nvPr/>
        </p:nvSpPr>
        <p:spPr>
          <a:xfrm>
            <a:off x="4816475" y="426085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0.92</a:t>
            </a:r>
            <a:endParaRPr lang="en-US" sz="1000"/>
          </a:p>
        </p:txBody>
      </p:sp>
      <p:sp>
        <p:nvSpPr>
          <p:cNvPr id="77" name="Rectangles 76"/>
          <p:cNvSpPr/>
          <p:nvPr/>
        </p:nvSpPr>
        <p:spPr>
          <a:xfrm>
            <a:off x="4816475" y="475805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0.56</a:t>
            </a:r>
            <a:endParaRPr lang="en-US" sz="1000"/>
          </a:p>
        </p:txBody>
      </p:sp>
      <p:sp>
        <p:nvSpPr>
          <p:cNvPr id="78" name="Rectangles 77"/>
          <p:cNvSpPr/>
          <p:nvPr/>
        </p:nvSpPr>
        <p:spPr>
          <a:xfrm>
            <a:off x="4816475" y="525526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0.72</a:t>
            </a:r>
            <a:endParaRPr lang="en-US" sz="1000"/>
          </a:p>
        </p:txBody>
      </p:sp>
      <p:sp>
        <p:nvSpPr>
          <p:cNvPr id="79" name="Rectangles 78"/>
          <p:cNvSpPr/>
          <p:nvPr/>
        </p:nvSpPr>
        <p:spPr>
          <a:xfrm>
            <a:off x="4816475" y="57524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0.43</a:t>
            </a:r>
            <a:endParaRPr lang="en-US" sz="1000"/>
          </a:p>
        </p:txBody>
      </p:sp>
      <p:sp>
        <p:nvSpPr>
          <p:cNvPr id="80" name="Rectangles 79"/>
          <p:cNvSpPr/>
          <p:nvPr/>
        </p:nvSpPr>
        <p:spPr>
          <a:xfrm>
            <a:off x="4816475" y="624967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0.94</a:t>
            </a:r>
            <a:endParaRPr lang="en-US" sz="1000"/>
          </a:p>
        </p:txBody>
      </p:sp>
      <p:sp>
        <p:nvSpPr>
          <p:cNvPr id="81" name="Rectangles 80"/>
          <p:cNvSpPr/>
          <p:nvPr/>
        </p:nvSpPr>
        <p:spPr>
          <a:xfrm>
            <a:off x="5306060" y="376364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0.38</a:t>
            </a:r>
            <a:endParaRPr lang="en-US" sz="1000"/>
          </a:p>
        </p:txBody>
      </p:sp>
      <p:sp>
        <p:nvSpPr>
          <p:cNvPr id="82" name="Rectangles 81"/>
          <p:cNvSpPr/>
          <p:nvPr/>
        </p:nvSpPr>
        <p:spPr>
          <a:xfrm>
            <a:off x="5306060" y="426085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sp>
        <p:nvSpPr>
          <p:cNvPr id="83" name="Rectangles 82"/>
          <p:cNvSpPr/>
          <p:nvPr/>
        </p:nvSpPr>
        <p:spPr>
          <a:xfrm>
            <a:off x="5306060" y="475805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0.90</a:t>
            </a:r>
            <a:endParaRPr lang="en-US" sz="1000"/>
          </a:p>
        </p:txBody>
      </p:sp>
      <p:sp>
        <p:nvSpPr>
          <p:cNvPr id="84" name="Rectangles 83"/>
          <p:cNvSpPr/>
          <p:nvPr/>
        </p:nvSpPr>
        <p:spPr>
          <a:xfrm>
            <a:off x="5306060" y="525526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85" name="Rectangles 84"/>
          <p:cNvSpPr/>
          <p:nvPr/>
        </p:nvSpPr>
        <p:spPr>
          <a:xfrm>
            <a:off x="5306060" y="57524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0.06</a:t>
            </a:r>
            <a:endParaRPr lang="en-US" sz="1000"/>
          </a:p>
        </p:txBody>
      </p:sp>
      <p:sp>
        <p:nvSpPr>
          <p:cNvPr id="86" name="Rectangles 85"/>
          <p:cNvSpPr/>
          <p:nvPr/>
        </p:nvSpPr>
        <p:spPr>
          <a:xfrm>
            <a:off x="5306060" y="624967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0.69</a:t>
            </a:r>
            <a:endParaRPr lang="en-US" sz="1000"/>
          </a:p>
        </p:txBody>
      </p:sp>
      <p:sp>
        <p:nvSpPr>
          <p:cNvPr id="102" name="Rectangles 101"/>
          <p:cNvSpPr/>
          <p:nvPr/>
        </p:nvSpPr>
        <p:spPr>
          <a:xfrm>
            <a:off x="3824605" y="1831340"/>
            <a:ext cx="489585" cy="49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0.80</a:t>
            </a:r>
            <a:endParaRPr lang="en-US" sz="1000"/>
          </a:p>
        </p:txBody>
      </p:sp>
      <p:sp>
        <p:nvSpPr>
          <p:cNvPr id="103" name="Rectangles 102"/>
          <p:cNvSpPr/>
          <p:nvPr/>
        </p:nvSpPr>
        <p:spPr>
          <a:xfrm>
            <a:off x="4314190" y="1831340"/>
            <a:ext cx="489585" cy="49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0.08</a:t>
            </a:r>
            <a:endParaRPr lang="en-US" sz="1000"/>
          </a:p>
        </p:txBody>
      </p:sp>
      <p:sp>
        <p:nvSpPr>
          <p:cNvPr id="104" name="Rectangles 103"/>
          <p:cNvSpPr/>
          <p:nvPr/>
        </p:nvSpPr>
        <p:spPr>
          <a:xfrm>
            <a:off x="4803775" y="1830070"/>
            <a:ext cx="489585" cy="49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1.06</a:t>
            </a:r>
            <a:endParaRPr lang="en-US" sz="1000"/>
          </a:p>
        </p:txBody>
      </p:sp>
      <p:sp>
        <p:nvSpPr>
          <p:cNvPr id="105" name="Rectangles 104"/>
          <p:cNvSpPr/>
          <p:nvPr/>
        </p:nvSpPr>
        <p:spPr>
          <a:xfrm>
            <a:off x="5293360" y="1830070"/>
            <a:ext cx="489585" cy="49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0.81</a:t>
            </a:r>
            <a:endParaRPr lang="en-US" sz="1000"/>
          </a:p>
        </p:txBody>
      </p:sp>
      <p:sp>
        <p:nvSpPr>
          <p:cNvPr id="106" name="Rectangles 105"/>
          <p:cNvSpPr/>
          <p:nvPr/>
        </p:nvSpPr>
        <p:spPr>
          <a:xfrm>
            <a:off x="3832225" y="2324100"/>
            <a:ext cx="489585" cy="49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0.59</a:t>
            </a:r>
            <a:endParaRPr lang="en-US" sz="1000"/>
          </a:p>
        </p:txBody>
      </p:sp>
      <p:sp>
        <p:nvSpPr>
          <p:cNvPr id="107" name="Rectangles 106"/>
          <p:cNvSpPr/>
          <p:nvPr/>
        </p:nvSpPr>
        <p:spPr>
          <a:xfrm>
            <a:off x="4321810" y="2324100"/>
            <a:ext cx="489585" cy="49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0.85</a:t>
            </a:r>
            <a:endParaRPr lang="en-US" sz="1000"/>
          </a:p>
        </p:txBody>
      </p:sp>
      <p:sp>
        <p:nvSpPr>
          <p:cNvPr id="108" name="Rectangles 107"/>
          <p:cNvSpPr/>
          <p:nvPr/>
        </p:nvSpPr>
        <p:spPr>
          <a:xfrm>
            <a:off x="4811395" y="2322830"/>
            <a:ext cx="489585" cy="49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0.92</a:t>
            </a:r>
            <a:endParaRPr lang="en-US" sz="1000"/>
          </a:p>
        </p:txBody>
      </p:sp>
      <p:sp>
        <p:nvSpPr>
          <p:cNvPr id="109" name="Rectangles 108"/>
          <p:cNvSpPr/>
          <p:nvPr/>
        </p:nvSpPr>
        <p:spPr>
          <a:xfrm>
            <a:off x="5300980" y="2322830"/>
            <a:ext cx="489585" cy="49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0.10</a:t>
            </a:r>
            <a:endParaRPr lang="en-US" sz="1000"/>
          </a:p>
        </p:txBody>
      </p:sp>
      <p:sp>
        <p:nvSpPr>
          <p:cNvPr id="110" name="Rectangles 109"/>
          <p:cNvSpPr/>
          <p:nvPr/>
        </p:nvSpPr>
        <p:spPr>
          <a:xfrm>
            <a:off x="3832225" y="2817495"/>
            <a:ext cx="489585" cy="49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0.02</a:t>
            </a:r>
            <a:endParaRPr lang="en-US" sz="1000"/>
          </a:p>
        </p:txBody>
      </p:sp>
      <p:sp>
        <p:nvSpPr>
          <p:cNvPr id="111" name="Rectangles 110"/>
          <p:cNvSpPr/>
          <p:nvPr/>
        </p:nvSpPr>
        <p:spPr>
          <a:xfrm>
            <a:off x="4321810" y="2817495"/>
            <a:ext cx="489585" cy="49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0.80</a:t>
            </a:r>
            <a:endParaRPr lang="en-US" sz="1000"/>
          </a:p>
        </p:txBody>
      </p:sp>
      <p:sp>
        <p:nvSpPr>
          <p:cNvPr id="112" name="Rectangles 111"/>
          <p:cNvSpPr/>
          <p:nvPr/>
        </p:nvSpPr>
        <p:spPr>
          <a:xfrm>
            <a:off x="4811395" y="2816225"/>
            <a:ext cx="489585" cy="49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0.96</a:t>
            </a:r>
            <a:endParaRPr lang="en-US" sz="1000"/>
          </a:p>
        </p:txBody>
      </p:sp>
      <p:sp>
        <p:nvSpPr>
          <p:cNvPr id="113" name="Rectangles 112"/>
          <p:cNvSpPr/>
          <p:nvPr/>
        </p:nvSpPr>
        <p:spPr>
          <a:xfrm>
            <a:off x="5300980" y="2816225"/>
            <a:ext cx="489585" cy="49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0.65</a:t>
            </a:r>
            <a:endParaRPr lang="en-US" sz="1000"/>
          </a:p>
        </p:txBody>
      </p:sp>
      <p:cxnSp>
        <p:nvCxnSpPr>
          <p:cNvPr id="114" name="Straight Arrow Connector 113"/>
          <p:cNvCxnSpPr>
            <a:stCxn id="109" idx="3"/>
          </p:cNvCxnSpPr>
          <p:nvPr/>
        </p:nvCxnSpPr>
        <p:spPr>
          <a:xfrm>
            <a:off x="5790565" y="2571750"/>
            <a:ext cx="164528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6118225" y="2203450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argmin</a:t>
            </a:r>
            <a:endParaRPr lang="en-US"/>
          </a:p>
        </p:txBody>
      </p:sp>
      <p:sp>
        <p:nvSpPr>
          <p:cNvPr id="116" name="Rectangles 115"/>
          <p:cNvSpPr/>
          <p:nvPr/>
        </p:nvSpPr>
        <p:spPr>
          <a:xfrm>
            <a:off x="7435850" y="182181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17" name="Rectangles 116"/>
          <p:cNvSpPr/>
          <p:nvPr/>
        </p:nvSpPr>
        <p:spPr>
          <a:xfrm>
            <a:off x="7435850" y="231902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18" name="Rectangles 117"/>
          <p:cNvSpPr/>
          <p:nvPr/>
        </p:nvSpPr>
        <p:spPr>
          <a:xfrm>
            <a:off x="7435850" y="281622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</a:t>
            </a:r>
            <a:endParaRPr lang="en-US"/>
          </a:p>
        </p:txBody>
      </p:sp>
      <p:sp>
        <p:nvSpPr>
          <p:cNvPr id="119" name="Text Box 118"/>
          <p:cNvSpPr txBox="1"/>
          <p:nvPr/>
        </p:nvSpPr>
        <p:spPr>
          <a:xfrm>
            <a:off x="7346950" y="4758055"/>
            <a:ext cx="4173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In </a:t>
            </a:r>
            <a:r>
              <a:rPr lang="en-US" b="1"/>
              <a:t>PyTorch</a:t>
            </a:r>
            <a:r>
              <a:rPr lang="en-US"/>
              <a:t>, the function used to calculate the </a:t>
            </a:r>
            <a:r>
              <a:rPr lang="en-US" b="1"/>
              <a:t>distance matrix between </a:t>
            </a:r>
            <a:r>
              <a:rPr lang="en-US"/>
              <a:t>two </a:t>
            </a:r>
            <a:r>
              <a:rPr lang="en-US" b="1"/>
              <a:t>matrices </a:t>
            </a:r>
            <a:r>
              <a:rPr lang="en-US"/>
              <a:t>is called </a:t>
            </a:r>
            <a:r>
              <a:rPr lang="en-US" b="1"/>
              <a:t>cdist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VQ-VAE Decoder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838200" y="2414905"/>
            <a:ext cx="46221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decoder</a:t>
            </a:r>
            <a:r>
              <a:rPr lang="en-US">
                <a:sym typeface="+mn-ea"/>
              </a:rPr>
              <a:t> is responsible for </a:t>
            </a:r>
            <a:r>
              <a:rPr lang="en-US" b="1">
                <a:sym typeface="+mn-ea"/>
              </a:rPr>
              <a:t>generating </a:t>
            </a:r>
            <a:r>
              <a:rPr lang="en-US">
                <a:sym typeface="+mn-ea"/>
              </a:rPr>
              <a:t>data samples </a:t>
            </a:r>
            <a:r>
              <a:rPr lang="en-US" b="1">
                <a:sym typeface="+mn-ea"/>
              </a:rPr>
              <a:t>from</a:t>
            </a:r>
            <a:r>
              <a:rPr lang="en-US">
                <a:sym typeface="+mn-ea"/>
              </a:rPr>
              <a:t> </a:t>
            </a:r>
            <a:r>
              <a:rPr lang="en-US" b="1">
                <a:sym typeface="+mn-ea"/>
              </a:rPr>
              <a:t>discrete </a:t>
            </a:r>
            <a:r>
              <a:rPr lang="en-US">
                <a:sym typeface="+mn-ea"/>
              </a:rPr>
              <a:t>codes </a:t>
            </a:r>
            <a:r>
              <a:rPr lang="en-US" b="1">
                <a:sym typeface="+mn-ea"/>
              </a:rPr>
              <a:t>produced</a:t>
            </a:r>
            <a:r>
              <a:rPr lang="en-US">
                <a:sym typeface="+mn-ea"/>
              </a:rPr>
              <a:t> by the </a:t>
            </a:r>
            <a:r>
              <a:rPr lang="en-US" b="1">
                <a:sym typeface="+mn-ea"/>
              </a:rPr>
              <a:t>encoder</a:t>
            </a:r>
            <a:r>
              <a:rPr lang="en-US">
                <a:sym typeface="+mn-ea"/>
              </a:rPr>
              <a:t> and codebook.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It </a:t>
            </a:r>
            <a:r>
              <a:rPr lang="en-US" b="1">
                <a:sym typeface="+mn-ea"/>
              </a:rPr>
              <a:t>takes </a:t>
            </a:r>
            <a:r>
              <a:rPr lang="en-US">
                <a:sym typeface="+mn-ea"/>
              </a:rPr>
              <a:t>these </a:t>
            </a:r>
            <a:r>
              <a:rPr lang="en-US" b="1">
                <a:sym typeface="+mn-ea"/>
              </a:rPr>
              <a:t>discrete codes</a:t>
            </a:r>
            <a:r>
              <a:rPr lang="en-US">
                <a:sym typeface="+mn-ea"/>
              </a:rPr>
              <a:t>, </a:t>
            </a:r>
            <a:r>
              <a:rPr lang="en-US" b="1">
                <a:sym typeface="+mn-ea"/>
              </a:rPr>
              <a:t>looks up </a:t>
            </a:r>
            <a:r>
              <a:rPr lang="en-US">
                <a:sym typeface="+mn-ea"/>
              </a:rPr>
              <a:t>corresponding entries in the </a:t>
            </a:r>
            <a:r>
              <a:rPr lang="en-US" b="1">
                <a:sym typeface="+mn-ea"/>
              </a:rPr>
              <a:t>codebook</a:t>
            </a:r>
            <a:r>
              <a:rPr lang="en-US">
                <a:sym typeface="+mn-ea"/>
              </a:rPr>
              <a:t>, and </a:t>
            </a:r>
            <a:r>
              <a:rPr lang="en-US" b="1">
                <a:sym typeface="+mn-ea"/>
              </a:rPr>
              <a:t>maps </a:t>
            </a:r>
            <a:r>
              <a:rPr lang="en-US">
                <a:sym typeface="+mn-ea"/>
              </a:rPr>
              <a:t>them back </a:t>
            </a:r>
            <a:r>
              <a:rPr lang="en-US" b="1">
                <a:sym typeface="+mn-ea"/>
              </a:rPr>
              <a:t>to </a:t>
            </a:r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original</a:t>
            </a:r>
            <a:r>
              <a:rPr lang="en-US">
                <a:sym typeface="+mn-ea"/>
              </a:rPr>
              <a:t> data </a:t>
            </a:r>
            <a:r>
              <a:rPr lang="en-US" b="1">
                <a:sym typeface="+mn-ea"/>
              </a:rPr>
              <a:t>space </a:t>
            </a:r>
            <a:r>
              <a:rPr lang="en-US">
                <a:sym typeface="+mn-ea"/>
              </a:rPr>
              <a:t>to reconstruct or generate data points.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8172450" y="5727700"/>
            <a:ext cx="1447800" cy="723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Codes</a:t>
            </a:r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7562215" y="4371340"/>
            <a:ext cx="26670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De-quantization</a:t>
            </a:r>
            <a:endParaRPr lang="en-US"/>
          </a:p>
        </p:txBody>
      </p:sp>
      <p:sp>
        <p:nvSpPr>
          <p:cNvPr id="39" name="Trapezoid 38"/>
          <p:cNvSpPr/>
          <p:nvPr/>
        </p:nvSpPr>
        <p:spPr>
          <a:xfrm rot="10800000">
            <a:off x="7745095" y="2289810"/>
            <a:ext cx="2300605" cy="137604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8329930" y="398145"/>
            <a:ext cx="1132840" cy="1046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cxnSp>
        <p:nvCxnSpPr>
          <p:cNvPr id="41" name="Straight Arrow Connector 40"/>
          <p:cNvCxnSpPr>
            <a:stCxn id="37" idx="0"/>
            <a:endCxn id="38" idx="2"/>
          </p:cNvCxnSpPr>
          <p:nvPr/>
        </p:nvCxnSpPr>
        <p:spPr>
          <a:xfrm flipH="1" flipV="1">
            <a:off x="8895715" y="4968240"/>
            <a:ext cx="635" cy="7594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9" idx="0"/>
          </p:cNvCxnSpPr>
          <p:nvPr/>
        </p:nvCxnSpPr>
        <p:spPr>
          <a:xfrm flipV="1">
            <a:off x="8895715" y="3665855"/>
            <a:ext cx="0" cy="705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40" idx="2"/>
          </p:cNvCxnSpPr>
          <p:nvPr/>
        </p:nvCxnSpPr>
        <p:spPr>
          <a:xfrm flipV="1">
            <a:off x="8895715" y="1444625"/>
            <a:ext cx="635" cy="8451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VQ-VAE Decoder</a:t>
            </a:r>
            <a:endParaRPr lang="en-US"/>
          </a:p>
        </p:txBody>
      </p:sp>
      <p:sp>
        <p:nvSpPr>
          <p:cNvPr id="116" name="Rectangles 115"/>
          <p:cNvSpPr/>
          <p:nvPr/>
        </p:nvSpPr>
        <p:spPr>
          <a:xfrm>
            <a:off x="647700" y="177101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17" name="Rectangles 116"/>
          <p:cNvSpPr/>
          <p:nvPr/>
        </p:nvSpPr>
        <p:spPr>
          <a:xfrm>
            <a:off x="647700" y="226822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18" name="Rectangles 117"/>
          <p:cNvSpPr/>
          <p:nvPr/>
        </p:nvSpPr>
        <p:spPr>
          <a:xfrm>
            <a:off x="647700" y="276542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</a:t>
            </a:r>
            <a:endParaRPr lang="en-US"/>
          </a:p>
        </p:txBody>
      </p:sp>
      <p:sp>
        <p:nvSpPr>
          <p:cNvPr id="51" name="Rectangles 50"/>
          <p:cNvSpPr/>
          <p:nvPr/>
        </p:nvSpPr>
        <p:spPr>
          <a:xfrm>
            <a:off x="1725930" y="35553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0.15</a:t>
            </a:r>
            <a:endParaRPr lang="en-US" sz="1000"/>
          </a:p>
        </p:txBody>
      </p:sp>
      <p:sp>
        <p:nvSpPr>
          <p:cNvPr id="52" name="Rectangles 51"/>
          <p:cNvSpPr/>
          <p:nvPr/>
        </p:nvSpPr>
        <p:spPr>
          <a:xfrm>
            <a:off x="2215515" y="35553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0.71</a:t>
            </a:r>
            <a:endParaRPr lang="en-US" sz="1000"/>
          </a:p>
        </p:txBody>
      </p:sp>
      <p:sp>
        <p:nvSpPr>
          <p:cNvPr id="53" name="Rectangles 52"/>
          <p:cNvSpPr/>
          <p:nvPr/>
        </p:nvSpPr>
        <p:spPr>
          <a:xfrm>
            <a:off x="2694305" y="35553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0.34</a:t>
            </a:r>
            <a:endParaRPr lang="en-US" sz="1000"/>
          </a:p>
        </p:txBody>
      </p:sp>
      <p:sp>
        <p:nvSpPr>
          <p:cNvPr id="66" name="Rectangles 65"/>
          <p:cNvSpPr/>
          <p:nvPr/>
        </p:nvSpPr>
        <p:spPr>
          <a:xfrm>
            <a:off x="3183890" y="35553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0.31</a:t>
            </a:r>
            <a:endParaRPr lang="en-US" sz="1000"/>
          </a:p>
        </p:txBody>
      </p:sp>
      <p:sp>
        <p:nvSpPr>
          <p:cNvPr id="67" name="Rectangles 66"/>
          <p:cNvSpPr/>
          <p:nvPr/>
        </p:nvSpPr>
        <p:spPr>
          <a:xfrm>
            <a:off x="3674110" y="355473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0.19</a:t>
            </a:r>
            <a:endParaRPr lang="en-US" sz="1000"/>
          </a:p>
        </p:txBody>
      </p:sp>
      <p:sp>
        <p:nvSpPr>
          <p:cNvPr id="68" name="Rectangles 67"/>
          <p:cNvSpPr/>
          <p:nvPr/>
        </p:nvSpPr>
        <p:spPr>
          <a:xfrm>
            <a:off x="4163695" y="355473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sp>
        <p:nvSpPr>
          <p:cNvPr id="69" name="Rectangles 68"/>
          <p:cNvSpPr/>
          <p:nvPr/>
        </p:nvSpPr>
        <p:spPr>
          <a:xfrm>
            <a:off x="1725930" y="405320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70" name="Rectangles 69"/>
          <p:cNvSpPr/>
          <p:nvPr/>
        </p:nvSpPr>
        <p:spPr>
          <a:xfrm>
            <a:off x="2215515" y="405320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0.76</a:t>
            </a:r>
            <a:endParaRPr lang="en-US" sz="1000"/>
          </a:p>
        </p:txBody>
      </p:sp>
      <p:sp>
        <p:nvSpPr>
          <p:cNvPr id="71" name="Rectangles 70"/>
          <p:cNvSpPr/>
          <p:nvPr/>
        </p:nvSpPr>
        <p:spPr>
          <a:xfrm>
            <a:off x="2694305" y="405320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72" name="Rectangles 71"/>
          <p:cNvSpPr/>
          <p:nvPr/>
        </p:nvSpPr>
        <p:spPr>
          <a:xfrm>
            <a:off x="3183890" y="405320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73" name="Rectangles 72"/>
          <p:cNvSpPr/>
          <p:nvPr/>
        </p:nvSpPr>
        <p:spPr>
          <a:xfrm>
            <a:off x="3674110" y="405257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74" name="Rectangles 73"/>
          <p:cNvSpPr/>
          <p:nvPr/>
        </p:nvSpPr>
        <p:spPr>
          <a:xfrm>
            <a:off x="4163695" y="405257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0.84</a:t>
            </a:r>
            <a:endParaRPr lang="en-US" sz="1000"/>
          </a:p>
        </p:txBody>
      </p:sp>
      <p:sp>
        <p:nvSpPr>
          <p:cNvPr id="75" name="Rectangles 74"/>
          <p:cNvSpPr/>
          <p:nvPr/>
        </p:nvSpPr>
        <p:spPr>
          <a:xfrm>
            <a:off x="1725930" y="454660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0.89</a:t>
            </a:r>
            <a:endParaRPr lang="en-US" sz="1000"/>
          </a:p>
        </p:txBody>
      </p:sp>
      <p:sp>
        <p:nvSpPr>
          <p:cNvPr id="76" name="Rectangles 75"/>
          <p:cNvSpPr/>
          <p:nvPr/>
        </p:nvSpPr>
        <p:spPr>
          <a:xfrm>
            <a:off x="2215515" y="454660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0.92</a:t>
            </a:r>
            <a:endParaRPr lang="en-US" sz="1000"/>
          </a:p>
        </p:txBody>
      </p:sp>
      <p:sp>
        <p:nvSpPr>
          <p:cNvPr id="77" name="Rectangles 76"/>
          <p:cNvSpPr/>
          <p:nvPr/>
        </p:nvSpPr>
        <p:spPr>
          <a:xfrm>
            <a:off x="2694305" y="454660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0.56</a:t>
            </a:r>
            <a:endParaRPr lang="en-US" sz="1000"/>
          </a:p>
        </p:txBody>
      </p:sp>
      <p:sp>
        <p:nvSpPr>
          <p:cNvPr id="78" name="Rectangles 77"/>
          <p:cNvSpPr/>
          <p:nvPr/>
        </p:nvSpPr>
        <p:spPr>
          <a:xfrm>
            <a:off x="3183890" y="454660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0.72</a:t>
            </a:r>
            <a:endParaRPr lang="en-US" sz="1000"/>
          </a:p>
        </p:txBody>
      </p:sp>
      <p:sp>
        <p:nvSpPr>
          <p:cNvPr id="79" name="Rectangles 78"/>
          <p:cNvSpPr/>
          <p:nvPr/>
        </p:nvSpPr>
        <p:spPr>
          <a:xfrm>
            <a:off x="3674110" y="45459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0.43</a:t>
            </a:r>
            <a:endParaRPr lang="en-US" sz="1000"/>
          </a:p>
        </p:txBody>
      </p:sp>
      <p:sp>
        <p:nvSpPr>
          <p:cNvPr id="80" name="Rectangles 79"/>
          <p:cNvSpPr/>
          <p:nvPr/>
        </p:nvSpPr>
        <p:spPr>
          <a:xfrm>
            <a:off x="4163695" y="454596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0.94</a:t>
            </a:r>
            <a:endParaRPr lang="en-US" sz="1000"/>
          </a:p>
        </p:txBody>
      </p:sp>
      <p:sp>
        <p:nvSpPr>
          <p:cNvPr id="81" name="Rectangles 80"/>
          <p:cNvSpPr/>
          <p:nvPr/>
        </p:nvSpPr>
        <p:spPr>
          <a:xfrm>
            <a:off x="1725930" y="503491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0.38</a:t>
            </a:r>
            <a:endParaRPr lang="en-US" sz="1000"/>
          </a:p>
        </p:txBody>
      </p:sp>
      <p:sp>
        <p:nvSpPr>
          <p:cNvPr id="82" name="Rectangles 81"/>
          <p:cNvSpPr/>
          <p:nvPr/>
        </p:nvSpPr>
        <p:spPr>
          <a:xfrm>
            <a:off x="2215515" y="503491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sp>
        <p:nvSpPr>
          <p:cNvPr id="83" name="Rectangles 82"/>
          <p:cNvSpPr/>
          <p:nvPr/>
        </p:nvSpPr>
        <p:spPr>
          <a:xfrm>
            <a:off x="2694305" y="503491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0.90</a:t>
            </a:r>
            <a:endParaRPr lang="en-US" sz="1000"/>
          </a:p>
        </p:txBody>
      </p:sp>
      <p:sp>
        <p:nvSpPr>
          <p:cNvPr id="84" name="Rectangles 83"/>
          <p:cNvSpPr/>
          <p:nvPr/>
        </p:nvSpPr>
        <p:spPr>
          <a:xfrm>
            <a:off x="3183890" y="5034915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85" name="Rectangles 84"/>
          <p:cNvSpPr/>
          <p:nvPr/>
        </p:nvSpPr>
        <p:spPr>
          <a:xfrm>
            <a:off x="3674110" y="503428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0.06</a:t>
            </a:r>
            <a:endParaRPr lang="en-US" sz="1000"/>
          </a:p>
        </p:txBody>
      </p:sp>
      <p:sp>
        <p:nvSpPr>
          <p:cNvPr id="86" name="Rectangles 85"/>
          <p:cNvSpPr/>
          <p:nvPr/>
        </p:nvSpPr>
        <p:spPr>
          <a:xfrm>
            <a:off x="4163695" y="5034280"/>
            <a:ext cx="489585" cy="49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0.69</a:t>
            </a:r>
            <a:endParaRPr lang="en-US" sz="1000"/>
          </a:p>
        </p:txBody>
      </p:sp>
      <p:sp>
        <p:nvSpPr>
          <p:cNvPr id="88" name="Rectangles 87"/>
          <p:cNvSpPr/>
          <p:nvPr/>
        </p:nvSpPr>
        <p:spPr>
          <a:xfrm>
            <a:off x="1995170" y="2080895"/>
            <a:ext cx="2402205" cy="87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Select rows</a:t>
            </a:r>
            <a:endParaRPr lang="en-US"/>
          </a:p>
        </p:txBody>
      </p:sp>
      <p:cxnSp>
        <p:nvCxnSpPr>
          <p:cNvPr id="5" name="Straight Arrow Connector 4"/>
          <p:cNvCxnSpPr>
            <a:stCxn id="117" idx="3"/>
            <a:endCxn id="88" idx="1"/>
          </p:cNvCxnSpPr>
          <p:nvPr/>
        </p:nvCxnSpPr>
        <p:spPr>
          <a:xfrm>
            <a:off x="1137285" y="2517140"/>
            <a:ext cx="85788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88" idx="2"/>
          </p:cNvCxnSpPr>
          <p:nvPr/>
        </p:nvCxnSpPr>
        <p:spPr>
          <a:xfrm>
            <a:off x="3196590" y="2952750"/>
            <a:ext cx="0" cy="60325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6501130" y="177038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10" name="Rectangles 9"/>
          <p:cNvSpPr/>
          <p:nvPr/>
        </p:nvSpPr>
        <p:spPr>
          <a:xfrm>
            <a:off x="6990715" y="177038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0.76</a:t>
            </a:r>
            <a:endParaRPr lang="en-US" sz="1000"/>
          </a:p>
        </p:txBody>
      </p:sp>
      <p:sp>
        <p:nvSpPr>
          <p:cNvPr id="11" name="Rectangles 10"/>
          <p:cNvSpPr/>
          <p:nvPr/>
        </p:nvSpPr>
        <p:spPr>
          <a:xfrm>
            <a:off x="7469505" y="177038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12" name="Rectangles 11"/>
          <p:cNvSpPr/>
          <p:nvPr/>
        </p:nvSpPr>
        <p:spPr>
          <a:xfrm>
            <a:off x="7959090" y="177038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13" name="Rectangles 12"/>
          <p:cNvSpPr/>
          <p:nvPr/>
        </p:nvSpPr>
        <p:spPr>
          <a:xfrm>
            <a:off x="8449310" y="176974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14" name="Rectangles 13"/>
          <p:cNvSpPr/>
          <p:nvPr/>
        </p:nvSpPr>
        <p:spPr>
          <a:xfrm>
            <a:off x="8938895" y="176974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0.84</a:t>
            </a:r>
            <a:endParaRPr lang="en-US" sz="1000"/>
          </a:p>
        </p:txBody>
      </p:sp>
      <p:sp>
        <p:nvSpPr>
          <p:cNvPr id="15" name="Rectangles 14"/>
          <p:cNvSpPr/>
          <p:nvPr/>
        </p:nvSpPr>
        <p:spPr>
          <a:xfrm>
            <a:off x="6501130" y="226822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0.38</a:t>
            </a:r>
            <a:endParaRPr lang="en-US" sz="1000"/>
          </a:p>
        </p:txBody>
      </p:sp>
      <p:sp>
        <p:nvSpPr>
          <p:cNvPr id="16" name="Rectangles 15"/>
          <p:cNvSpPr/>
          <p:nvPr/>
        </p:nvSpPr>
        <p:spPr>
          <a:xfrm>
            <a:off x="6990715" y="226822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sp>
        <p:nvSpPr>
          <p:cNvPr id="17" name="Rectangles 16"/>
          <p:cNvSpPr/>
          <p:nvPr/>
        </p:nvSpPr>
        <p:spPr>
          <a:xfrm>
            <a:off x="7469505" y="226822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0.90</a:t>
            </a:r>
            <a:endParaRPr lang="en-US" sz="1000"/>
          </a:p>
        </p:txBody>
      </p:sp>
      <p:sp>
        <p:nvSpPr>
          <p:cNvPr id="18" name="Rectangles 17"/>
          <p:cNvSpPr/>
          <p:nvPr/>
        </p:nvSpPr>
        <p:spPr>
          <a:xfrm>
            <a:off x="7959090" y="226822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19" name="Rectangles 18"/>
          <p:cNvSpPr/>
          <p:nvPr/>
        </p:nvSpPr>
        <p:spPr>
          <a:xfrm>
            <a:off x="8449310" y="226758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0.06</a:t>
            </a:r>
            <a:endParaRPr lang="en-US" sz="1000"/>
          </a:p>
        </p:txBody>
      </p:sp>
      <p:sp>
        <p:nvSpPr>
          <p:cNvPr id="20" name="Rectangles 19"/>
          <p:cNvSpPr/>
          <p:nvPr/>
        </p:nvSpPr>
        <p:spPr>
          <a:xfrm>
            <a:off x="8938895" y="226758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0.69</a:t>
            </a:r>
            <a:endParaRPr lang="en-US" sz="1000"/>
          </a:p>
        </p:txBody>
      </p:sp>
      <p:sp>
        <p:nvSpPr>
          <p:cNvPr id="21" name="Rectangles 20"/>
          <p:cNvSpPr/>
          <p:nvPr/>
        </p:nvSpPr>
        <p:spPr>
          <a:xfrm>
            <a:off x="6501130" y="276606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0.15</a:t>
            </a:r>
            <a:endParaRPr lang="en-US" sz="1000"/>
          </a:p>
        </p:txBody>
      </p:sp>
      <p:sp>
        <p:nvSpPr>
          <p:cNvPr id="22" name="Rectangles 21"/>
          <p:cNvSpPr/>
          <p:nvPr/>
        </p:nvSpPr>
        <p:spPr>
          <a:xfrm>
            <a:off x="6990715" y="276606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0.71</a:t>
            </a:r>
            <a:endParaRPr lang="en-US" sz="1000"/>
          </a:p>
        </p:txBody>
      </p:sp>
      <p:sp>
        <p:nvSpPr>
          <p:cNvPr id="23" name="Rectangles 22"/>
          <p:cNvSpPr/>
          <p:nvPr/>
        </p:nvSpPr>
        <p:spPr>
          <a:xfrm>
            <a:off x="7469505" y="276606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0.34</a:t>
            </a:r>
            <a:endParaRPr lang="en-US" sz="1000"/>
          </a:p>
        </p:txBody>
      </p:sp>
      <p:sp>
        <p:nvSpPr>
          <p:cNvPr id="24" name="Rectangles 23"/>
          <p:cNvSpPr/>
          <p:nvPr/>
        </p:nvSpPr>
        <p:spPr>
          <a:xfrm>
            <a:off x="7959090" y="276606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0.31</a:t>
            </a:r>
            <a:endParaRPr lang="en-US" sz="1000"/>
          </a:p>
        </p:txBody>
      </p:sp>
      <p:sp>
        <p:nvSpPr>
          <p:cNvPr id="25" name="Rectangles 24"/>
          <p:cNvSpPr/>
          <p:nvPr/>
        </p:nvSpPr>
        <p:spPr>
          <a:xfrm>
            <a:off x="8449310" y="276542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0.19</a:t>
            </a:r>
            <a:endParaRPr lang="en-US" sz="1000"/>
          </a:p>
        </p:txBody>
      </p:sp>
      <p:sp>
        <p:nvSpPr>
          <p:cNvPr id="26" name="Rectangles 25"/>
          <p:cNvSpPr/>
          <p:nvPr/>
        </p:nvSpPr>
        <p:spPr>
          <a:xfrm>
            <a:off x="8938895" y="276542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cxnSp>
        <p:nvCxnSpPr>
          <p:cNvPr id="27" name="Straight Arrow Connector 26"/>
          <p:cNvCxnSpPr>
            <a:stCxn id="88" idx="3"/>
            <a:endCxn id="15" idx="1"/>
          </p:cNvCxnSpPr>
          <p:nvPr/>
        </p:nvCxnSpPr>
        <p:spPr>
          <a:xfrm>
            <a:off x="4397375" y="2517140"/>
            <a:ext cx="210375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6352540" y="409575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0.17</a:t>
            </a:r>
            <a:endParaRPr lang="en-US" sz="1000"/>
          </a:p>
        </p:txBody>
      </p:sp>
      <p:sp>
        <p:nvSpPr>
          <p:cNvPr id="4" name="Rectangles 3"/>
          <p:cNvSpPr/>
          <p:nvPr/>
        </p:nvSpPr>
        <p:spPr>
          <a:xfrm>
            <a:off x="6842125" y="409575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0.76</a:t>
            </a:r>
            <a:endParaRPr lang="en-US" sz="1000"/>
          </a:p>
        </p:txBody>
      </p:sp>
      <p:sp>
        <p:nvSpPr>
          <p:cNvPr id="6" name="Rectangles 5"/>
          <p:cNvSpPr/>
          <p:nvPr/>
        </p:nvSpPr>
        <p:spPr>
          <a:xfrm>
            <a:off x="7320915" y="409575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0.82</a:t>
            </a:r>
            <a:endParaRPr 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7799705" y="4160520"/>
            <a:ext cx="40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···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8174990" y="4091940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0.31</a:t>
            </a:r>
            <a:endParaRPr lang="en-US" sz="1000"/>
          </a:p>
        </p:txBody>
      </p:sp>
      <p:sp>
        <p:nvSpPr>
          <p:cNvPr id="29" name="Rectangles 28"/>
          <p:cNvSpPr/>
          <p:nvPr/>
        </p:nvSpPr>
        <p:spPr>
          <a:xfrm>
            <a:off x="8665210" y="409130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0.19</a:t>
            </a:r>
            <a:endParaRPr lang="en-US" sz="1000"/>
          </a:p>
        </p:txBody>
      </p:sp>
      <p:sp>
        <p:nvSpPr>
          <p:cNvPr id="30" name="Rectangles 29"/>
          <p:cNvSpPr/>
          <p:nvPr/>
        </p:nvSpPr>
        <p:spPr>
          <a:xfrm>
            <a:off x="9154795" y="4091305"/>
            <a:ext cx="489585" cy="497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0.75</a:t>
            </a:r>
            <a:endParaRPr lang="en-US" sz="100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999730" y="3403600"/>
            <a:ext cx="0" cy="59690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>
            <a:off x="6854190" y="5312410"/>
            <a:ext cx="2300605" cy="137604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1593999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004810" y="4702810"/>
            <a:ext cx="0" cy="59690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Putting all together</a:t>
            </a:r>
            <a:endParaRPr lang="en-US"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43230" y="1887220"/>
            <a:ext cx="882650" cy="697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Input</a:t>
            </a:r>
            <a:endParaRPr lang="en-US" sz="1400"/>
          </a:p>
        </p:txBody>
      </p:sp>
      <p:sp>
        <p:nvSpPr>
          <p:cNvPr id="12" name="Trapezoid 11"/>
          <p:cNvSpPr/>
          <p:nvPr/>
        </p:nvSpPr>
        <p:spPr>
          <a:xfrm rot="5400000">
            <a:off x="1581150" y="1771015"/>
            <a:ext cx="1424940" cy="9302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 sz="1400"/>
              <a:t>Encoder</a:t>
            </a:r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3512820" y="2086610"/>
            <a:ext cx="1573372" cy="316738"/>
            <a:chOff x="8112" y="7134"/>
            <a:chExt cx="3297" cy="664"/>
          </a:xfrm>
        </p:grpSpPr>
        <p:sp>
          <p:nvSpPr>
            <p:cNvPr id="6" name="Rectangles 5"/>
            <p:cNvSpPr/>
            <p:nvPr/>
          </p:nvSpPr>
          <p:spPr>
            <a:xfrm>
              <a:off x="8112" y="7134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8735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0153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358" y="7155"/>
              <a:ext cx="805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/>
                <a:t>···</a:t>
              </a:r>
              <a:endParaRPr lang="en-US" sz="1400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0786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8680" y="1635760"/>
            <a:ext cx="2364105" cy="1202055"/>
            <a:chOff x="9430" y="3020"/>
            <a:chExt cx="4609" cy="2344"/>
          </a:xfrm>
        </p:grpSpPr>
        <p:sp>
          <p:nvSpPr>
            <p:cNvPr id="11" name="Rectangles 10"/>
            <p:cNvSpPr/>
            <p:nvPr/>
          </p:nvSpPr>
          <p:spPr>
            <a:xfrm>
              <a:off x="9430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0.16</a:t>
              </a:r>
              <a:endParaRPr lang="en-US" sz="700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10201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0955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0.81</a:t>
              </a:r>
              <a:endParaRPr lang="en-US" sz="700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726" y="302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0.12</a:t>
              </a:r>
              <a:endParaRPr lang="en-US" sz="700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12498" y="3020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0.81</a:t>
              </a:r>
              <a:endParaRPr lang="en-US" sz="700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3269" y="3020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0.90</a:t>
              </a:r>
              <a:endParaRPr lang="en-US" sz="700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9430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0.41</a:t>
              </a:r>
              <a:endParaRPr lang="en-US" sz="700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0201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0955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11726" y="380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12498" y="3804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0.01</a:t>
              </a:r>
              <a:endParaRPr lang="en-US" sz="70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3269" y="3804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0.72</a:t>
              </a:r>
              <a:endParaRPr lang="en-US" sz="70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9430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0.15</a:t>
              </a:r>
              <a:endParaRPr lang="en-US" sz="70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0201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0.70</a:t>
              </a:r>
              <a:endParaRPr lang="en-US" sz="700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10955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0.33</a:t>
              </a:r>
              <a:endParaRPr lang="en-US" sz="700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11726" y="458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0.30</a:t>
              </a:r>
              <a:endParaRPr lang="en-US" sz="700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12498" y="458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0.21</a:t>
              </a:r>
              <a:endParaRPr lang="en-US" sz="7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13269" y="458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14520" y="3261360"/>
            <a:ext cx="2305685" cy="1557655"/>
            <a:chOff x="7478" y="7356"/>
            <a:chExt cx="4609" cy="3113"/>
          </a:xfrm>
        </p:grpSpPr>
        <p:sp>
          <p:nvSpPr>
            <p:cNvPr id="18" name="Rectangles 17"/>
            <p:cNvSpPr/>
            <p:nvPr/>
          </p:nvSpPr>
          <p:spPr>
            <a:xfrm>
              <a:off x="7478" y="735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0.15</a:t>
              </a:r>
              <a:endParaRPr lang="en-US" sz="70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8249" y="735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0.71</a:t>
              </a:r>
              <a:endParaRPr lang="en-US" sz="700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9003" y="735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0.34</a:t>
              </a:r>
              <a:endParaRPr lang="en-US" sz="700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9774" y="735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0.31</a:t>
              </a:r>
              <a:endParaRPr lang="en-US" sz="700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10546" y="7356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0.19</a:t>
              </a:r>
              <a:endParaRPr lang="en-US" sz="700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11317" y="7356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7478" y="8141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8249" y="8141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9003" y="8141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9774" y="8141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0546" y="8140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11317" y="8140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0.84</a:t>
              </a:r>
              <a:endParaRPr lang="en-US" sz="700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7478" y="8918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0.89</a:t>
              </a:r>
              <a:endParaRPr lang="en-US" sz="700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8249" y="8918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0.92</a:t>
              </a:r>
              <a:endParaRPr lang="en-US" sz="700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9003" y="8918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0.56</a:t>
              </a:r>
              <a:endParaRPr lang="en-US" sz="700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9774" y="8918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0.72</a:t>
              </a:r>
              <a:endParaRPr lang="en-US" sz="70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0546" y="891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0.43</a:t>
              </a:r>
              <a:endParaRPr lang="en-US" sz="7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1317" y="891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0.94</a:t>
              </a:r>
              <a:endParaRPr lang="en-US" sz="700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7478" y="968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0.38</a:t>
              </a:r>
              <a:endParaRPr lang="en-US" sz="70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8249" y="968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9003" y="968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0.90</a:t>
              </a:r>
              <a:endParaRPr lang="en-US" sz="7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9774" y="9687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0546" y="9686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0.06</a:t>
              </a:r>
              <a:endParaRPr lang="en-US" sz="7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1317" y="9686"/>
              <a:ext cx="771" cy="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0.69</a:t>
              </a:r>
              <a:endParaRPr lang="en-US" sz="700"/>
            </a:p>
          </p:txBody>
        </p:sp>
      </p:grpSp>
      <p:sp>
        <p:nvSpPr>
          <p:cNvPr id="88" name="Rectangles 87"/>
          <p:cNvSpPr/>
          <p:nvPr/>
        </p:nvSpPr>
        <p:spPr>
          <a:xfrm>
            <a:off x="8942070" y="1913255"/>
            <a:ext cx="1577340" cy="63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Compare and select</a:t>
            </a:r>
            <a:endParaRPr lang="en-US" sz="1400"/>
          </a:p>
        </p:txBody>
      </p:sp>
      <p:sp>
        <p:nvSpPr>
          <p:cNvPr id="60" name="Rectangles 59"/>
          <p:cNvSpPr/>
          <p:nvPr/>
        </p:nvSpPr>
        <p:spPr>
          <a:xfrm>
            <a:off x="10814050" y="3811905"/>
            <a:ext cx="927735" cy="622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Codes</a:t>
            </a:r>
            <a:endParaRPr lang="en-US" sz="1400"/>
          </a:p>
        </p:txBody>
      </p:sp>
      <p:sp>
        <p:nvSpPr>
          <p:cNvPr id="62" name="Rectangles 61"/>
          <p:cNvSpPr/>
          <p:nvPr/>
        </p:nvSpPr>
        <p:spPr>
          <a:xfrm>
            <a:off x="8942070" y="5672455"/>
            <a:ext cx="1577340" cy="63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Select rows</a:t>
            </a:r>
            <a:endParaRPr lang="en-US" sz="1400"/>
          </a:p>
        </p:txBody>
      </p:sp>
      <p:grpSp>
        <p:nvGrpSpPr>
          <p:cNvPr id="103" name="Group 102"/>
          <p:cNvGrpSpPr/>
          <p:nvPr/>
        </p:nvGrpSpPr>
        <p:grpSpPr>
          <a:xfrm>
            <a:off x="5954395" y="5382260"/>
            <a:ext cx="2374265" cy="1210945"/>
            <a:chOff x="8738" y="7927"/>
            <a:chExt cx="4609" cy="2351"/>
          </a:xfrm>
        </p:grpSpPr>
        <p:sp>
          <p:nvSpPr>
            <p:cNvPr id="63" name="Rectangles 62"/>
            <p:cNvSpPr/>
            <p:nvPr/>
          </p:nvSpPr>
          <p:spPr>
            <a:xfrm>
              <a:off x="8738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9509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0.76</a:t>
              </a:r>
              <a:endParaRPr lang="en-US" sz="7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0263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11034" y="7928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11806" y="7927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0.82</a:t>
              </a:r>
              <a:endParaRPr lang="en-US" sz="700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12577" y="7927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0.84</a:t>
              </a:r>
              <a:endParaRPr lang="en-US" sz="7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738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0.38</a:t>
              </a:r>
              <a:endParaRPr lang="en-US" sz="7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9509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0263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0.90</a:t>
              </a:r>
              <a:endParaRPr lang="en-US" sz="700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11034" y="8712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0.17</a:t>
              </a:r>
              <a:endParaRPr lang="en-US" sz="700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11806" y="871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0.06</a:t>
              </a:r>
              <a:endParaRPr lang="en-US" sz="700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12577" y="8711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0.69</a:t>
              </a:r>
              <a:endParaRPr lang="en-US" sz="700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8738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0.15</a:t>
              </a:r>
              <a:endParaRPr lang="en-US" sz="700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9509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0.71</a:t>
              </a:r>
              <a:endParaRPr lang="en-US" sz="70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0263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0.34</a:t>
              </a:r>
              <a:endParaRPr lang="en-US" sz="70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1034" y="9496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0.31</a:t>
              </a:r>
              <a:endParaRPr lang="en-US" sz="700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11806" y="949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0.19</a:t>
              </a:r>
              <a:endParaRPr lang="en-US" sz="700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12577" y="9495"/>
              <a:ext cx="771" cy="7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00"/>
                <a:t>0.75</a:t>
              </a:r>
              <a:endParaRPr lang="en-US" sz="70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507740" y="5842000"/>
            <a:ext cx="1573372" cy="316738"/>
            <a:chOff x="8112" y="7134"/>
            <a:chExt cx="3297" cy="664"/>
          </a:xfrm>
        </p:grpSpPr>
        <p:sp>
          <p:nvSpPr>
            <p:cNvPr id="105" name="Rectangles 104"/>
            <p:cNvSpPr/>
            <p:nvPr/>
          </p:nvSpPr>
          <p:spPr>
            <a:xfrm>
              <a:off x="8112" y="7134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8735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10153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Text Box 107"/>
            <p:cNvSpPr txBox="1"/>
            <p:nvPr/>
          </p:nvSpPr>
          <p:spPr>
            <a:xfrm>
              <a:off x="9358" y="7155"/>
              <a:ext cx="805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/>
                <a:t>···</a:t>
              </a:r>
              <a:endParaRPr lang="en-US" sz="1400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10786" y="7135"/>
              <a:ext cx="623" cy="6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11" name="Trapezoid 110"/>
          <p:cNvSpPr/>
          <p:nvPr/>
        </p:nvSpPr>
        <p:spPr>
          <a:xfrm rot="5400000">
            <a:off x="1581150" y="5504815"/>
            <a:ext cx="1424940" cy="9302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 sz="1400"/>
              <a:t>Decoder</a:t>
            </a:r>
            <a:endParaRPr lang="en-US" sz="1400"/>
          </a:p>
        </p:txBody>
      </p:sp>
      <p:sp>
        <p:nvSpPr>
          <p:cNvPr id="112" name="Rectangles 111"/>
          <p:cNvSpPr/>
          <p:nvPr/>
        </p:nvSpPr>
        <p:spPr>
          <a:xfrm>
            <a:off x="443230" y="5621655"/>
            <a:ext cx="882650" cy="697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Input</a:t>
            </a:r>
            <a:endParaRPr lang="en-US" sz="1400"/>
          </a:p>
        </p:txBody>
      </p:sp>
      <p:cxnSp>
        <p:nvCxnSpPr>
          <p:cNvPr id="113" name="Straight Arrow Connector 112"/>
          <p:cNvCxnSpPr>
            <a:stCxn id="5" idx="3"/>
            <a:endCxn id="12" idx="2"/>
          </p:cNvCxnSpPr>
          <p:nvPr/>
        </p:nvCxnSpPr>
        <p:spPr>
          <a:xfrm>
            <a:off x="1325880" y="2236470"/>
            <a:ext cx="5029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2" idx="0"/>
            <a:endCxn id="6" idx="1"/>
          </p:cNvCxnSpPr>
          <p:nvPr/>
        </p:nvCxnSpPr>
        <p:spPr>
          <a:xfrm flipV="1">
            <a:off x="2759075" y="2235200"/>
            <a:ext cx="753745" cy="12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3" idx="3"/>
            <a:endCxn id="45" idx="1"/>
          </p:cNvCxnSpPr>
          <p:nvPr/>
        </p:nvCxnSpPr>
        <p:spPr>
          <a:xfrm>
            <a:off x="5086350" y="2235835"/>
            <a:ext cx="862330" cy="3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0" idx="3"/>
            <a:endCxn id="88" idx="1"/>
          </p:cNvCxnSpPr>
          <p:nvPr/>
        </p:nvCxnSpPr>
        <p:spPr>
          <a:xfrm flipV="1">
            <a:off x="8313420" y="2232025"/>
            <a:ext cx="628650" cy="635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29" idx="3"/>
            <a:endCxn id="88" idx="2"/>
          </p:cNvCxnSpPr>
          <p:nvPr/>
        </p:nvCxnSpPr>
        <p:spPr>
          <a:xfrm flipV="1">
            <a:off x="6720205" y="2550160"/>
            <a:ext cx="3010535" cy="1299845"/>
          </a:xfrm>
          <a:prstGeom prst="bent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88" idx="3"/>
            <a:endCxn id="60" idx="0"/>
          </p:cNvCxnSpPr>
          <p:nvPr/>
        </p:nvCxnSpPr>
        <p:spPr>
          <a:xfrm>
            <a:off x="10519410" y="2232025"/>
            <a:ext cx="758825" cy="1579880"/>
          </a:xfrm>
          <a:prstGeom prst="bent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2" idx="1"/>
            <a:endCxn id="96" idx="3"/>
          </p:cNvCxnSpPr>
          <p:nvPr/>
        </p:nvCxnSpPr>
        <p:spPr>
          <a:xfrm flipH="1" flipV="1">
            <a:off x="8328660" y="5988050"/>
            <a:ext cx="613410" cy="3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0" idx="2"/>
            <a:endCxn id="62" idx="3"/>
          </p:cNvCxnSpPr>
          <p:nvPr/>
        </p:nvCxnSpPr>
        <p:spPr>
          <a:xfrm rot="5400000">
            <a:off x="10119995" y="4832985"/>
            <a:ext cx="1557020" cy="758825"/>
          </a:xfrm>
          <a:prstGeom prst="bent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5" idx="3"/>
            <a:endCxn id="62" idx="0"/>
          </p:cNvCxnSpPr>
          <p:nvPr/>
        </p:nvCxnSpPr>
        <p:spPr>
          <a:xfrm>
            <a:off x="6720205" y="4238625"/>
            <a:ext cx="3010535" cy="143383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1" idx="1"/>
            <a:endCxn id="109" idx="3"/>
          </p:cNvCxnSpPr>
          <p:nvPr/>
        </p:nvCxnSpPr>
        <p:spPr>
          <a:xfrm flipH="1">
            <a:off x="5081270" y="5988685"/>
            <a:ext cx="873125" cy="25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5" idx="1"/>
            <a:endCxn id="111" idx="0"/>
          </p:cNvCxnSpPr>
          <p:nvPr/>
        </p:nvCxnSpPr>
        <p:spPr>
          <a:xfrm flipH="1" flipV="1">
            <a:off x="2759075" y="5970270"/>
            <a:ext cx="748665" cy="203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1" idx="2"/>
            <a:endCxn id="112" idx="3"/>
          </p:cNvCxnSpPr>
          <p:nvPr/>
        </p:nvCxnSpPr>
        <p:spPr>
          <a:xfrm flipH="1">
            <a:off x="1325880" y="5970270"/>
            <a:ext cx="50292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070850" y="1370965"/>
            <a:ext cx="3949700" cy="5398770"/>
          </a:xfrm>
          <a:prstGeom prst="ellipse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Text Box 129"/>
          <p:cNvSpPr txBox="1"/>
          <p:nvPr/>
        </p:nvSpPr>
        <p:spPr>
          <a:xfrm>
            <a:off x="7270750" y="258445"/>
            <a:ext cx="4644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These operations are not differentiable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1" name="Straight Arrow Connector 130"/>
          <p:cNvCxnSpPr>
            <a:stCxn id="130" idx="2"/>
            <a:endCxn id="129" idx="0"/>
          </p:cNvCxnSpPr>
          <p:nvPr/>
        </p:nvCxnSpPr>
        <p:spPr>
          <a:xfrm>
            <a:off x="9592945" y="626745"/>
            <a:ext cx="452755" cy="74422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6419</Words>
  <Application>WPS Presentation</Application>
  <PresentationFormat>宽屏</PresentationFormat>
  <Paragraphs>1031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DejaVu Sans</vt:lpstr>
      <vt:lpstr>Arial Black</vt:lpstr>
      <vt:lpstr>Microsoft YaHei</vt:lpstr>
      <vt:lpstr>Arial Unicode MS</vt:lpstr>
      <vt:lpstr>SimSun</vt:lpstr>
      <vt:lpstr>ProFontIIx Nerd Font</vt:lpstr>
      <vt:lpstr>Office Theme</vt:lpstr>
      <vt:lpstr>VQ-VAE</vt:lpstr>
      <vt:lpstr>Vector Quantized Variational Autoencoder</vt:lpstr>
      <vt:lpstr>Vector Quantized Variational Autoencoder</vt:lpstr>
      <vt:lpstr>VQ-VAE Encoder</vt:lpstr>
      <vt:lpstr>VQ-VAE Encoder: Quantization (1)</vt:lpstr>
      <vt:lpstr>VQ-VAE Encoder: Quantization (2)</vt:lpstr>
      <vt:lpstr>VQ-VAE Decoder</vt:lpstr>
      <vt:lpstr>VQ-VAE Decoder</vt:lpstr>
      <vt:lpstr>Putting all together</vt:lpstr>
      <vt:lpstr>VQVAE: quantization trick</vt:lpstr>
      <vt:lpstr>VQVAE: quantization trick</vt:lpstr>
      <vt:lpstr>Training objectives</vt:lpstr>
      <vt:lpstr>Training objectives</vt:lpstr>
      <vt:lpstr>VQVAE: PyTorch</vt:lpstr>
      <vt:lpstr>VQVAE: PyTorch</vt:lpstr>
      <vt:lpstr>vector-quantize-pytorch library</vt:lpstr>
      <vt:lpstr>vector-quantize-pytorch library</vt:lpstr>
      <vt:lpstr>Exercise 1</vt:lpstr>
      <vt:lpstr>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federico</cp:lastModifiedBy>
  <cp:revision>137</cp:revision>
  <dcterms:created xsi:type="dcterms:W3CDTF">2023-11-14T21:57:04Z</dcterms:created>
  <dcterms:modified xsi:type="dcterms:W3CDTF">2023-11-14T21:57:04Z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