
<file path=[Content_Types].xml><?xml version="1.0" encoding="utf-8"?>
<Types xmlns="http://schemas.openxmlformats.org/package/2006/content-types"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  <p:sldId id="267" r:id="rId14"/>
    <p:sldId id="269" r:id="rId15"/>
    <p:sldId id="275" r:id="rId16"/>
    <p:sldId id="274" r:id="rId17"/>
    <p:sldId id="277" r:id="rId18"/>
    <p:sldId id="270" r:id="rId19"/>
    <p:sldId id="268" r:id="rId20"/>
    <p:sldId id="283" r:id="rId21"/>
    <p:sldId id="271" r:id="rId22"/>
    <p:sldId id="272" r:id="rId23"/>
    <p:sldId id="273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1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.png"/><Relationship Id="rId7" Type="http://schemas.openxmlformats.org/officeDocument/2006/relationships/tags" Target="../tags/tag3.xml"/><Relationship Id="rId6" Type="http://schemas.microsoft.com/office/2007/relationships/media" Target="../media/media3.mp4"/><Relationship Id="rId5" Type="http://schemas.openxmlformats.org/officeDocument/2006/relationships/video" Target="../media/media3.mp4"/><Relationship Id="rId4" Type="http://schemas.openxmlformats.org/officeDocument/2006/relationships/image" Target="../media/image6.png"/><Relationship Id="rId3" Type="http://schemas.openxmlformats.org/officeDocument/2006/relationships/tags" Target="../tags/tag2.xml"/><Relationship Id="rId2" Type="http://schemas.microsoft.com/office/2007/relationships/media" Target="../media/media2.mp4"/><Relationship Id="rId1" Type="http://schemas.openxmlformats.org/officeDocument/2006/relationships/video" Target="../media/media2.mp4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CNN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Activation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13230"/>
            <a:ext cx="10515600" cy="500507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b="1"/>
              <a:t>Activation functions</a:t>
            </a:r>
            <a:r>
              <a:rPr lang="en-US"/>
              <a:t> introduce </a:t>
            </a:r>
            <a:r>
              <a:rPr lang="en-US" b="1"/>
              <a:t>non-linearity</a:t>
            </a:r>
            <a:r>
              <a:rPr lang="en-US"/>
              <a:t> into the model.</a:t>
            </a:r>
            <a:endParaRPr lang="en-US"/>
          </a:p>
          <a:p>
            <a:pPr marL="0" indent="0">
              <a:buNone/>
            </a:pPr>
            <a:r>
              <a:rPr lang="en-US" b="1"/>
              <a:t>Convolutions </a:t>
            </a:r>
            <a:r>
              <a:rPr lang="en-US"/>
              <a:t>are </a:t>
            </a:r>
            <a:r>
              <a:rPr lang="en-US" b="1"/>
              <a:t>linear operations</a:t>
            </a:r>
            <a:r>
              <a:rPr lang="en-US"/>
              <a:t> and a </a:t>
            </a:r>
            <a:r>
              <a:rPr lang="en-US" b="1"/>
              <a:t>composition </a:t>
            </a:r>
            <a:r>
              <a:rPr lang="en-US"/>
              <a:t>of </a:t>
            </a:r>
            <a:r>
              <a:rPr lang="en-US" b="1"/>
              <a:t>linear</a:t>
            </a:r>
            <a:r>
              <a:rPr lang="en-US"/>
              <a:t> operations </a:t>
            </a:r>
            <a:r>
              <a:rPr lang="en-US" b="1"/>
              <a:t>is</a:t>
            </a:r>
            <a:r>
              <a:rPr lang="en-US"/>
              <a:t> a </a:t>
            </a:r>
            <a:r>
              <a:rPr lang="en-US" b="1"/>
              <a:t>linear </a:t>
            </a:r>
            <a:r>
              <a:rPr lang="en-US"/>
              <a:t>operation.</a:t>
            </a:r>
            <a:endParaRPr lang="en-US"/>
          </a:p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composition</a:t>
            </a:r>
            <a:r>
              <a:rPr lang="en-US"/>
              <a:t> of </a:t>
            </a:r>
            <a:r>
              <a:rPr lang="en-US" b="1"/>
              <a:t>convolutions</a:t>
            </a:r>
            <a:r>
              <a:rPr lang="en-US"/>
              <a:t> is </a:t>
            </a:r>
            <a:r>
              <a:rPr lang="en-US" b="1"/>
              <a:t>equal </a:t>
            </a:r>
            <a:r>
              <a:rPr lang="en-US"/>
              <a:t>to a </a:t>
            </a:r>
            <a:r>
              <a:rPr lang="en-US" b="1"/>
              <a:t>single convolution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By </a:t>
            </a:r>
            <a:r>
              <a:rPr lang="en-US" b="1"/>
              <a:t>following </a:t>
            </a:r>
            <a:r>
              <a:rPr lang="en-US"/>
              <a:t>each </a:t>
            </a:r>
            <a:r>
              <a:rPr lang="en-US" b="1"/>
              <a:t>linear</a:t>
            </a:r>
            <a:r>
              <a:rPr lang="en-US"/>
              <a:t> operation </a:t>
            </a:r>
            <a:r>
              <a:rPr lang="en-US" b="1"/>
              <a:t>with </a:t>
            </a:r>
            <a:r>
              <a:rPr lang="en-US"/>
              <a:t>a</a:t>
            </a:r>
            <a:r>
              <a:rPr lang="en-US" b="1"/>
              <a:t> non-linearity</a:t>
            </a:r>
            <a:r>
              <a:rPr lang="en-US"/>
              <a:t> this </a:t>
            </a:r>
            <a:r>
              <a:rPr lang="en-US" b="1"/>
              <a:t>problem </a:t>
            </a:r>
            <a:r>
              <a:rPr lang="en-US"/>
              <a:t>is </a:t>
            </a:r>
            <a:r>
              <a:rPr lang="en-US" b="1"/>
              <a:t>solved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Common activation functions include:</a:t>
            </a:r>
            <a:endParaRPr lang="en-US"/>
          </a:p>
          <a:p>
            <a:r>
              <a:rPr lang="en-US"/>
              <a:t>Sigmoid</a:t>
            </a:r>
            <a:endParaRPr lang="en-US"/>
          </a:p>
          <a:p>
            <a:pPr lvl="1"/>
            <a:r>
              <a:rPr lang="en-US"/>
              <a:t>Squashes values between 0 and 1</a:t>
            </a:r>
            <a:endParaRPr lang="en-US"/>
          </a:p>
          <a:p>
            <a:r>
              <a:rPr lang="en-US"/>
              <a:t>Hyperbolic Tangent (tanh)</a:t>
            </a:r>
            <a:endParaRPr lang="en-US"/>
          </a:p>
          <a:p>
            <a:pPr lvl="1"/>
            <a:r>
              <a:rPr lang="en-US">
                <a:sym typeface="+mn-ea"/>
              </a:rPr>
              <a:t>Squashes values </a:t>
            </a:r>
            <a:r>
              <a:rPr lang="en-US"/>
              <a:t>between -1 and 1</a:t>
            </a:r>
            <a:endParaRPr lang="en-US"/>
          </a:p>
          <a:p>
            <a:r>
              <a:rPr lang="en-US"/>
              <a:t>Rectified Linear Unit (ReLU)</a:t>
            </a:r>
            <a:endParaRPr lang="en-US"/>
          </a:p>
          <a:p>
            <a:pPr lvl="1"/>
            <a:r>
              <a:rPr lang="en-US"/>
              <a:t>Replaces negative values with zero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Anatomy of a Convolutional Neural Network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706755" y="2038985"/>
            <a:ext cx="234950" cy="3658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38785" y="5881370"/>
            <a:ext cx="770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input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605280" y="3290570"/>
            <a:ext cx="1420495" cy="115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Conv2d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689350" y="3289935"/>
            <a:ext cx="1461135" cy="115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Pool</a:t>
            </a:r>
            <a:endParaRPr lang="en-US"/>
          </a:p>
          <a:p>
            <a:pPr algn="ctr"/>
            <a:r>
              <a:rPr lang="en-US"/>
              <a:t>(optional)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761990" y="3290570"/>
            <a:ext cx="1461135" cy="115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Activation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834630" y="2789555"/>
            <a:ext cx="2150110" cy="21564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0637520" y="3499485"/>
            <a:ext cx="10617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Repeat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N times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...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941705" y="3868420"/>
            <a:ext cx="66357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3025775" y="3867785"/>
            <a:ext cx="663575" cy="6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5150485" y="3867785"/>
            <a:ext cx="611505" cy="6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 flipV="1">
            <a:off x="7223125" y="3867785"/>
            <a:ext cx="611505" cy="6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7858760" y="5124450"/>
            <a:ext cx="2101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output first layer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025775" y="5604510"/>
            <a:ext cx="33489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width and height decreases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depth (channels) increases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775710" y="6494780"/>
            <a:ext cx="1849755" cy="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Convolutional Neural Network in PyTorch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6520" y="1584325"/>
            <a:ext cx="6537960" cy="47777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Residual Networks (ResNet)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2031365"/>
          </a:xfrm>
        </p:spPr>
        <p:txBody>
          <a:bodyPr/>
          <a:p>
            <a:pPr marL="0" indent="0">
              <a:buNone/>
            </a:pPr>
            <a:r>
              <a:rPr lang="en-US" b="1"/>
              <a:t>ResNet </a:t>
            </a:r>
            <a:r>
              <a:rPr lang="en-US"/>
              <a:t>is a deep learning </a:t>
            </a:r>
            <a:r>
              <a:rPr lang="en-US" b="1"/>
              <a:t>architecture </a:t>
            </a:r>
            <a:r>
              <a:rPr lang="en-US"/>
              <a:t>designed to </a:t>
            </a:r>
            <a:r>
              <a:rPr lang="en-US" b="1"/>
              <a:t>address </a:t>
            </a:r>
            <a:r>
              <a:rPr lang="en-US"/>
              <a:t>the </a:t>
            </a:r>
            <a:r>
              <a:rPr lang="en-US" b="1"/>
              <a:t>challenge </a:t>
            </a:r>
            <a:r>
              <a:rPr lang="en-US"/>
              <a:t>of training </a:t>
            </a:r>
            <a:r>
              <a:rPr lang="en-US" b="1"/>
              <a:t>very deep</a:t>
            </a:r>
            <a:r>
              <a:rPr lang="en-US"/>
              <a:t> neural networks.</a:t>
            </a:r>
            <a:endParaRPr lang="en-US"/>
          </a:p>
          <a:p>
            <a:pPr marL="0" indent="0">
              <a:buNone/>
            </a:pPr>
            <a:r>
              <a:rPr lang="en-US"/>
              <a:t>It </a:t>
            </a:r>
            <a:r>
              <a:rPr lang="en-US" b="1"/>
              <a:t>introduces </a:t>
            </a:r>
            <a:r>
              <a:rPr lang="en-US"/>
              <a:t>the concept of </a:t>
            </a:r>
            <a:r>
              <a:rPr lang="en-US" b="1"/>
              <a:t>residual blocks</a:t>
            </a:r>
            <a:r>
              <a:rPr lang="en-US"/>
              <a:t>, where the </a:t>
            </a:r>
            <a:r>
              <a:rPr lang="en-US" b="1"/>
              <a:t>input </a:t>
            </a:r>
            <a:r>
              <a:rPr lang="en-US"/>
              <a:t>to a block is </a:t>
            </a:r>
            <a:r>
              <a:rPr lang="en-US" b="1"/>
              <a:t>combined </a:t>
            </a:r>
            <a:r>
              <a:rPr lang="en-US"/>
              <a:t>with its </a:t>
            </a:r>
            <a:r>
              <a:rPr lang="en-US" b="1"/>
              <a:t>output </a:t>
            </a:r>
            <a:r>
              <a:rPr lang="en-US"/>
              <a:t>through </a:t>
            </a:r>
            <a:r>
              <a:rPr lang="en-US" b="1"/>
              <a:t>skip connections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r>
              <a:rPr lang="en-US"/>
              <a:t>These </a:t>
            </a:r>
            <a:r>
              <a:rPr lang="en-US" b="1"/>
              <a:t>skip connection</a:t>
            </a:r>
            <a:r>
              <a:rPr lang="en-US"/>
              <a:t>s allow the </a:t>
            </a:r>
            <a:r>
              <a:rPr lang="en-US" b="1"/>
              <a:t>gradient </a:t>
            </a:r>
            <a:r>
              <a:rPr lang="en-US"/>
              <a:t>to </a:t>
            </a:r>
            <a:r>
              <a:rPr lang="en-US" b="1"/>
              <a:t>flow </a:t>
            </a:r>
            <a:r>
              <a:rPr lang="en-US"/>
              <a:t>more </a:t>
            </a:r>
            <a:r>
              <a:rPr lang="en-US" b="1"/>
              <a:t>directly </a:t>
            </a:r>
            <a:r>
              <a:rPr lang="en-US"/>
              <a:t>through the network during </a:t>
            </a:r>
            <a:r>
              <a:rPr lang="en-US" b="1"/>
              <a:t>training</a:t>
            </a:r>
            <a:r>
              <a:rPr lang="en-US"/>
              <a:t>, </a:t>
            </a:r>
            <a:r>
              <a:rPr lang="en-US" b="1"/>
              <a:t>mitigating </a:t>
            </a:r>
            <a:r>
              <a:rPr lang="en-US"/>
              <a:t>the </a:t>
            </a:r>
            <a:r>
              <a:rPr lang="en-US" b="1"/>
              <a:t>vanishing </a:t>
            </a:r>
            <a:r>
              <a:rPr lang="en-US" b="1"/>
              <a:t>gradient problem</a:t>
            </a:r>
            <a:endParaRPr lang="en-US"/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288540" y="5081270"/>
            <a:ext cx="223266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4521200" y="4570095"/>
            <a:ext cx="1838960" cy="10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Convolution</a:t>
            </a:r>
            <a:endParaRPr lang="en-US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6360160" y="5081270"/>
            <a:ext cx="104267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040245" y="4764405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24250" y="5081270"/>
            <a:ext cx="0" cy="11550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24250" y="6225540"/>
            <a:ext cx="383603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</p:cNvCxnSpPr>
          <p:nvPr/>
        </p:nvCxnSpPr>
        <p:spPr>
          <a:xfrm>
            <a:off x="7357110" y="5398135"/>
            <a:ext cx="0" cy="829945"/>
          </a:xfrm>
          <a:prstGeom prst="line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73975" y="5081270"/>
            <a:ext cx="9912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8665210" y="5510530"/>
            <a:ext cx="3079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How to make a convolution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without changing the tensor shape?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Residual Networks (ResNet): half-padding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00505"/>
            <a:ext cx="10515600" cy="8350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To make a convolution which preserve the tensor shape you have to use </a:t>
            </a:r>
            <a:r>
              <a:rPr lang="en-US" b="1"/>
              <a:t>half-padding</a:t>
            </a:r>
            <a:r>
              <a:rPr lang="en-US"/>
              <a:t>. The </a:t>
            </a:r>
            <a:r>
              <a:rPr lang="en-US" b="1"/>
              <a:t>padding </a:t>
            </a:r>
            <a:r>
              <a:rPr lang="en-US"/>
              <a:t>must be </a:t>
            </a:r>
            <a:r>
              <a:rPr lang="en-US" b="1"/>
              <a:t>half </a:t>
            </a:r>
            <a:r>
              <a:rPr lang="en-US"/>
              <a:t>of the </a:t>
            </a:r>
            <a:r>
              <a:rPr lang="en-US" b="1"/>
              <a:t>kernel size</a:t>
            </a:r>
            <a:r>
              <a:rPr lang="en-US"/>
              <a:t>.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2212975"/>
            <a:ext cx="5838190" cy="433895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564130" y="5513705"/>
            <a:ext cx="234950" cy="23495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20010" y="5711825"/>
            <a:ext cx="234950" cy="23495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6"/>
          </p:cNvCxnSpPr>
          <p:nvPr/>
        </p:nvCxnSpPr>
        <p:spPr>
          <a:xfrm flipV="1">
            <a:off x="2799080" y="3959860"/>
            <a:ext cx="5621020" cy="1671320"/>
          </a:xfrm>
          <a:prstGeom prst="straightConnector1">
            <a:avLst/>
          </a:prstGeom>
          <a:ln w="127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6"/>
          </p:cNvCxnSpPr>
          <p:nvPr/>
        </p:nvCxnSpPr>
        <p:spPr>
          <a:xfrm flipV="1">
            <a:off x="2854960" y="4031615"/>
            <a:ext cx="5585460" cy="1797685"/>
          </a:xfrm>
          <a:prstGeom prst="straightConnector1">
            <a:avLst/>
          </a:prstGeom>
          <a:ln w="127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8441056" y="3561080"/>
            <a:ext cx="28435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I still cant sum the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output with the input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because the number of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channels is different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Residual Networks (ResNet): down-scaling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856615"/>
          </a:xfrm>
        </p:spPr>
        <p:txBody>
          <a:bodyPr/>
          <a:p>
            <a:pPr marL="0" indent="0">
              <a:buNone/>
            </a:pPr>
            <a:r>
              <a:rPr lang="en-US"/>
              <a:t>If you want to increment the number of channel in a residual block you have to pad the missing values (for example zero-padding) or add a 1x1 convolution</a:t>
            </a:r>
            <a:endParaRPr lang="en-US"/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104390" y="3916045"/>
            <a:ext cx="223266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4337050" y="3404870"/>
            <a:ext cx="1838960" cy="10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Half-padded</a:t>
            </a:r>
            <a:endParaRPr lang="en-US"/>
          </a:p>
          <a:p>
            <a:pPr algn="ctr"/>
            <a:r>
              <a:rPr lang="en-US"/>
              <a:t>Convolution</a:t>
            </a:r>
            <a:endParaRPr lang="en-US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6176010" y="3916045"/>
            <a:ext cx="104267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56095" y="3599180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489825" y="3916045"/>
            <a:ext cx="9912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4337050" y="5428615"/>
            <a:ext cx="1838960" cy="10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1x1</a:t>
            </a:r>
            <a:endParaRPr lang="en-US"/>
          </a:p>
          <a:p>
            <a:pPr algn="ctr"/>
            <a:r>
              <a:rPr lang="en-US"/>
              <a:t>Convolution</a:t>
            </a:r>
            <a:endParaRPr lang="en-US"/>
          </a:p>
        </p:txBody>
      </p:sp>
      <p:cxnSp>
        <p:nvCxnSpPr>
          <p:cNvPr id="9" name="Elbow Connector 8"/>
          <p:cNvCxnSpPr>
            <a:endCxn id="4" idx="1"/>
          </p:cNvCxnSpPr>
          <p:nvPr/>
        </p:nvCxnSpPr>
        <p:spPr>
          <a:xfrm rot="5400000" flipV="1">
            <a:off x="2695575" y="4298315"/>
            <a:ext cx="2010410" cy="1271905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8" idx="4"/>
          </p:cNvCxnSpPr>
          <p:nvPr/>
        </p:nvCxnSpPr>
        <p:spPr>
          <a:xfrm flipV="1">
            <a:off x="6176010" y="4232910"/>
            <a:ext cx="996950" cy="1706880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/>
              <a:t>Residual Networks (ResNet): The “standard” Residual Block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856615"/>
          </a:xfrm>
        </p:spPr>
        <p:txBody>
          <a:bodyPr/>
          <a:p>
            <a:pPr marL="0" indent="0">
              <a:buNone/>
            </a:pPr>
            <a:r>
              <a:rPr lang="en-US"/>
              <a:t>Every network with a skip-connection is technically a ResNet.</a:t>
            </a:r>
            <a:endParaRPr lang="en-US"/>
          </a:p>
          <a:p>
            <a:pPr marL="0" indent="0">
              <a:buNone/>
            </a:pPr>
            <a:r>
              <a:rPr lang="en-US"/>
              <a:t>Usually a “standard” residual block looks like this.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41325" y="3490595"/>
            <a:ext cx="1400810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3x3 padding=1</a:t>
            </a:r>
            <a:endParaRPr lang="en-US" sz="1400"/>
          </a:p>
          <a:p>
            <a:pPr algn="ctr"/>
            <a:r>
              <a:rPr lang="en-US" sz="1400"/>
              <a:t>Convolution</a:t>
            </a:r>
            <a:endParaRPr lang="en-US" sz="1400"/>
          </a:p>
        </p:txBody>
      </p:sp>
      <p:sp>
        <p:nvSpPr>
          <p:cNvPr id="15" name="Rectangles 14"/>
          <p:cNvSpPr/>
          <p:nvPr/>
        </p:nvSpPr>
        <p:spPr>
          <a:xfrm>
            <a:off x="2274570" y="3490595"/>
            <a:ext cx="1400810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BatchNorm</a:t>
            </a:r>
            <a:endParaRPr lang="en-US" sz="1400"/>
          </a:p>
        </p:txBody>
      </p:sp>
      <p:sp>
        <p:nvSpPr>
          <p:cNvPr id="17" name="Rectangles 16"/>
          <p:cNvSpPr/>
          <p:nvPr/>
        </p:nvSpPr>
        <p:spPr>
          <a:xfrm>
            <a:off x="4107815" y="3490595"/>
            <a:ext cx="1400810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ReLU</a:t>
            </a:r>
            <a:endParaRPr lang="en-US" sz="1400"/>
          </a:p>
        </p:txBody>
      </p:sp>
      <p:sp>
        <p:nvSpPr>
          <p:cNvPr id="18" name="Rectangles 17"/>
          <p:cNvSpPr/>
          <p:nvPr/>
        </p:nvSpPr>
        <p:spPr>
          <a:xfrm>
            <a:off x="5941060" y="3490595"/>
            <a:ext cx="1400810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3x3 padding=1</a:t>
            </a:r>
            <a:endParaRPr lang="en-US" sz="1400"/>
          </a:p>
          <a:p>
            <a:pPr algn="ctr"/>
            <a:r>
              <a:rPr lang="en-US" sz="1400"/>
              <a:t>Convolution</a:t>
            </a:r>
            <a:endParaRPr lang="en-US" sz="1400"/>
          </a:p>
        </p:txBody>
      </p:sp>
      <p:sp>
        <p:nvSpPr>
          <p:cNvPr id="19" name="Rectangles 18"/>
          <p:cNvSpPr/>
          <p:nvPr/>
        </p:nvSpPr>
        <p:spPr>
          <a:xfrm>
            <a:off x="7774305" y="3490595"/>
            <a:ext cx="1400810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BatchNorm</a:t>
            </a:r>
            <a:endParaRPr lang="en-US" sz="1400"/>
          </a:p>
        </p:txBody>
      </p:sp>
      <p:sp>
        <p:nvSpPr>
          <p:cNvPr id="20" name="Rectangles 19"/>
          <p:cNvSpPr/>
          <p:nvPr/>
        </p:nvSpPr>
        <p:spPr>
          <a:xfrm>
            <a:off x="3190875" y="5324475"/>
            <a:ext cx="1400810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1x1</a:t>
            </a:r>
            <a:endParaRPr lang="en-US" sz="1400"/>
          </a:p>
          <a:p>
            <a:pPr algn="ctr"/>
            <a:r>
              <a:rPr lang="en-US" sz="1400"/>
              <a:t>Convolution</a:t>
            </a:r>
            <a:endParaRPr lang="en-US" sz="1400"/>
          </a:p>
        </p:txBody>
      </p:sp>
      <p:sp>
        <p:nvSpPr>
          <p:cNvPr id="21" name="Rectangles 20"/>
          <p:cNvSpPr/>
          <p:nvPr/>
        </p:nvSpPr>
        <p:spPr>
          <a:xfrm>
            <a:off x="5024120" y="5324475"/>
            <a:ext cx="1400810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BatchNorm</a:t>
            </a:r>
            <a:endParaRPr lang="en-US" sz="1400"/>
          </a:p>
        </p:txBody>
      </p:sp>
      <p:sp>
        <p:nvSpPr>
          <p:cNvPr id="22" name="Oval 21"/>
          <p:cNvSpPr/>
          <p:nvPr/>
        </p:nvSpPr>
        <p:spPr>
          <a:xfrm>
            <a:off x="9536430" y="3582670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10531475" y="3490595"/>
            <a:ext cx="1400810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ReLU</a:t>
            </a:r>
            <a:endParaRPr lang="en-US" sz="140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705" y="3899535"/>
            <a:ext cx="38862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5" idx="1"/>
          </p:cNvCxnSpPr>
          <p:nvPr/>
        </p:nvCxnSpPr>
        <p:spPr>
          <a:xfrm>
            <a:off x="1842135" y="3900170"/>
            <a:ext cx="4324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7" idx="1"/>
          </p:cNvCxnSpPr>
          <p:nvPr/>
        </p:nvCxnSpPr>
        <p:spPr>
          <a:xfrm>
            <a:off x="3675380" y="3900170"/>
            <a:ext cx="4324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18" idx="1"/>
          </p:cNvCxnSpPr>
          <p:nvPr/>
        </p:nvCxnSpPr>
        <p:spPr>
          <a:xfrm>
            <a:off x="5508625" y="3900170"/>
            <a:ext cx="4324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7341870" y="3900170"/>
            <a:ext cx="4324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2" idx="2"/>
          </p:cNvCxnSpPr>
          <p:nvPr/>
        </p:nvCxnSpPr>
        <p:spPr>
          <a:xfrm flipV="1">
            <a:off x="9175115" y="3899535"/>
            <a:ext cx="361315" cy="6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3" idx="1"/>
          </p:cNvCxnSpPr>
          <p:nvPr/>
        </p:nvCxnSpPr>
        <p:spPr>
          <a:xfrm>
            <a:off x="10170160" y="3899535"/>
            <a:ext cx="361315" cy="6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</p:cNvCxnSpPr>
          <p:nvPr/>
        </p:nvCxnSpPr>
        <p:spPr>
          <a:xfrm>
            <a:off x="11932285" y="3900170"/>
            <a:ext cx="19748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20" idx="1"/>
          </p:cNvCxnSpPr>
          <p:nvPr/>
        </p:nvCxnSpPr>
        <p:spPr>
          <a:xfrm>
            <a:off x="172720" y="3898900"/>
            <a:ext cx="3018155" cy="1835150"/>
          </a:xfrm>
          <a:prstGeom prst="bentConnector3">
            <a:avLst>
              <a:gd name="adj1" fmla="val -105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3"/>
            <a:endCxn id="21" idx="1"/>
          </p:cNvCxnSpPr>
          <p:nvPr/>
        </p:nvCxnSpPr>
        <p:spPr>
          <a:xfrm>
            <a:off x="4591685" y="5734050"/>
            <a:ext cx="4324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1" idx="3"/>
            <a:endCxn id="22" idx="4"/>
          </p:cNvCxnSpPr>
          <p:nvPr/>
        </p:nvCxnSpPr>
        <p:spPr>
          <a:xfrm flipV="1">
            <a:off x="6424930" y="4216400"/>
            <a:ext cx="3428365" cy="1517650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BatchNorm2d layer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960880"/>
          </a:xfrm>
        </p:spPr>
        <p:txBody>
          <a:bodyPr/>
          <a:p>
            <a:pPr marL="0" indent="0">
              <a:buNone/>
            </a:pPr>
            <a:r>
              <a:rPr lang="en-US" b="1"/>
              <a:t>BatchNorm2d </a:t>
            </a:r>
            <a:r>
              <a:rPr lang="en-US"/>
              <a:t>is a technique to </a:t>
            </a:r>
            <a:r>
              <a:rPr lang="en-US" b="1"/>
              <a:t>normalize </a:t>
            </a:r>
            <a:r>
              <a:rPr lang="en-US"/>
              <a:t>the </a:t>
            </a:r>
            <a:r>
              <a:rPr lang="en-US" b="1"/>
              <a:t>input </a:t>
            </a:r>
            <a:r>
              <a:rPr lang="en-US"/>
              <a:t>of each layer. </a:t>
            </a:r>
            <a:endParaRPr lang="en-US"/>
          </a:p>
          <a:p>
            <a:pPr marL="0" indent="0">
              <a:buNone/>
            </a:pPr>
            <a:r>
              <a:rPr lang="en-US"/>
              <a:t>It </a:t>
            </a:r>
            <a:r>
              <a:rPr lang="en-US" b="1"/>
              <a:t>operates</a:t>
            </a:r>
            <a:r>
              <a:rPr lang="en-US"/>
              <a:t> on </a:t>
            </a:r>
            <a:r>
              <a:rPr lang="en-US" b="1"/>
              <a:t>batches </a:t>
            </a:r>
            <a:r>
              <a:rPr lang="en-US"/>
              <a:t>of data and </a:t>
            </a:r>
            <a:r>
              <a:rPr lang="en-US" b="1"/>
              <a:t>normalizes </a:t>
            </a:r>
            <a:r>
              <a:rPr lang="en-US"/>
              <a:t>the </a:t>
            </a:r>
            <a:r>
              <a:rPr lang="en-US" b="1"/>
              <a:t>input </a:t>
            </a:r>
            <a:r>
              <a:rPr lang="en-US"/>
              <a:t>by subtracting the </a:t>
            </a:r>
            <a:r>
              <a:rPr lang="en-US" b="1"/>
              <a:t>mean </a:t>
            </a:r>
            <a:r>
              <a:rPr lang="en-US"/>
              <a:t>and dividing by the </a:t>
            </a:r>
            <a:r>
              <a:rPr lang="en-US" b="1"/>
              <a:t>standard deviation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r>
              <a:rPr lang="en-US"/>
              <a:t>This </a:t>
            </a:r>
            <a:r>
              <a:rPr lang="en-US" b="1"/>
              <a:t>normalization </a:t>
            </a:r>
            <a:r>
              <a:rPr lang="en-US"/>
              <a:t>helps in </a:t>
            </a:r>
            <a:r>
              <a:rPr lang="en-US" b="1"/>
              <a:t>stabilizing </a:t>
            </a:r>
            <a:r>
              <a:rPr lang="en-US"/>
              <a:t>and </a:t>
            </a:r>
            <a:r>
              <a:rPr lang="en-US" b="1"/>
              <a:t>accelerating </a:t>
            </a:r>
            <a:r>
              <a:rPr lang="en-US"/>
              <a:t>the </a:t>
            </a:r>
            <a:r>
              <a:rPr lang="en-US" b="1"/>
              <a:t>training </a:t>
            </a:r>
            <a:r>
              <a:rPr lang="en-US"/>
              <a:t>process.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7875" y="4322445"/>
            <a:ext cx="5175250" cy="16148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torchvision.datasets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21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b="1">
                <a:sym typeface="+mn-ea"/>
              </a:rPr>
              <a:t>torchvision.datasets</a:t>
            </a:r>
            <a:r>
              <a:rPr lang="en-US">
                <a:sym typeface="+mn-ea"/>
              </a:rPr>
              <a:t> is a </a:t>
            </a:r>
            <a:r>
              <a:rPr lang="en-US" b="1">
                <a:sym typeface="+mn-ea"/>
              </a:rPr>
              <a:t>module </a:t>
            </a:r>
            <a:r>
              <a:rPr lang="en-US">
                <a:sym typeface="+mn-ea"/>
              </a:rPr>
              <a:t>that provides a </a:t>
            </a:r>
            <a:r>
              <a:rPr lang="en-US" b="1">
                <a:sym typeface="+mn-ea"/>
              </a:rPr>
              <a:t>collection </a:t>
            </a:r>
            <a:r>
              <a:rPr lang="en-US">
                <a:sym typeface="+mn-ea"/>
              </a:rPr>
              <a:t>of popular </a:t>
            </a:r>
            <a:r>
              <a:rPr lang="en-US" b="1">
                <a:sym typeface="+mn-ea"/>
              </a:rPr>
              <a:t>datasets </a:t>
            </a:r>
            <a:r>
              <a:rPr lang="en-US">
                <a:sym typeface="+mn-ea"/>
              </a:rPr>
              <a:t>for </a:t>
            </a:r>
            <a:r>
              <a:rPr lang="en-US" b="1">
                <a:sym typeface="+mn-ea"/>
              </a:rPr>
              <a:t>computer vision </a:t>
            </a:r>
            <a:r>
              <a:rPr lang="en-US">
                <a:sym typeface="+mn-ea"/>
              </a:rPr>
              <a:t>tasks.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It </a:t>
            </a:r>
            <a:r>
              <a:rPr lang="en-US" b="1">
                <a:sym typeface="+mn-ea"/>
              </a:rPr>
              <a:t>simplifies </a:t>
            </a:r>
            <a:r>
              <a:rPr lang="en-US">
                <a:sym typeface="+mn-ea"/>
              </a:rPr>
              <a:t>the process of </a:t>
            </a:r>
            <a:r>
              <a:rPr lang="en-US" b="1">
                <a:sym typeface="+mn-ea"/>
              </a:rPr>
              <a:t>loading </a:t>
            </a:r>
            <a:r>
              <a:rPr lang="en-US">
                <a:sym typeface="+mn-ea"/>
              </a:rPr>
              <a:t>and </a:t>
            </a:r>
            <a:r>
              <a:rPr lang="en-US" b="1">
                <a:sym typeface="+mn-ea"/>
              </a:rPr>
              <a:t>preprocessing </a:t>
            </a:r>
            <a:r>
              <a:rPr lang="en-US">
                <a:sym typeface="+mn-ea"/>
              </a:rPr>
              <a:t>these </a:t>
            </a:r>
            <a:r>
              <a:rPr lang="en-US" b="1">
                <a:sym typeface="+mn-ea"/>
              </a:rPr>
              <a:t>datasets</a:t>
            </a:r>
            <a:r>
              <a:rPr lang="en-US">
                <a:sym typeface="+mn-ea"/>
              </a:rPr>
              <a:t>, making them </a:t>
            </a:r>
            <a:r>
              <a:rPr lang="en-US" b="1">
                <a:sym typeface="+mn-ea"/>
              </a:rPr>
              <a:t>readily available </a:t>
            </a:r>
            <a:r>
              <a:rPr lang="en-US">
                <a:sym typeface="+mn-ea"/>
              </a:rPr>
              <a:t>for researchers and practitioners working on image-related tasks.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5275" y="3592195"/>
            <a:ext cx="9062085" cy="29387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MNIST 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2032635"/>
          </a:xfrm>
        </p:spPr>
        <p:txBody>
          <a:bodyPr/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MNIST dataset </a:t>
            </a:r>
            <a:r>
              <a:rPr lang="en-US"/>
              <a:t>is a </a:t>
            </a:r>
            <a:r>
              <a:rPr lang="en-US" b="1"/>
              <a:t>widely used</a:t>
            </a:r>
            <a:r>
              <a:rPr lang="en-US"/>
              <a:t> collection of </a:t>
            </a:r>
            <a:r>
              <a:rPr lang="en-US" b="1"/>
              <a:t>handwritten digits.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It consists of </a:t>
            </a:r>
            <a:r>
              <a:rPr lang="en-US" b="1"/>
              <a:t>grayscale images</a:t>
            </a:r>
            <a:r>
              <a:rPr lang="en-US"/>
              <a:t>, each </a:t>
            </a:r>
            <a:r>
              <a:rPr lang="en-US" b="1"/>
              <a:t>depicting </a:t>
            </a:r>
            <a:r>
              <a:rPr lang="en-US"/>
              <a:t>a </a:t>
            </a:r>
            <a:r>
              <a:rPr lang="en-US" b="1"/>
              <a:t>single digit </a:t>
            </a:r>
            <a:r>
              <a:rPr lang="en-US"/>
              <a:t>(0 through 9). </a:t>
            </a:r>
            <a:endParaRPr lang="en-US"/>
          </a:p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dataset </a:t>
            </a:r>
            <a:r>
              <a:rPr lang="en-US"/>
              <a:t>contains </a:t>
            </a:r>
            <a:r>
              <a:rPr lang="en-US" b="1"/>
              <a:t>60,000 training images</a:t>
            </a:r>
            <a:r>
              <a:rPr lang="en-US"/>
              <a:t> and </a:t>
            </a:r>
            <a:r>
              <a:rPr lang="en-US" b="1"/>
              <a:t>10,000 testing images,</a:t>
            </a:r>
            <a:r>
              <a:rPr lang="en-US"/>
              <a:t> each of size </a:t>
            </a:r>
            <a:r>
              <a:rPr lang="en-US" b="1"/>
              <a:t>28x28</a:t>
            </a:r>
            <a:r>
              <a:rPr lang="en-US"/>
              <a:t> pixels.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225" y="3891915"/>
            <a:ext cx="7448550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convolution operation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58950"/>
            <a:ext cx="10515600" cy="1062990"/>
          </a:xfrm>
        </p:spPr>
        <p:txBody>
          <a:bodyPr/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convolution </a:t>
            </a:r>
            <a:r>
              <a:rPr lang="en-US"/>
              <a:t>operation consists of </a:t>
            </a:r>
            <a:r>
              <a:rPr lang="en-US" b="1"/>
              <a:t>sliding </a:t>
            </a:r>
            <a:r>
              <a:rPr lang="en-US"/>
              <a:t>a</a:t>
            </a:r>
            <a:r>
              <a:rPr lang="en-US" b="1"/>
              <a:t> kernel </a:t>
            </a:r>
            <a:r>
              <a:rPr lang="en-US"/>
              <a:t>(also called </a:t>
            </a:r>
            <a:r>
              <a:rPr lang="en-US" b="1"/>
              <a:t>weights</a:t>
            </a:r>
            <a:r>
              <a:rPr lang="en-US"/>
              <a:t>) across the </a:t>
            </a:r>
            <a:r>
              <a:rPr lang="en-US" b="1"/>
              <a:t>dimensions </a:t>
            </a:r>
            <a:r>
              <a:rPr lang="en-US"/>
              <a:t>of a </a:t>
            </a:r>
            <a:r>
              <a:rPr lang="en-US" b="1"/>
              <a:t>tensor </a:t>
            </a:r>
            <a:r>
              <a:rPr lang="en-US"/>
              <a:t>and </a:t>
            </a:r>
            <a:r>
              <a:rPr lang="en-US" b="1"/>
              <a:t>computing the sum of products</a:t>
            </a:r>
            <a:r>
              <a:rPr lang="en-US"/>
              <a:t> of the corresponding </a:t>
            </a:r>
            <a:r>
              <a:rPr lang="en-US" b="1"/>
              <a:t>tensor </a:t>
            </a:r>
            <a:r>
              <a:rPr lang="en-US" b="1"/>
              <a:t>values</a:t>
            </a:r>
            <a:r>
              <a:rPr lang="en-US"/>
              <a:t> and </a:t>
            </a:r>
            <a:r>
              <a:rPr lang="en-US" b="1"/>
              <a:t>weights</a:t>
            </a:r>
            <a:endParaRPr lang="en-US" b="1"/>
          </a:p>
        </p:txBody>
      </p:sp>
      <p:sp>
        <p:nvSpPr>
          <p:cNvPr id="4" name="Rectangles 3"/>
          <p:cNvSpPr/>
          <p:nvPr/>
        </p:nvSpPr>
        <p:spPr>
          <a:xfrm>
            <a:off x="1296035" y="3154680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296035" y="3630930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296035" y="4107180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296035" y="4583430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296035" y="5059680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4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296035" y="5535930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5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10895" y="6153785"/>
            <a:ext cx="157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Input tensor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2714625" y="3154680"/>
            <a:ext cx="476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714625" y="3630930"/>
            <a:ext cx="476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2714625" y="4107180"/>
            <a:ext cx="476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510155" y="4691380"/>
            <a:ext cx="885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kernel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1"/>
              <p:nvPr/>
            </p:nvSpPr>
            <p:spPr>
              <a:xfrm>
                <a:off x="2052955" y="3225800"/>
                <a:ext cx="3810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55" y="3225800"/>
                <a:ext cx="38100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1"/>
              <p:nvPr/>
            </p:nvSpPr>
            <p:spPr>
              <a:xfrm>
                <a:off x="2052955" y="3675380"/>
                <a:ext cx="3810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55" y="3675380"/>
                <a:ext cx="38100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1"/>
              <p:nvPr/>
            </p:nvSpPr>
            <p:spPr>
              <a:xfrm>
                <a:off x="2052955" y="4163060"/>
                <a:ext cx="3810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55" y="4163060"/>
                <a:ext cx="38100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s 18"/>
              <p:cNvSpPr/>
              <p:nvPr/>
            </p:nvSpPr>
            <p:spPr>
              <a:xfrm>
                <a:off x="4545330" y="3630930"/>
                <a:ext cx="3100705" cy="4762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baseline="-25000">
                  <a:solidFill>
                    <a:schemeClr val="bg1"/>
                  </a:solidFill>
                  <a:uFillTx/>
                </a:endParaRPr>
              </a:p>
            </p:txBody>
          </p:sp>
        </mc:Choice>
        <mc:Fallback>
          <p:sp>
            <p:nvSpPr>
              <p:cNvPr id="19" name="Rectangles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30" y="3630930"/>
                <a:ext cx="3100705" cy="476250"/>
              </a:xfrm>
              <a:prstGeom prst="rect">
                <a:avLst/>
              </a:prstGeom>
              <a:blipFill rotWithShape="1">
                <a:blip r:embed="rId2"/>
                <a:stretch>
                  <a:fillRect l="-205" t="-1333" r="-205" b="-1333"/>
                </a:stretch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3190875" y="3392805"/>
            <a:ext cx="1354455" cy="47625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90875" y="3869055"/>
            <a:ext cx="135445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9" idx="1"/>
          </p:cNvCxnSpPr>
          <p:nvPr/>
        </p:nvCxnSpPr>
        <p:spPr>
          <a:xfrm flipV="1">
            <a:off x="3190875" y="3869055"/>
            <a:ext cx="1354455" cy="47625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10271760" y="3099435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10271760" y="3575685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10271760" y="4051935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10271760" y="4528185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10271760" y="5004435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4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10271760" y="5480685"/>
            <a:ext cx="4762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r>
              <a:rPr lang="en-US" baseline="-25000">
                <a:solidFill>
                  <a:schemeClr val="bg1"/>
                </a:solidFill>
                <a:uFillTx/>
              </a:rPr>
              <a:t>5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9691370" y="3633470"/>
                <a:ext cx="3810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70" y="3633470"/>
                <a:ext cx="38100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/>
              <p:nvPr/>
            </p:nvSpPr>
            <p:spPr>
              <a:xfrm>
                <a:off x="9691370" y="4107815"/>
                <a:ext cx="3810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70" y="4107815"/>
                <a:ext cx="38100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 Box 31"/>
              <p:cNvSpPr txBox="1"/>
              <p:nvPr/>
            </p:nvSpPr>
            <p:spPr>
              <a:xfrm>
                <a:off x="9691370" y="4582160"/>
                <a:ext cx="3810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2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70" y="4582160"/>
                <a:ext cx="38100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s 32"/>
          <p:cNvSpPr/>
          <p:nvPr/>
        </p:nvSpPr>
        <p:spPr>
          <a:xfrm>
            <a:off x="9015730" y="3629660"/>
            <a:ext cx="476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9015730" y="4105910"/>
            <a:ext cx="476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9015730" y="4582160"/>
            <a:ext cx="4762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s 36"/>
              <p:cNvSpPr/>
              <p:nvPr/>
            </p:nvSpPr>
            <p:spPr>
              <a:xfrm>
                <a:off x="4545330" y="4107180"/>
                <a:ext cx="3100705" cy="4762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𝑘</m:t>
                      </m:r>
                      <m:r>
                        <a:rPr lang="en-US" i="1" baseline="-25000">
                          <a:solidFill>
                            <a:schemeClr val="bg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baseline="-25000">
                  <a:solidFill>
                    <a:schemeClr val="bg1"/>
                  </a:solidFill>
                  <a:uFillTx/>
                </a:endParaRPr>
              </a:p>
            </p:txBody>
          </p:sp>
        </mc:Choice>
        <mc:Fallback>
          <p:sp>
            <p:nvSpPr>
              <p:cNvPr id="37" name="Rectangles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30" y="4107180"/>
                <a:ext cx="3100705" cy="476250"/>
              </a:xfrm>
              <a:prstGeom prst="rect">
                <a:avLst/>
              </a:prstGeom>
              <a:blipFill rotWithShape="1">
                <a:blip r:embed="rId3"/>
                <a:stretch>
                  <a:fillRect l="-205" t="-1333" r="-205" b="-1333"/>
                </a:stretch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33" idx="1"/>
            <a:endCxn id="37" idx="3"/>
          </p:cNvCxnSpPr>
          <p:nvPr/>
        </p:nvCxnSpPr>
        <p:spPr>
          <a:xfrm flipH="1">
            <a:off x="7646035" y="3867785"/>
            <a:ext cx="1369695" cy="4775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1"/>
            <a:endCxn id="37" idx="3"/>
          </p:cNvCxnSpPr>
          <p:nvPr/>
        </p:nvCxnSpPr>
        <p:spPr>
          <a:xfrm flipH="1">
            <a:off x="7646035" y="4344035"/>
            <a:ext cx="136969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1"/>
            <a:endCxn id="37" idx="3"/>
          </p:cNvCxnSpPr>
          <p:nvPr/>
        </p:nvCxnSpPr>
        <p:spPr>
          <a:xfrm flipH="1" flipV="1">
            <a:off x="7646035" y="4345305"/>
            <a:ext cx="1369695" cy="4749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s 40"/>
          <p:cNvSpPr/>
          <p:nvPr/>
        </p:nvSpPr>
        <p:spPr>
          <a:xfrm>
            <a:off x="4545330" y="4583430"/>
            <a:ext cx="3100705" cy="476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aseline="-25000">
                <a:solidFill>
                  <a:schemeClr val="bg1"/>
                </a:solidFill>
                <a:uFillTx/>
              </a:rPr>
              <a:t>....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4545965" y="5059680"/>
            <a:ext cx="3100705" cy="476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aseline="-25000">
                <a:solidFill>
                  <a:schemeClr val="bg1"/>
                </a:solidFill>
                <a:uFillTx/>
              </a:rPr>
              <a:t>....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5227955" y="6012180"/>
            <a:ext cx="1736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output tensor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287385" y="40824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Train a </a:t>
            </a:r>
            <a:r>
              <a:rPr lang="en-US" b="1"/>
              <a:t>three-layers</a:t>
            </a:r>
            <a:r>
              <a:rPr lang="en-US"/>
              <a:t> </a:t>
            </a:r>
            <a:r>
              <a:rPr lang="en-US" b="1"/>
              <a:t>MLP </a:t>
            </a:r>
            <a:r>
              <a:rPr lang="en-US"/>
              <a:t>to solve the </a:t>
            </a:r>
            <a:r>
              <a:rPr lang="en-US" b="1"/>
              <a:t>MNIST classification </a:t>
            </a:r>
            <a:r>
              <a:rPr lang="en-US"/>
              <a:t>problem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Each </a:t>
            </a:r>
            <a:r>
              <a:rPr lang="en-US" b="1"/>
              <a:t>MNIST </a:t>
            </a:r>
            <a:r>
              <a:rPr lang="en-US"/>
              <a:t>image is </a:t>
            </a:r>
            <a:r>
              <a:rPr lang="en-US" b="1"/>
              <a:t>1x28x28</a:t>
            </a:r>
            <a:r>
              <a:rPr lang="en-US"/>
              <a:t>, reshape it to </a:t>
            </a:r>
            <a:r>
              <a:rPr lang="en-US" b="1"/>
              <a:t>768</a:t>
            </a:r>
            <a:endParaRPr lang="en-US"/>
          </a:p>
          <a:p>
            <a:r>
              <a:rPr lang="en-US"/>
              <a:t>The MLP should have </a:t>
            </a:r>
            <a:r>
              <a:rPr lang="en-US" b="1"/>
              <a:t>300 hidden neurons</a:t>
            </a:r>
            <a:endParaRPr lang="en-US"/>
          </a:p>
          <a:p>
            <a:r>
              <a:rPr lang="en-US"/>
              <a:t>The MLP should have </a:t>
            </a:r>
            <a:r>
              <a:rPr lang="en-US" b="1"/>
              <a:t>10 output neurons</a:t>
            </a:r>
            <a:r>
              <a:rPr lang="en-US"/>
              <a:t>, one per each class</a:t>
            </a:r>
            <a:endParaRPr lang="en-US"/>
          </a:p>
          <a:p>
            <a:r>
              <a:rPr lang="en-US"/>
              <a:t>Use the </a:t>
            </a:r>
            <a:r>
              <a:rPr lang="en-US" b="1"/>
              <a:t>LeakyReLU </a:t>
            </a:r>
            <a:r>
              <a:rPr lang="en-US"/>
              <a:t>activation function</a:t>
            </a:r>
            <a:endParaRPr lang="en-US"/>
          </a:p>
          <a:p>
            <a:r>
              <a:rPr lang="en-US"/>
              <a:t>Use the </a:t>
            </a:r>
            <a:r>
              <a:rPr lang="en-US" b="1"/>
              <a:t>CrossEntropyLoss </a:t>
            </a:r>
            <a:r>
              <a:rPr lang="en-US"/>
              <a:t>loss function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2257425"/>
          </a:xfrm>
        </p:spPr>
        <p:txBody>
          <a:bodyPr/>
          <a:p>
            <a:pPr marL="0" indent="0">
              <a:buNone/>
            </a:pPr>
            <a:r>
              <a:rPr lang="en-US"/>
              <a:t>Train a </a:t>
            </a:r>
            <a:r>
              <a:rPr lang="en-US" b="1"/>
              <a:t>CNN </a:t>
            </a:r>
            <a:r>
              <a:rPr lang="en-US"/>
              <a:t>without residual blocks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The CNN given an </a:t>
            </a:r>
            <a:r>
              <a:rPr lang="en-US" b="1"/>
              <a:t>input MNIST </a:t>
            </a:r>
            <a:r>
              <a:rPr lang="en-US"/>
              <a:t>image should </a:t>
            </a:r>
            <a:r>
              <a:rPr lang="en-US" b="1"/>
              <a:t>output </a:t>
            </a:r>
            <a:r>
              <a:rPr lang="en-US"/>
              <a:t>a </a:t>
            </a:r>
            <a:r>
              <a:rPr lang="en-US" b="1"/>
              <a:t>feature vector</a:t>
            </a:r>
            <a:endParaRPr lang="en-US"/>
          </a:p>
          <a:p>
            <a:r>
              <a:rPr lang="en-US"/>
              <a:t>Train the network in a way that </a:t>
            </a:r>
            <a:r>
              <a:rPr lang="en-US" b="1"/>
              <a:t>euclidean distance</a:t>
            </a:r>
            <a:r>
              <a:rPr lang="en-US"/>
              <a:t> between </a:t>
            </a:r>
            <a:r>
              <a:rPr lang="en-US" b="1"/>
              <a:t>feature vectors</a:t>
            </a:r>
            <a:r>
              <a:rPr lang="en-US"/>
              <a:t> of different classes is the </a:t>
            </a:r>
            <a:r>
              <a:rPr lang="en-US" b="1"/>
              <a:t>same </a:t>
            </a:r>
            <a:r>
              <a:rPr lang="en-US"/>
              <a:t>as the </a:t>
            </a:r>
            <a:r>
              <a:rPr lang="en-US" b="1"/>
              <a:t>difference between the classes</a:t>
            </a:r>
            <a:endParaRPr lang="en-US" b="1"/>
          </a:p>
        </p:txBody>
      </p:sp>
      <p:sp>
        <p:nvSpPr>
          <p:cNvPr id="4" name="Rectangles 3"/>
          <p:cNvSpPr/>
          <p:nvPr/>
        </p:nvSpPr>
        <p:spPr>
          <a:xfrm>
            <a:off x="1082040" y="4185285"/>
            <a:ext cx="1072515" cy="1072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082040" y="5601335"/>
            <a:ext cx="1072515" cy="1072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350260" y="4215765"/>
            <a:ext cx="1870075" cy="1011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CNN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350260" y="5631815"/>
            <a:ext cx="1870075" cy="1011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CNN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416040" y="4996815"/>
            <a:ext cx="1144270" cy="788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Dist</a:t>
            </a:r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2154555" y="4721860"/>
            <a:ext cx="119570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154555" y="6137910"/>
            <a:ext cx="119570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3"/>
          </p:cNvCxnSpPr>
          <p:nvPr/>
        </p:nvCxnSpPr>
        <p:spPr>
          <a:xfrm>
            <a:off x="5220335" y="4721860"/>
            <a:ext cx="1176020" cy="525780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 flipV="1">
            <a:off x="5220335" y="5554345"/>
            <a:ext cx="1176020" cy="58356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70470" y="5391150"/>
            <a:ext cx="123761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952865" y="5068570"/>
            <a:ext cx="2052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Train this to be 6 - 4 = 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522335" y="472440"/>
            <a:ext cx="3159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Bonus: plot a 2D PCA of the feature vectors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95145"/>
            <a:ext cx="10515600" cy="2308225"/>
          </a:xfrm>
        </p:spPr>
        <p:txBody>
          <a:bodyPr/>
          <a:p>
            <a:pPr marL="0" indent="0">
              <a:buNone/>
            </a:pPr>
            <a:r>
              <a:rPr lang="en-US"/>
              <a:t>Train a </a:t>
            </a:r>
            <a:r>
              <a:rPr lang="en-US" b="1"/>
              <a:t>ResNet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>
                <a:sym typeface="+mn-ea"/>
              </a:rPr>
              <a:t>The ResNet given an </a:t>
            </a:r>
            <a:r>
              <a:rPr lang="en-US" b="1">
                <a:sym typeface="+mn-ea"/>
              </a:rPr>
              <a:t>input MNIST </a:t>
            </a:r>
            <a:r>
              <a:rPr lang="en-US">
                <a:sym typeface="+mn-ea"/>
              </a:rPr>
              <a:t>image should </a:t>
            </a:r>
            <a:r>
              <a:rPr lang="en-US" b="1">
                <a:sym typeface="+mn-ea"/>
              </a:rPr>
              <a:t>output </a:t>
            </a:r>
            <a:r>
              <a:rPr lang="en-US">
                <a:sym typeface="+mn-ea"/>
              </a:rPr>
              <a:t>a </a:t>
            </a:r>
            <a:r>
              <a:rPr lang="en-US" b="1">
                <a:sym typeface="+mn-ea"/>
              </a:rPr>
              <a:t>image </a:t>
            </a:r>
            <a:r>
              <a:rPr lang="en-US">
                <a:sym typeface="+mn-ea"/>
              </a:rPr>
              <a:t>with the </a:t>
            </a:r>
            <a:r>
              <a:rPr lang="en-US" b="1">
                <a:sym typeface="+mn-ea"/>
              </a:rPr>
              <a:t>same </a:t>
            </a:r>
            <a:r>
              <a:rPr lang="en-US" b="1">
                <a:sym typeface="+mn-ea"/>
              </a:rPr>
              <a:t>shape</a:t>
            </a:r>
            <a:endParaRPr lang="en-US" b="1">
              <a:sym typeface="+mn-ea"/>
            </a:endParaRPr>
          </a:p>
          <a:p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output </a:t>
            </a:r>
            <a:r>
              <a:rPr lang="en-US">
                <a:sym typeface="+mn-ea"/>
              </a:rPr>
              <a:t>image should </a:t>
            </a:r>
            <a:r>
              <a:rPr lang="en-US" b="1">
                <a:sym typeface="+mn-ea"/>
              </a:rPr>
              <a:t>depict </a:t>
            </a:r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successive number</a:t>
            </a:r>
            <a:r>
              <a:rPr lang="en-US">
                <a:sym typeface="+mn-ea"/>
              </a:rPr>
              <a:t> w.r.t. the </a:t>
            </a:r>
            <a:r>
              <a:rPr lang="en-US" b="1">
                <a:sym typeface="+mn-ea"/>
              </a:rPr>
              <a:t>input </a:t>
            </a:r>
            <a:r>
              <a:rPr lang="en-US">
                <a:sym typeface="+mn-ea"/>
              </a:rPr>
              <a:t>one</a:t>
            </a:r>
            <a:endParaRPr lang="en-US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4662805"/>
            <a:ext cx="1422400" cy="1447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015" y="4674235"/>
            <a:ext cx="1423035" cy="143573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729480" y="4808220"/>
            <a:ext cx="1983105" cy="114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ResNet</a:t>
            </a:r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3575050" y="5380990"/>
            <a:ext cx="1154430" cy="571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6712585" y="5380990"/>
            <a:ext cx="1154430" cy="114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convolution operation in 2D</a:t>
            </a:r>
            <a:endParaRPr lang="en-US"/>
          </a:p>
        </p:txBody>
      </p:sp>
      <p:sp>
        <p:nvSpPr>
          <p:cNvPr id="9" name="Content Placeholder 8"/>
          <p:cNvSpPr/>
          <p:nvPr>
            <p:ph idx="1"/>
          </p:nvPr>
        </p:nvSpPr>
        <p:spPr>
          <a:xfrm>
            <a:off x="647700" y="1825625"/>
            <a:ext cx="6675120" cy="4827905"/>
          </a:xfrm>
        </p:spPr>
        <p:txBody>
          <a:bodyPr/>
          <a:p>
            <a:pPr marL="0" indent="0">
              <a:buNone/>
            </a:pPr>
            <a:r>
              <a:rPr lang="en-US"/>
              <a:t>In </a:t>
            </a:r>
            <a:r>
              <a:rPr lang="en-US" b="1"/>
              <a:t>2D</a:t>
            </a:r>
            <a:r>
              <a:rPr lang="en-US"/>
              <a:t> the convolutional </a:t>
            </a:r>
            <a:r>
              <a:rPr lang="en-US" b="1"/>
              <a:t>kernel slides </a:t>
            </a:r>
            <a:r>
              <a:rPr lang="en-US"/>
              <a:t>across the </a:t>
            </a:r>
            <a:r>
              <a:rPr lang="en-US" b="1"/>
              <a:t>width </a:t>
            </a:r>
            <a:r>
              <a:rPr lang="en-US"/>
              <a:t>and </a:t>
            </a:r>
            <a:r>
              <a:rPr lang="en-US" b="1"/>
              <a:t>height </a:t>
            </a:r>
            <a:r>
              <a:rPr lang="en-US"/>
              <a:t>of the input tensor.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u="sng"/>
              <a:t>For a 2D convolution:</a:t>
            </a:r>
            <a:endParaRPr lang="en-US" u="sng"/>
          </a:p>
          <a:p>
            <a:r>
              <a:rPr lang="en-US"/>
              <a:t>If the </a:t>
            </a:r>
            <a:r>
              <a:rPr lang="en-US" b="1"/>
              <a:t>input</a:t>
            </a:r>
            <a:r>
              <a:rPr lang="en-US"/>
              <a:t> is a </a:t>
            </a:r>
            <a:r>
              <a:rPr lang="en-US" b="1"/>
              <a:t>two-dimensional</a:t>
            </a:r>
            <a:r>
              <a:rPr lang="en-US"/>
              <a:t> tensor</a:t>
            </a:r>
            <a:endParaRPr lang="en-US"/>
          </a:p>
          <a:p>
            <a:pPr lvl="1"/>
            <a:r>
              <a:rPr lang="en-US"/>
              <a:t>The </a:t>
            </a:r>
            <a:r>
              <a:rPr lang="en-US" b="1"/>
              <a:t>kernel </a:t>
            </a:r>
            <a:r>
              <a:rPr lang="en-US"/>
              <a:t>is a </a:t>
            </a:r>
            <a:r>
              <a:rPr lang="en-US" b="1"/>
              <a:t>two-dimensional</a:t>
            </a:r>
            <a:r>
              <a:rPr lang="en-US"/>
              <a:t> tensor</a:t>
            </a:r>
            <a:endParaRPr lang="en-US"/>
          </a:p>
          <a:p>
            <a:pPr lvl="0"/>
            <a:r>
              <a:rPr lang="en-US"/>
              <a:t>If the </a:t>
            </a:r>
            <a:r>
              <a:rPr lang="en-US" b="1"/>
              <a:t>input </a:t>
            </a:r>
            <a:r>
              <a:rPr lang="en-US"/>
              <a:t>is a </a:t>
            </a:r>
            <a:r>
              <a:rPr lang="en-US" b="1"/>
              <a:t>three-dimensional</a:t>
            </a:r>
            <a:r>
              <a:rPr lang="en-US"/>
              <a:t> tensor (like an RGB image [w x h x 3])</a:t>
            </a:r>
            <a:endParaRPr lang="en-US"/>
          </a:p>
          <a:p>
            <a:pPr lvl="1"/>
            <a:r>
              <a:rPr lang="en-US"/>
              <a:t>The </a:t>
            </a:r>
            <a:r>
              <a:rPr lang="en-US" b="1"/>
              <a:t>kernel</a:t>
            </a:r>
            <a:r>
              <a:rPr lang="en-US"/>
              <a:t> is a </a:t>
            </a:r>
            <a:r>
              <a:rPr lang="en-US" b="1"/>
              <a:t>three-dimensional</a:t>
            </a:r>
            <a:r>
              <a:rPr lang="en-US"/>
              <a:t> tensor with the </a:t>
            </a:r>
            <a:r>
              <a:rPr lang="en-US" b="1"/>
              <a:t>last dimension</a:t>
            </a:r>
            <a:r>
              <a:rPr lang="en-US"/>
              <a:t> </a:t>
            </a:r>
            <a:r>
              <a:rPr lang="en-US" b="1"/>
              <a:t>matching</a:t>
            </a:r>
            <a:r>
              <a:rPr lang="en-US"/>
              <a:t> the one of the </a:t>
            </a:r>
            <a:r>
              <a:rPr lang="en-US" b="1"/>
              <a:t>input</a:t>
            </a:r>
            <a:endParaRPr lang="en-US" b="1"/>
          </a:p>
          <a:p>
            <a:pPr lvl="0"/>
            <a:r>
              <a:rPr lang="en-US"/>
              <a:t>The </a:t>
            </a:r>
            <a:r>
              <a:rPr lang="en-US" b="1"/>
              <a:t>input can</a:t>
            </a:r>
            <a:r>
              <a:rPr lang="en-US"/>
              <a:t> be a </a:t>
            </a:r>
            <a:r>
              <a:rPr lang="en-US" b="1"/>
              <a:t>four-dimensional</a:t>
            </a:r>
            <a:r>
              <a:rPr lang="en-US"/>
              <a:t> tensor but the </a:t>
            </a:r>
            <a:r>
              <a:rPr lang="en-US" b="1"/>
              <a:t>first dimension</a:t>
            </a:r>
            <a:r>
              <a:rPr lang="en-US"/>
              <a:t> must be the </a:t>
            </a:r>
            <a:r>
              <a:rPr lang="en-US" b="1"/>
              <a:t>batch</a:t>
            </a:r>
            <a:r>
              <a:rPr lang="en-US"/>
              <a:t> one </a:t>
            </a:r>
            <a:endParaRPr lang="en-US"/>
          </a:p>
        </p:txBody>
      </p:sp>
      <p:pic>
        <p:nvPicPr>
          <p:cNvPr id="11" name="loop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29270" y="2211070"/>
            <a:ext cx="3418840" cy="3388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>
                <p:cTn id="7" repeatCount="indefinite" fill="hold" display="1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The convolution operation in 2D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4962525" cy="4351655"/>
          </a:xfrm>
        </p:spPr>
        <p:txBody>
          <a:bodyPr/>
          <a:p>
            <a:pPr marL="0" indent="0">
              <a:buNone/>
            </a:pPr>
            <a:r>
              <a:rPr lang="en-US"/>
              <a:t>In the 2D convolution the </a:t>
            </a:r>
            <a:r>
              <a:rPr lang="en-US" b="1"/>
              <a:t>last dimension</a:t>
            </a:r>
            <a:r>
              <a:rPr lang="en-US"/>
              <a:t> of the </a:t>
            </a:r>
            <a:r>
              <a:rPr lang="en-US" b="1"/>
              <a:t>input tensor</a:t>
            </a:r>
            <a:r>
              <a:rPr lang="en-US"/>
              <a:t> and </a:t>
            </a:r>
            <a:r>
              <a:rPr lang="en-US" b="1"/>
              <a:t>kernel </a:t>
            </a:r>
            <a:r>
              <a:rPr lang="en-US"/>
              <a:t>must </a:t>
            </a:r>
            <a:r>
              <a:rPr lang="en-US" b="1"/>
              <a:t>match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Input tensor </a:t>
            </a:r>
            <a:r>
              <a:rPr lang="en-US" b="1"/>
              <a:t>H</a:t>
            </a:r>
            <a:r>
              <a:rPr lang="en-US" b="1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i</a:t>
            </a:r>
            <a:r>
              <a:rPr lang="en-US" b="1"/>
              <a:t> x W</a:t>
            </a:r>
            <a:r>
              <a:rPr lang="en-US" b="1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i</a:t>
            </a:r>
            <a:r>
              <a:rPr lang="en-US" b="1"/>
              <a:t> x </a:t>
            </a:r>
            <a:r>
              <a:rPr lang="en-US" b="1" u="sng">
                <a:solidFill>
                  <a:srgbClr val="FF0000"/>
                </a:solidFill>
              </a:rPr>
              <a:t>D</a:t>
            </a:r>
            <a:endParaRPr lang="en-US"/>
          </a:p>
          <a:p>
            <a:r>
              <a:rPr lang="en-US"/>
              <a:t>Kernel </a:t>
            </a:r>
            <a:r>
              <a:rPr lang="en-US" b="1"/>
              <a:t>H</a:t>
            </a:r>
            <a:r>
              <a:rPr lang="en-US" b="1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k</a:t>
            </a:r>
            <a:r>
              <a:rPr lang="en-US" b="1"/>
              <a:t> x W</a:t>
            </a:r>
            <a:r>
              <a:rPr lang="en-US" b="1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k</a:t>
            </a:r>
            <a:r>
              <a:rPr lang="en-US" b="1"/>
              <a:t> x </a:t>
            </a:r>
            <a:r>
              <a:rPr lang="en-US" b="1" u="sng">
                <a:solidFill>
                  <a:srgbClr val="FF0000"/>
                </a:solidFill>
              </a:rPr>
              <a:t>D</a:t>
            </a:r>
            <a:endParaRPr lang="en-US" b="1" u="sng"/>
          </a:p>
          <a:p>
            <a:endParaRPr lang="en-US" b="1" u="sng"/>
          </a:p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output </a:t>
            </a:r>
            <a:r>
              <a:rPr lang="en-US"/>
              <a:t>is: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H</a:t>
            </a:r>
            <a:r>
              <a:rPr lang="en-US" b="1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o</a:t>
            </a:r>
            <a:r>
              <a:rPr lang="en-US" b="1"/>
              <a:t> x W</a:t>
            </a:r>
            <a:r>
              <a:rPr lang="en-US" b="1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o</a:t>
            </a:r>
            <a:r>
              <a:rPr lang="en-US" b="1"/>
              <a:t> x </a:t>
            </a:r>
            <a:r>
              <a:rPr lang="en-US" b="1" u="sng">
                <a:solidFill>
                  <a:srgbClr val="FF0000"/>
                </a:solidFill>
              </a:rPr>
              <a:t>1</a:t>
            </a:r>
            <a:endParaRPr lang="en-US" b="1" u="sng">
              <a:solidFill>
                <a:srgbClr val="FF0000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0" y="1825625"/>
            <a:ext cx="5730875" cy="435165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539990" y="6055360"/>
            <a:ext cx="2602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The depth dimension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is called “channels”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7894320" y="4826635"/>
            <a:ext cx="946785" cy="1228725"/>
          </a:xfrm>
          <a:prstGeom prst="straightConnector1">
            <a:avLst/>
          </a:prstGeom>
          <a:ln w="222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Convolution: padding and stride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36370"/>
            <a:ext cx="10515600" cy="4351338"/>
          </a:xfrm>
        </p:spPr>
        <p:txBody>
          <a:bodyPr/>
          <a:p>
            <a:r>
              <a:rPr lang="en-US" b="1"/>
              <a:t>Padding </a:t>
            </a:r>
            <a:r>
              <a:rPr lang="en-US"/>
              <a:t>means </a:t>
            </a:r>
            <a:r>
              <a:rPr lang="en-US" b="1"/>
              <a:t>adding extra pixels</a:t>
            </a:r>
            <a:r>
              <a:rPr lang="en-US"/>
              <a:t> (zeros, for example) </a:t>
            </a:r>
            <a:r>
              <a:rPr lang="en-US" b="1"/>
              <a:t>around </a:t>
            </a:r>
            <a:r>
              <a:rPr lang="en-US"/>
              <a:t>the </a:t>
            </a:r>
            <a:r>
              <a:rPr lang="en-US" b="1"/>
              <a:t>input </a:t>
            </a:r>
            <a:r>
              <a:rPr lang="en-US"/>
              <a:t>tensor. This is done to ensure that the convolutional operation can process the entire input, especially at the edges.</a:t>
            </a:r>
            <a:endParaRPr lang="en-US"/>
          </a:p>
          <a:p>
            <a:r>
              <a:rPr lang="en-US" b="1"/>
              <a:t>Stride </a:t>
            </a:r>
            <a:r>
              <a:rPr lang="en-US"/>
              <a:t>refers to the </a:t>
            </a:r>
            <a:r>
              <a:rPr lang="en-US" b="1"/>
              <a:t>step size</a:t>
            </a:r>
            <a:r>
              <a:rPr lang="en-US"/>
              <a:t> at which the convolutional </a:t>
            </a:r>
            <a:r>
              <a:rPr lang="en-US" b="1"/>
              <a:t>kernel moves </a:t>
            </a:r>
            <a:r>
              <a:rPr lang="en-US"/>
              <a:t>across the input tensor. A </a:t>
            </a:r>
            <a:r>
              <a:rPr lang="en-US" b="1"/>
              <a:t>larger stride</a:t>
            </a:r>
            <a:r>
              <a:rPr lang="en-US"/>
              <a:t> results in a </a:t>
            </a:r>
            <a:r>
              <a:rPr lang="en-US" b="1"/>
              <a:t>smaller output size</a:t>
            </a:r>
            <a:r>
              <a:rPr lang="en-US"/>
              <a:t>, as the kernel skips more pixels with each step.</a:t>
            </a:r>
            <a:endParaRPr lang="en-US"/>
          </a:p>
        </p:txBody>
      </p:sp>
      <p:pic>
        <p:nvPicPr>
          <p:cNvPr id="5" name="loop1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48230" y="3711575"/>
            <a:ext cx="2465705" cy="2863850"/>
          </a:xfrm>
          <a:prstGeom prst="rect">
            <a:avLst/>
          </a:prstGeom>
        </p:spPr>
      </p:pic>
      <p:pic>
        <p:nvPicPr>
          <p:cNvPr id="6" name="loop2">
            <a:hlinkClick r:id="" action="ppaction://media"/>
          </p:cNvPr>
          <p:cNvPicPr/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365875" y="3712210"/>
            <a:ext cx="2834005" cy="2863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75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8" dur="27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>
                <p:cTn id="9" repeatCount="indefinite" fill="hold" display="1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 fullScrn="0">
              <p:cMediaNode>
                <p:cTn id="10" repeatCount="indefinite" fill="hold" display="1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2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2D convolution with N output channels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19555"/>
            <a:ext cx="10515600" cy="1713865"/>
          </a:xfrm>
        </p:spPr>
        <p:txBody>
          <a:bodyPr/>
          <a:p>
            <a:pPr marL="0" indent="0">
              <a:buNone/>
            </a:pPr>
            <a:r>
              <a:rPr lang="en-US"/>
              <a:t>In this example the </a:t>
            </a:r>
            <a:r>
              <a:rPr lang="en-US" b="1"/>
              <a:t>first convolution</a:t>
            </a:r>
            <a:r>
              <a:rPr lang="en-US"/>
              <a:t> is using an</a:t>
            </a:r>
            <a:r>
              <a:rPr lang="en-US" b="1"/>
              <a:t> 11x11x3</a:t>
            </a:r>
            <a:r>
              <a:rPr lang="en-US"/>
              <a:t> </a:t>
            </a:r>
            <a:r>
              <a:rPr lang="en-US" b="1"/>
              <a:t>kernel </a:t>
            </a:r>
            <a:r>
              <a:rPr lang="en-US"/>
              <a:t>with </a:t>
            </a:r>
            <a:r>
              <a:rPr lang="en-US" b="1"/>
              <a:t>stride=4</a:t>
            </a:r>
            <a:r>
              <a:rPr lang="en-US"/>
              <a:t>, the </a:t>
            </a:r>
            <a:r>
              <a:rPr lang="en-US" b="1"/>
              <a:t>input </a:t>
            </a:r>
            <a:r>
              <a:rPr lang="en-US"/>
              <a:t>tensor is </a:t>
            </a:r>
            <a:r>
              <a:rPr lang="en-US" b="1"/>
              <a:t>227x227x3</a:t>
            </a:r>
            <a:r>
              <a:rPr lang="en-US"/>
              <a:t> and the </a:t>
            </a:r>
            <a:r>
              <a:rPr lang="en-US" b="1"/>
              <a:t>output </a:t>
            </a:r>
            <a:r>
              <a:rPr lang="en-US"/>
              <a:t>is </a:t>
            </a:r>
            <a:r>
              <a:rPr lang="en-US" b="1"/>
              <a:t>55x55x96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Shouldn’t be 55x55x1?</a:t>
            </a:r>
            <a:endParaRPr lang="en-US"/>
          </a:p>
          <a:p>
            <a:pPr marL="0" indent="0">
              <a:buNone/>
            </a:pPr>
            <a:r>
              <a:rPr lang="en-US"/>
              <a:t>Yes. There are </a:t>
            </a:r>
            <a:r>
              <a:rPr lang="en-US" b="1"/>
              <a:t>96</a:t>
            </a:r>
            <a:r>
              <a:rPr lang="en-US"/>
              <a:t> 11x11x3 </a:t>
            </a:r>
            <a:r>
              <a:rPr lang="en-US" b="1"/>
              <a:t>kernels</a:t>
            </a:r>
            <a:r>
              <a:rPr lang="en-US"/>
              <a:t>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025" y="3324860"/>
            <a:ext cx="8871585" cy="3116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Conv2d layer in PyTorch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071880"/>
          </a:xfrm>
        </p:spPr>
        <p:txBody>
          <a:bodyPr/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Conv2d </a:t>
            </a:r>
            <a:r>
              <a:rPr lang="en-US"/>
              <a:t>layer in PyTorch performs </a:t>
            </a:r>
            <a:r>
              <a:rPr lang="en-US" b="1"/>
              <a:t>N convolutions</a:t>
            </a:r>
            <a:r>
              <a:rPr lang="en-US"/>
              <a:t> with </a:t>
            </a:r>
            <a:r>
              <a:rPr lang="en-US" b="1"/>
              <a:t>N kernels</a:t>
            </a:r>
            <a:r>
              <a:rPr lang="en-US"/>
              <a:t> over the </a:t>
            </a:r>
            <a:r>
              <a:rPr lang="en-US" b="1"/>
              <a:t>same input tensor</a:t>
            </a:r>
            <a:r>
              <a:rPr lang="en-US"/>
              <a:t> and </a:t>
            </a:r>
            <a:r>
              <a:rPr lang="en-US" b="1"/>
              <a:t>add a bias</a:t>
            </a:r>
            <a:r>
              <a:rPr lang="en-US"/>
              <a:t> to each result, the </a:t>
            </a:r>
            <a:r>
              <a:rPr lang="en-US" b="1"/>
              <a:t>output </a:t>
            </a:r>
            <a:r>
              <a:rPr lang="en-US"/>
              <a:t>of the Conv2D layer is a tensor with a </a:t>
            </a:r>
            <a:r>
              <a:rPr lang="en-US" b="1"/>
              <a:t>depth of N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4990" y="5407025"/>
            <a:ext cx="3462020" cy="13601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115" y="3020060"/>
            <a:ext cx="6542405" cy="9709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410460" y="4728210"/>
            <a:ext cx="1870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Input channels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53305" y="4728210"/>
            <a:ext cx="2032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output channels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458075" y="4728845"/>
            <a:ext cx="1400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kernel size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431020" y="4728210"/>
            <a:ext cx="1419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arguments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3345815" y="3919220"/>
            <a:ext cx="2550160" cy="80899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5869940" y="3949700"/>
            <a:ext cx="465455" cy="77851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7254875" y="3959860"/>
            <a:ext cx="903605" cy="768985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8604250" y="3929380"/>
            <a:ext cx="1536700" cy="79883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Conv2d layer in PyTorch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92910"/>
            <a:ext cx="10515600" cy="2115820"/>
          </a:xfrm>
        </p:spPr>
        <p:txBody>
          <a:bodyPr/>
          <a:p>
            <a:pPr marL="0" indent="0">
              <a:buNone/>
            </a:pPr>
            <a:r>
              <a:rPr lang="en-US"/>
              <a:t>The convolutions are carried out in </a:t>
            </a:r>
            <a:r>
              <a:rPr lang="en-US" b="1"/>
              <a:t>parallel.</a:t>
            </a:r>
            <a:endParaRPr lang="en-US" b="1"/>
          </a:p>
          <a:p>
            <a:pPr marL="0" indent="0">
              <a:buNone/>
            </a:pPr>
            <a:r>
              <a:rPr lang="en-US"/>
              <a:t>Since the </a:t>
            </a:r>
            <a:r>
              <a:rPr lang="en-US" b="1"/>
              <a:t>machine </a:t>
            </a:r>
            <a:r>
              <a:rPr lang="en-US"/>
              <a:t>needs to </a:t>
            </a:r>
            <a:r>
              <a:rPr lang="en-US" b="1"/>
              <a:t>perform </a:t>
            </a:r>
            <a:r>
              <a:rPr lang="en-US"/>
              <a:t>the </a:t>
            </a:r>
            <a:r>
              <a:rPr lang="en-US" b="1"/>
              <a:t>same operation</a:t>
            </a:r>
            <a:r>
              <a:rPr lang="en-US"/>
              <a:t> over </a:t>
            </a:r>
            <a:r>
              <a:rPr lang="en-US" b="1"/>
              <a:t>multiple inputs</a:t>
            </a:r>
            <a:r>
              <a:rPr lang="en-US"/>
              <a:t> it can exploit the </a:t>
            </a:r>
            <a:r>
              <a:rPr lang="en-US" b="1"/>
              <a:t>SIMD </a:t>
            </a:r>
            <a:r>
              <a:rPr lang="en-US"/>
              <a:t>paradigm.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That's why </a:t>
            </a:r>
            <a:r>
              <a:rPr lang="en-US" b="1"/>
              <a:t>GPU</a:t>
            </a:r>
            <a:r>
              <a:rPr lang="en-US"/>
              <a:t> are </a:t>
            </a:r>
            <a:r>
              <a:rPr lang="en-US" b="1"/>
              <a:t>perfect</a:t>
            </a:r>
            <a:r>
              <a:rPr lang="en-US"/>
              <a:t> for this kind of </a:t>
            </a:r>
            <a:r>
              <a:rPr lang="en-US" b="1"/>
              <a:t>operation</a:t>
            </a:r>
            <a:r>
              <a:rPr lang="en-US"/>
              <a:t>.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0" y="4574540"/>
            <a:ext cx="5232400" cy="16338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Pooling Layers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1899920"/>
          </a:xfrm>
        </p:spPr>
        <p:txBody>
          <a:bodyPr/>
          <a:p>
            <a:pPr marL="0" indent="0">
              <a:buNone/>
            </a:pPr>
            <a:r>
              <a:rPr lang="en-US"/>
              <a:t>You can </a:t>
            </a:r>
            <a:r>
              <a:rPr lang="en-US" b="1"/>
              <a:t>reduce</a:t>
            </a:r>
            <a:r>
              <a:rPr lang="en-US"/>
              <a:t> the </a:t>
            </a:r>
            <a:r>
              <a:rPr lang="en-US" b="1"/>
              <a:t>height</a:t>
            </a:r>
            <a:r>
              <a:rPr lang="en-US"/>
              <a:t> and </a:t>
            </a:r>
            <a:r>
              <a:rPr lang="en-US" b="1"/>
              <a:t>width</a:t>
            </a:r>
            <a:r>
              <a:rPr lang="en-US" b="1"/>
              <a:t> dimensions</a:t>
            </a:r>
            <a:r>
              <a:rPr lang="en-US"/>
              <a:t> of a three-dimensional </a:t>
            </a:r>
            <a:r>
              <a:rPr lang="en-US" b="1"/>
              <a:t>tensor using </a:t>
            </a:r>
            <a:r>
              <a:rPr lang="en-US"/>
              <a:t>a convolution with a </a:t>
            </a:r>
            <a:r>
              <a:rPr lang="en-US" b="1"/>
              <a:t>stride or</a:t>
            </a:r>
            <a:r>
              <a:rPr lang="en-US"/>
              <a:t> you can use a </a:t>
            </a:r>
            <a:r>
              <a:rPr lang="en-US" b="1"/>
              <a:t>pooling layer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pooling layer</a:t>
            </a:r>
            <a:r>
              <a:rPr lang="en-US"/>
              <a:t> is a layer that </a:t>
            </a:r>
            <a:r>
              <a:rPr lang="en-US" b="1"/>
              <a:t>applies </a:t>
            </a:r>
            <a:r>
              <a:rPr lang="en-US"/>
              <a:t>a </a:t>
            </a:r>
            <a:r>
              <a:rPr lang="en-US" b="1"/>
              <a:t>reduction</a:t>
            </a:r>
            <a:r>
              <a:rPr lang="en-US"/>
              <a:t> operation over a convolution </a:t>
            </a:r>
            <a:r>
              <a:rPr lang="en-US" b="1"/>
              <a:t>sliding window.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0510" y="3872230"/>
            <a:ext cx="6570345" cy="24974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MEDIACOVER_FLAG" val="1"/>
  <p:tag name="KSO_WM_UNIT_MEDIACOVER_BTN_STATE" val="1"/>
</p:tagLst>
</file>

<file path=ppt/tags/tag2.xml><?xml version="1.0" encoding="utf-8"?>
<p:tagLst xmlns:p="http://schemas.openxmlformats.org/presentationml/2006/main">
  <p:tag name="KSO_WM_MEDIACOVER_FLAG" val="1"/>
  <p:tag name="KSO_WM_UNIT_MEDIACOVER_BTN_STATE" val="1"/>
</p:tagLst>
</file>

<file path=ppt/tags/tag3.xml><?xml version="1.0" encoding="utf-8"?>
<p:tagLst xmlns:p="http://schemas.openxmlformats.org/presentationml/2006/main">
  <p:tag name="KSO_WM_MEDIACOVER_FLAG" val="1"/>
  <p:tag name="KSO_WM_UNIT_MEDIACOVER_BTN_STAT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6016</Words>
  <Application>WPS Presentation</Application>
  <PresentationFormat>宽屏</PresentationFormat>
  <Paragraphs>284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DejaVu Sans</vt:lpstr>
      <vt:lpstr>DejaVu Math TeX Gyre</vt:lpstr>
      <vt:lpstr>Arial Black</vt:lpstr>
      <vt:lpstr>Microsoft YaHei</vt:lpstr>
      <vt:lpstr>Arial Unicode MS</vt:lpstr>
      <vt:lpstr>SimSun</vt:lpstr>
      <vt:lpstr>ProFontIIx Nerd Font</vt:lpstr>
      <vt:lpstr>AurulentSansMono Nerd Font</vt:lpstr>
      <vt:lpstr>Office Theme</vt:lpstr>
      <vt:lpstr>CNN</vt:lpstr>
      <vt:lpstr>The convolution operation</vt:lpstr>
      <vt:lpstr>The convolution operation in 2D</vt:lpstr>
      <vt:lpstr>The convolution operation in 2D</vt:lpstr>
      <vt:lpstr>Convolution: padding and stride</vt:lpstr>
      <vt:lpstr>A 2D convolution with N output channels</vt:lpstr>
      <vt:lpstr>Conv2d layer in PyTorch</vt:lpstr>
      <vt:lpstr>Conv2d layer in PyTorch</vt:lpstr>
      <vt:lpstr>Pooling Layers</vt:lpstr>
      <vt:lpstr>Activation functions</vt:lpstr>
      <vt:lpstr>Anatomy of a Convolutional Neural Network</vt:lpstr>
      <vt:lpstr>Convolutional Neural Network in PyTorch</vt:lpstr>
      <vt:lpstr>Residual Networks (ResNet)</vt:lpstr>
      <vt:lpstr>Residual Networks (ResNet): half-padding</vt:lpstr>
      <vt:lpstr>Residual Networks (ResNet): down-scaling</vt:lpstr>
      <vt:lpstr>Residual Networks (ResNet): The “standard” Residual Block</vt:lpstr>
      <vt:lpstr>The BatchNorm2d layer</vt:lpstr>
      <vt:lpstr>torchvision.datasets</vt:lpstr>
      <vt:lpstr>The MNIST Dataset</vt:lpstr>
      <vt:lpstr>Exercise 0</vt:lpstr>
      <vt:lpstr>Exercise 1</vt:lpstr>
      <vt:lpstr>Exercise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federico</cp:lastModifiedBy>
  <cp:revision>96</cp:revision>
  <dcterms:created xsi:type="dcterms:W3CDTF">2023-10-11T09:35:06Z</dcterms:created>
  <dcterms:modified xsi:type="dcterms:W3CDTF">2023-10-11T09:35:06Z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