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71" r:id="rId6"/>
    <p:sldId id="259" r:id="rId7"/>
    <p:sldId id="270" r:id="rId8"/>
    <p:sldId id="274" r:id="rId9"/>
    <p:sldId id="294" r:id="rId10"/>
    <p:sldId id="295" r:id="rId11"/>
    <p:sldId id="272" r:id="rId12"/>
    <p:sldId id="273" r:id="rId13"/>
    <p:sldId id="285" r:id="rId14"/>
    <p:sldId id="260" r:id="rId15"/>
    <p:sldId id="261" r:id="rId16"/>
    <p:sldId id="263" r:id="rId17"/>
    <p:sldId id="286" r:id="rId18"/>
    <p:sldId id="262" r:id="rId19"/>
    <p:sldId id="287" r:id="rId20"/>
    <p:sldId id="265" r:id="rId21"/>
    <p:sldId id="266" r:id="rId22"/>
    <p:sldId id="29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RNN in PyTorch (end loss)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362575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2216150"/>
            <a:ext cx="5775325" cy="361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RNN in PyTorch (step loss)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370965"/>
            <a:ext cx="652462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-121920"/>
            <a:ext cx="10515600" cy="1325563"/>
          </a:xfrm>
        </p:spPr>
        <p:txBody>
          <a:bodyPr/>
          <a:p>
            <a:r>
              <a:rPr lang="en-US"/>
              <a:t>Simple </a:t>
            </a:r>
            <a:r>
              <a:rPr lang="en-US">
                <a:solidFill>
                  <a:srgbClr val="FF0000"/>
                </a:solidFill>
              </a:rPr>
              <a:t>batched </a:t>
            </a:r>
            <a:r>
              <a:rPr lang="en-US"/>
              <a:t>RNN in PyTorch (out on last state)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755" y="916940"/>
            <a:ext cx="9254490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Vanishing gradient problem in RNNs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RNNs are prone to the </a:t>
            </a:r>
            <a:r>
              <a:rPr lang="en-US" b="1"/>
              <a:t>vanishing gradient</a:t>
            </a:r>
            <a:r>
              <a:rPr lang="en-US"/>
              <a:t> problem, </a:t>
            </a:r>
            <a:r>
              <a:rPr lang="en-US" b="1"/>
              <a:t>hindering </a:t>
            </a:r>
            <a:r>
              <a:rPr lang="en-US"/>
              <a:t>their </a:t>
            </a:r>
            <a:r>
              <a:rPr lang="en-US" b="1"/>
              <a:t>ability </a:t>
            </a:r>
            <a:r>
              <a:rPr lang="en-US"/>
              <a:t>to </a:t>
            </a:r>
            <a:r>
              <a:rPr lang="en-US" b="1"/>
              <a:t>learn </a:t>
            </a:r>
            <a:r>
              <a:rPr lang="en-US"/>
              <a:t>from </a:t>
            </a:r>
            <a:r>
              <a:rPr lang="en-US" b="1"/>
              <a:t>long sequences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This occurs when </a:t>
            </a:r>
            <a:r>
              <a:rPr lang="en-US" b="1"/>
              <a:t>gradients </a:t>
            </a:r>
            <a:r>
              <a:rPr lang="en-US"/>
              <a:t>become </a:t>
            </a:r>
            <a:r>
              <a:rPr lang="en-US" b="1"/>
              <a:t>extremely small</a:t>
            </a:r>
            <a:r>
              <a:rPr lang="en-US"/>
              <a:t> during backpropagation through time, </a:t>
            </a:r>
            <a:r>
              <a:rPr lang="en-US" b="1"/>
              <a:t>especially </a:t>
            </a:r>
            <a:r>
              <a:rPr lang="en-US"/>
              <a:t>in </a:t>
            </a:r>
            <a:r>
              <a:rPr lang="en-US" b="1"/>
              <a:t>long sequences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Factors like repeated application of weight matrices, certain activation functions, and poor initialization contribute to this issue.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4086225"/>
            <a:ext cx="4486910" cy="2589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Vanishing gradient problem mitigation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vanishing gradient problem </a:t>
            </a:r>
            <a:r>
              <a:rPr lang="en-US"/>
              <a:t>in RNN can be </a:t>
            </a:r>
            <a:r>
              <a:rPr lang="en-US" b="1"/>
              <a:t>mitigated </a:t>
            </a:r>
            <a:r>
              <a:rPr lang="en-US"/>
              <a:t>but </a:t>
            </a:r>
            <a:r>
              <a:rPr lang="en-US" b="1"/>
              <a:t>cannot </a:t>
            </a:r>
            <a:r>
              <a:rPr lang="en-US"/>
              <a:t>be completely </a:t>
            </a:r>
            <a:r>
              <a:rPr lang="en-US" b="1"/>
              <a:t>solved.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There are </a:t>
            </a:r>
            <a:r>
              <a:rPr lang="en-US" b="1"/>
              <a:t>several architectures </a:t>
            </a:r>
            <a:r>
              <a:rPr lang="en-US"/>
              <a:t>that tries to </a:t>
            </a:r>
            <a:r>
              <a:rPr lang="en-US" b="1"/>
              <a:t>mitigate </a:t>
            </a:r>
            <a:r>
              <a:rPr lang="en-US"/>
              <a:t>it </a:t>
            </a:r>
            <a:r>
              <a:rPr lang="en-US" b="1"/>
              <a:t>by selectively retain </a:t>
            </a:r>
            <a:r>
              <a:rPr lang="en-US"/>
              <a:t>and </a:t>
            </a:r>
            <a:r>
              <a:rPr lang="en-US" b="1"/>
              <a:t>forget information </a:t>
            </a:r>
            <a:r>
              <a:rPr lang="en-US"/>
              <a:t>during sequential processing.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the next slides we will delve deeper into: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Long-Short Term Memory (LSTM) networks</a:t>
            </a:r>
            <a:endParaRPr lang="en-US"/>
          </a:p>
          <a:p>
            <a:r>
              <a:rPr lang="en-US"/>
              <a:t>Gated Recurrent Unit (GRU) networks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Long-Short Term Memory (LSTM)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94510"/>
            <a:ext cx="10515600" cy="1551305"/>
          </a:xfrm>
        </p:spPr>
        <p:txBody>
          <a:bodyPr/>
          <a:p>
            <a:pPr marL="0" indent="0">
              <a:buNone/>
            </a:pPr>
            <a:r>
              <a:rPr lang="en-US"/>
              <a:t>Long Short-Term Memory (LSTM) is a </a:t>
            </a:r>
            <a:r>
              <a:rPr lang="en-US" b="1"/>
              <a:t>type </a:t>
            </a:r>
            <a:r>
              <a:rPr lang="en-US"/>
              <a:t>of </a:t>
            </a:r>
            <a:r>
              <a:rPr lang="en-US" b="1"/>
              <a:t>recurrent neural network</a:t>
            </a:r>
            <a:r>
              <a:rPr lang="en-US"/>
              <a:t> (RNN) architecture </a:t>
            </a:r>
            <a:r>
              <a:rPr lang="en-US" b="1"/>
              <a:t>designed </a:t>
            </a:r>
            <a:r>
              <a:rPr lang="en-US"/>
              <a:t>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/>
              <a:t>gradient </a:t>
            </a:r>
            <a:r>
              <a:rPr lang="en-US" b="1"/>
              <a:t>problem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LSTMs </a:t>
            </a:r>
            <a:r>
              <a:rPr lang="en-US" b="1"/>
              <a:t>introduce </a:t>
            </a:r>
            <a:r>
              <a:rPr lang="en-US"/>
              <a:t>a </a:t>
            </a:r>
            <a:r>
              <a:rPr lang="en-US" b="1"/>
              <a:t>memory cell </a:t>
            </a:r>
            <a:r>
              <a:rPr lang="en-US"/>
              <a:t>with a </a:t>
            </a:r>
            <a:r>
              <a:rPr lang="en-US" b="1"/>
              <a:t>gating </a:t>
            </a:r>
            <a:r>
              <a:rPr lang="en-US"/>
              <a:t>mechanism, allowing it to </a:t>
            </a:r>
            <a:r>
              <a:rPr lang="en-US" b="1"/>
              <a:t>selectively store</a:t>
            </a:r>
            <a:r>
              <a:rPr lang="en-US"/>
              <a:t>, </a:t>
            </a:r>
            <a:r>
              <a:rPr lang="en-US" b="1"/>
              <a:t>read</a:t>
            </a:r>
            <a:r>
              <a:rPr lang="en-US"/>
              <a:t>, and </a:t>
            </a:r>
            <a:r>
              <a:rPr lang="en-US" b="1"/>
              <a:t>erase information </a:t>
            </a:r>
            <a:r>
              <a:rPr lang="en-US"/>
              <a:t>over time.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3556000"/>
            <a:ext cx="6800850" cy="29241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47495" y="3724275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gate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48130" y="417830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forget gate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48130" y="4648835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cell gate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47495" y="506793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gate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48130" y="550735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memory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48130" y="592645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hidden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Long-Short Term Memory (LSTM)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5440" y="1825625"/>
            <a:ext cx="85807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Gate Recurrent Unit (GRU)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18640"/>
          </a:xfrm>
        </p:spPr>
        <p:txBody>
          <a:bodyPr/>
          <a:p>
            <a:pPr marL="0" indent="0">
              <a:buNone/>
            </a:pPr>
            <a:r>
              <a:rPr lang="en-US"/>
              <a:t>The</a:t>
            </a:r>
            <a:r>
              <a:rPr lang="en-US" b="1"/>
              <a:t> Gated Recurrent Unit</a:t>
            </a:r>
            <a:r>
              <a:rPr lang="en-US"/>
              <a:t> (GRU) is also a type of </a:t>
            </a:r>
            <a:r>
              <a:rPr lang="en-US" b="1"/>
              <a:t>recurrent neural network </a:t>
            </a:r>
            <a:r>
              <a:rPr lang="en-US"/>
              <a:t>(RNN) architecture designed to </a:t>
            </a:r>
            <a:r>
              <a:rPr lang="en-US" b="1"/>
              <a:t>address </a:t>
            </a:r>
            <a:r>
              <a:rPr lang="en-US"/>
              <a:t>the </a:t>
            </a:r>
            <a:r>
              <a:rPr lang="en-US" b="1"/>
              <a:t>vanishing </a:t>
            </a:r>
            <a:r>
              <a:rPr lang="en-US"/>
              <a:t>gradient </a:t>
            </a:r>
            <a:r>
              <a:rPr lang="en-US" b="1"/>
              <a:t>problem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Similar to Long Short-Term Memory (LSTM), </a:t>
            </a:r>
            <a:r>
              <a:rPr lang="en-US" b="1"/>
              <a:t>GRUs </a:t>
            </a:r>
            <a:r>
              <a:rPr lang="en-US"/>
              <a:t>utilize </a:t>
            </a:r>
            <a:r>
              <a:rPr lang="en-US" b="1"/>
              <a:t>gating </a:t>
            </a:r>
            <a:r>
              <a:rPr lang="en-US"/>
              <a:t>mechanisms, but they have a </a:t>
            </a:r>
            <a:r>
              <a:rPr lang="en-US" b="1"/>
              <a:t>simpler </a:t>
            </a:r>
            <a:r>
              <a:rPr lang="en-US"/>
              <a:t>structure with </a:t>
            </a:r>
            <a:r>
              <a:rPr lang="en-US" b="1"/>
              <a:t>three gates</a:t>
            </a:r>
            <a:r>
              <a:rPr lang="en-US"/>
              <a:t>: the </a:t>
            </a:r>
            <a:r>
              <a:rPr lang="en-US" b="1"/>
              <a:t>reset </a:t>
            </a:r>
            <a:r>
              <a:rPr lang="en-US"/>
              <a:t>gate, the </a:t>
            </a:r>
            <a:r>
              <a:rPr lang="en-US" b="1"/>
              <a:t>update </a:t>
            </a:r>
            <a:r>
              <a:rPr lang="en-US"/>
              <a:t>gate and the </a:t>
            </a:r>
            <a:r>
              <a:rPr lang="en-US" b="1"/>
              <a:t>new</a:t>
            </a:r>
            <a:r>
              <a:rPr lang="en-US"/>
              <a:t> gate.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4010025"/>
            <a:ext cx="8864600" cy="2101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8855" y="4121785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reset gate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9490" y="459041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update gate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99490" y="509968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new gate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99490" y="5598795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 hidden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Gate Recurrent Unit (GRU)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810" y="1584325"/>
            <a:ext cx="6940550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1: RNN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Train this RNN to solve the sequence classification problem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3410585"/>
            <a:ext cx="715327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140" y="4631690"/>
            <a:ext cx="2423160" cy="1824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85" y="2536825"/>
            <a:ext cx="2439035" cy="1784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Recursive Neural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97585"/>
          </a:xfrm>
        </p:spPr>
        <p:txBody>
          <a:bodyPr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Recursive Neural Network</a:t>
            </a:r>
            <a:r>
              <a:rPr lang="en-US"/>
              <a:t> is a kind of neural network </a:t>
            </a:r>
            <a:r>
              <a:rPr lang="en-US" b="1"/>
              <a:t>created </a:t>
            </a:r>
            <a:r>
              <a:rPr lang="en-US"/>
              <a:t>by </a:t>
            </a:r>
            <a:r>
              <a:rPr lang="en-US" b="1"/>
              <a:t>applying </a:t>
            </a:r>
            <a:r>
              <a:rPr lang="en-US"/>
              <a:t>the</a:t>
            </a:r>
            <a:r>
              <a:rPr lang="en-US" b="1"/>
              <a:t> same</a:t>
            </a:r>
            <a:r>
              <a:rPr lang="en-US"/>
              <a:t> set of </a:t>
            </a:r>
            <a:r>
              <a:rPr lang="en-US" b="1"/>
              <a:t>weights recursively </a:t>
            </a:r>
            <a:r>
              <a:rPr lang="en-US"/>
              <a:t>over a</a:t>
            </a:r>
            <a:r>
              <a:rPr lang="en-US" b="1"/>
              <a:t> time-varying input</a:t>
            </a:r>
            <a:r>
              <a:rPr lang="en-US"/>
              <a:t>, to </a:t>
            </a:r>
            <a:r>
              <a:rPr lang="en-US" b="1"/>
              <a:t>produce </a:t>
            </a:r>
            <a:r>
              <a:rPr lang="en-US"/>
              <a:t>a</a:t>
            </a:r>
            <a:r>
              <a:rPr lang="en-US" b="1"/>
              <a:t> time-varying output</a:t>
            </a:r>
            <a:r>
              <a:rPr lang="en-US"/>
              <a:t> over </a:t>
            </a:r>
            <a:r>
              <a:rPr lang="en-US" b="1"/>
              <a:t>variable-length</a:t>
            </a:r>
            <a:r>
              <a:rPr lang="en-US"/>
              <a:t> </a:t>
            </a:r>
            <a:r>
              <a:rPr lang="en-US" b="1"/>
              <a:t>input </a:t>
            </a:r>
            <a:r>
              <a:rPr lang="en-US"/>
              <a:t>structures.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25575" y="37534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131310" y="3753485"/>
            <a:ext cx="2999740" cy="243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425575" y="44310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425575" y="50831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425575" y="571627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340215" y="37534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9340215" y="442150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340215" y="50831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9340215" y="571627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y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1922145" y="399224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21510" y="466979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21510" y="534733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21510" y="594360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31050" y="399224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31050" y="468693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1050" y="5321300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30415" y="5955665"/>
            <a:ext cx="2209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4962525" y="5497830"/>
            <a:ext cx="1337945" cy="445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2: LSTM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Train a LSTM to solve the same sequence classification problem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3273425"/>
            <a:ext cx="99155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3: Compare RNN LSTM and GRU on custom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74705" cy="4351655"/>
          </a:xfrm>
        </p:spPr>
        <p:txBody>
          <a:bodyPr/>
          <a:p>
            <a:pPr marL="0" indent="0">
              <a:buNone/>
            </a:pPr>
            <a:r>
              <a:rPr lang="en-US"/>
              <a:t>Compare a RNN, LSTM and GRU on the same dataset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All the recursive networks should have:</a:t>
            </a:r>
            <a:endParaRPr lang="en-US"/>
          </a:p>
          <a:p>
            <a:pPr lvl="1"/>
            <a:r>
              <a:rPr lang="en-US"/>
              <a:t>300 hidden neurons</a:t>
            </a:r>
            <a:endParaRPr lang="en-US"/>
          </a:p>
          <a:p>
            <a:pPr lvl="1"/>
            <a:r>
              <a:rPr lang="en-US"/>
              <a:t>3 layers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The final classification task should be solved using a single linear layer 300 =&gt; 2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Use same epochs, batch size and learning rate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Recursive Neural Networks: how to build a simple one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91230" y="3591560"/>
            <a:ext cx="2523490" cy="184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cxnSp>
        <p:nvCxnSpPr>
          <p:cNvPr id="14" name="Straight Arrow Connector 13"/>
          <p:cNvCxnSpPr>
            <a:stCxn id="4" idx="3"/>
            <a:endCxn id="32" idx="1"/>
          </p:cNvCxnSpPr>
          <p:nvPr/>
        </p:nvCxnSpPr>
        <p:spPr>
          <a:xfrm flipV="1">
            <a:off x="1996440" y="4051935"/>
            <a:ext cx="1494790" cy="19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479996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529653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79310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6289675" y="171386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237740" y="1768475"/>
            <a:ext cx="2025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 sequence: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014720" y="4512310"/>
            <a:ext cx="149479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3491230" y="3590290"/>
            <a:ext cx="486410" cy="922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3491230" y="4513580"/>
            <a:ext cx="486410" cy="920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1499870" y="47358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5" name="Straight Arrow Connector 34"/>
          <p:cNvCxnSpPr>
            <a:stCxn id="34" idx="3"/>
            <a:endCxn id="33" idx="1"/>
          </p:cNvCxnSpPr>
          <p:nvPr/>
        </p:nvCxnSpPr>
        <p:spPr>
          <a:xfrm flipV="1">
            <a:off x="1996440" y="4973955"/>
            <a:ext cx="149479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H="1">
            <a:off x="3498850" y="4512945"/>
            <a:ext cx="2523490" cy="461010"/>
          </a:xfrm>
          <a:prstGeom prst="bentConnector5">
            <a:avLst>
              <a:gd name="adj1" fmla="val -27931"/>
              <a:gd name="adj2" fmla="val 330716"/>
              <a:gd name="adj3" fmla="val 12830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499870" y="38322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7509510" y="3758565"/>
            <a:ext cx="1925320" cy="151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434830" y="4524375"/>
            <a:ext cx="638175" cy="82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10163810" y="4367530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" grpId="0" bldLvl="0" animBg="1"/>
      <p:bldP spid="38" grpId="0" bldLvl="0" animBg="1"/>
      <p:bldP spid="39" grpId="0" bldLvl="0" animBg="1"/>
      <p:bldP spid="40" grpId="0" bldLvl="0" animBg="1"/>
      <p:bldP spid="41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Recursive Neural Networks: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/>
              <a:t>Recursive Neural Networks</a:t>
            </a:r>
            <a:r>
              <a:rPr lang="en-US"/>
              <a:t> (RNNs) find </a:t>
            </a:r>
            <a:r>
              <a:rPr lang="en-US" b="1"/>
              <a:t>applications </a:t>
            </a:r>
            <a:r>
              <a:rPr lang="en-US"/>
              <a:t>in various fields, leveraging their ability to </a:t>
            </a:r>
            <a:r>
              <a:rPr lang="en-US" b="1"/>
              <a:t>process hierarchical </a:t>
            </a:r>
            <a:r>
              <a:rPr lang="en-US"/>
              <a:t>and </a:t>
            </a:r>
            <a:r>
              <a:rPr lang="en-US" b="1"/>
              <a:t>time-varying </a:t>
            </a:r>
            <a:r>
              <a:rPr lang="en-US"/>
              <a:t>data. The key applications can be </a:t>
            </a:r>
            <a:r>
              <a:rPr lang="en-US" b="1"/>
              <a:t>diveded </a:t>
            </a:r>
            <a:r>
              <a:rPr lang="en-US"/>
              <a:t>into two </a:t>
            </a:r>
            <a:r>
              <a:rPr lang="en-US" b="1"/>
              <a:t>major families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Sequence </a:t>
            </a:r>
            <a:r>
              <a:rPr lang="en-US" b="1"/>
              <a:t>to Task</a:t>
            </a:r>
            <a:endParaRPr lang="en-US"/>
          </a:p>
          <a:p>
            <a:pPr lvl="1"/>
            <a:r>
              <a:rPr lang="en-US"/>
              <a:t>Sequence-to-task models </a:t>
            </a:r>
            <a:r>
              <a:rPr lang="en-US" b="1"/>
              <a:t>process sequential input </a:t>
            </a:r>
            <a:r>
              <a:rPr lang="en-US"/>
              <a:t>data and </a:t>
            </a:r>
            <a:r>
              <a:rPr lang="en-US" b="1"/>
              <a:t>accomplish </a:t>
            </a:r>
            <a:r>
              <a:rPr lang="en-US"/>
              <a:t>specific </a:t>
            </a:r>
            <a:r>
              <a:rPr lang="en-US" b="1"/>
              <a:t>tasks</a:t>
            </a:r>
            <a:r>
              <a:rPr lang="en-US"/>
              <a:t>, such as </a:t>
            </a:r>
            <a:r>
              <a:rPr lang="en-US" b="1"/>
              <a:t>classification </a:t>
            </a:r>
            <a:r>
              <a:rPr lang="en-US"/>
              <a:t>or </a:t>
            </a:r>
            <a:r>
              <a:rPr lang="en-US" b="1"/>
              <a:t>regression</a:t>
            </a:r>
            <a:r>
              <a:rPr lang="en-US"/>
              <a:t>, by capturing temporal dependencies and patterns within the sequence.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Sequence </a:t>
            </a:r>
            <a:r>
              <a:rPr lang="en-US" b="1"/>
              <a:t>to Sequence</a:t>
            </a:r>
            <a:endParaRPr lang="en-US"/>
          </a:p>
          <a:p>
            <a:pPr lvl="1"/>
            <a:r>
              <a:rPr lang="en-US"/>
              <a:t>Sequence-to-sequence (</a:t>
            </a:r>
            <a:r>
              <a:rPr lang="en-US" b="1"/>
              <a:t>seq2seq</a:t>
            </a:r>
            <a:r>
              <a:rPr lang="en-US"/>
              <a:t>) models are designed to handle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output sequences </a:t>
            </a:r>
            <a:r>
              <a:rPr lang="en-US"/>
              <a:t>of </a:t>
            </a:r>
            <a:r>
              <a:rPr lang="en-US" b="1"/>
              <a:t>varying lengths</a:t>
            </a:r>
            <a:r>
              <a:rPr lang="en-US"/>
              <a:t>. Seq2seq models are applied in machine translation, text summarization,  speech-to-text conversion, etc...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58820" y="114998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Recursive Neural Networks: Computational Graph (end loss)</a:t>
            </a:r>
            <a:endParaRPr lang="en-US" sz="2000">
              <a:sym typeface="+mn-ea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53060" y="302133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828800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28800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28800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3060" y="360362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718685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718685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718685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3846830" y="18103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4443730" y="5328920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 </a:t>
            </a:r>
            <a:r>
              <a:rPr lang="en-US">
                <a:sym typeface="+mn-ea"/>
              </a:rPr>
              <a:t>parameters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964170" y="296862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964170" y="296862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7964170" y="355092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6953250" y="181038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49630" y="3260090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0" idx="1"/>
          </p:cNvCxnSpPr>
          <p:nvPr/>
        </p:nvCxnSpPr>
        <p:spPr>
          <a:xfrm>
            <a:off x="849630" y="3842385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  <a:endCxn id="15" idx="2"/>
          </p:cNvCxnSpPr>
          <p:nvPr/>
        </p:nvCxnSpPr>
        <p:spPr>
          <a:xfrm flipV="1">
            <a:off x="5540375" y="4133215"/>
            <a:ext cx="0" cy="11957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2"/>
            <a:endCxn id="16" idx="1"/>
          </p:cNvCxnSpPr>
          <p:nvPr/>
        </p:nvCxnSpPr>
        <p:spPr>
          <a:xfrm rot="5400000" flipV="1">
            <a:off x="3920490" y="2461895"/>
            <a:ext cx="972820" cy="6235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17" idx="1"/>
          </p:cNvCxnSpPr>
          <p:nvPr/>
        </p:nvCxnSpPr>
        <p:spPr>
          <a:xfrm>
            <a:off x="3471545" y="3550920"/>
            <a:ext cx="124714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2"/>
            <a:endCxn id="25" idx="1"/>
          </p:cNvCxnSpPr>
          <p:nvPr/>
        </p:nvCxnSpPr>
        <p:spPr>
          <a:xfrm rot="5400000" flipV="1">
            <a:off x="7096125" y="2392045"/>
            <a:ext cx="972820" cy="76263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3"/>
            <a:endCxn id="26" idx="1"/>
          </p:cNvCxnSpPr>
          <p:nvPr/>
        </p:nvCxnSpPr>
        <p:spPr>
          <a:xfrm>
            <a:off x="6361430" y="3550920"/>
            <a:ext cx="160274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1" idx="0"/>
            <a:endCxn id="5" idx="2"/>
          </p:cNvCxnSpPr>
          <p:nvPr/>
        </p:nvCxnSpPr>
        <p:spPr>
          <a:xfrm rot="16200000" flipV="1">
            <a:off x="3497580" y="3286125"/>
            <a:ext cx="1195705" cy="2889885"/>
          </a:xfrm>
          <a:prstGeom prst="bentConnector3">
            <a:avLst>
              <a:gd name="adj1" fmla="val 4997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24" idx="2"/>
          </p:cNvCxnSpPr>
          <p:nvPr/>
        </p:nvCxnSpPr>
        <p:spPr>
          <a:xfrm rot="16200000">
            <a:off x="6565265" y="3108325"/>
            <a:ext cx="1195705" cy="3245485"/>
          </a:xfrm>
          <a:prstGeom prst="bentConnector3">
            <a:avLst>
              <a:gd name="adj1" fmla="val 4997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961880" y="4629150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9" name="Elbow Connector 48"/>
          <p:cNvCxnSpPr>
            <a:stCxn id="24" idx="3"/>
            <a:endCxn id="48" idx="0"/>
          </p:cNvCxnSpPr>
          <p:nvPr/>
        </p:nvCxnSpPr>
        <p:spPr>
          <a:xfrm>
            <a:off x="9606915" y="3550920"/>
            <a:ext cx="1176655" cy="107823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10471150" y="635698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51" name="Straight Arrow Connector 50"/>
          <p:cNvCxnSpPr>
            <a:stCxn id="48" idx="2"/>
            <a:endCxn id="50" idx="0"/>
          </p:cNvCxnSpPr>
          <p:nvPr/>
        </p:nvCxnSpPr>
        <p:spPr>
          <a:xfrm>
            <a:off x="10783570" y="5793740"/>
            <a:ext cx="0" cy="5632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7595235" y="6202045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 </a:t>
            </a:r>
            <a:r>
              <a:rPr lang="en-US">
                <a:sym typeface="+mn-ea"/>
              </a:rPr>
              <a:t>parameters</a:t>
            </a:r>
            <a:endParaRPr lang="en-US"/>
          </a:p>
        </p:txBody>
      </p:sp>
      <p:cxnSp>
        <p:nvCxnSpPr>
          <p:cNvPr id="53" name="Elbow Connector 52"/>
          <p:cNvCxnSpPr>
            <a:stCxn id="52" idx="0"/>
            <a:endCxn id="48" idx="1"/>
          </p:cNvCxnSpPr>
          <p:nvPr/>
        </p:nvCxnSpPr>
        <p:spPr>
          <a:xfrm rot="16200000">
            <a:off x="8831580" y="5071745"/>
            <a:ext cx="990600" cy="1270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5" grpId="0" animBg="1"/>
      <p:bldP spid="21" grpId="0" animBg="1"/>
      <p:bldP spid="19" grpId="0" animBg="1"/>
      <p:bldP spid="15" grpId="0" animBg="1"/>
      <p:bldP spid="21" grpId="1" animBg="1"/>
      <p:bldP spid="29" grpId="0" animBg="1"/>
      <p:bldP spid="24" grpId="0" animBg="1"/>
      <p:bldP spid="48" grpId="0" animBg="1"/>
      <p:bldP spid="52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Recursive Neural Networks: Computational Graph (step loss)</a:t>
            </a:r>
            <a:endParaRPr lang="en-US" sz="2000">
              <a:sym typeface="+mn-ea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353060" y="416941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828800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28800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28800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3060" y="475170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450205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450205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450205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588510" y="3508375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175885" y="6108700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 parameters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9386570" y="4116705"/>
            <a:ext cx="1642745" cy="1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RNN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9386570" y="4116705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9386570" y="4699000"/>
            <a:ext cx="259080" cy="58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8365490" y="3435350"/>
            <a:ext cx="4965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34" name="Straight Arrow Connector 33"/>
          <p:cNvCxnSpPr>
            <a:stCxn id="23" idx="3"/>
            <a:endCxn id="8" idx="1"/>
          </p:cNvCxnSpPr>
          <p:nvPr/>
        </p:nvCxnSpPr>
        <p:spPr>
          <a:xfrm>
            <a:off x="849630" y="4408170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0" idx="1"/>
          </p:cNvCxnSpPr>
          <p:nvPr/>
        </p:nvCxnSpPr>
        <p:spPr>
          <a:xfrm>
            <a:off x="849630" y="4990465"/>
            <a:ext cx="9791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  <a:endCxn id="15" idx="2"/>
          </p:cNvCxnSpPr>
          <p:nvPr/>
        </p:nvCxnSpPr>
        <p:spPr>
          <a:xfrm flipH="1" flipV="1">
            <a:off x="6271895" y="5281295"/>
            <a:ext cx="635" cy="827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2"/>
            <a:endCxn id="16" idx="1"/>
          </p:cNvCxnSpPr>
          <p:nvPr/>
        </p:nvCxnSpPr>
        <p:spPr>
          <a:xfrm rot="5400000" flipV="1">
            <a:off x="4932045" y="3890010"/>
            <a:ext cx="422910" cy="61341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17" idx="1"/>
          </p:cNvCxnSpPr>
          <p:nvPr/>
        </p:nvCxnSpPr>
        <p:spPr>
          <a:xfrm>
            <a:off x="3471545" y="4699000"/>
            <a:ext cx="197866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9" idx="2"/>
            <a:endCxn id="25" idx="1"/>
          </p:cNvCxnSpPr>
          <p:nvPr/>
        </p:nvCxnSpPr>
        <p:spPr>
          <a:xfrm rot="5400000" flipV="1">
            <a:off x="8752205" y="3773805"/>
            <a:ext cx="495935" cy="7727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3"/>
            <a:endCxn id="26" idx="1"/>
          </p:cNvCxnSpPr>
          <p:nvPr/>
        </p:nvCxnSpPr>
        <p:spPr>
          <a:xfrm>
            <a:off x="7092950" y="4699000"/>
            <a:ext cx="2293620" cy="2914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1" idx="0"/>
            <a:endCxn id="5" idx="2"/>
          </p:cNvCxnSpPr>
          <p:nvPr/>
        </p:nvCxnSpPr>
        <p:spPr>
          <a:xfrm rot="16200000" flipV="1">
            <a:off x="4047808" y="3883978"/>
            <a:ext cx="827405" cy="362204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24" idx="2"/>
          </p:cNvCxnSpPr>
          <p:nvPr/>
        </p:nvCxnSpPr>
        <p:spPr>
          <a:xfrm rot="16200000">
            <a:off x="7826693" y="3727133"/>
            <a:ext cx="827405" cy="39357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3159760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4" name="Elbow Connector 3"/>
          <p:cNvCxnSpPr>
            <a:stCxn id="5" idx="3"/>
            <a:endCxn id="48" idx="2"/>
          </p:cNvCxnSpPr>
          <p:nvPr/>
        </p:nvCxnSpPr>
        <p:spPr>
          <a:xfrm flipV="1">
            <a:off x="3471545" y="3049905"/>
            <a:ext cx="325755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6825615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0758805" y="2426335"/>
            <a:ext cx="1275080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</a:t>
            </a:r>
            <a:endParaRPr lang="en-US"/>
          </a:p>
        </p:txBody>
      </p:sp>
      <p:cxnSp>
        <p:nvCxnSpPr>
          <p:cNvPr id="22" name="Elbow Connector 21"/>
          <p:cNvCxnSpPr>
            <a:stCxn id="15" idx="3"/>
            <a:endCxn id="7" idx="2"/>
          </p:cNvCxnSpPr>
          <p:nvPr/>
        </p:nvCxnSpPr>
        <p:spPr>
          <a:xfrm flipV="1">
            <a:off x="7092950" y="3049905"/>
            <a:ext cx="370205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3"/>
            <a:endCxn id="14" idx="2"/>
          </p:cNvCxnSpPr>
          <p:nvPr/>
        </p:nvCxnSpPr>
        <p:spPr>
          <a:xfrm flipV="1">
            <a:off x="11029315" y="3049905"/>
            <a:ext cx="367030" cy="16490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6366510" y="1362075"/>
            <a:ext cx="2192655" cy="464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MLP parameters</a:t>
            </a:r>
            <a:endParaRPr lang="en-US"/>
          </a:p>
        </p:txBody>
      </p:sp>
      <p:cxnSp>
        <p:nvCxnSpPr>
          <p:cNvPr id="44" name="Elbow Connector 43"/>
          <p:cNvCxnSpPr>
            <a:stCxn id="43" idx="2"/>
            <a:endCxn id="48" idx="0"/>
          </p:cNvCxnSpPr>
          <p:nvPr/>
        </p:nvCxnSpPr>
        <p:spPr>
          <a:xfrm rot="5400000">
            <a:off x="5330190" y="293370"/>
            <a:ext cx="599440" cy="3665855"/>
          </a:xfrm>
          <a:prstGeom prst="bentConnector3">
            <a:avLst>
              <a:gd name="adj1" fmla="val 4994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2"/>
            <a:endCxn id="7" idx="0"/>
          </p:cNvCxnSpPr>
          <p:nvPr/>
        </p:nvCxnSpPr>
        <p:spPr>
          <a:xfrm rot="5400000">
            <a:off x="7163435" y="2126615"/>
            <a:ext cx="599440" cy="31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V="1">
            <a:off x="9130030" y="160020"/>
            <a:ext cx="599440" cy="393319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1889760" y="255397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648325" y="255841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9589770" y="255714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58" name="Straight Arrow Connector 57"/>
          <p:cNvCxnSpPr>
            <a:stCxn id="48" idx="1"/>
            <a:endCxn id="55" idx="3"/>
          </p:cNvCxnSpPr>
          <p:nvPr/>
        </p:nvCxnSpPr>
        <p:spPr>
          <a:xfrm flipH="1">
            <a:off x="2514600" y="2738120"/>
            <a:ext cx="6451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1"/>
            <a:endCxn id="56" idx="3"/>
          </p:cNvCxnSpPr>
          <p:nvPr/>
        </p:nvCxnSpPr>
        <p:spPr>
          <a:xfrm flipH="1">
            <a:off x="6273165" y="2738120"/>
            <a:ext cx="552450" cy="4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57" idx="3"/>
          </p:cNvCxnSpPr>
          <p:nvPr/>
        </p:nvCxnSpPr>
        <p:spPr>
          <a:xfrm flipH="1">
            <a:off x="10214610" y="2738120"/>
            <a:ext cx="544195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5" grpId="0" animBg="1"/>
      <p:bldP spid="21" grpId="0" animBg="1"/>
      <p:bldP spid="48" grpId="0" animBg="1"/>
      <p:bldP spid="55" grpId="0"/>
      <p:bldP spid="43" grpId="0" animBg="1"/>
      <p:bldP spid="19" grpId="0" animBg="1"/>
      <p:bldP spid="15" grpId="0" animBg="1"/>
      <p:bldP spid="21" grpId="1" animBg="1"/>
      <p:bldP spid="7" grpId="0" animBg="1"/>
      <p:bldP spid="29" grpId="0" animBg="1"/>
      <p:bldP spid="24" grpId="0" animBg="1"/>
      <p:bldP spid="14" grpId="0" animBg="1"/>
      <p:bldP spid="57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723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In PyTorch, </a:t>
            </a:r>
            <a:r>
              <a:rPr lang="en-US" b="1"/>
              <a:t>concat </a:t>
            </a:r>
            <a:r>
              <a:rPr lang="en-US"/>
              <a:t>and </a:t>
            </a:r>
            <a:r>
              <a:rPr lang="en-US" b="1"/>
              <a:t>stack </a:t>
            </a:r>
            <a:r>
              <a:rPr lang="en-US"/>
              <a:t>are </a:t>
            </a:r>
            <a:r>
              <a:rPr lang="en-US" b="1"/>
              <a:t>functions </a:t>
            </a:r>
            <a:r>
              <a:rPr lang="en-US"/>
              <a:t>used for </a:t>
            </a:r>
            <a:r>
              <a:rPr lang="en-US" b="1"/>
              <a:t>combining </a:t>
            </a:r>
            <a:r>
              <a:rPr lang="en-US"/>
              <a:t>tensors </a:t>
            </a:r>
            <a:r>
              <a:rPr lang="en-US" b="1"/>
              <a:t>along different dimensions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b="1"/>
              <a:t>Concatenation </a:t>
            </a:r>
            <a:r>
              <a:rPr lang="en-US"/>
              <a:t>(</a:t>
            </a:r>
            <a:r>
              <a:rPr lang="en-US" b="1"/>
              <a:t>torch.</a:t>
            </a:r>
            <a:r>
              <a:rPr lang="en-US" b="1">
                <a:sym typeface="+mn-ea"/>
              </a:rPr>
              <a:t>concat</a:t>
            </a:r>
            <a:r>
              <a:rPr lang="en-US" b="1"/>
              <a:t>)</a:t>
            </a:r>
            <a:r>
              <a:rPr lang="en-US"/>
              <a:t>: </a:t>
            </a:r>
            <a:endParaRPr lang="en-US"/>
          </a:p>
          <a:p>
            <a:pPr lvl="1"/>
            <a:r>
              <a:rPr lang="en-US"/>
              <a:t>This function is used to </a:t>
            </a:r>
            <a:r>
              <a:rPr lang="en-US" b="1"/>
              <a:t>concatenate</a:t>
            </a:r>
            <a:r>
              <a:rPr lang="en-US"/>
              <a:t> tensors </a:t>
            </a:r>
            <a:r>
              <a:rPr lang="en-US" b="1"/>
              <a:t>along</a:t>
            </a:r>
            <a:r>
              <a:rPr lang="en-US"/>
              <a:t> a specified</a:t>
            </a:r>
            <a:r>
              <a:rPr lang="en-US" b="1"/>
              <a:t> dimension</a:t>
            </a:r>
            <a:r>
              <a:rPr lang="en-US"/>
              <a:t>. For example, if you have two </a:t>
            </a:r>
            <a:r>
              <a:rPr lang="en-US" b="1"/>
              <a:t>tensors A</a:t>
            </a:r>
            <a:r>
              <a:rPr lang="en-US"/>
              <a:t> and </a:t>
            </a:r>
            <a:r>
              <a:rPr lang="en-US" b="1"/>
              <a:t>B</a:t>
            </a:r>
            <a:r>
              <a:rPr lang="en-US"/>
              <a:t> with the </a:t>
            </a:r>
            <a:r>
              <a:rPr lang="en-US" b="1"/>
              <a:t>same size</a:t>
            </a:r>
            <a:r>
              <a:rPr lang="en-US"/>
              <a:t> along </a:t>
            </a:r>
            <a:r>
              <a:rPr lang="en-US" b="1"/>
              <a:t>all dimensions except </a:t>
            </a:r>
            <a:r>
              <a:rPr lang="en-US"/>
              <a:t>for a </a:t>
            </a:r>
            <a:r>
              <a:rPr lang="en-US" b="1"/>
              <a:t>specific dimension</a:t>
            </a:r>
            <a:r>
              <a:rPr lang="en-US"/>
              <a:t>, you can </a:t>
            </a:r>
            <a:r>
              <a:rPr lang="en-US" b="1"/>
              <a:t>concatenate </a:t>
            </a:r>
            <a:r>
              <a:rPr lang="en-US"/>
              <a:t>them along </a:t>
            </a:r>
            <a:r>
              <a:rPr lang="en-US" b="1"/>
              <a:t>that </a:t>
            </a:r>
            <a:r>
              <a:rPr lang="en-US"/>
              <a:t>dimension using </a:t>
            </a:r>
            <a:r>
              <a:rPr lang="en-US" b="1"/>
              <a:t>torch.cat([A, B], dim)</a:t>
            </a:r>
            <a:r>
              <a:rPr lang="en-US"/>
              <a:t>.</a:t>
            </a:r>
            <a:endParaRPr lang="en-US"/>
          </a:p>
          <a:p>
            <a:r>
              <a:rPr lang="en-US" b="1"/>
              <a:t>Stacking (torch.stack</a:t>
            </a:r>
            <a:r>
              <a:rPr lang="en-US"/>
              <a:t>): </a:t>
            </a:r>
            <a:endParaRPr lang="en-US"/>
          </a:p>
          <a:p>
            <a:pPr lvl="1"/>
            <a:r>
              <a:rPr lang="en-US"/>
              <a:t>Stacking is </a:t>
            </a:r>
            <a:r>
              <a:rPr lang="en-US" b="1"/>
              <a:t>similar </a:t>
            </a:r>
            <a:r>
              <a:rPr lang="en-US"/>
              <a:t>to concatenation but </a:t>
            </a:r>
            <a:r>
              <a:rPr lang="en-US" b="1"/>
              <a:t>creates</a:t>
            </a:r>
            <a:r>
              <a:rPr lang="en-US"/>
              <a:t> a </a:t>
            </a:r>
            <a:r>
              <a:rPr lang="en-US" b="1"/>
              <a:t>new dimension </a:t>
            </a:r>
            <a:r>
              <a:rPr lang="en-US"/>
              <a:t>for the stacked tensors. If you have two</a:t>
            </a:r>
            <a:r>
              <a:rPr lang="en-US" b="1"/>
              <a:t> tensors A</a:t>
            </a:r>
            <a:r>
              <a:rPr lang="en-US"/>
              <a:t> and </a:t>
            </a:r>
            <a:r>
              <a:rPr lang="en-US" b="1"/>
              <a:t>B</a:t>
            </a:r>
            <a:r>
              <a:rPr lang="en-US"/>
              <a:t>, stacking them with </a:t>
            </a:r>
            <a:r>
              <a:rPr lang="en-US" b="1"/>
              <a:t>torch.stack([A, B], dim)</a:t>
            </a:r>
            <a:r>
              <a:rPr lang="en-US"/>
              <a:t> will </a:t>
            </a:r>
            <a:r>
              <a:rPr lang="en-US" b="1"/>
              <a:t>create </a:t>
            </a:r>
            <a:r>
              <a:rPr lang="en-US"/>
              <a:t>a </a:t>
            </a:r>
            <a:r>
              <a:rPr lang="en-US" b="1"/>
              <a:t>new dimension</a:t>
            </a:r>
            <a:r>
              <a:rPr lang="en-US"/>
              <a:t> along the specified dimension and stack them along that.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Rectangles 47"/>
          <p:cNvSpPr/>
          <p:nvPr/>
        </p:nvSpPr>
        <p:spPr>
          <a:xfrm>
            <a:off x="972439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1020445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10684510" y="41700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972439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1020445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10684510" y="46501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47269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5275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432810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47269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95275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32810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47458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95464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434705" y="168275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47458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95464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434705" y="2162810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026410" y="2736215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025130" y="2776220"/>
            <a:ext cx="33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09982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57988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059940" y="39846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09982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57988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059940" y="446468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9982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57988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2059940" y="494474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109982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157988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2059940" y="542480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449770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497776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45782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449770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97776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545782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593534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641540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689546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593534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641540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689546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937323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985329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10333355" y="449516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937323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985329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10333355" y="4975225"/>
            <a:ext cx="480060" cy="48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51765" y="6106160"/>
            <a:ext cx="333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torch.concat((A, B), dim=0)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349115" y="6106160"/>
            <a:ext cx="333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torch.concat((A, B), dim=1)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8434705" y="6106160"/>
            <a:ext cx="3178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torch.stack((A, B), dim=0)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Concat and Stack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1746885"/>
            <a:ext cx="5410200" cy="43243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3066415"/>
            <a:ext cx="4619625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4295</Words>
  <Application>WPS Presentation</Application>
  <PresentationFormat>宽屏</PresentationFormat>
  <Paragraphs>318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Office Theme</vt:lpstr>
      <vt:lpstr>RNN</vt:lpstr>
      <vt:lpstr>Recursive Neural Networks</vt:lpstr>
      <vt:lpstr>Recursive Neural Networks: how to build a simple one</vt:lpstr>
      <vt:lpstr>Recursive Neural Networks: Applications</vt:lpstr>
      <vt:lpstr>Recursive Neural Networks: Computational Graph (end loss)</vt:lpstr>
      <vt:lpstr>Recursive Neural Networks: Computational Graph (step loss)</vt:lpstr>
      <vt:lpstr>PyTorch: Concat and Stack</vt:lpstr>
      <vt:lpstr>PyTorch: Concat and Stack</vt:lpstr>
      <vt:lpstr>PyTorch: Concat and Stack</vt:lpstr>
      <vt:lpstr>Simple RNN in PyTorch (end loss)</vt:lpstr>
      <vt:lpstr>Simple RNN in PyTorch (step loss)</vt:lpstr>
      <vt:lpstr>Simple batched RNN in PyTorch (out on last state)</vt:lpstr>
      <vt:lpstr>Vanishing gradient problem in RNNs</vt:lpstr>
      <vt:lpstr>Vanishing gradient problem mitigation</vt:lpstr>
      <vt:lpstr>Long-Short Term Memory (LSTM)</vt:lpstr>
      <vt:lpstr>Long-Short Term Memory (LSTM)</vt:lpstr>
      <vt:lpstr>Gate Recurrent Unit (GRU)</vt:lpstr>
      <vt:lpstr>Gate Recurrent Unit (GRU)</vt:lpstr>
      <vt:lpstr>Exercise 1: RNN on custom dataset</vt:lpstr>
      <vt:lpstr>Exercise 2: LSTM on custom dataset</vt:lpstr>
      <vt:lpstr>Exercise 3: Compare RNN LSTM and GRU on custom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130</cp:revision>
  <dcterms:created xsi:type="dcterms:W3CDTF">2023-10-24T20:03:33Z</dcterms:created>
  <dcterms:modified xsi:type="dcterms:W3CDTF">2023-10-24T20:03:33Z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