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8" r:id="rId5"/>
    <p:sldId id="259" r:id="rId6"/>
    <p:sldId id="266" r:id="rId7"/>
    <p:sldId id="265" r:id="rId8"/>
    <p:sldId id="261" r:id="rId9"/>
    <p:sldId id="267" r:id="rId10"/>
    <p:sldId id="268" r:id="rId11"/>
    <p:sldId id="263" r:id="rId12"/>
    <p:sldId id="274" r:id="rId13"/>
    <p:sldId id="275" r:id="rId14"/>
    <p:sldId id="277" r:id="rId15"/>
    <p:sldId id="264" r:id="rId16"/>
    <p:sldId id="278" r:id="rId17"/>
    <p:sldId id="262" r:id="rId18"/>
    <p:sldId id="279" r:id="rId19"/>
    <p:sldId id="282" r:id="rId20"/>
    <p:sldId id="280" r:id="rId21"/>
    <p:sldId id="283" r:id="rId22"/>
    <p:sldId id="281" r:id="rId23"/>
    <p:sldId id="284" r:id="rId24"/>
    <p:sldId id="297" r:id="rId25"/>
    <p:sldId id="299" r:id="rId26"/>
    <p:sldId id="298" r:id="rId27"/>
    <p:sldId id="288" r:id="rId28"/>
    <p:sldId id="300" r:id="rId29"/>
    <p:sldId id="287" r:id="rId30"/>
    <p:sldId id="301" r:id="rId31"/>
    <p:sldId id="302" r:id="rId32"/>
    <p:sldId id="303" r:id="rId33"/>
    <p:sldId id="292" r:id="rId34"/>
    <p:sldId id="304" r:id="rId35"/>
    <p:sldId id="306" r:id="rId36"/>
    <p:sldId id="289" r:id="rId37"/>
    <p:sldId id="290" r:id="rId38"/>
    <p:sldId id="291" r:id="rId39"/>
    <p:sldId id="293" r:id="rId40"/>
    <p:sldId id="307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3"/>
        <p:guide pos="37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PyTorch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Rearrange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10515600" cy="1721485"/>
          </a:xfrm>
        </p:spPr>
        <p:txBody>
          <a:bodyPr/>
          <a:p>
            <a:pPr marL="0" indent="0">
              <a:buNone/>
            </a:pPr>
            <a:r>
              <a:rPr lang="en-US" b="1"/>
              <a:t>Manipulating </a:t>
            </a:r>
            <a:r>
              <a:rPr lang="en-US"/>
              <a:t>the </a:t>
            </a:r>
            <a:r>
              <a:rPr lang="en-US" b="1"/>
              <a:t>shape </a:t>
            </a:r>
            <a:r>
              <a:rPr lang="en-US"/>
              <a:t>of a </a:t>
            </a:r>
            <a:r>
              <a:rPr lang="en-US" b="1"/>
              <a:t>tensor </a:t>
            </a:r>
            <a:r>
              <a:rPr lang="en-US"/>
              <a:t>is called a rearrange operation.</a:t>
            </a:r>
            <a:endParaRPr lang="en-US"/>
          </a:p>
          <a:p>
            <a:pPr marL="0" indent="0">
              <a:buNone/>
            </a:pPr>
            <a:r>
              <a:rPr lang="en-US"/>
              <a:t>When </a:t>
            </a:r>
            <a:r>
              <a:rPr lang="en-US" b="1"/>
              <a:t>rearranging </a:t>
            </a:r>
            <a:r>
              <a:rPr lang="en-US"/>
              <a:t>a tensor the </a:t>
            </a:r>
            <a:r>
              <a:rPr lang="en-US" b="1"/>
              <a:t>number </a:t>
            </a:r>
            <a:r>
              <a:rPr lang="en-US"/>
              <a:t>of </a:t>
            </a:r>
            <a:r>
              <a:rPr lang="en-US" b="1"/>
              <a:t>elements </a:t>
            </a:r>
            <a:r>
              <a:rPr lang="en-US"/>
              <a:t>remains the </a:t>
            </a:r>
            <a:r>
              <a:rPr lang="en-US" b="1"/>
              <a:t>same.</a:t>
            </a:r>
            <a:endParaRPr lang="en-US" b="1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product </a:t>
            </a:r>
            <a:r>
              <a:rPr lang="en-US"/>
              <a:t>of the </a:t>
            </a:r>
            <a:r>
              <a:rPr lang="en-US" b="1"/>
              <a:t>dimensions </a:t>
            </a:r>
            <a:r>
              <a:rPr lang="en-US"/>
              <a:t>is then </a:t>
            </a:r>
            <a:r>
              <a:rPr lang="en-US" b="1"/>
              <a:t>constant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205865" y="370459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778635" y="370459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351405" y="370459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924175" y="370459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205865" y="427736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78635" y="427736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351405" y="427736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2924175" y="427736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205865" y="485013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778635" y="485013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351405" y="485013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11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2924175" y="485013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12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205230" y="5659120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Shape = (3, 4)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19575" y="4563745"/>
            <a:ext cx="245300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7546340" y="285559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8119110" y="285559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7546340" y="342836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8119110" y="342836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7546340" y="400113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8119110" y="400113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7546340" y="457390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8119110" y="457390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7546340" y="514667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8119110" y="514667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546340" y="571944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11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8119110" y="571944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12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8992870" y="4379595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Shape = (6, 2)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Rearrange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10515600" cy="1721485"/>
          </a:xfrm>
        </p:spPr>
        <p:txBody>
          <a:bodyPr/>
          <a:p>
            <a:pPr marL="0" indent="0">
              <a:buNone/>
            </a:pPr>
            <a:r>
              <a:rPr lang="en-US"/>
              <a:t>Rearranging a tensor </a:t>
            </a:r>
            <a:r>
              <a:rPr lang="en-US" b="1"/>
              <a:t>implicitly </a:t>
            </a:r>
            <a:r>
              <a:rPr lang="en-US"/>
              <a:t>defines </a:t>
            </a:r>
            <a:r>
              <a:rPr lang="en-US"/>
              <a:t>an </a:t>
            </a:r>
            <a:r>
              <a:rPr lang="en-US" b="1"/>
              <a:t>order.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173990" y="380682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46760" y="380682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319530" y="380682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892300" y="380682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3990" y="437959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46760" y="437959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319530" y="437959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892300" y="437959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3990" y="495236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46760" y="495236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319530" y="495236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11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892300" y="495236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12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48280" y="4747895"/>
            <a:ext cx="22586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5236845" y="299847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5809615" y="299847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5236845" y="357124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5809615" y="357124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5236845" y="414401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5809615" y="414401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236845" y="471678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5809615" y="471678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5236845" y="528955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5809615" y="528955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5236845" y="586232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11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5809615" y="586232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12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2656205" y="4286885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Rearrange(6, 2)</a:t>
            </a:r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7844790" y="299847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7844790" y="471678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8417560" y="299847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8417560" y="471678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7844790" y="357124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8" name="Rectangles 47"/>
          <p:cNvSpPr/>
          <p:nvPr/>
        </p:nvSpPr>
        <p:spPr>
          <a:xfrm>
            <a:off x="7844790" y="528955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8417560" y="357124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8417560" y="528955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7844790" y="414401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7844790" y="586232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8417560" y="414401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11</a:t>
            </a:r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8417560" y="586232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12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9819640" y="180340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and not this?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9411335" y="2171700"/>
            <a:ext cx="1281430" cy="1338580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3227705" y="2171700"/>
            <a:ext cx="1299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Why this?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3877945" y="2540000"/>
            <a:ext cx="1026795" cy="807085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Rearrange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10515600" cy="2589530"/>
          </a:xfrm>
        </p:spPr>
        <p:txBody>
          <a:bodyPr/>
          <a:p>
            <a:pPr marL="0" indent="0">
              <a:buNone/>
            </a:pPr>
            <a:r>
              <a:rPr lang="en-US"/>
              <a:t>There is </a:t>
            </a:r>
            <a:r>
              <a:rPr lang="en-US" b="1"/>
              <a:t>no</a:t>
            </a:r>
            <a:r>
              <a:rPr lang="en-US"/>
              <a:t> </a:t>
            </a:r>
            <a:r>
              <a:rPr lang="en-US" b="1"/>
              <a:t>right answer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 b="1"/>
              <a:t>PyTorch </a:t>
            </a:r>
            <a:r>
              <a:rPr lang="en-US"/>
              <a:t>uses </a:t>
            </a:r>
            <a:r>
              <a:rPr lang="en-US" b="1"/>
              <a:t>row-major</a:t>
            </a:r>
            <a:r>
              <a:rPr lang="en-US"/>
              <a:t> tensor algebra.</a:t>
            </a:r>
            <a:endParaRPr lang="en-US"/>
          </a:p>
          <a:p>
            <a:pPr marL="0" indent="0">
              <a:buNone/>
            </a:pPr>
            <a:r>
              <a:rPr lang="en-US"/>
              <a:t>When </a:t>
            </a:r>
            <a:r>
              <a:rPr lang="en-US" b="1"/>
              <a:t>rearranging </a:t>
            </a:r>
            <a:r>
              <a:rPr lang="en-US"/>
              <a:t>elements are </a:t>
            </a:r>
            <a:r>
              <a:rPr lang="en-US" b="1"/>
              <a:t>ordered </a:t>
            </a:r>
            <a:r>
              <a:rPr lang="en-US"/>
              <a:t>from </a:t>
            </a:r>
            <a:r>
              <a:rPr lang="en-US" b="1"/>
              <a:t>left to right</a:t>
            </a:r>
            <a:r>
              <a:rPr lang="en-US"/>
              <a:t> </a:t>
            </a:r>
            <a:r>
              <a:rPr lang="en-US" b="1"/>
              <a:t>starting </a:t>
            </a:r>
            <a:r>
              <a:rPr lang="en-US"/>
              <a:t>from the </a:t>
            </a:r>
            <a:r>
              <a:rPr lang="en-US" b="1"/>
              <a:t>first </a:t>
            </a:r>
            <a:r>
              <a:rPr lang="en-US"/>
              <a:t>(</a:t>
            </a:r>
            <a:r>
              <a:rPr lang="en-US" b="1"/>
              <a:t>row</a:t>
            </a:r>
            <a:r>
              <a:rPr lang="en-US"/>
              <a:t>) </a:t>
            </a:r>
            <a:r>
              <a:rPr lang="en-US" b="1"/>
              <a:t>dimension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Elements </a:t>
            </a:r>
            <a:r>
              <a:rPr lang="en-US" b="1"/>
              <a:t>order </a:t>
            </a:r>
            <a:r>
              <a:rPr lang="en-US"/>
              <a:t>is </a:t>
            </a:r>
            <a:r>
              <a:rPr lang="en-US" b="1"/>
              <a:t>maintained </a:t>
            </a:r>
            <a:r>
              <a:rPr lang="en-US"/>
              <a:t>during the </a:t>
            </a:r>
            <a:r>
              <a:rPr lang="en-US" b="1"/>
              <a:t>rearrange </a:t>
            </a:r>
            <a:r>
              <a:rPr lang="en-US"/>
              <a:t>operation. 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725" y="3695700"/>
            <a:ext cx="4019550" cy="2691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 Algebra: Rearrange (4)</a:t>
            </a:r>
            <a:endParaRPr 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>
          <a:xfrm>
            <a:off x="474345" y="1825625"/>
            <a:ext cx="4474845" cy="4351655"/>
          </a:xfrm>
        </p:spPr>
        <p:txBody>
          <a:bodyPr/>
          <a:p>
            <a:pPr marL="0" indent="0">
              <a:buNone/>
            </a:pPr>
            <a:r>
              <a:rPr lang="en-US"/>
              <a:t>In PyTorch there are </a:t>
            </a:r>
            <a:r>
              <a:rPr lang="en-US" b="1"/>
              <a:t>two ways</a:t>
            </a:r>
            <a:r>
              <a:rPr lang="en-US"/>
              <a:t> to </a:t>
            </a:r>
            <a:r>
              <a:rPr lang="en-US" b="1"/>
              <a:t>rearrange </a:t>
            </a:r>
            <a:r>
              <a:rPr lang="en-US"/>
              <a:t>a tensor: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 u="sng"/>
              <a:t>reshape</a:t>
            </a:r>
            <a:endParaRPr lang="en-US"/>
          </a:p>
          <a:p>
            <a:pPr lvl="1"/>
            <a:r>
              <a:rPr lang="en-US" b="1"/>
              <a:t>Actually rearrange </a:t>
            </a:r>
            <a:r>
              <a:rPr lang="en-US"/>
              <a:t>the tensor in the </a:t>
            </a:r>
            <a:r>
              <a:rPr lang="en-US" b="1"/>
              <a:t>memory</a:t>
            </a:r>
            <a:endParaRPr lang="en-US" b="1"/>
          </a:p>
          <a:p>
            <a:pPr lvl="1"/>
            <a:r>
              <a:rPr lang="en-US"/>
              <a:t>Slow rearrange, fast access</a:t>
            </a:r>
            <a:endParaRPr lang="en-US"/>
          </a:p>
          <a:p>
            <a:r>
              <a:rPr lang="en-US" b="1" u="sng"/>
              <a:t>view</a:t>
            </a:r>
            <a:endParaRPr lang="en-US"/>
          </a:p>
          <a:p>
            <a:pPr lvl="1"/>
            <a:r>
              <a:rPr lang="en-US"/>
              <a:t>Only </a:t>
            </a:r>
            <a:r>
              <a:rPr lang="en-US" b="1"/>
              <a:t>modifies </a:t>
            </a:r>
            <a:r>
              <a:rPr lang="en-US"/>
              <a:t>the </a:t>
            </a:r>
            <a:r>
              <a:rPr lang="en-US" b="1"/>
              <a:t>indexing</a:t>
            </a:r>
            <a:r>
              <a:rPr lang="en-US"/>
              <a:t>. The </a:t>
            </a:r>
            <a:r>
              <a:rPr lang="en-US" b="1"/>
              <a:t>memory is not modified</a:t>
            </a:r>
            <a:endParaRPr lang="en-US" b="1"/>
          </a:p>
          <a:p>
            <a:pPr lvl="1"/>
            <a:r>
              <a:rPr lang="en-US"/>
              <a:t>Fast rearrange, slightly slower access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1780" y="1358900"/>
            <a:ext cx="6584315" cy="517906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6537960" y="2140585"/>
            <a:ext cx="768096" cy="225425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537960" y="2406650"/>
            <a:ext cx="457200" cy="210312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10515600" cy="781050"/>
          </a:xfrm>
        </p:spPr>
        <p:txBody>
          <a:bodyPr/>
          <a:p>
            <a:pPr marL="0" indent="0">
              <a:buNone/>
            </a:pPr>
            <a:r>
              <a:rPr lang="en-US"/>
              <a:t>In a </a:t>
            </a:r>
            <a:r>
              <a:rPr lang="en-US" b="1"/>
              <a:t>reduction </a:t>
            </a:r>
            <a:r>
              <a:rPr lang="en-US"/>
              <a:t>the </a:t>
            </a:r>
            <a:r>
              <a:rPr lang="en-US" b="1"/>
              <a:t>elements </a:t>
            </a:r>
            <a:r>
              <a:rPr lang="en-US"/>
              <a:t>of a </a:t>
            </a:r>
            <a:r>
              <a:rPr lang="en-US" b="1"/>
              <a:t>dimension </a:t>
            </a:r>
            <a:r>
              <a:rPr lang="en-US"/>
              <a:t>are </a:t>
            </a:r>
            <a:r>
              <a:rPr lang="en-US" b="1"/>
              <a:t>combined </a:t>
            </a:r>
            <a:r>
              <a:rPr lang="en-US"/>
              <a:t>together</a:t>
            </a:r>
            <a:r>
              <a:rPr lang="en-US"/>
              <a:t> and </a:t>
            </a:r>
            <a:r>
              <a:rPr lang="en-US" b="1"/>
              <a:t>reduced </a:t>
            </a:r>
            <a:r>
              <a:rPr lang="en-US"/>
              <a:t>into a </a:t>
            </a:r>
            <a:r>
              <a:rPr lang="en-US" b="1"/>
              <a:t>new element.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1747520" y="235521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320290" y="235521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893060" y="235521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465830" y="235521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47520" y="292798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320290" y="292798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893060" y="292798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465830" y="292798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47520" y="350075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320290" y="350075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893060" y="350075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11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3465830" y="3500755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12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2610" y="2631440"/>
            <a:ext cx="75628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5262817" y="2447226"/>
                <a:ext cx="6464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2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7" y="2447226"/>
                <a:ext cx="64643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88" t="-155" r="8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s 16"/>
          <p:cNvSpPr/>
          <p:nvPr/>
        </p:nvSpPr>
        <p:spPr>
          <a:xfrm>
            <a:off x="7133590" y="2355215"/>
            <a:ext cx="572770" cy="572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43295" y="2641600"/>
            <a:ext cx="75628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72610" y="3204210"/>
            <a:ext cx="75628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1"/>
              <p:nvPr/>
            </p:nvSpPr>
            <p:spPr>
              <a:xfrm>
                <a:off x="1747457" y="4888166"/>
                <a:ext cx="6464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(∙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7" y="4888166"/>
                <a:ext cx="64643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88" t="-155" r="8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s 20"/>
          <p:cNvSpPr/>
          <p:nvPr/>
        </p:nvSpPr>
        <p:spPr>
          <a:xfrm>
            <a:off x="7133590" y="2927985"/>
            <a:ext cx="572770" cy="572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3295" y="3214370"/>
            <a:ext cx="75628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72610" y="3776980"/>
            <a:ext cx="75628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1"/>
              <p:nvPr/>
            </p:nvSpPr>
            <p:spPr>
              <a:xfrm>
                <a:off x="5262817" y="3592766"/>
                <a:ext cx="6464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2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7" y="3592766"/>
                <a:ext cx="64643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88" t="-155" r="8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s 25"/>
          <p:cNvSpPr/>
          <p:nvPr/>
        </p:nvSpPr>
        <p:spPr>
          <a:xfrm>
            <a:off x="7133590" y="3500755"/>
            <a:ext cx="572770" cy="572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43295" y="3787140"/>
            <a:ext cx="75628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33905" y="4220210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5262817" y="3019996"/>
                <a:ext cx="6464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2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7" y="3019996"/>
                <a:ext cx="64643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88" t="-155" r="8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033905" y="5372735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1747520" y="6050915"/>
            <a:ext cx="572770" cy="572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2320227" y="4892611"/>
                <a:ext cx="6464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(∙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227" y="4892611"/>
                <a:ext cx="64643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88" t="-155" r="8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606675" y="4224655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06675" y="5377180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>
            <a:off x="2320290" y="6055360"/>
            <a:ext cx="572770" cy="572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36"/>
              <p:cNvSpPr txBox="1"/>
              <p:nvPr/>
            </p:nvSpPr>
            <p:spPr>
              <a:xfrm>
                <a:off x="2892997" y="4892611"/>
                <a:ext cx="6464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(∙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7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997" y="4892611"/>
                <a:ext cx="64643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88" t="-155" r="8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3179445" y="4224655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79445" y="5377180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s 39"/>
          <p:cNvSpPr/>
          <p:nvPr/>
        </p:nvSpPr>
        <p:spPr>
          <a:xfrm>
            <a:off x="2893060" y="6055360"/>
            <a:ext cx="572770" cy="572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3465767" y="4892611"/>
                <a:ext cx="6464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(∙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67" y="4892611"/>
                <a:ext cx="64643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88" t="-155" r="8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3752215" y="4224655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52215" y="5377180"/>
            <a:ext cx="0" cy="5619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3465830" y="6055360"/>
            <a:ext cx="572770" cy="572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/>
        </p:nvSpPr>
        <p:spPr>
          <a:xfrm>
            <a:off x="5263515" y="4782185"/>
            <a:ext cx="6928485" cy="158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The </a:t>
            </a:r>
            <a:r>
              <a:rPr lang="en-US">
                <a:solidFill>
                  <a:schemeClr val="tx1"/>
                </a:solidFill>
              </a:rPr>
              <a:t>(3, 4)</a:t>
            </a:r>
            <a:r>
              <a:rPr lang="en-US"/>
              <a:t> tensor can be reduced to a:</a:t>
            </a:r>
            <a:endParaRPr lang="en-US"/>
          </a:p>
          <a:p>
            <a:r>
              <a:rPr lang="en-US">
                <a:solidFill>
                  <a:schemeClr val="accent6"/>
                </a:solidFill>
              </a:rPr>
              <a:t>(1, 4) tensor over the first dimension (rows)</a:t>
            </a:r>
            <a:endParaRPr lang="en-US">
              <a:solidFill>
                <a:schemeClr val="accent6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(3, 1) tensor over the second dimension (columns)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1695450" y="2294255"/>
            <a:ext cx="2406015" cy="715645"/>
          </a:xfrm>
          <a:prstGeom prst="rect">
            <a:avLst/>
          </a:prstGeom>
          <a:noFill/>
          <a:ln w="22225"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1695450" y="2294255"/>
            <a:ext cx="687705" cy="1844040"/>
          </a:xfrm>
          <a:prstGeom prst="rect">
            <a:avLst/>
          </a:prstGeom>
          <a:noFill/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Reduce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10515600" cy="38366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There are </a:t>
            </a:r>
            <a:r>
              <a:rPr lang="en-US" b="1"/>
              <a:t>several reduction </a:t>
            </a:r>
            <a:r>
              <a:rPr lang="en-US"/>
              <a:t>operations.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example:</a:t>
            </a:r>
            <a:endParaRPr lang="en-US"/>
          </a:p>
          <a:p>
            <a:r>
              <a:rPr lang="en-US"/>
              <a:t>Max</a:t>
            </a:r>
            <a:endParaRPr lang="en-US"/>
          </a:p>
          <a:p>
            <a:r>
              <a:rPr lang="en-US"/>
              <a:t>Min</a:t>
            </a:r>
            <a:endParaRPr lang="en-US"/>
          </a:p>
          <a:p>
            <a:r>
              <a:rPr lang="en-US"/>
              <a:t>Sum</a:t>
            </a:r>
            <a:endParaRPr lang="en-US"/>
          </a:p>
          <a:p>
            <a:r>
              <a:rPr lang="en-US"/>
              <a:t>Mean</a:t>
            </a:r>
            <a:endParaRPr lang="en-US"/>
          </a:p>
          <a:p>
            <a:r>
              <a:rPr lang="en-US"/>
              <a:t>Std</a:t>
            </a:r>
            <a:endParaRPr lang="en-US"/>
          </a:p>
          <a:p>
            <a:r>
              <a:rPr lang="en-US"/>
              <a:t>...</a:t>
            </a:r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60" y="2620010"/>
            <a:ext cx="7966710" cy="3773805"/>
          </a:xfrm>
          <a:prstGeom prst="rect">
            <a:avLst/>
          </a:prstGeom>
        </p:spPr>
      </p:pic>
      <p:sp>
        <p:nvSpPr>
          <p:cNvPr id="50" name="Rectangles 49"/>
          <p:cNvSpPr/>
          <p:nvPr/>
        </p:nvSpPr>
        <p:spPr>
          <a:xfrm>
            <a:off x="5107305" y="3479800"/>
            <a:ext cx="375920" cy="190500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8001000" y="904240"/>
            <a:ext cx="28924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dim is the keyword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to specify the reduction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dimension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95265" y="1365250"/>
            <a:ext cx="2705735" cy="211455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Matrix Multiplication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41033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 b="1"/>
                  <a:t>Matrix Multiplication</a:t>
                </a:r>
                <a:r>
                  <a:rPr lang="en-US"/>
                  <a:t> is a binary operation that </a:t>
                </a:r>
                <a:r>
                  <a:rPr lang="en-US" b="1"/>
                  <a:t>produces </a:t>
                </a:r>
                <a:r>
                  <a:rPr lang="en-US"/>
                  <a:t>a </a:t>
                </a:r>
                <a:r>
                  <a:rPr lang="en-US" b="1"/>
                  <a:t>matrix </a:t>
                </a:r>
                <a:r>
                  <a:rPr lang="en-US"/>
                  <a:t>from </a:t>
                </a:r>
                <a:r>
                  <a:rPr lang="en-US" b="1"/>
                  <a:t>two matrices</a:t>
                </a:r>
                <a:r>
                  <a:rPr lang="en-US"/>
                  <a:t>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The number of </a:t>
                </a:r>
                <a:r>
                  <a:rPr lang="en-US" b="1"/>
                  <a:t>columns </a:t>
                </a:r>
                <a:r>
                  <a:rPr lang="en-US"/>
                  <a:t>in the</a:t>
                </a:r>
                <a:r>
                  <a:rPr lang="en-US" b="1"/>
                  <a:t> first matrix</a:t>
                </a:r>
                <a:r>
                  <a:rPr lang="en-US"/>
                  <a:t> must be </a:t>
                </a:r>
                <a:r>
                  <a:rPr lang="en-US" b="1"/>
                  <a:t>equal </a:t>
                </a:r>
                <a:r>
                  <a:rPr lang="en-US"/>
                  <a:t>to the number of </a:t>
                </a:r>
                <a:r>
                  <a:rPr lang="en-US" b="1"/>
                  <a:t>rows </a:t>
                </a:r>
                <a:r>
                  <a:rPr lang="en-US"/>
                  <a:t>in the </a:t>
                </a:r>
                <a:r>
                  <a:rPr lang="en-US" b="1"/>
                  <a:t>second matrix</a:t>
                </a:r>
                <a:r>
                  <a:rPr lang="en-US"/>
                  <a:t>.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𝑖𝑘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∙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𝑏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𝑘𝑗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410335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Matrix Multiplication (2)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3360" y="1461135"/>
            <a:ext cx="6684645" cy="4758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Life-cycle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39750" y="2509520"/>
            <a:ext cx="2012950" cy="878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 initialization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39750" y="3641090"/>
            <a:ext cx="2012950" cy="8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Model initialization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39750" y="4772660"/>
            <a:ext cx="2012950" cy="878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Optimizer</a:t>
            </a:r>
            <a:endParaRPr lang="en-US"/>
          </a:p>
          <a:p>
            <a:pPr algn="ctr"/>
            <a:r>
              <a:rPr lang="en-US"/>
              <a:t>initialization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198620" y="3419475"/>
            <a:ext cx="2012950" cy="8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Forward</a:t>
            </a:r>
            <a:endParaRPr lang="en-US"/>
          </a:p>
          <a:p>
            <a:pPr algn="ctr"/>
            <a:r>
              <a:rPr lang="en-US"/>
              <a:t>computation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198620" y="4885690"/>
            <a:ext cx="2012950" cy="8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Gradient</a:t>
            </a:r>
            <a:endParaRPr lang="en-US"/>
          </a:p>
          <a:p>
            <a:pPr algn="ctr"/>
            <a:r>
              <a:rPr lang="en-US"/>
              <a:t>computation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198620" y="1953260"/>
            <a:ext cx="2012950" cy="878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  <a:p>
            <a:pPr algn="ctr"/>
            <a:r>
              <a:rPr lang="en-US"/>
              <a:t>ingestion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298690" y="3419475"/>
            <a:ext cx="2012950" cy="878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Optimization</a:t>
            </a:r>
            <a:endParaRPr lang="en-US"/>
          </a:p>
          <a:p>
            <a:pPr algn="ctr"/>
            <a:r>
              <a:rPr lang="en-US"/>
              <a:t>step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36550" y="2334895"/>
            <a:ext cx="2462530" cy="3546475"/>
          </a:xfrm>
          <a:prstGeom prst="rect">
            <a:avLst/>
          </a:prstGeom>
          <a:noFill/>
          <a:ln w="22225" cmpd="sng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3"/>
            <a:endCxn id="10" idx="1"/>
          </p:cNvCxnSpPr>
          <p:nvPr/>
        </p:nvCxnSpPr>
        <p:spPr>
          <a:xfrm flipV="1">
            <a:off x="2799080" y="2392680"/>
            <a:ext cx="1399540" cy="1715770"/>
          </a:xfrm>
          <a:prstGeom prst="bentConnector3">
            <a:avLst>
              <a:gd name="adj1" fmla="val 50000"/>
            </a:avLst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5205095" y="2832100"/>
            <a:ext cx="0" cy="587375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5205095" y="4298315"/>
            <a:ext cx="0" cy="587375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1" idx="2"/>
          </p:cNvCxnSpPr>
          <p:nvPr/>
        </p:nvCxnSpPr>
        <p:spPr>
          <a:xfrm rot="5400000" flipH="1" flipV="1">
            <a:off x="6022023" y="3481388"/>
            <a:ext cx="1466215" cy="3100070"/>
          </a:xfrm>
          <a:prstGeom prst="bentConnector3">
            <a:avLst>
              <a:gd name="adj1" fmla="val -36379"/>
            </a:avLst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6022023" y="1136333"/>
            <a:ext cx="1466215" cy="3100070"/>
          </a:xfrm>
          <a:prstGeom prst="bentConnector3">
            <a:avLst>
              <a:gd name="adj1" fmla="val 139930"/>
            </a:avLst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10038080" y="3419475"/>
            <a:ext cx="2012950" cy="878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Evaluation</a:t>
            </a:r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8" idx="1"/>
          </p:cNvCxnSpPr>
          <p:nvPr/>
        </p:nvCxnSpPr>
        <p:spPr>
          <a:xfrm>
            <a:off x="9311640" y="3858895"/>
            <a:ext cx="726440" cy="0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3857625" y="1123950"/>
            <a:ext cx="5784215" cy="5426710"/>
          </a:xfrm>
          <a:prstGeom prst="rect">
            <a:avLst/>
          </a:prstGeom>
          <a:noFill/>
          <a:ln w="22225" cmpd="sng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36550" y="1862455"/>
            <a:ext cx="246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Initialization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857625" y="706120"/>
            <a:ext cx="578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Training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Tensors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5426710" cy="4351655"/>
          </a:xfrm>
        </p:spPr>
        <p:txBody>
          <a:bodyPr/>
          <a:p>
            <a:pPr marL="0" indent="0">
              <a:buNone/>
            </a:pPr>
            <a:r>
              <a:rPr lang="en-US"/>
              <a:t>There are several ways to initialize a tensor in PyTorch: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From a </a:t>
            </a:r>
            <a:r>
              <a:rPr lang="en-US" b="1"/>
              <a:t>list </a:t>
            </a:r>
            <a:r>
              <a:rPr lang="en-US"/>
              <a:t>or a </a:t>
            </a:r>
            <a:r>
              <a:rPr lang="en-US" b="1"/>
              <a:t>numpy array</a:t>
            </a:r>
            <a:endParaRPr lang="en-US" b="1"/>
          </a:p>
          <a:p>
            <a:r>
              <a:rPr lang="en-US"/>
              <a:t>Using torch.ones(shape) to initialize it with </a:t>
            </a:r>
            <a:r>
              <a:rPr lang="en-US" b="1"/>
              <a:t>ones</a:t>
            </a:r>
            <a:endParaRPr lang="en-US"/>
          </a:p>
          <a:p>
            <a:r>
              <a:rPr lang="en-US"/>
              <a:t>Using torch.zeros(shape) to initialize it with </a:t>
            </a:r>
            <a:r>
              <a:rPr lang="en-US" b="1"/>
              <a:t>zeros</a:t>
            </a:r>
            <a:endParaRPr lang="en-US" b="1"/>
          </a:p>
          <a:p>
            <a:r>
              <a:rPr lang="en-US"/>
              <a:t>Using the </a:t>
            </a:r>
            <a:r>
              <a:rPr lang="en-US" b="1"/>
              <a:t>random</a:t>
            </a:r>
            <a:r>
              <a:rPr lang="en-US"/>
              <a:t> </a:t>
            </a:r>
            <a:r>
              <a:rPr lang="en-US" b="1"/>
              <a:t>module</a:t>
            </a:r>
            <a:endParaRPr lang="en-US" b="1"/>
          </a:p>
          <a:p>
            <a:r>
              <a:rPr lang="en-US"/>
              <a:t>etc..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085" y="1584325"/>
            <a:ext cx="5583555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b="1"/>
              <a:t>Tensors </a:t>
            </a:r>
            <a:r>
              <a:rPr lang="en-US"/>
              <a:t>are </a:t>
            </a:r>
            <a:r>
              <a:rPr lang="en-US" b="1"/>
              <a:t>multi-dimensional arrays</a:t>
            </a:r>
            <a:r>
              <a:rPr lang="en-US"/>
              <a:t> of numbers that generalize scalars, vectors, and matrices to higher dimensions.</a:t>
            </a:r>
            <a:endParaRPr lang="en-US"/>
          </a:p>
          <a:p>
            <a:pPr marL="0" indent="0">
              <a:buNone/>
            </a:pPr>
            <a:r>
              <a:rPr lang="en-US" b="1"/>
              <a:t>Tensor algebra</a:t>
            </a:r>
            <a:r>
              <a:rPr lang="en-US"/>
              <a:t> is a </a:t>
            </a:r>
            <a:r>
              <a:rPr lang="en-US" b="1"/>
              <a:t>branch </a:t>
            </a:r>
            <a:r>
              <a:rPr lang="en-US"/>
              <a:t>of </a:t>
            </a:r>
            <a:r>
              <a:rPr lang="en-US" b="1"/>
              <a:t>mathematics </a:t>
            </a:r>
            <a:r>
              <a:rPr lang="en-US"/>
              <a:t>that deals with </a:t>
            </a:r>
            <a:r>
              <a:rPr lang="en-US" b="1"/>
              <a:t>tensors </a:t>
            </a:r>
            <a:r>
              <a:rPr lang="en-US"/>
              <a:t>and their mathematical </a:t>
            </a:r>
            <a:r>
              <a:rPr lang="en-US" b="1"/>
              <a:t>operations</a:t>
            </a:r>
            <a:r>
              <a:rPr lang="en-US"/>
              <a:t>.</a:t>
            </a:r>
            <a:endParaRPr lang="en-US"/>
          </a:p>
        </p:txBody>
      </p:sp>
      <p:pic>
        <p:nvPicPr>
          <p:cNvPr id="6" name="Picture 5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3094355"/>
            <a:ext cx="840422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Optimizers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1097895" cy="4351655"/>
          </a:xfrm>
        </p:spPr>
        <p:txBody>
          <a:bodyPr/>
          <a:p>
            <a:pPr marL="0" indent="0">
              <a:buNone/>
            </a:pPr>
            <a:r>
              <a:rPr lang="en-US"/>
              <a:t>There are </a:t>
            </a:r>
            <a:r>
              <a:rPr lang="en-US" b="1"/>
              <a:t>several SGD </a:t>
            </a:r>
            <a:r>
              <a:rPr lang="en-US"/>
              <a:t>optimizers implemented in the </a:t>
            </a:r>
            <a:r>
              <a:rPr lang="en-US" b="1"/>
              <a:t>torch.optim</a:t>
            </a:r>
            <a:r>
              <a:rPr lang="en-US"/>
              <a:t> </a:t>
            </a:r>
            <a:r>
              <a:rPr lang="en-US" b="1"/>
              <a:t>package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example:</a:t>
            </a:r>
            <a:endParaRPr lang="en-US"/>
          </a:p>
          <a:p>
            <a:r>
              <a:rPr lang="en-US"/>
              <a:t>Vanilla SGD</a:t>
            </a:r>
            <a:endParaRPr lang="en-US"/>
          </a:p>
          <a:p>
            <a:r>
              <a:rPr lang="en-US"/>
              <a:t>Adam</a:t>
            </a:r>
            <a:endParaRPr lang="en-US"/>
          </a:p>
          <a:p>
            <a:r>
              <a:rPr lang="en-US"/>
              <a:t>Adagrad</a:t>
            </a:r>
            <a:endParaRPr lang="en-US"/>
          </a:p>
          <a:p>
            <a:r>
              <a:rPr lang="en-US"/>
              <a:t>RMSProp</a:t>
            </a:r>
            <a:endParaRPr lang="en-US"/>
          </a:p>
          <a:p>
            <a:r>
              <a:rPr lang="en-US"/>
              <a:t>etc...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7430" y="2146935"/>
            <a:ext cx="2992755" cy="45573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Functional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functional interface</a:t>
            </a:r>
            <a:r>
              <a:rPr lang="en-US"/>
              <a:t> is located in the torch.nn.functional </a:t>
            </a:r>
            <a:r>
              <a:rPr lang="en-US" b="1"/>
              <a:t>package.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There are several functions available: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Activation functions</a:t>
            </a:r>
            <a:endParaRPr lang="en-US"/>
          </a:p>
          <a:p>
            <a:r>
              <a:rPr lang="en-US"/>
              <a:t>Linear functions</a:t>
            </a:r>
            <a:endParaRPr lang="en-US"/>
          </a:p>
          <a:p>
            <a:r>
              <a:rPr lang="en-US"/>
              <a:t>Loss functions</a:t>
            </a:r>
            <a:endParaRPr lang="en-US"/>
          </a:p>
          <a:p>
            <a:r>
              <a:rPr lang="en-US"/>
              <a:t>etc...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9195" y="2415540"/>
            <a:ext cx="3178175" cy="40112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55090"/>
            <a:ext cx="10515600" cy="5270500"/>
          </a:xfrm>
        </p:spPr>
        <p:txBody>
          <a:bodyPr/>
          <a:p>
            <a:pPr marL="0" indent="0">
              <a:buNone/>
            </a:pPr>
            <a:r>
              <a:rPr lang="en-US"/>
              <a:t>In PyTorch there are two type of dataset abstractions:</a:t>
            </a:r>
            <a:endParaRPr lang="en-US"/>
          </a:p>
          <a:p>
            <a:r>
              <a:rPr lang="en-US"/>
              <a:t>torch.utils.data.Dataset</a:t>
            </a:r>
            <a:endParaRPr lang="en-US"/>
          </a:p>
          <a:p>
            <a:r>
              <a:rPr lang="en-US"/>
              <a:t>torch.utils.data.IterableDataset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torch.utils.data.Dataset</a:t>
            </a:r>
            <a:r>
              <a:rPr lang="en-US">
                <a:sym typeface="+mn-ea"/>
              </a:rPr>
              <a:t> follows the </a:t>
            </a:r>
            <a:r>
              <a:rPr lang="en-US" b="1">
                <a:sym typeface="+mn-ea"/>
              </a:rPr>
              <a:t>map </a:t>
            </a:r>
            <a:r>
              <a:rPr lang="en-US">
                <a:sym typeface="+mn-ea"/>
              </a:rPr>
              <a:t>python data model.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You have to implement the methods:</a:t>
            </a:r>
            <a:endParaRPr lang="en-US">
              <a:sym typeface="+mn-ea"/>
            </a:endParaRPr>
          </a:p>
          <a:p>
            <a:r>
              <a:rPr lang="en-US" b="1"/>
              <a:t>__len__(self)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returns the number of data points</a:t>
            </a:r>
            <a:endParaRPr lang="en-US"/>
          </a:p>
          <a:p>
            <a:r>
              <a:rPr lang="en-US" b="1"/>
              <a:t>__getitem__(self, i)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returns the </a:t>
            </a:r>
            <a:r>
              <a:rPr lang="en-US" b="1"/>
              <a:t>i-th</a:t>
            </a:r>
            <a:r>
              <a:rPr lang="en-US"/>
              <a:t> data point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torch.utils.data.IterableDataset</a:t>
            </a:r>
            <a:r>
              <a:rPr lang="en-US">
                <a:sym typeface="+mn-ea"/>
              </a:rPr>
              <a:t> follows the </a:t>
            </a:r>
            <a:r>
              <a:rPr lang="en-US" b="1">
                <a:sym typeface="+mn-ea"/>
              </a:rPr>
              <a:t>iterable </a:t>
            </a:r>
            <a:r>
              <a:rPr lang="en-US">
                <a:sym typeface="+mn-ea"/>
              </a:rPr>
              <a:t>python data model.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You have to implement the method:</a:t>
            </a:r>
            <a:endParaRPr lang="en-US"/>
          </a:p>
          <a:p>
            <a:r>
              <a:rPr lang="en-US" b="1"/>
              <a:t>__iter__(self)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returns an iterable over the data points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Dataset (2)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1880" y="1466850"/>
            <a:ext cx="4968875" cy="50971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Dataset (3)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For </a:t>
            </a:r>
            <a:r>
              <a:rPr lang="en-US" b="1">
                <a:sym typeface="+mn-ea"/>
              </a:rPr>
              <a:t>torch.utils.data.IterableDataset </a:t>
            </a:r>
            <a:r>
              <a:rPr lang="en-US">
                <a:sym typeface="+mn-ea"/>
              </a:rPr>
              <a:t>its easier and less error prone to make the dataset class itself an </a:t>
            </a:r>
            <a:r>
              <a:rPr lang="en-US" b="1">
                <a:sym typeface="+mn-ea"/>
              </a:rPr>
              <a:t>iterator</a:t>
            </a:r>
            <a:r>
              <a:rPr lang="en-US">
                <a:sym typeface="+mn-ea"/>
              </a:rPr>
              <a:t>. This can be achieved by implementing the methods:</a:t>
            </a:r>
            <a:endParaRPr lang="en-US">
              <a:sym typeface="+mn-ea"/>
            </a:endParaRPr>
          </a:p>
          <a:p>
            <a:r>
              <a:rPr lang="en-US" b="1">
                <a:sym typeface="+mn-ea"/>
              </a:rPr>
              <a:t>__iter__(self) </a:t>
            </a:r>
            <a:r>
              <a:rPr lang="en-US">
                <a:sym typeface="+mn-ea"/>
              </a:rPr>
              <a:t>that returns </a:t>
            </a:r>
            <a:r>
              <a:rPr lang="en-US" b="1">
                <a:sym typeface="+mn-ea"/>
              </a:rPr>
              <a:t>self</a:t>
            </a:r>
            <a:endParaRPr lang="en-US" b="1">
              <a:sym typeface="+mn-ea"/>
            </a:endParaRPr>
          </a:p>
          <a:p>
            <a:r>
              <a:rPr lang="en-US" b="1">
                <a:sym typeface="+mn-ea"/>
              </a:rPr>
              <a:t>__next__(self) </a:t>
            </a:r>
            <a:r>
              <a:rPr lang="en-US">
                <a:sym typeface="+mn-ea"/>
              </a:rPr>
              <a:t>that returns the </a:t>
            </a:r>
            <a:r>
              <a:rPr lang="en-US" b="1">
                <a:sym typeface="+mn-ea"/>
              </a:rPr>
              <a:t>next</a:t>
            </a:r>
            <a:r>
              <a:rPr lang="en-US">
                <a:sym typeface="+mn-ea"/>
              </a:rPr>
              <a:t> </a:t>
            </a:r>
            <a:r>
              <a:rPr lang="en-US" b="1">
                <a:sym typeface="+mn-ea"/>
              </a:rPr>
              <a:t>data point</a:t>
            </a:r>
            <a:endParaRPr lang="en-US" b="1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720" y="3898900"/>
            <a:ext cx="7020560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Dataset (4)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2480" y="1180465"/>
            <a:ext cx="5146675" cy="55098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PyTorch: DataLoader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6440170" cy="4351655"/>
          </a:xfrm>
        </p:spPr>
        <p:txBody>
          <a:bodyPr/>
          <a:p>
            <a:pPr marL="0" indent="0">
              <a:buNone/>
            </a:pPr>
            <a:r>
              <a:rPr lang="en-US"/>
              <a:t>the class </a:t>
            </a:r>
            <a:r>
              <a:rPr lang="en-US" b="1"/>
              <a:t>torch.utils.data.DataLoader </a:t>
            </a:r>
            <a:r>
              <a:rPr lang="en-US"/>
              <a:t>Combines a dataset and a sampler, and provides an iterable over the given dataset.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DataLoader </a:t>
            </a:r>
            <a:r>
              <a:rPr lang="en-US"/>
              <a:t>supports </a:t>
            </a:r>
            <a:r>
              <a:rPr lang="en-US" b="1"/>
              <a:t>both map-style</a:t>
            </a:r>
            <a:r>
              <a:rPr lang="en-US"/>
              <a:t> and</a:t>
            </a:r>
            <a:r>
              <a:rPr lang="en-US" b="1"/>
              <a:t> iterable-style</a:t>
            </a:r>
            <a:r>
              <a:rPr lang="en-US"/>
              <a:t> datasets with single- or multi-process loading, customizing loading order and automatic </a:t>
            </a:r>
            <a:r>
              <a:rPr lang="en-US" b="1"/>
              <a:t>batching</a:t>
            </a:r>
            <a:r>
              <a:rPr lang="en-US"/>
              <a:t>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1765" y="1584325"/>
            <a:ext cx="3933825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PyTorch: DataLoader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/>
              <a:t>the class</a:t>
            </a:r>
            <a:r>
              <a:rPr lang="en-US" b="1"/>
              <a:t> torch.utils.data.DataLoader </a:t>
            </a:r>
            <a:r>
              <a:rPr lang="en-US"/>
              <a:t>has various arguments, the most important ones are:</a:t>
            </a:r>
            <a:endParaRPr lang="en-US"/>
          </a:p>
          <a:p>
            <a:r>
              <a:rPr lang="en-US"/>
              <a:t>dataset</a:t>
            </a:r>
            <a:endParaRPr lang="en-US"/>
          </a:p>
          <a:p>
            <a:pPr lvl="1"/>
            <a:r>
              <a:rPr lang="en-US"/>
              <a:t>The dataset which to load the data from</a:t>
            </a:r>
            <a:endParaRPr lang="en-US"/>
          </a:p>
          <a:p>
            <a:r>
              <a:rPr lang="en-US"/>
              <a:t>batch_size</a:t>
            </a:r>
            <a:endParaRPr lang="en-US"/>
          </a:p>
          <a:p>
            <a:pPr lvl="1"/>
            <a:r>
              <a:rPr lang="en-US"/>
              <a:t>The batch_size to use</a:t>
            </a:r>
            <a:endParaRPr lang="en-US"/>
          </a:p>
          <a:p>
            <a:r>
              <a:rPr lang="en-US"/>
              <a:t>shuffle</a:t>
            </a:r>
            <a:endParaRPr lang="en-US"/>
          </a:p>
          <a:p>
            <a:pPr lvl="1"/>
            <a:r>
              <a:rPr lang="en-US"/>
              <a:t>Use a random order when accessing the dataset, works only for map-style datasets</a:t>
            </a:r>
            <a:endParaRPr lang="en-US"/>
          </a:p>
          <a:p>
            <a:r>
              <a:rPr lang="en-US"/>
              <a:t>num_workers</a:t>
            </a:r>
            <a:endParaRPr lang="en-US"/>
          </a:p>
          <a:p>
            <a:pPr lvl="1"/>
            <a:r>
              <a:rPr lang="en-US"/>
              <a:t>How many parallel processes to use, each process loads one data point</a:t>
            </a:r>
            <a:endParaRPr lang="en-US"/>
          </a:p>
          <a:p>
            <a:r>
              <a:rPr lang="en-US"/>
              <a:t>sampler</a:t>
            </a:r>
            <a:endParaRPr lang="en-US"/>
          </a:p>
          <a:p>
            <a:pPr lvl="1"/>
            <a:r>
              <a:rPr lang="en-US" sz="1800"/>
              <a:t>The sampler to use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46888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The fundamental building block of PyTorch models is the</a:t>
            </a:r>
            <a:r>
              <a:rPr lang="en-US" b="1"/>
              <a:t> torch.nn.Module</a:t>
            </a:r>
            <a:r>
              <a:rPr lang="en-US"/>
              <a:t> class.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Parameters</a:t>
            </a:r>
            <a:endParaRPr lang="en-US" b="1"/>
          </a:p>
          <a:p>
            <a:pPr lvl="1"/>
            <a:r>
              <a:rPr lang="en-US"/>
              <a:t>Each model may encompass parameters, represented by tensors wrapped with </a:t>
            </a:r>
            <a:r>
              <a:rPr lang="en-US" b="1"/>
              <a:t>torch.nn.Parameter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Any </a:t>
            </a:r>
            <a:r>
              <a:rPr lang="en-US" b="1"/>
              <a:t>attribute </a:t>
            </a:r>
            <a:r>
              <a:rPr lang="en-US"/>
              <a:t>of a Module that </a:t>
            </a:r>
            <a:r>
              <a:rPr lang="en-US" b="1"/>
              <a:t>is</a:t>
            </a:r>
            <a:r>
              <a:rPr lang="en-US"/>
              <a:t> a </a:t>
            </a:r>
            <a:r>
              <a:rPr lang="en-US" b="1"/>
              <a:t>torch.nn.Parameter</a:t>
            </a:r>
            <a:r>
              <a:rPr lang="en-US"/>
              <a:t> is automatically </a:t>
            </a:r>
            <a:r>
              <a:rPr lang="en-US" b="1"/>
              <a:t>included </a:t>
            </a:r>
            <a:r>
              <a:rPr lang="en-US"/>
              <a:t>in the </a:t>
            </a:r>
            <a:r>
              <a:rPr lang="en-US" b="1"/>
              <a:t>parameters list</a:t>
            </a:r>
            <a:r>
              <a:rPr lang="en-US"/>
              <a:t> of that module.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Sub-modules</a:t>
            </a:r>
            <a:endParaRPr lang="en-US" b="1"/>
          </a:p>
          <a:p>
            <a:pPr lvl="1"/>
            <a:r>
              <a:rPr lang="en-US"/>
              <a:t>Models can be </a:t>
            </a:r>
            <a:r>
              <a:rPr lang="en-US" b="1"/>
              <a:t>composed </a:t>
            </a:r>
            <a:r>
              <a:rPr lang="en-US"/>
              <a:t>of </a:t>
            </a:r>
            <a:r>
              <a:rPr lang="en-US" b="1"/>
              <a:t>sub-modules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All </a:t>
            </a:r>
            <a:r>
              <a:rPr lang="en-US" b="1"/>
              <a:t>parameters</a:t>
            </a:r>
            <a:r>
              <a:rPr lang="en-US"/>
              <a:t> </a:t>
            </a:r>
            <a:r>
              <a:rPr lang="en-US" b="1"/>
              <a:t>within </a:t>
            </a:r>
            <a:r>
              <a:rPr lang="en-US"/>
              <a:t>these </a:t>
            </a:r>
            <a:r>
              <a:rPr lang="en-US" b="1"/>
              <a:t>sub-modules</a:t>
            </a:r>
            <a:r>
              <a:rPr lang="en-US"/>
              <a:t> are seamlessly </a:t>
            </a:r>
            <a:r>
              <a:rPr lang="en-US" b="1"/>
              <a:t>aggregated </a:t>
            </a:r>
            <a:r>
              <a:rPr lang="en-US"/>
              <a:t>into the </a:t>
            </a:r>
            <a:r>
              <a:rPr lang="en-US" b="1"/>
              <a:t>parameters list </a:t>
            </a:r>
            <a:r>
              <a:rPr lang="en-US"/>
              <a:t>of the </a:t>
            </a:r>
            <a:r>
              <a:rPr lang="en-US" b="1"/>
              <a:t>containing module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Module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78280"/>
            <a:ext cx="10515600" cy="53797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PyTorch </a:t>
            </a:r>
            <a:r>
              <a:rPr lang="en-US" b="1"/>
              <a:t>provides </a:t>
            </a:r>
            <a:r>
              <a:rPr lang="en-US"/>
              <a:t>a comprehensive</a:t>
            </a:r>
            <a:r>
              <a:rPr lang="en-US" b="1"/>
              <a:t> set of modules</a:t>
            </a:r>
            <a:r>
              <a:rPr lang="en-US"/>
              <a:t> that serve as the </a:t>
            </a:r>
            <a:r>
              <a:rPr lang="en-US" b="1"/>
              <a:t>foundational building blocks</a:t>
            </a:r>
            <a:r>
              <a:rPr lang="en-US"/>
              <a:t> for constructing </a:t>
            </a:r>
            <a:r>
              <a:rPr lang="en-US" b="1"/>
              <a:t>neural networks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Among these, some of the </a:t>
            </a:r>
            <a:r>
              <a:rPr lang="en-US" b="1"/>
              <a:t>most frequently utilized</a:t>
            </a:r>
            <a:r>
              <a:rPr lang="en-US"/>
              <a:t> ones include: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torch.nn.Linear:</a:t>
            </a:r>
            <a:endParaRPr lang="en-US"/>
          </a:p>
          <a:p>
            <a:pPr lvl="1"/>
            <a:r>
              <a:rPr lang="en-US"/>
              <a:t>Implements a linear transformation, commonly used for fully connected layers.</a:t>
            </a:r>
            <a:endParaRPr lang="en-US"/>
          </a:p>
          <a:p>
            <a:pPr lvl="0"/>
            <a:r>
              <a:rPr lang="en-US"/>
              <a:t>torch.nn.Sequential</a:t>
            </a:r>
            <a:endParaRPr lang="en-US"/>
          </a:p>
          <a:p>
            <a:pPr lvl="1"/>
            <a:r>
              <a:rPr lang="en-US"/>
              <a:t>A container module that allows for the orderly arrangement of other modules in a sequential manner.</a:t>
            </a:r>
            <a:endParaRPr lang="en-US"/>
          </a:p>
          <a:p>
            <a:pPr lvl="0"/>
            <a:r>
              <a:rPr lang="en-US"/>
              <a:t>torch.nn.ReLU</a:t>
            </a:r>
            <a:endParaRPr lang="en-US"/>
          </a:p>
          <a:p>
            <a:pPr lvl="1"/>
            <a:r>
              <a:rPr lang="en-US"/>
              <a:t>Introduces non-linearity through the Rectified Linear Unit (ReLU) activation function.</a:t>
            </a:r>
            <a:endParaRPr lang="en-US"/>
          </a:p>
          <a:p>
            <a:pPr lvl="0"/>
            <a:r>
              <a:rPr lang="en-US">
                <a:solidFill>
                  <a:srgbClr val="FF0000"/>
                </a:solidFill>
              </a:rPr>
              <a:t>torch.nn.Conv2d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The 2d convolution operation.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16850" y="6044565"/>
            <a:ext cx="1553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next lecture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402330" y="5942965"/>
            <a:ext cx="4414520" cy="285750"/>
          </a:xfrm>
          <a:prstGeom prst="straightConnector1">
            <a:avLst/>
          </a:prstGeom>
          <a:ln w="158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Tensor Algebra: Addition and multiplication with scalars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2555240"/>
                <a:ext cx="10515600" cy="3697605"/>
              </a:xfrm>
            </p:spPr>
            <p:txBody>
              <a:bodyPr/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∙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2555240"/>
                <a:ext cx="10515600" cy="36976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/>
          <p:nvPr/>
        </p:nvSpPr>
        <p:spPr>
          <a:xfrm>
            <a:off x="786765" y="1424940"/>
            <a:ext cx="9963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perform and </a:t>
            </a:r>
            <a:r>
              <a:rPr lang="en-US" b="1"/>
              <a:t>addition </a:t>
            </a:r>
            <a:r>
              <a:rPr lang="en-US"/>
              <a:t>or </a:t>
            </a:r>
            <a:r>
              <a:rPr lang="en-US" b="1"/>
              <a:t>multiplication </a:t>
            </a:r>
            <a:r>
              <a:rPr lang="en-US"/>
              <a:t>between a </a:t>
            </a:r>
            <a:r>
              <a:rPr lang="en-US" b="1"/>
              <a:t>scalar </a:t>
            </a:r>
            <a:r>
              <a:rPr lang="en-US"/>
              <a:t>and a </a:t>
            </a:r>
            <a:r>
              <a:rPr lang="en-US" b="1"/>
              <a:t>tensor </a:t>
            </a:r>
            <a:r>
              <a:rPr lang="en-US"/>
              <a:t>simply add or multiply each value by it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Module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78280"/>
            <a:ext cx="10515600" cy="53797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The most important methods of a </a:t>
            </a:r>
            <a:r>
              <a:rPr lang="en-US" b="1">
                <a:solidFill>
                  <a:schemeClr val="tx1"/>
                </a:solidFill>
              </a:rPr>
              <a:t>torch.nn.Module</a:t>
            </a:r>
            <a:r>
              <a:rPr lang="en-US">
                <a:solidFill>
                  <a:schemeClr val="tx1"/>
                </a:solidFill>
              </a:rPr>
              <a:t> are: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__init__(self)</a:t>
            </a:r>
            <a:endParaRPr lang="en-US" b="1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Constructor method where you define the attributes (parameters and sub-modules) of your module.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Remember to call the parent constructor with super().__init__()</a:t>
            </a:r>
            <a:endParaRPr lang="en-US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forward(self, input)</a:t>
            </a:r>
            <a:endParaRPr lang="en-US" b="1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Crucial method where the actual computation of the module occurs.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You specify the forward pass of your neural network in this function.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Receives input data and returns the output of the module.</a:t>
            </a:r>
            <a:endParaRPr lang="en-US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parameters(self)</a:t>
            </a:r>
            <a:endParaRPr lang="en-US" b="1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Returns an iterator over module parameters.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Parameters are tensors that are automatically optimized during training.</a:t>
            </a:r>
            <a:endParaRPr lang="en-US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to(self, device)</a:t>
            </a:r>
            <a:endParaRPr lang="en-US" b="1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Moves the module to the specified device (CPU or GPU).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Useful for managing device allocation.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Module (3)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0300" y="1584325"/>
            <a:ext cx="7010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a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7809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In PyTorch you can use </a:t>
            </a:r>
            <a:r>
              <a:rPr lang="en-US" b="1"/>
              <a:t>variants </a:t>
            </a:r>
            <a:r>
              <a:rPr lang="en-US"/>
              <a:t>of the </a:t>
            </a:r>
            <a:r>
              <a:rPr lang="en-US" b="1"/>
              <a:t>Stochastic Gradient Descent</a:t>
            </a:r>
            <a:r>
              <a:rPr lang="en-US"/>
              <a:t> algorithm to </a:t>
            </a:r>
            <a:r>
              <a:rPr lang="en-US" b="1"/>
              <a:t>train </a:t>
            </a:r>
            <a:r>
              <a:rPr lang="en-US"/>
              <a:t>a module from the </a:t>
            </a:r>
            <a:r>
              <a:rPr lang="en-US" b="1"/>
              <a:t>torch.optim</a:t>
            </a:r>
            <a:r>
              <a:rPr lang="en-US"/>
              <a:t> package.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main training loop</a:t>
            </a:r>
            <a:r>
              <a:rPr lang="en-US"/>
              <a:t> should (most of the times) </a:t>
            </a:r>
            <a:r>
              <a:rPr lang="en-US" b="1"/>
              <a:t>perform</a:t>
            </a:r>
            <a:r>
              <a:rPr lang="en-US"/>
              <a:t> these operations: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Initialize dataloader, model and optimizer</a:t>
            </a:r>
            <a:endParaRPr lang="en-US"/>
          </a:p>
          <a:p>
            <a:r>
              <a:rPr lang="en-US"/>
              <a:t>for </a:t>
            </a:r>
            <a:r>
              <a:rPr lang="en-US" u="sng"/>
              <a:t>epoch</a:t>
            </a:r>
            <a:r>
              <a:rPr lang="en-US"/>
              <a:t> in </a:t>
            </a:r>
            <a:r>
              <a:rPr lang="en-US" u="sng"/>
              <a:t>range(0, epochs)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for </a:t>
            </a:r>
            <a:r>
              <a:rPr lang="en-US" u="sng"/>
              <a:t>batch</a:t>
            </a:r>
            <a:r>
              <a:rPr lang="en-US"/>
              <a:t> in </a:t>
            </a:r>
            <a:r>
              <a:rPr lang="en-US" u="sng"/>
              <a:t>dataloader</a:t>
            </a:r>
            <a:endParaRPr lang="en-US"/>
          </a:p>
          <a:p>
            <a:pPr lvl="2"/>
            <a:r>
              <a:rPr lang="en-US"/>
              <a:t>output = model(batch.input)</a:t>
            </a:r>
            <a:endParaRPr lang="en-US"/>
          </a:p>
          <a:p>
            <a:pPr lvl="2"/>
            <a:r>
              <a:rPr lang="en-US"/>
              <a:t>error = error_fn(output, batch.target)</a:t>
            </a:r>
            <a:endParaRPr lang="en-US"/>
          </a:p>
          <a:p>
            <a:pPr lvl="2"/>
            <a:r>
              <a:rPr lang="en-US"/>
              <a:t>optimizer.zero_grad()</a:t>
            </a:r>
            <a:endParaRPr lang="en-US"/>
          </a:p>
          <a:p>
            <a:pPr lvl="2"/>
            <a:r>
              <a:rPr lang="en-US"/>
              <a:t>error.backward()</a:t>
            </a:r>
            <a:endParaRPr lang="en-US"/>
          </a:p>
          <a:p>
            <a:pPr lvl="2"/>
            <a:r>
              <a:rPr lang="en-US"/>
              <a:t>optimizer.step()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46570" y="4245610"/>
            <a:ext cx="45161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An “epoch” is training the model over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the whole dataset one time.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To train a model you need to perform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several epochs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71010" y="3990975"/>
            <a:ext cx="2575560" cy="982980"/>
          </a:xfrm>
          <a:prstGeom prst="straightConnector1">
            <a:avLst/>
          </a:prstGeom>
          <a:ln w="158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a Module (2)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4315" y="1584325"/>
            <a:ext cx="6261735" cy="482473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12110" y="5622290"/>
            <a:ext cx="6560820" cy="786765"/>
          </a:xfrm>
          <a:prstGeom prst="ellipse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4640" y="6115685"/>
            <a:ext cx="1687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parameter(s)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space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1981835" y="6015990"/>
            <a:ext cx="930275" cy="422275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981065" y="5049520"/>
            <a:ext cx="75565" cy="7556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56885" y="5822950"/>
            <a:ext cx="459105" cy="3175"/>
          </a:xfrm>
          <a:prstGeom prst="straightConnector1">
            <a:avLst/>
          </a:prstGeom>
          <a:ln w="349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7"/>
          </p:cNvCxnSpPr>
          <p:nvPr/>
        </p:nvCxnSpPr>
        <p:spPr>
          <a:xfrm flipV="1">
            <a:off x="6045835" y="2009775"/>
            <a:ext cx="4074160" cy="305054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83580" y="4733925"/>
            <a:ext cx="4688205" cy="108585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229215" y="1231900"/>
            <a:ext cx="1757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current value of parameter(s)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and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error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471785" y="4203065"/>
            <a:ext cx="1757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Gradient of error w.r.t. parameter(s)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9" idx="4"/>
          </p:cNvCxnSpPr>
          <p:nvPr/>
        </p:nvCxnSpPr>
        <p:spPr>
          <a:xfrm flipH="1" flipV="1">
            <a:off x="6019165" y="5125085"/>
            <a:ext cx="6985" cy="701040"/>
          </a:xfrm>
          <a:prstGeom prst="straightConnector1">
            <a:avLst/>
          </a:prstGeom>
          <a:ln w="15875">
            <a:solidFill>
              <a:srgbClr val="FF33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56885" y="5239385"/>
            <a:ext cx="75565" cy="75565"/>
          </a:xfrm>
          <a:prstGeom prst="ellipse">
            <a:avLst/>
          </a:prstGeom>
          <a:solidFill>
            <a:srgbClr val="FF3300">
              <a:alpha val="60000"/>
            </a:srgbClr>
          </a:solidFill>
          <a:ln>
            <a:solidFill>
              <a:srgbClr val="FF33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87365" y="5307330"/>
            <a:ext cx="5715" cy="504825"/>
          </a:xfrm>
          <a:prstGeom prst="straightConnector1">
            <a:avLst/>
          </a:prstGeom>
          <a:ln w="15875">
            <a:solidFill>
              <a:srgbClr val="FF3300">
                <a:alpha val="60000"/>
              </a:srgb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24790" y="3321050"/>
            <a:ext cx="1757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u="sng">
                <a:solidFill>
                  <a:srgbClr val="FF0000"/>
                </a:solidFill>
              </a:rPr>
              <a:t>next</a:t>
            </a:r>
            <a:r>
              <a:rPr lang="en-US">
                <a:solidFill>
                  <a:srgbClr val="FF0000"/>
                </a:solidFill>
              </a:rPr>
              <a:t> value of parameter(s)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and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error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7" idx="1"/>
            <a:endCxn id="19" idx="3"/>
          </p:cNvCxnSpPr>
          <p:nvPr/>
        </p:nvCxnSpPr>
        <p:spPr>
          <a:xfrm flipH="1" flipV="1">
            <a:off x="1981835" y="3920490"/>
            <a:ext cx="3585845" cy="132969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a Module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78091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Training a model means </a:t>
            </a:r>
            <a:r>
              <a:rPr lang="en-US" b="1"/>
              <a:t>computing an error</a:t>
            </a:r>
            <a:r>
              <a:rPr lang="en-US"/>
              <a:t> (a scalar function), computing the </a:t>
            </a:r>
            <a:r>
              <a:rPr lang="en-US" b="1"/>
              <a:t>gradient </a:t>
            </a:r>
            <a:r>
              <a:rPr lang="en-US"/>
              <a:t>of the </a:t>
            </a:r>
            <a:r>
              <a:rPr lang="en-US" b="1"/>
              <a:t>error w.r.t.</a:t>
            </a:r>
            <a:r>
              <a:rPr lang="en-US"/>
              <a:t> the model </a:t>
            </a:r>
            <a:r>
              <a:rPr lang="en-US" b="1"/>
              <a:t>parameters </a:t>
            </a:r>
            <a:r>
              <a:rPr lang="en-US"/>
              <a:t>and </a:t>
            </a:r>
            <a:r>
              <a:rPr lang="en-US" b="1"/>
              <a:t>following </a:t>
            </a:r>
            <a:r>
              <a:rPr lang="en-US"/>
              <a:t>the </a:t>
            </a:r>
            <a:r>
              <a:rPr lang="en-US" b="1"/>
              <a:t>direction </a:t>
            </a:r>
            <a:r>
              <a:rPr lang="en-US"/>
              <a:t>that </a:t>
            </a:r>
            <a:r>
              <a:rPr lang="en-US" b="1"/>
              <a:t>minimize </a:t>
            </a:r>
            <a:r>
              <a:rPr lang="en-US"/>
              <a:t>the </a:t>
            </a:r>
            <a:r>
              <a:rPr lang="en-US" b="1"/>
              <a:t>error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PyTorch has some </a:t>
            </a:r>
            <a:r>
              <a:rPr lang="en-US" b="1"/>
              <a:t>commonly used</a:t>
            </a:r>
            <a:r>
              <a:rPr lang="en-US"/>
              <a:t> error functions (also called loss functions) already implemented, for example: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0"/>
            <a:r>
              <a:rPr lang="en-US" sz="2000"/>
              <a:t>Mean Absolute Error (MAE): </a:t>
            </a:r>
            <a:r>
              <a:rPr lang="en-US" sz="2000" b="1"/>
              <a:t>torch.nn.L1Loss</a:t>
            </a:r>
            <a:endParaRPr lang="en-US" sz="2000" b="1"/>
          </a:p>
          <a:p>
            <a:pPr lvl="1"/>
            <a:r>
              <a:rPr lang="en-US" sz="1800"/>
              <a:t>Measures the average absolute difference between predicted and actual values.</a:t>
            </a:r>
            <a:endParaRPr lang="en-US" sz="1800"/>
          </a:p>
          <a:p>
            <a:pPr lvl="1"/>
            <a:r>
              <a:rPr lang="en-US" sz="1800"/>
              <a:t>Less sensitive to outliers compared to MSE.</a:t>
            </a:r>
            <a:endParaRPr lang="en-US" sz="1800"/>
          </a:p>
          <a:p>
            <a:pPr lvl="0"/>
            <a:r>
              <a:rPr lang="en-US" sz="2000">
                <a:sym typeface="+mn-ea"/>
              </a:rPr>
              <a:t>Mean Squared Error (MSE): </a:t>
            </a:r>
            <a:r>
              <a:rPr lang="en-US" sz="2000" b="1">
                <a:sym typeface="+mn-ea"/>
              </a:rPr>
              <a:t>torch.nn.MSELoss</a:t>
            </a:r>
            <a:endParaRPr lang="en-US" sz="2000" b="1"/>
          </a:p>
          <a:p>
            <a:pPr lvl="1"/>
            <a:r>
              <a:rPr lang="en-US" sz="2000">
                <a:sym typeface="+mn-ea"/>
              </a:rPr>
              <a:t>Measures the average squared difference between predicted and actual values.</a:t>
            </a:r>
            <a:endParaRPr lang="en-US" sz="2000"/>
          </a:p>
          <a:p>
            <a:pPr lvl="1"/>
            <a:r>
              <a:rPr lang="en-US" sz="2000">
                <a:sym typeface="+mn-ea"/>
              </a:rPr>
              <a:t>Suitable for tasks like predicting numerical values.</a:t>
            </a:r>
            <a:endParaRPr lang="en-US" sz="2000"/>
          </a:p>
          <a:p>
            <a:pPr lvl="0"/>
            <a:r>
              <a:rPr lang="en-US" sz="2000">
                <a:sym typeface="+mn-ea"/>
              </a:rPr>
              <a:t>Cross-Entropy: </a:t>
            </a:r>
            <a:r>
              <a:rPr lang="en-US" sz="2000" b="1">
                <a:sym typeface="+mn-ea"/>
              </a:rPr>
              <a:t>torch.nn.CrossEntropyLoss</a:t>
            </a:r>
            <a:endParaRPr lang="en-US" sz="2000" b="1"/>
          </a:p>
          <a:p>
            <a:pPr lvl="1"/>
            <a:r>
              <a:rPr lang="en-US" sz="2000">
                <a:sym typeface="+mn-ea"/>
              </a:rPr>
              <a:t>Ideal for problems where each sample belongs to one class.</a:t>
            </a:r>
            <a:endParaRPr lang="en-US" sz="2000"/>
          </a:p>
          <a:p>
            <a:pPr lvl="1"/>
            <a:r>
              <a:rPr lang="en-US" sz="2000">
                <a:sym typeface="+mn-ea"/>
              </a:rPr>
              <a:t>Measures the cross-entropy between predicted and target distributions</a:t>
            </a:r>
            <a:endParaRPr 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1: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98905"/>
            <a:ext cx="10515600" cy="1347470"/>
          </a:xfrm>
        </p:spPr>
        <p:txBody>
          <a:bodyPr/>
          <a:p>
            <a:pPr marL="0" indent="0">
              <a:buNone/>
            </a:pPr>
            <a:r>
              <a:rPr lang="en-US"/>
              <a:t>Write the </a:t>
            </a:r>
            <a:r>
              <a:rPr lang="en-US" b="1"/>
              <a:t>PointsDataset </a:t>
            </a:r>
            <a:r>
              <a:rPr lang="en-US"/>
              <a:t>class that implements the </a:t>
            </a:r>
            <a:r>
              <a:rPr lang="en-US" b="1"/>
              <a:t>torch.utils.data.Dataset</a:t>
            </a:r>
            <a:r>
              <a:rPr lang="en-US"/>
              <a:t> interface:</a:t>
            </a:r>
            <a:endParaRPr lang="en-US"/>
          </a:p>
          <a:p>
            <a:r>
              <a:rPr lang="en-US"/>
              <a:t>Reads a txt file in which each line represents a bidimensional data point, with each dimension separated by a space.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2375" y="2824480"/>
            <a:ext cx="5619750" cy="25050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647700" y="2814320"/>
            <a:ext cx="5358130" cy="332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Saves the content of the file in a data structure of your choice</a:t>
            </a:r>
            <a:endParaRPr lang="en-US"/>
          </a:p>
          <a:p>
            <a:r>
              <a:rPr lang="en-US"/>
              <a:t>The </a:t>
            </a:r>
            <a:r>
              <a:rPr lang="en-US" b="1"/>
              <a:t>__len__(self)</a:t>
            </a:r>
            <a:r>
              <a:rPr lang="en-US"/>
              <a:t> method should return the number of data points</a:t>
            </a:r>
            <a:endParaRPr lang="en-US"/>
          </a:p>
          <a:p>
            <a:r>
              <a:rPr lang="en-US"/>
              <a:t>The </a:t>
            </a:r>
            <a:r>
              <a:rPr lang="en-US" b="1"/>
              <a:t>__getitem__(self, i)</a:t>
            </a:r>
            <a:r>
              <a:rPr lang="en-US"/>
              <a:t> method should return the i-th data point as a tuple.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" y="5206365"/>
            <a:ext cx="4776470" cy="1579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Exercise 1: (2)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409065"/>
                <a:ext cx="10515600" cy="1704340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Write the </a:t>
                </a:r>
                <a:r>
                  <a:rPr lang="en-US" b="1"/>
                  <a:t>LineModule </a:t>
                </a:r>
                <a:r>
                  <a:rPr lang="en-US">
                    <a:sym typeface="+mn-ea"/>
                  </a:rPr>
                  <a:t>class </a:t>
                </a:r>
                <a:r>
                  <a:rPr lang="en-US"/>
                  <a:t>that implements the torch.nn.Module interface implementing the function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𝑤𝑥</m:t>
                    </m:r>
                  </m:oMath>
                </a14:m>
                <a:r>
                  <a:rPr lang="en-US"/>
                  <a:t>.</a:t>
                </a:r>
                <a:endParaRPr lang="en-US"/>
              </a:p>
              <a:p>
                <a:r>
                  <a:rPr lang="en-US">
                    <a:sym typeface="+mn-ea"/>
                  </a:rPr>
                  <a:t>LineModule has 1 parameter w</a:t>
                </a:r>
                <a:endParaRPr lang="en-US">
                  <a:sym typeface="+mn-ea"/>
                </a:endParaRPr>
              </a:p>
              <a:p>
                <a:r>
                  <a:rPr lang="en-US">
                    <a:sym typeface="+mn-ea"/>
                  </a:rPr>
                  <a:t>The </a:t>
                </a:r>
                <a:r>
                  <a:rPr lang="en-US" b="1">
                    <a:sym typeface="+mn-ea"/>
                  </a:rPr>
                  <a:t>forward(self, x)</a:t>
                </a:r>
                <a:r>
                  <a:rPr lang="en-US">
                    <a:sym typeface="+mn-ea"/>
                  </a:rPr>
                  <a:t> method should return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𝑤𝑥</m:t>
                    </m:r>
                  </m:oMath>
                </a14:m>
                <a:endParaRPr lang="en-US">
                  <a:sym typeface="+mn-ea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409065"/>
                <a:ext cx="10515600" cy="1704340"/>
              </a:xfrm>
              <a:blipFill rotWithShape="1">
                <a:blip r:embed="rId1"/>
                <a:stretch>
                  <a:fillRect b="-55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35" y="3422015"/>
            <a:ext cx="584073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Exercise 1: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29385"/>
            <a:ext cx="10515600" cy="406463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30000"/>
              </a:lnSpc>
              <a:buNone/>
            </a:pPr>
            <a:r>
              <a:rPr lang="en-US"/>
              <a:t>Write a complete python script that trains </a:t>
            </a:r>
            <a:r>
              <a:rPr lang="en-US" b="1"/>
              <a:t>LineModule</a:t>
            </a:r>
            <a:r>
              <a:rPr lang="en-US"/>
              <a:t> to approximate the data in </a:t>
            </a:r>
            <a:r>
              <a:rPr lang="en-US" b="1"/>
              <a:t>dataset1.txt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Use the </a:t>
            </a:r>
            <a:r>
              <a:rPr lang="en-US" b="1"/>
              <a:t>SGD </a:t>
            </a:r>
            <a:r>
              <a:rPr lang="en-US"/>
              <a:t>optimizer from </a:t>
            </a:r>
            <a:r>
              <a:rPr lang="en-US" b="1"/>
              <a:t>torch.optim</a:t>
            </a:r>
            <a:endParaRPr lang="en-US" b="1"/>
          </a:p>
          <a:p>
            <a:r>
              <a:rPr lang="en-US"/>
              <a:t>Use the </a:t>
            </a:r>
            <a:r>
              <a:rPr lang="en-US" b="1"/>
              <a:t>MSELoss</a:t>
            </a:r>
            <a:r>
              <a:rPr lang="en-US"/>
              <a:t> from </a:t>
            </a:r>
            <a:r>
              <a:rPr lang="en-US" b="1"/>
              <a:t>torch.nn</a:t>
            </a:r>
            <a:endParaRPr lang="en-US" b="1"/>
          </a:p>
          <a:p>
            <a:r>
              <a:rPr lang="en-US"/>
              <a:t>Use a batch_size of 8</a:t>
            </a:r>
            <a:endParaRPr lang="en-US"/>
          </a:p>
          <a:p>
            <a:r>
              <a:rPr lang="en-US"/>
              <a:t>Use a learning rate of 0.001</a:t>
            </a:r>
            <a:endParaRPr lang="en-US"/>
          </a:p>
          <a:p>
            <a:r>
              <a:rPr lang="en-US"/>
              <a:t>Train for 1000 epochs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0" y="2254250"/>
            <a:ext cx="421005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Exercise 2 </a:t>
            </a:r>
            <a:r>
              <a:rPr lang="en-US">
                <a:solidFill>
                  <a:srgbClr val="FF0000"/>
                </a:solidFill>
                <a:sym typeface="+mn-ea"/>
              </a:rPr>
              <a:t>(hard)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/>
                  <a:t>Train a polynomial model in this form: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To divide the points of </a:t>
                </a:r>
                <a:r>
                  <a:rPr lang="en-US" b="1"/>
                  <a:t>dataset2.txt</a:t>
                </a:r>
                <a:r>
                  <a:rPr lang="en-US"/>
                  <a:t> (in the form “x y class” each line)</a:t>
                </a:r>
                <a:endParaRPr lang="en-US" b="1"/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:endParaRPr lang="en-US" b="1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968115"/>
            <a:ext cx="594360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Exercise 2 </a:t>
            </a:r>
            <a:r>
              <a:rPr lang="en-US">
                <a:solidFill>
                  <a:srgbClr val="FF0000"/>
                </a:solidFill>
                <a:sym typeface="+mn-ea"/>
              </a:rPr>
              <a:t>(hard)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2750"/>
                <a:ext cx="4946015" cy="435165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endParaRPr lang="en-US" b="1"/>
              </a:p>
              <a:p>
                <a:r>
                  <a:rPr lang="en-US"/>
                  <a:t>The polynomial model takes x as input and gives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 as output</a:t>
                </a:r>
                <a:endParaRPr lang="en-US"/>
              </a:p>
              <a:p>
                <a:r>
                  <a:rPr lang="en-US"/>
                  <a:t>Given an (x, y) pair from the dataset you can 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 = model(x)</a:t>
                </a:r>
                <a:endParaRPr lang="en-US"/>
              </a:p>
              <a:p>
                <a:r>
                  <a:rPr lang="en-US"/>
                  <a:t>If y is </a:t>
                </a:r>
                <a:r>
                  <a:rPr lang="en-US" b="1"/>
                  <a:t>above</a:t>
                </a:r>
                <a:r>
                  <a:rPr lang="en-US"/>
                  <a:t> the line (so y 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) and </a:t>
                </a:r>
                <a:r>
                  <a:rPr lang="en-US" b="1"/>
                  <a:t>it should be</a:t>
                </a:r>
                <a:r>
                  <a:rPr lang="en-US"/>
                  <a:t> (class 0) than everything is </a:t>
                </a:r>
                <a:r>
                  <a:rPr lang="en-US" b="1"/>
                  <a:t>ok</a:t>
                </a:r>
                <a:endParaRPr lang="en-US"/>
              </a:p>
              <a:p>
                <a:r>
                  <a:rPr lang="en-US"/>
                  <a:t>if y is </a:t>
                </a:r>
                <a:r>
                  <a:rPr lang="en-US" b="1"/>
                  <a:t>above </a:t>
                </a:r>
                <a:r>
                  <a:rPr lang="en-US"/>
                  <a:t>the line and </a:t>
                </a:r>
                <a:r>
                  <a:rPr lang="en-US" b="1"/>
                  <a:t>it should be below it</a:t>
                </a:r>
                <a:r>
                  <a:rPr lang="en-US"/>
                  <a:t> (class 1) than you should compute an </a:t>
                </a:r>
                <a:r>
                  <a:rPr lang="en-US" b="1"/>
                  <a:t>error</a:t>
                </a:r>
                <a:endParaRPr lang="en-US"/>
              </a:p>
              <a:p>
                <a:r>
                  <a:rPr lang="en-US"/>
                  <a:t>And so on...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2750"/>
                <a:ext cx="494601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15" y="1764665"/>
            <a:ext cx="6264275" cy="4650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Addition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44220" y="3382645"/>
                <a:ext cx="10515600" cy="1602740"/>
              </a:xfrm>
            </p:spPr>
            <p:txBody>
              <a:bodyPr/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220" y="3382645"/>
                <a:ext cx="10515600" cy="16027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923925" y="1435735"/>
                <a:ext cx="9963785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/>
              </a:p>
              <a:p>
                <a:r>
                  <a:rPr lang="en-US"/>
                  <a:t>To </a:t>
                </a:r>
                <a:r>
                  <a:rPr lang="en-US" b="1"/>
                  <a:t>add </a:t>
                </a:r>
                <a:r>
                  <a:rPr lang="en-US"/>
                  <a:t>two </a:t>
                </a:r>
                <a:r>
                  <a:rPr lang="en-US" b="1"/>
                  <a:t>tensor </a:t>
                </a:r>
                <a:r>
                  <a:rPr lang="en-US"/>
                  <a:t>simply </a:t>
                </a:r>
                <a:r>
                  <a:rPr lang="en-US" b="1"/>
                  <a:t>add </a:t>
                </a:r>
                <a:r>
                  <a:rPr lang="en-US"/>
                  <a:t>each </a:t>
                </a:r>
                <a:r>
                  <a:rPr lang="en-US" b="1"/>
                  <a:t>respective element</a:t>
                </a:r>
                <a:r>
                  <a:rPr lang="en-US"/>
                  <a:t>. For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+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𝐵</m:t>
                    </m:r>
                  </m:oMath>
                </a14:m>
                <a:r>
                  <a:rPr lang="en-US"/>
                  <a:t> :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𝑖𝑗</m:t>
                      </m:r>
                    </m:oMath>
                  </m:oMathPara>
                </a14:m>
                <a:endParaRPr lang="en-US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435735"/>
                <a:ext cx="9963785" cy="1476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9"/>
          <p:cNvSpPr txBox="1"/>
          <p:nvPr/>
        </p:nvSpPr>
        <p:spPr>
          <a:xfrm>
            <a:off x="923290" y="5455920"/>
            <a:ext cx="1015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Only tensors with the same shape can be added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Broadcasting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86740" y="1425575"/>
            <a:ext cx="11344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Only tensors with the same shape can be added</a:t>
            </a:r>
            <a:r>
              <a:rPr lang="en-US">
                <a:sym typeface="+mn-ea"/>
              </a:rPr>
              <a:t>? that is </a:t>
            </a:r>
            <a:r>
              <a:rPr lang="en-US">
                <a:solidFill>
                  <a:srgbClr val="FF0000"/>
                </a:solidFill>
                <a:sym typeface="+mn-ea"/>
              </a:rPr>
              <a:t>not 100% true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r>
              <a:rPr lang="en-US"/>
              <a:t>Different tensors can be added exploiting the </a:t>
            </a:r>
            <a:r>
              <a:rPr lang="en-US" b="1"/>
              <a:t>broadcast </a:t>
            </a:r>
            <a:r>
              <a:rPr lang="en-US"/>
              <a:t>operation.</a:t>
            </a:r>
            <a:endParaRPr lang="en-US"/>
          </a:p>
          <a:p>
            <a:endParaRPr lang="en-US"/>
          </a:p>
          <a:p>
            <a:r>
              <a:rPr lang="en-US" b="1"/>
              <a:t>Broadcasting </a:t>
            </a:r>
            <a:r>
              <a:rPr lang="en-US"/>
              <a:t>is an implicit operation where a </a:t>
            </a:r>
            <a:r>
              <a:rPr lang="en-US" b="1"/>
              <a:t>tensor </a:t>
            </a:r>
            <a:r>
              <a:rPr lang="en-US"/>
              <a:t>is </a:t>
            </a:r>
            <a:r>
              <a:rPr lang="en-US" b="1"/>
              <a:t>automatically replicated</a:t>
            </a:r>
            <a:r>
              <a:rPr lang="en-US"/>
              <a:t> to </a:t>
            </a:r>
            <a:r>
              <a:rPr lang="en-US" b="1"/>
              <a:t>match </a:t>
            </a:r>
            <a:r>
              <a:rPr lang="en-US"/>
              <a:t>the </a:t>
            </a:r>
            <a:r>
              <a:rPr lang="en-US" b="1"/>
              <a:t>dimension </a:t>
            </a:r>
            <a:r>
              <a:rPr lang="en-US"/>
              <a:t>of the other operand </a:t>
            </a:r>
            <a:r>
              <a:rPr lang="en-US" b="1"/>
              <a:t>tensor</a:t>
            </a:r>
            <a:r>
              <a:rPr lang="en-US"/>
              <a:t>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3036570"/>
            <a:ext cx="4013835" cy="3627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5" y="3011805"/>
            <a:ext cx="416179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Multiplication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923925" y="1435735"/>
                <a:ext cx="10239375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/>
              </a:p>
              <a:p>
                <a:r>
                  <a:rPr lang="en-US"/>
                  <a:t>To </a:t>
                </a:r>
                <a:r>
                  <a:rPr lang="en-US" b="1"/>
                  <a:t>multiply </a:t>
                </a:r>
                <a:r>
                  <a:rPr lang="en-US"/>
                  <a:t>two </a:t>
                </a:r>
                <a:r>
                  <a:rPr lang="en-US" b="1"/>
                  <a:t>tensor </a:t>
                </a:r>
                <a:r>
                  <a:rPr lang="en-US"/>
                  <a:t>simply </a:t>
                </a:r>
                <a:r>
                  <a:rPr lang="en-US" b="1"/>
                  <a:t>multiply </a:t>
                </a:r>
                <a:r>
                  <a:rPr lang="en-US"/>
                  <a:t>each </a:t>
                </a:r>
                <a:r>
                  <a:rPr lang="en-US" b="1"/>
                  <a:t>respective element</a:t>
                </a:r>
                <a:r>
                  <a:rPr lang="en-US"/>
                  <a:t>. For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𝐵</m:t>
                    </m:r>
                  </m:oMath>
                </a14:m>
                <a:r>
                  <a:rPr lang="en-US"/>
                  <a:t> :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∙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𝑖𝑗</m:t>
                      </m:r>
                    </m:oMath>
                  </m:oMathPara>
                </a14:m>
                <a:endParaRPr lang="en-US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435735"/>
                <a:ext cx="10239375" cy="1476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5"/>
              <p:cNvSpPr>
                <a:spLocks noGrp="1"/>
              </p:cNvSpPr>
              <p:nvPr/>
            </p:nvSpPr>
            <p:spPr>
              <a:xfrm>
                <a:off x="744220" y="3382645"/>
                <a:ext cx="10515600" cy="1602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∙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uFillTx/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" y="3382645"/>
                <a:ext cx="10515600" cy="16027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Multiplication with broadcasting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The broadcast operator also works for multiplication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1970405"/>
            <a:ext cx="4638675" cy="442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70" y="1970405"/>
            <a:ext cx="5015230" cy="4404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Multiplication with broadcasting (2)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1718310"/>
            <a:ext cx="4343400" cy="440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10" y="1570355"/>
            <a:ext cx="575310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 Algebra: Multiplication with broadcasting (3)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2729230" y="367411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302000" y="367411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874770" y="3674110"/>
            <a:ext cx="57277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4721860" y="4349115"/>
                <a:ext cx="5467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860" y="4349115"/>
                <a:ext cx="54673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s 9"/>
          <p:cNvSpPr/>
          <p:nvPr/>
        </p:nvSpPr>
        <p:spPr>
          <a:xfrm>
            <a:off x="5543550" y="3674110"/>
            <a:ext cx="572770" cy="572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543550" y="4246880"/>
            <a:ext cx="572770" cy="572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543550" y="4819650"/>
            <a:ext cx="572770" cy="572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56460" y="3766185"/>
            <a:ext cx="0" cy="153352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" y="3990975"/>
            <a:ext cx="1319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</a:rPr>
              <a:t>Replicate in this direction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729230" y="4246880"/>
            <a:ext cx="572770" cy="5727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3302000" y="4246880"/>
            <a:ext cx="572770" cy="5727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874770" y="4246880"/>
            <a:ext cx="572770" cy="5727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2729230" y="4819650"/>
            <a:ext cx="572770" cy="5727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3302000" y="4819650"/>
            <a:ext cx="572770" cy="5727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3874770" y="4819650"/>
            <a:ext cx="572770" cy="5727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6116320" y="3674110"/>
            <a:ext cx="572770" cy="57277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6116320" y="4246880"/>
            <a:ext cx="572770" cy="57277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116320" y="4819650"/>
            <a:ext cx="572770" cy="57277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689090" y="3674110"/>
            <a:ext cx="572770" cy="57277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6689090" y="4246880"/>
            <a:ext cx="572770" cy="57277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6689090" y="4819650"/>
            <a:ext cx="572770" cy="57277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43550" y="3252470"/>
            <a:ext cx="1742440" cy="0"/>
          </a:xfrm>
          <a:prstGeom prst="straightConnector1">
            <a:avLst/>
          </a:prstGeom>
          <a:ln w="41275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742940" y="2179320"/>
            <a:ext cx="1319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2"/>
                </a:solidFill>
              </a:rPr>
              <a:t>Replicate in this direction</a:t>
            </a:r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7724140" y="4348480"/>
                <a:ext cx="5467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140" y="4348480"/>
                <a:ext cx="54673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s 30"/>
          <p:cNvSpPr/>
          <p:nvPr/>
        </p:nvSpPr>
        <p:spPr>
          <a:xfrm>
            <a:off x="8733155" y="367411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8733155" y="424688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8733155" y="481965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9305925" y="367411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9305925" y="424688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9305925" y="481965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9878695" y="367411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9878695" y="424688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9878695" y="4819650"/>
            <a:ext cx="572770" cy="57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10416</Words>
  <Application>WPS Presentation</Application>
  <PresentationFormat>宽屏</PresentationFormat>
  <Paragraphs>596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SimSun</vt:lpstr>
      <vt:lpstr>Wingdings</vt:lpstr>
      <vt:lpstr>DejaVu Sans</vt:lpstr>
      <vt:lpstr>DejaVu Math TeX Gyre</vt:lpstr>
      <vt:lpstr>Arial Black</vt:lpstr>
      <vt:lpstr>Microsoft YaHei</vt:lpstr>
      <vt:lpstr>Arial Unicode MS</vt:lpstr>
      <vt:lpstr>SimSun</vt:lpstr>
      <vt:lpstr>ProFontIIx Nerd Font</vt:lpstr>
      <vt:lpstr>MS Mincho</vt:lpstr>
      <vt:lpstr>AurulentSansMono Nerd Font</vt:lpstr>
      <vt:lpstr>Office Theme</vt:lpstr>
      <vt:lpstr>Pytorch</vt:lpstr>
      <vt:lpstr>Tensor Algebra</vt:lpstr>
      <vt:lpstr>Tensor Algebra: Addition and multiplication with scalars</vt:lpstr>
      <vt:lpstr>Tensor Algebra: Addition</vt:lpstr>
      <vt:lpstr>Tensor Algebra: Broadcasting</vt:lpstr>
      <vt:lpstr>Tensor Algebra: Multiplication</vt:lpstr>
      <vt:lpstr>Tensor Algebra: Multiplication with broadcasting</vt:lpstr>
      <vt:lpstr>Tensor Algebra: Multiplication with broadcasting (2)</vt:lpstr>
      <vt:lpstr>Tensor Algebra: Multiplication with broadcasting (3)</vt:lpstr>
      <vt:lpstr>Tensor Algebra: Rearrange</vt:lpstr>
      <vt:lpstr>Tensor Algebra: Rearrange (2)</vt:lpstr>
      <vt:lpstr>Tensor Algebra: Rearrange (3)</vt:lpstr>
      <vt:lpstr>Tensor Algebra: Rearrange (4)</vt:lpstr>
      <vt:lpstr>Tensor Algebra: Reduce</vt:lpstr>
      <vt:lpstr>Tensor Algebra: Reduce (2)</vt:lpstr>
      <vt:lpstr>Tensor Algebra: Matrix Multiplication</vt:lpstr>
      <vt:lpstr>Tensor Algebra: Matrix Multiplication (2)</vt:lpstr>
      <vt:lpstr>Pytorch: Lifecycle</vt:lpstr>
      <vt:lpstr>Pytorch: Tensors</vt:lpstr>
      <vt:lpstr>Pytorch: Optimizers</vt:lpstr>
      <vt:lpstr>Pytorch: Functional Interface</vt:lpstr>
      <vt:lpstr>Pytorch: Dataset</vt:lpstr>
      <vt:lpstr>Pytorch: Dataset</vt:lpstr>
      <vt:lpstr>Pytorch: Dataset (3)</vt:lpstr>
      <vt:lpstr>Pytorch: Dataset (2)</vt:lpstr>
      <vt:lpstr>Pytorch: DataLoader</vt:lpstr>
      <vt:lpstr>Pytorch: DataLoader</vt:lpstr>
      <vt:lpstr>Pytorch: Module</vt:lpstr>
      <vt:lpstr>Pytorch: Module</vt:lpstr>
      <vt:lpstr>Pytorch: Module (1)</vt:lpstr>
      <vt:lpstr>Pytorch: Module (2)</vt:lpstr>
      <vt:lpstr>Training a Module</vt:lpstr>
      <vt:lpstr>Training a Module</vt:lpstr>
      <vt:lpstr>Training a Module</vt:lpstr>
      <vt:lpstr>Exercise 1: (1)</vt:lpstr>
      <vt:lpstr>Exercise 1: (2)</vt:lpstr>
      <vt:lpstr>Exercise 1: (3)</vt:lpstr>
      <vt:lpstr>Exercise 2</vt:lpstr>
      <vt:lpstr>Exercise 2 (hard)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</dc:creator>
  <cp:lastModifiedBy>federico</cp:lastModifiedBy>
  <cp:revision>187</cp:revision>
  <dcterms:created xsi:type="dcterms:W3CDTF">2023-10-03T13:09:26Z</dcterms:created>
  <dcterms:modified xsi:type="dcterms:W3CDTF">2023-10-03T13:09:26Z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