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8"/>
  </p:handoutMasterIdLst>
  <p:sldIdLst>
    <p:sldId id="256" r:id="rId3"/>
    <p:sldId id="257" r:id="rId4"/>
    <p:sldId id="258" r:id="rId5"/>
    <p:sldId id="261" r:id="rId6"/>
    <p:sldId id="262" r:id="rId7"/>
    <p:sldId id="263" r:id="rId8"/>
    <p:sldId id="272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8" r:id="rId18"/>
    <p:sldId id="280" r:id="rId19"/>
    <p:sldId id="277" r:id="rId20"/>
    <p:sldId id="275" r:id="rId22"/>
    <p:sldId id="287" r:id="rId23"/>
    <p:sldId id="288" r:id="rId24"/>
    <p:sldId id="289" r:id="rId25"/>
    <p:sldId id="271" r:id="rId26"/>
    <p:sldId id="281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Generator </a:t>
            </a:r>
            <a:r>
              <a:rPr lang="en-US">
                <a:sym typeface="+mn-ea"/>
              </a:rPr>
              <a:t>t</a:t>
            </a:r>
            <a:r>
              <a:rPr lang="en-US">
                <a:sym typeface="+mn-ea"/>
              </a:rPr>
              <a:t>raining in 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 train the </a:t>
            </a:r>
            <a:r>
              <a:rPr lang="en-US" b="1"/>
              <a:t>generator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 b="1"/>
              <a:t>generate</a:t>
            </a:r>
            <a:r>
              <a:rPr lang="en-US"/>
              <a:t> some </a:t>
            </a:r>
            <a:r>
              <a:rPr lang="en-US" b="1"/>
              <a:t>fake data </a:t>
            </a:r>
            <a:r>
              <a:rPr lang="en-US"/>
              <a:t>using the </a:t>
            </a:r>
            <a:r>
              <a:rPr lang="en-US" b="1"/>
              <a:t>generator</a:t>
            </a:r>
            <a:endParaRPr lang="en-US"/>
          </a:p>
          <a:p>
            <a:pPr lvl="1"/>
            <a:r>
              <a:rPr lang="en-US" b="1"/>
              <a:t>feed </a:t>
            </a:r>
            <a:r>
              <a:rPr lang="en-US"/>
              <a:t>the </a:t>
            </a:r>
            <a:r>
              <a:rPr lang="en-US" b="1"/>
              <a:t>discriminator </a:t>
            </a:r>
            <a:r>
              <a:rPr lang="en-US"/>
              <a:t>with the </a:t>
            </a:r>
            <a:r>
              <a:rPr lang="en-US" b="1"/>
              <a:t>fake </a:t>
            </a:r>
            <a:r>
              <a:rPr lang="en-US"/>
              <a:t>data and </a:t>
            </a:r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error </a:t>
            </a:r>
            <a:r>
              <a:rPr lang="en-US"/>
              <a:t>of the </a:t>
            </a:r>
            <a:r>
              <a:rPr lang="en-US" b="1"/>
              <a:t>predicted </a:t>
            </a:r>
            <a:r>
              <a:rPr lang="en-US"/>
              <a:t>labels w.r.t. </a:t>
            </a:r>
            <a:r>
              <a:rPr lang="en-US" b="1" u="sng">
                <a:solidFill>
                  <a:srgbClr val="FF0000"/>
                </a:solidFill>
              </a:rPr>
              <a:t>1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(1 is the real label)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gradients </a:t>
            </a:r>
            <a:r>
              <a:rPr lang="en-US"/>
              <a:t>of the </a:t>
            </a:r>
            <a:r>
              <a:rPr lang="en-US" b="1"/>
              <a:t>error </a:t>
            </a:r>
            <a:r>
              <a:rPr lang="en-US"/>
              <a:t>w.r.t. the </a:t>
            </a:r>
            <a:r>
              <a:rPr lang="en-US" b="1"/>
              <a:t>generator </a:t>
            </a:r>
            <a:r>
              <a:rPr lang="en-US" b="1"/>
              <a:t>weights</a:t>
            </a:r>
            <a:endParaRPr lang="en-US"/>
          </a:p>
          <a:p>
            <a:pPr lvl="1"/>
            <a:r>
              <a:rPr lang="en-US" b="1"/>
              <a:t>update </a:t>
            </a:r>
            <a:r>
              <a:rPr lang="en-US"/>
              <a:t>the </a:t>
            </a:r>
            <a:r>
              <a:rPr lang="en-US" b="1"/>
              <a:t>generator </a:t>
            </a:r>
            <a:r>
              <a:rPr lang="en-US" b="1"/>
              <a:t>weights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GANs: PyTorch (initialization)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4147820"/>
            <a:ext cx="10772775" cy="1089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55"/>
            <a:ext cx="777303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GANs: PyTorch (training loop)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1376045"/>
            <a:ext cx="5268595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PyTorch (discriminator training)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1505" y="1304925"/>
            <a:ext cx="8428355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PyTorch (generator training)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1584325"/>
            <a:ext cx="8956040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Auxiliary Classifier 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sym typeface="+mn-ea"/>
              </a:rPr>
              <a:t>Auxiliary Classifier GAN</a:t>
            </a:r>
            <a:r>
              <a:rPr lang="en-US">
                <a:sym typeface="+mn-ea"/>
              </a:rPr>
              <a:t> (</a:t>
            </a:r>
            <a:r>
              <a:rPr lang="en-US"/>
              <a:t>ACGAN) is a </a:t>
            </a:r>
            <a:r>
              <a:rPr lang="en-US" b="1"/>
              <a:t>variant </a:t>
            </a:r>
            <a:r>
              <a:rPr lang="en-US"/>
              <a:t>of the standard </a:t>
            </a:r>
            <a:r>
              <a:rPr lang="en-US" b="1"/>
              <a:t>GAN architecture </a:t>
            </a:r>
            <a:r>
              <a:rPr lang="en-US"/>
              <a:t>that </a:t>
            </a:r>
            <a:r>
              <a:rPr lang="en-US" b="1"/>
              <a:t>enhances </a:t>
            </a:r>
            <a:r>
              <a:rPr lang="en-US"/>
              <a:t>generative capabilities by </a:t>
            </a:r>
            <a:r>
              <a:rPr lang="en-US" b="1"/>
              <a:t>integrating </a:t>
            </a:r>
            <a:r>
              <a:rPr lang="en-US"/>
              <a:t>an </a:t>
            </a:r>
            <a:r>
              <a:rPr lang="en-US" b="1"/>
              <a:t>auxiliary classifier</a:t>
            </a:r>
            <a:r>
              <a:rPr lang="en-US"/>
              <a:t> into the </a:t>
            </a:r>
            <a:r>
              <a:rPr lang="en-US" b="1"/>
              <a:t>discriminator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 is </a:t>
            </a:r>
            <a:r>
              <a:rPr lang="en-US" b="1"/>
              <a:t>ideal </a:t>
            </a:r>
            <a:r>
              <a:rPr lang="en-US"/>
              <a:t>for </a:t>
            </a:r>
            <a:r>
              <a:rPr lang="en-US" b="1"/>
              <a:t>conditional image generation</a:t>
            </a:r>
            <a:r>
              <a:rPr lang="en-US"/>
              <a:t> and other tasks requiring </a:t>
            </a:r>
            <a:r>
              <a:rPr lang="en-US" b="1"/>
              <a:t>class-specifi</a:t>
            </a:r>
            <a:r>
              <a:rPr lang="en-US"/>
              <a:t>c data synthesis.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ACGANs: Generator Training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57935" y="451040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257935" y="492633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257935" y="534225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901690"/>
            <a:ext cx="175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random noise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258570" y="192024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58570" y="233616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58570" y="275209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53745" y="1412240"/>
            <a:ext cx="1970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random classes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93415" y="3267710"/>
            <a:ext cx="1526540" cy="966974"/>
            <a:chOff x="10619" y="2527"/>
            <a:chExt cx="3144" cy="1819"/>
          </a:xfrm>
        </p:grpSpPr>
        <p:sp>
          <p:nvSpPr>
            <p:cNvPr id="21" name="Rectangles 20"/>
            <p:cNvSpPr/>
            <p:nvPr/>
          </p:nvSpPr>
          <p:spPr>
            <a:xfrm>
              <a:off x="10619" y="2527"/>
              <a:ext cx="3144" cy="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Generator</a:t>
              </a:r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0619" y="2527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0619" y="3409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27" name="Elbow Connector 26"/>
          <p:cNvCxnSpPr>
            <a:stCxn id="8" idx="3"/>
            <a:endCxn id="22" idx="1"/>
          </p:cNvCxnSpPr>
          <p:nvPr/>
        </p:nvCxnSpPr>
        <p:spPr>
          <a:xfrm>
            <a:off x="1998980" y="2544445"/>
            <a:ext cx="1194435" cy="972185"/>
          </a:xfrm>
          <a:prstGeom prst="bentConnector3">
            <a:avLst>
              <a:gd name="adj1" fmla="val 5002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3"/>
            <a:endCxn id="24" idx="1"/>
          </p:cNvCxnSpPr>
          <p:nvPr/>
        </p:nvCxnSpPr>
        <p:spPr>
          <a:xfrm flipV="1">
            <a:off x="1998345" y="3985260"/>
            <a:ext cx="1195070" cy="114935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s 41"/>
          <p:cNvSpPr/>
          <p:nvPr/>
        </p:nvSpPr>
        <p:spPr>
          <a:xfrm>
            <a:off x="5308600" y="3250565"/>
            <a:ext cx="2074545" cy="100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  <a:p>
            <a:pPr algn="ctr"/>
            <a:r>
              <a:rPr lang="en-US"/>
              <a:t>Backbone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8384540" y="1920240"/>
            <a:ext cx="1798320" cy="100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Classification</a:t>
            </a:r>
            <a:endParaRPr lang="en-US"/>
          </a:p>
          <a:p>
            <a:pPr algn="ctr"/>
            <a:r>
              <a:rPr lang="en-US"/>
              <a:t>Head</a:t>
            </a:r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8384540" y="4449445"/>
            <a:ext cx="1798320" cy="100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Validity</a:t>
            </a:r>
            <a:endParaRPr lang="en-US"/>
          </a:p>
          <a:p>
            <a:pPr algn="ctr"/>
            <a:r>
              <a:rPr lang="en-US"/>
              <a:t>Head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0829925" y="2098040"/>
            <a:ext cx="1069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chemeClr val="tx1"/>
                </a:solidFill>
              </a:rPr>
              <a:t>random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classes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1047730" y="4766310"/>
            <a:ext cx="61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real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Elbow Connector 46"/>
          <p:cNvCxnSpPr>
            <a:stCxn id="42" idx="3"/>
            <a:endCxn id="39" idx="1"/>
          </p:cNvCxnSpPr>
          <p:nvPr/>
        </p:nvCxnSpPr>
        <p:spPr>
          <a:xfrm flipV="1">
            <a:off x="7383145" y="2421255"/>
            <a:ext cx="1001395" cy="1330325"/>
          </a:xfrm>
          <a:prstGeom prst="bentConnector3">
            <a:avLst>
              <a:gd name="adj1" fmla="val 500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3"/>
            <a:endCxn id="44" idx="1"/>
          </p:cNvCxnSpPr>
          <p:nvPr/>
        </p:nvCxnSpPr>
        <p:spPr>
          <a:xfrm>
            <a:off x="7383145" y="3751580"/>
            <a:ext cx="1001395" cy="1198880"/>
          </a:xfrm>
          <a:prstGeom prst="bentConnector3">
            <a:avLst>
              <a:gd name="adj1" fmla="val 500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45" idx="1"/>
          </p:cNvCxnSpPr>
          <p:nvPr/>
        </p:nvCxnSpPr>
        <p:spPr>
          <a:xfrm flipV="1">
            <a:off x="10182860" y="2420620"/>
            <a:ext cx="64706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46" idx="1"/>
          </p:cNvCxnSpPr>
          <p:nvPr/>
        </p:nvCxnSpPr>
        <p:spPr>
          <a:xfrm>
            <a:off x="10182860" y="4950460"/>
            <a:ext cx="8648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3"/>
            <a:endCxn id="42" idx="1"/>
          </p:cNvCxnSpPr>
          <p:nvPr/>
        </p:nvCxnSpPr>
        <p:spPr>
          <a:xfrm>
            <a:off x="4719955" y="3751580"/>
            <a:ext cx="5886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ACGANs: Discriminator Training (generated images)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257935" y="451040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257935" y="492633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257935" y="534225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3745" y="5901690"/>
            <a:ext cx="175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random noise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258570" y="192024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58570" y="233616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58570" y="275209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53745" y="1412240"/>
            <a:ext cx="1970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random </a:t>
            </a:r>
            <a:r>
              <a:rPr lang="en-US"/>
              <a:t>classes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93415" y="3267710"/>
            <a:ext cx="1526540" cy="966974"/>
            <a:chOff x="10619" y="2527"/>
            <a:chExt cx="3144" cy="1819"/>
          </a:xfrm>
        </p:grpSpPr>
        <p:sp>
          <p:nvSpPr>
            <p:cNvPr id="21" name="Rectangles 20"/>
            <p:cNvSpPr/>
            <p:nvPr/>
          </p:nvSpPr>
          <p:spPr>
            <a:xfrm>
              <a:off x="10619" y="2527"/>
              <a:ext cx="3144" cy="1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Generator</a:t>
              </a:r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0619" y="2527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0619" y="3409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27" name="Elbow Connector 26"/>
          <p:cNvCxnSpPr>
            <a:stCxn id="8" idx="3"/>
            <a:endCxn id="22" idx="1"/>
          </p:cNvCxnSpPr>
          <p:nvPr/>
        </p:nvCxnSpPr>
        <p:spPr>
          <a:xfrm>
            <a:off x="1998980" y="2544445"/>
            <a:ext cx="1194435" cy="972185"/>
          </a:xfrm>
          <a:prstGeom prst="bentConnector3">
            <a:avLst>
              <a:gd name="adj1" fmla="val 5002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3"/>
            <a:endCxn id="24" idx="1"/>
          </p:cNvCxnSpPr>
          <p:nvPr/>
        </p:nvCxnSpPr>
        <p:spPr>
          <a:xfrm flipV="1">
            <a:off x="1998345" y="3985260"/>
            <a:ext cx="1195070" cy="114935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s 41"/>
          <p:cNvSpPr/>
          <p:nvPr/>
        </p:nvSpPr>
        <p:spPr>
          <a:xfrm>
            <a:off x="5308600" y="3250565"/>
            <a:ext cx="207454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  <a:p>
            <a:pPr algn="ctr"/>
            <a:r>
              <a:rPr lang="en-US"/>
              <a:t>Backbone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8384540" y="1920240"/>
            <a:ext cx="179832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Classification</a:t>
            </a:r>
            <a:endParaRPr lang="en-US"/>
          </a:p>
          <a:p>
            <a:pPr algn="ctr"/>
            <a:r>
              <a:rPr lang="en-US"/>
              <a:t>Head</a:t>
            </a:r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8384540" y="4449445"/>
            <a:ext cx="179832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Validity</a:t>
            </a:r>
            <a:endParaRPr lang="en-US"/>
          </a:p>
          <a:p>
            <a:pPr algn="ctr"/>
            <a:r>
              <a:rPr lang="en-US"/>
              <a:t>Head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0829925" y="2098040"/>
            <a:ext cx="1069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classes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11047730" y="4766310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fake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Elbow Connector 46"/>
          <p:cNvCxnSpPr>
            <a:stCxn id="42" idx="3"/>
            <a:endCxn id="39" idx="1"/>
          </p:cNvCxnSpPr>
          <p:nvPr/>
        </p:nvCxnSpPr>
        <p:spPr>
          <a:xfrm flipV="1">
            <a:off x="7383145" y="2421255"/>
            <a:ext cx="1001395" cy="1330325"/>
          </a:xfrm>
          <a:prstGeom prst="bentConnector3">
            <a:avLst>
              <a:gd name="adj1" fmla="val 500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3"/>
            <a:endCxn id="44" idx="1"/>
          </p:cNvCxnSpPr>
          <p:nvPr/>
        </p:nvCxnSpPr>
        <p:spPr>
          <a:xfrm>
            <a:off x="7383145" y="3751580"/>
            <a:ext cx="1001395" cy="1198880"/>
          </a:xfrm>
          <a:prstGeom prst="bentConnector3">
            <a:avLst>
              <a:gd name="adj1" fmla="val 500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45" idx="1"/>
          </p:cNvCxnSpPr>
          <p:nvPr/>
        </p:nvCxnSpPr>
        <p:spPr>
          <a:xfrm flipV="1">
            <a:off x="10182860" y="2420620"/>
            <a:ext cx="64706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46" idx="1"/>
          </p:cNvCxnSpPr>
          <p:nvPr/>
        </p:nvCxnSpPr>
        <p:spPr>
          <a:xfrm>
            <a:off x="10182860" y="4950460"/>
            <a:ext cx="8648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3"/>
            <a:endCxn id="42" idx="1"/>
          </p:cNvCxnSpPr>
          <p:nvPr/>
        </p:nvCxnSpPr>
        <p:spPr>
          <a:xfrm>
            <a:off x="4719955" y="3751580"/>
            <a:ext cx="5886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ACGANs: Discriminator Training </a:t>
            </a:r>
            <a:r>
              <a:rPr lang="en-US">
                <a:sym typeface="+mn-ea"/>
              </a:rPr>
              <a:t>(real images)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1369060" y="208978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1369060" y="250571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1369060" y="292163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45820" y="158432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real </a:t>
            </a:r>
            <a:r>
              <a:rPr lang="en-US"/>
              <a:t>classes</a:t>
            </a:r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3622675" y="3230245"/>
            <a:ext cx="207454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  <a:p>
            <a:pPr algn="ctr"/>
            <a:r>
              <a:rPr lang="en-US"/>
              <a:t>Backbone</a:t>
            </a:r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6698615" y="1899920"/>
            <a:ext cx="179832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Classification</a:t>
            </a:r>
            <a:endParaRPr lang="en-US"/>
          </a:p>
          <a:p>
            <a:pPr algn="ctr"/>
            <a:r>
              <a:rPr lang="en-US"/>
              <a:t>Head</a:t>
            </a:r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6698615" y="4429125"/>
            <a:ext cx="179832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Validity</a:t>
            </a:r>
            <a:endParaRPr lang="en-US"/>
          </a:p>
          <a:p>
            <a:pPr algn="ctr"/>
            <a:r>
              <a:rPr lang="en-US"/>
              <a:t>Head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9173528" y="2077720"/>
            <a:ext cx="1010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output</a:t>
            </a:r>
            <a:endParaRPr lang="en-US"/>
          </a:p>
          <a:p>
            <a:pPr algn="ctr"/>
            <a:r>
              <a:rPr lang="en-US"/>
              <a:t>classes</a:t>
            </a:r>
            <a:endParaRPr lang="en-US"/>
          </a:p>
        </p:txBody>
      </p:sp>
      <p:cxnSp>
        <p:nvCxnSpPr>
          <p:cNvPr id="54" name="Elbow Connector 53"/>
          <p:cNvCxnSpPr>
            <a:stCxn id="49" idx="3"/>
            <a:endCxn id="50" idx="1"/>
          </p:cNvCxnSpPr>
          <p:nvPr/>
        </p:nvCxnSpPr>
        <p:spPr>
          <a:xfrm flipV="1">
            <a:off x="5697220" y="2400935"/>
            <a:ext cx="1001395" cy="1330325"/>
          </a:xfrm>
          <a:prstGeom prst="bentConnector3">
            <a:avLst>
              <a:gd name="adj1" fmla="val 500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52" idx="1"/>
          </p:cNvCxnSpPr>
          <p:nvPr/>
        </p:nvCxnSpPr>
        <p:spPr>
          <a:xfrm flipV="1">
            <a:off x="8496935" y="2400300"/>
            <a:ext cx="67691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s 58"/>
          <p:cNvSpPr/>
          <p:nvPr/>
        </p:nvSpPr>
        <p:spPr>
          <a:xfrm>
            <a:off x="917575" y="451040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917575" y="490918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917575" y="530796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917575" y="5852160"/>
            <a:ext cx="164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real images</a:t>
            </a:r>
            <a:endParaRPr lang="en-US"/>
          </a:p>
        </p:txBody>
      </p:sp>
      <p:cxnSp>
        <p:nvCxnSpPr>
          <p:cNvPr id="63" name="Elbow Connector 62"/>
          <p:cNvCxnSpPr>
            <a:stCxn id="49" idx="3"/>
            <a:endCxn id="51" idx="1"/>
          </p:cNvCxnSpPr>
          <p:nvPr/>
        </p:nvCxnSpPr>
        <p:spPr>
          <a:xfrm>
            <a:off x="5697220" y="3731260"/>
            <a:ext cx="1001395" cy="1198880"/>
          </a:xfrm>
          <a:prstGeom prst="bentConnector3">
            <a:avLst>
              <a:gd name="adj1" fmla="val 500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3"/>
            <a:endCxn id="49" idx="1"/>
          </p:cNvCxnSpPr>
          <p:nvPr/>
        </p:nvCxnSpPr>
        <p:spPr>
          <a:xfrm flipV="1">
            <a:off x="2560320" y="3731260"/>
            <a:ext cx="1062355" cy="1377315"/>
          </a:xfrm>
          <a:prstGeom prst="bentConnector3">
            <a:avLst>
              <a:gd name="adj1" fmla="val 500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9371330" y="4745990"/>
            <a:ext cx="61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real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>
            <a:stCxn id="51" idx="3"/>
            <a:endCxn id="65" idx="1"/>
          </p:cNvCxnSpPr>
          <p:nvPr/>
        </p:nvCxnSpPr>
        <p:spPr>
          <a:xfrm>
            <a:off x="8496935" y="4930140"/>
            <a:ext cx="8743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7" idx="3"/>
            <a:endCxn id="52" idx="0"/>
          </p:cNvCxnSpPr>
          <p:nvPr/>
        </p:nvCxnSpPr>
        <p:spPr>
          <a:xfrm flipV="1">
            <a:off x="2109470" y="2077720"/>
            <a:ext cx="7569835" cy="636270"/>
          </a:xfrm>
          <a:prstGeom prst="bentConnector4">
            <a:avLst>
              <a:gd name="adj1" fmla="val 26960"/>
              <a:gd name="adj2" fmla="val 18403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GAN training ticks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25029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Training a GAN is a very </a:t>
            </a:r>
            <a:r>
              <a:rPr lang="en-US" b="1">
                <a:sym typeface="+mn-ea"/>
              </a:rPr>
              <a:t>unstable </a:t>
            </a:r>
            <a:r>
              <a:rPr lang="en-US">
                <a:sym typeface="+mn-ea"/>
              </a:rPr>
              <a:t>process, and </a:t>
            </a:r>
            <a:r>
              <a:rPr lang="en-US" b="1">
                <a:sym typeface="+mn-ea"/>
              </a:rPr>
              <a:t>finding </a:t>
            </a:r>
            <a:r>
              <a:rPr lang="en-US">
                <a:sym typeface="+mn-ea"/>
              </a:rPr>
              <a:t>the right </a:t>
            </a:r>
            <a:r>
              <a:rPr lang="en-US" b="1">
                <a:sym typeface="+mn-ea"/>
              </a:rPr>
              <a:t>balance </a:t>
            </a:r>
            <a:r>
              <a:rPr lang="en-US">
                <a:sym typeface="+mn-ea"/>
              </a:rPr>
              <a:t>between the </a:t>
            </a:r>
            <a:r>
              <a:rPr lang="en-US" b="1">
                <a:sym typeface="+mn-ea"/>
              </a:rPr>
              <a:t>generator </a:t>
            </a:r>
            <a:r>
              <a:rPr lang="en-US">
                <a:sym typeface="+mn-ea"/>
              </a:rPr>
              <a:t>and </a:t>
            </a:r>
            <a:r>
              <a:rPr lang="en-US" b="1">
                <a:sym typeface="+mn-ea"/>
              </a:rPr>
              <a:t>discriminator </a:t>
            </a:r>
            <a:r>
              <a:rPr lang="en-US">
                <a:sym typeface="+mn-ea"/>
              </a:rPr>
              <a:t>can be </a:t>
            </a:r>
            <a:r>
              <a:rPr lang="en-US" b="1">
                <a:sym typeface="+mn-ea"/>
              </a:rPr>
              <a:t>quite tricky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There are some known </a:t>
            </a:r>
            <a:r>
              <a:rPr lang="en-US" b="1"/>
              <a:t>tricks </a:t>
            </a:r>
            <a:r>
              <a:rPr lang="en-US"/>
              <a:t>to help </a:t>
            </a:r>
            <a:r>
              <a:rPr lang="en-US" b="1"/>
              <a:t>speed </a:t>
            </a:r>
            <a:r>
              <a:rPr lang="en-US"/>
              <a:t>up and </a:t>
            </a:r>
            <a:r>
              <a:rPr lang="en-US" b="1"/>
              <a:t>stabilize </a:t>
            </a:r>
            <a:r>
              <a:rPr lang="en-US"/>
              <a:t>the </a:t>
            </a:r>
            <a:r>
              <a:rPr lang="en-US" b="1"/>
              <a:t>training process</a:t>
            </a:r>
            <a:r>
              <a:rPr lang="en-US"/>
              <a:t>:</a:t>
            </a:r>
            <a:endParaRPr lang="en-US"/>
          </a:p>
          <a:p>
            <a:r>
              <a:rPr lang="en-US" b="1"/>
              <a:t>Normalize </a:t>
            </a:r>
            <a:r>
              <a:rPr lang="en-US"/>
              <a:t>images between </a:t>
            </a:r>
            <a:r>
              <a:rPr lang="en-US" b="1"/>
              <a:t>-1</a:t>
            </a:r>
            <a:r>
              <a:rPr lang="en-US"/>
              <a:t> and </a:t>
            </a:r>
            <a:r>
              <a:rPr lang="en-US" b="1"/>
              <a:t>1</a:t>
            </a:r>
            <a:endParaRPr lang="en-US"/>
          </a:p>
          <a:p>
            <a:pPr lvl="1"/>
            <a:r>
              <a:rPr lang="en-US" sz="1800"/>
              <a:t>Use torchvision.transforms.Normalize((0.5,), (0.5,)) for MNIST</a:t>
            </a:r>
            <a:endParaRPr lang="en-US" sz="1800"/>
          </a:p>
          <a:p>
            <a:r>
              <a:rPr lang="en-US" b="1"/>
              <a:t>Avoid MLP</a:t>
            </a:r>
            <a:r>
              <a:rPr lang="en-US"/>
              <a:t>, </a:t>
            </a:r>
            <a:r>
              <a:rPr lang="en-US" b="1"/>
              <a:t>use CNN</a:t>
            </a:r>
            <a:r>
              <a:rPr lang="en-US"/>
              <a:t> (called</a:t>
            </a:r>
            <a:r>
              <a:rPr lang="en-US" b="1"/>
              <a:t> DCGAN</a:t>
            </a:r>
            <a:r>
              <a:rPr lang="en-US"/>
              <a:t> Deep Convolutional GAN)</a:t>
            </a:r>
            <a:endParaRPr lang="en-US"/>
          </a:p>
          <a:p>
            <a:r>
              <a:rPr lang="en-US"/>
              <a:t>Use torch.nn.</a:t>
            </a:r>
            <a:r>
              <a:rPr lang="en-US" b="1"/>
              <a:t>BatchNorm2d</a:t>
            </a:r>
            <a:r>
              <a:rPr lang="en-US"/>
              <a:t> every layer</a:t>
            </a:r>
            <a:endParaRPr lang="en-US"/>
          </a:p>
          <a:p>
            <a:r>
              <a:rPr lang="en-US" b="1"/>
              <a:t>Avoid MaxPool2d</a:t>
            </a:r>
            <a:r>
              <a:rPr lang="en-US"/>
              <a:t>, </a:t>
            </a:r>
            <a:r>
              <a:rPr lang="en-US" b="1"/>
              <a:t>use strided</a:t>
            </a:r>
            <a:r>
              <a:rPr lang="en-US"/>
              <a:t> convolutions</a:t>
            </a:r>
            <a:endParaRPr lang="en-US"/>
          </a:p>
          <a:p>
            <a:r>
              <a:rPr lang="en-US" b="1"/>
              <a:t>Initialize convolution weights </a:t>
            </a:r>
            <a:r>
              <a:rPr lang="en-US"/>
              <a:t>to almost </a:t>
            </a:r>
            <a:r>
              <a:rPr lang="en-US" b="1"/>
              <a:t>0</a:t>
            </a:r>
            <a:r>
              <a:rPr lang="en-US"/>
              <a:t> (normal mean 0 and std 0.02)</a:t>
            </a:r>
            <a:endParaRPr lang="en-US"/>
          </a:p>
          <a:p>
            <a:r>
              <a:rPr lang="en-US" b="1"/>
              <a:t>Initialize batchnorm weights </a:t>
            </a:r>
            <a:r>
              <a:rPr lang="en-US"/>
              <a:t>to almost </a:t>
            </a:r>
            <a:r>
              <a:rPr lang="en-US" b="1"/>
              <a:t>1</a:t>
            </a:r>
            <a:r>
              <a:rPr lang="en-US"/>
              <a:t> (normal mean 1 and std 0.02)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Generative Adversarial Networks (GANs)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697355"/>
          </a:xfrm>
        </p:spPr>
        <p:txBody>
          <a:bodyPr/>
          <a:p>
            <a:pPr marL="0" indent="0">
              <a:buNone/>
            </a:pPr>
            <a:r>
              <a:rPr lang="en-US" b="1"/>
              <a:t>Generative Adversarial Networks</a:t>
            </a:r>
            <a:r>
              <a:rPr lang="en-US"/>
              <a:t> (GANs) are a </a:t>
            </a:r>
            <a:r>
              <a:rPr lang="en-US" b="1"/>
              <a:t>type </a:t>
            </a:r>
            <a:r>
              <a:rPr lang="en-US"/>
              <a:t>of deep learning </a:t>
            </a:r>
            <a:r>
              <a:rPr lang="en-US" b="1"/>
              <a:t>model composed </a:t>
            </a:r>
            <a:r>
              <a:rPr lang="en-US"/>
              <a:t>of </a:t>
            </a:r>
            <a:r>
              <a:rPr lang="en-US" b="1"/>
              <a:t>two </a:t>
            </a:r>
            <a:r>
              <a:rPr lang="en-US"/>
              <a:t>neural </a:t>
            </a:r>
            <a:r>
              <a:rPr lang="en-US" b="1"/>
              <a:t>networks</a:t>
            </a:r>
            <a:r>
              <a:rPr lang="en-US"/>
              <a:t>: a </a:t>
            </a:r>
            <a:r>
              <a:rPr lang="en-US" b="1"/>
              <a:t>generator </a:t>
            </a:r>
            <a:r>
              <a:rPr lang="en-US"/>
              <a:t>and a </a:t>
            </a:r>
            <a:r>
              <a:rPr lang="en-US" b="1"/>
              <a:t>discriminator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 b="1"/>
              <a:t>GANs </a:t>
            </a:r>
            <a:r>
              <a:rPr lang="en-US"/>
              <a:t>are </a:t>
            </a:r>
            <a:r>
              <a:rPr lang="en-US" b="1"/>
              <a:t>designed </a:t>
            </a:r>
            <a:r>
              <a:rPr lang="en-US"/>
              <a:t>for </a:t>
            </a:r>
            <a:r>
              <a:rPr lang="en-US" b="1"/>
              <a:t>generating </a:t>
            </a:r>
            <a:r>
              <a:rPr lang="en-US"/>
              <a:t>data that closely </a:t>
            </a:r>
            <a:r>
              <a:rPr lang="en-US" b="1"/>
              <a:t>resembles </a:t>
            </a:r>
            <a:r>
              <a:rPr lang="en-US"/>
              <a:t>the </a:t>
            </a:r>
            <a:r>
              <a:rPr lang="en-US" b="1"/>
              <a:t>one </a:t>
            </a:r>
            <a:r>
              <a:rPr lang="en-US"/>
              <a:t>in the </a:t>
            </a:r>
            <a:r>
              <a:rPr lang="en-US" b="1"/>
              <a:t>training set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45465" y="472313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55165" y="4500880"/>
            <a:ext cx="1855470" cy="86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930515" y="4525645"/>
            <a:ext cx="3070225" cy="129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479925" y="4599305"/>
            <a:ext cx="978535" cy="663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284210" y="3332480"/>
            <a:ext cx="978535" cy="663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546590" y="3332480"/>
            <a:ext cx="978535" cy="663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439150" y="6362065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fake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728200" y="6352540"/>
            <a:ext cx="61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real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6035" y="4931410"/>
            <a:ext cx="669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3810635" y="4931410"/>
            <a:ext cx="669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8773795" y="3996055"/>
            <a:ext cx="0" cy="5289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10036175" y="3996055"/>
            <a:ext cx="0" cy="5289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73160" y="5822950"/>
            <a:ext cx="0" cy="5289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10036175" y="5822950"/>
            <a:ext cx="0" cy="5295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 training ticks: in PyTorch (Initialization)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5660" y="2672715"/>
            <a:ext cx="782510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 training ticks: in PyTorch (Conv block)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431290"/>
            <a:ext cx="10226040" cy="5035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 training ticks: in PyTorch (Generator example)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7225" y="1584325"/>
            <a:ext cx="8336915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 </a:t>
            </a:r>
            <a:r>
              <a:rPr lang="en-US">
                <a:solidFill>
                  <a:srgbClr val="FF0000"/>
                </a:solidFill>
              </a:rPr>
              <a:t>(doable)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Train a </a:t>
            </a:r>
            <a:r>
              <a:rPr lang="en-US" b="1"/>
              <a:t>DCGAN </a:t>
            </a:r>
            <a:r>
              <a:rPr lang="en-US"/>
              <a:t>on the </a:t>
            </a:r>
            <a:r>
              <a:rPr lang="en-US" b="1"/>
              <a:t>MNIST </a:t>
            </a:r>
            <a:r>
              <a:rPr lang="en-US"/>
              <a:t>dataset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Train the </a:t>
            </a:r>
            <a:r>
              <a:rPr lang="en-US" b="1"/>
              <a:t>DCGAN </a:t>
            </a:r>
            <a:r>
              <a:rPr lang="en-US"/>
              <a:t>for </a:t>
            </a:r>
            <a:r>
              <a:rPr lang="en-US" b="1"/>
              <a:t>20 epochs</a:t>
            </a:r>
            <a:endParaRPr lang="en-US"/>
          </a:p>
          <a:p>
            <a:r>
              <a:rPr lang="en-US"/>
              <a:t>After </a:t>
            </a:r>
            <a:r>
              <a:rPr lang="en-US" b="1"/>
              <a:t>each epoch </a:t>
            </a:r>
            <a:r>
              <a:rPr lang="en-US"/>
              <a:t>plot </a:t>
            </a:r>
            <a:r>
              <a:rPr lang="en-US" b="1"/>
              <a:t>10 </a:t>
            </a:r>
            <a:r>
              <a:rPr lang="en-US"/>
              <a:t>random </a:t>
            </a:r>
            <a:r>
              <a:rPr lang="en-US" b="1"/>
              <a:t>images generated </a:t>
            </a:r>
            <a:r>
              <a:rPr lang="en-US"/>
              <a:t>by the </a:t>
            </a:r>
            <a:r>
              <a:rPr lang="en-US" b="1"/>
              <a:t>generator</a:t>
            </a:r>
            <a:endParaRPr lang="en-US" b="1"/>
          </a:p>
          <a:p>
            <a:r>
              <a:rPr lang="en-US"/>
              <a:t>Tip: be gentle, use a small learning rate (like 0.0002)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4324985"/>
            <a:ext cx="1147699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 </a:t>
            </a:r>
            <a:r>
              <a:rPr lang="en-US">
                <a:solidFill>
                  <a:srgbClr val="FF0000"/>
                </a:solidFill>
              </a:rPr>
              <a:t>(very hard)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Train a </a:t>
            </a:r>
            <a:r>
              <a:rPr lang="en-US" b="1">
                <a:sym typeface="+mn-ea"/>
              </a:rPr>
              <a:t>ACGAN </a:t>
            </a:r>
            <a:r>
              <a:rPr lang="en-US">
                <a:sym typeface="+mn-ea"/>
              </a:rPr>
              <a:t>on the </a:t>
            </a:r>
            <a:r>
              <a:rPr lang="en-US" b="1">
                <a:sym typeface="+mn-ea"/>
              </a:rPr>
              <a:t>MNIST </a:t>
            </a:r>
            <a:r>
              <a:rPr lang="en-US">
                <a:sym typeface="+mn-ea"/>
              </a:rPr>
              <a:t>dataset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Train the </a:t>
            </a:r>
            <a:r>
              <a:rPr lang="en-US" b="1">
                <a:sym typeface="+mn-ea"/>
              </a:rPr>
              <a:t>ACGAN </a:t>
            </a:r>
            <a:r>
              <a:rPr lang="en-US">
                <a:sym typeface="+mn-ea"/>
              </a:rPr>
              <a:t>for </a:t>
            </a:r>
            <a:r>
              <a:rPr lang="en-US" b="1">
                <a:sym typeface="+mn-ea"/>
              </a:rPr>
              <a:t>20 epochs</a:t>
            </a:r>
            <a:endParaRPr lang="en-US"/>
          </a:p>
          <a:p>
            <a:r>
              <a:rPr lang="en-US">
                <a:sym typeface="+mn-ea"/>
              </a:rPr>
              <a:t>After </a:t>
            </a:r>
            <a:r>
              <a:rPr lang="en-US" b="1">
                <a:sym typeface="+mn-ea"/>
              </a:rPr>
              <a:t>each epoch </a:t>
            </a:r>
            <a:r>
              <a:rPr lang="en-US">
                <a:sym typeface="+mn-ea"/>
              </a:rPr>
              <a:t>plot </a:t>
            </a:r>
            <a:r>
              <a:rPr lang="en-US" b="1">
                <a:sym typeface="+mn-ea"/>
              </a:rPr>
              <a:t>one </a:t>
            </a:r>
            <a:r>
              <a:rPr lang="en-US">
                <a:sym typeface="+mn-ea"/>
              </a:rPr>
              <a:t>random </a:t>
            </a:r>
            <a:r>
              <a:rPr lang="en-US" b="1">
                <a:sym typeface="+mn-ea"/>
              </a:rPr>
              <a:t>image </a:t>
            </a:r>
            <a:r>
              <a:rPr lang="en-US">
                <a:sym typeface="+mn-ea"/>
              </a:rPr>
              <a:t>for </a:t>
            </a:r>
            <a:r>
              <a:rPr lang="en-US" b="1">
                <a:sym typeface="+mn-ea"/>
              </a:rPr>
              <a:t>each </a:t>
            </a:r>
            <a:r>
              <a:rPr lang="en-US" b="1">
                <a:sym typeface="+mn-ea"/>
              </a:rPr>
              <a:t>class generated </a:t>
            </a:r>
            <a:r>
              <a:rPr lang="en-US">
                <a:sym typeface="+mn-ea"/>
              </a:rPr>
              <a:t>by the </a:t>
            </a:r>
            <a:r>
              <a:rPr lang="en-US" b="1">
                <a:sym typeface="+mn-ea"/>
              </a:rPr>
              <a:t>generator</a:t>
            </a:r>
            <a:endParaRPr lang="en-US"/>
          </a:p>
          <a:p>
            <a:r>
              <a:rPr lang="en-US" b="1"/>
              <a:t>Be creative</a:t>
            </a:r>
            <a:r>
              <a:rPr lang="en-US"/>
              <a:t>, come up with a </a:t>
            </a:r>
            <a:r>
              <a:rPr lang="en-US" b="1"/>
              <a:t>teqnique </a:t>
            </a:r>
            <a:r>
              <a:rPr lang="en-US"/>
              <a:t>to </a:t>
            </a:r>
            <a:r>
              <a:rPr lang="en-US" b="1"/>
              <a:t>mix </a:t>
            </a: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and </a:t>
            </a:r>
            <a:r>
              <a:rPr lang="en-US" b="1"/>
              <a:t>noise </a:t>
            </a:r>
            <a:r>
              <a:rPr lang="en-US"/>
              <a:t>in a way that </a:t>
            </a:r>
            <a:r>
              <a:rPr lang="en-US" b="1"/>
              <a:t>preserve </a:t>
            </a:r>
            <a:r>
              <a:rPr lang="en-US"/>
              <a:t>both</a:t>
            </a:r>
            <a:r>
              <a:rPr lang="en-US" b="1"/>
              <a:t> randomness </a:t>
            </a:r>
            <a:r>
              <a:rPr lang="en-US"/>
              <a:t>and </a:t>
            </a:r>
            <a:r>
              <a:rPr lang="en-US" b="1"/>
              <a:t>class information</a:t>
            </a:r>
            <a:endParaRPr lang="en-US" b="1"/>
          </a:p>
          <a:p>
            <a:r>
              <a:rPr lang="en-US"/>
              <a:t>Tip: If your </a:t>
            </a:r>
            <a:r>
              <a:rPr lang="en-US" b="1"/>
              <a:t>ACGAN </a:t>
            </a:r>
            <a:r>
              <a:rPr lang="en-US"/>
              <a:t>does </a:t>
            </a:r>
            <a:r>
              <a:rPr lang="en-US" b="1"/>
              <a:t>not </a:t>
            </a:r>
            <a:r>
              <a:rPr lang="en-US"/>
              <a:t>generate </a:t>
            </a:r>
            <a:r>
              <a:rPr lang="en-US" b="1"/>
              <a:t>conditional </a:t>
            </a:r>
            <a:r>
              <a:rPr lang="en-US"/>
              <a:t>images (</a:t>
            </a:r>
            <a:r>
              <a:rPr lang="en-US" b="1"/>
              <a:t>ignore </a:t>
            </a: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information) you can </a:t>
            </a:r>
            <a:r>
              <a:rPr lang="en-US" b="1"/>
              <a:t>weight </a:t>
            </a:r>
            <a:r>
              <a:rPr lang="en-US"/>
              <a:t>the </a:t>
            </a:r>
            <a:r>
              <a:rPr lang="en-US" b="1"/>
              <a:t>validity </a:t>
            </a:r>
            <a:r>
              <a:rPr lang="en-US"/>
              <a:t>and </a:t>
            </a:r>
            <a:r>
              <a:rPr lang="en-US" b="1"/>
              <a:t>classification losses </a:t>
            </a:r>
            <a:r>
              <a:rPr lang="en-US"/>
              <a:t>(0.01 for the validity loss is a good number)</a:t>
            </a:r>
            <a:endParaRPr lang="en-US" b="1"/>
          </a:p>
          <a:p>
            <a:r>
              <a:rPr lang="en-US"/>
              <a:t>Tip: You can </a:t>
            </a:r>
            <a:r>
              <a:rPr lang="en-US" b="1"/>
              <a:t>use </a:t>
            </a:r>
            <a:r>
              <a:rPr lang="en-US"/>
              <a:t>the </a:t>
            </a:r>
            <a:r>
              <a:rPr lang="en-US" b="1"/>
              <a:t>torch.nn.Embedding</a:t>
            </a:r>
            <a:r>
              <a:rPr lang="en-US"/>
              <a:t> to </a:t>
            </a:r>
            <a:r>
              <a:rPr lang="en-US" b="1"/>
              <a:t>project integers </a:t>
            </a:r>
            <a:r>
              <a:rPr lang="en-US"/>
              <a:t>into </a:t>
            </a:r>
            <a:r>
              <a:rPr lang="en-US" b="1"/>
              <a:t>vectors </a:t>
            </a:r>
            <a:r>
              <a:rPr lang="en-US"/>
              <a:t>(like the VQ-VAE codebook)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5438775"/>
            <a:ext cx="867791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GANs: Discriminator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153795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discriminator </a:t>
            </a:r>
            <a:r>
              <a:rPr lang="en-US"/>
              <a:t>is a </a:t>
            </a:r>
            <a:r>
              <a:rPr lang="en-US" b="1"/>
              <a:t>binary classifier </a:t>
            </a:r>
            <a:r>
              <a:rPr lang="en-US"/>
              <a:t>with </a:t>
            </a:r>
            <a:r>
              <a:rPr lang="en-US" b="1"/>
              <a:t>one </a:t>
            </a:r>
            <a:r>
              <a:rPr lang="en-US"/>
              <a:t>output.</a:t>
            </a:r>
            <a:endParaRPr lang="en-US"/>
          </a:p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discriminator </a:t>
            </a:r>
            <a:r>
              <a:rPr lang="en-US"/>
              <a:t>is </a:t>
            </a:r>
            <a:r>
              <a:rPr lang="en-US" b="1"/>
              <a:t>trained </a:t>
            </a:r>
            <a:r>
              <a:rPr lang="en-US"/>
              <a:t>to </a:t>
            </a:r>
            <a:r>
              <a:rPr lang="en-US" b="1"/>
              <a:t>distinguish </a:t>
            </a:r>
            <a:r>
              <a:rPr lang="en-US"/>
              <a:t>between </a:t>
            </a:r>
            <a:r>
              <a:rPr lang="en-US" b="1"/>
              <a:t>real</a:t>
            </a:r>
            <a:r>
              <a:rPr lang="en-US"/>
              <a:t> images (output 1) and </a:t>
            </a:r>
            <a:r>
              <a:rPr lang="en-US" b="1"/>
              <a:t>generated </a:t>
            </a:r>
            <a:r>
              <a:rPr lang="en-US"/>
              <a:t>images (output 0)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370705" y="3451860"/>
            <a:ext cx="3070225" cy="129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370705" y="5220335"/>
            <a:ext cx="3070225" cy="129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605280" y="3610610"/>
            <a:ext cx="1423670" cy="979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generated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605280" y="5378450"/>
            <a:ext cx="1423670" cy="979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14740" y="39166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14740" y="56838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7" idx="1"/>
          </p:cNvCxnSpPr>
          <p:nvPr/>
        </p:nvCxnSpPr>
        <p:spPr>
          <a:xfrm flipV="1">
            <a:off x="3028950" y="4100195"/>
            <a:ext cx="134175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3028950" y="5868670"/>
            <a:ext cx="134175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7440930" y="4100195"/>
            <a:ext cx="127381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 flipV="1">
            <a:off x="7440930" y="5868035"/>
            <a:ext cx="127381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Generator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generator </a:t>
            </a:r>
            <a:r>
              <a:rPr lang="en-US"/>
              <a:t>is trained to </a:t>
            </a:r>
            <a:r>
              <a:rPr lang="en-US" b="1"/>
              <a:t>produce </a:t>
            </a:r>
            <a:r>
              <a:rPr lang="en-US"/>
              <a:t>images </a:t>
            </a:r>
            <a:r>
              <a:rPr lang="en-US"/>
              <a:t>that can </a:t>
            </a:r>
            <a:r>
              <a:rPr lang="en-US" b="1"/>
              <a:t>deceive </a:t>
            </a:r>
            <a:r>
              <a:rPr lang="en-US"/>
              <a:t>the </a:t>
            </a:r>
            <a:r>
              <a:rPr lang="en-US" b="1"/>
              <a:t>discriminator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It takes </a:t>
            </a:r>
            <a:r>
              <a:rPr lang="en-US" b="1"/>
              <a:t>random </a:t>
            </a:r>
            <a:r>
              <a:rPr lang="en-US"/>
              <a:t>noise as </a:t>
            </a:r>
            <a:r>
              <a:rPr lang="en-US" b="1"/>
              <a:t>input </a:t>
            </a:r>
            <a:r>
              <a:rPr lang="en-US"/>
              <a:t>and aims to </a:t>
            </a:r>
            <a:r>
              <a:rPr lang="en-US" b="1"/>
              <a:t>generate </a:t>
            </a:r>
            <a:r>
              <a:rPr lang="en-US"/>
              <a:t>an </a:t>
            </a:r>
            <a:r>
              <a:rPr lang="en-US" b="1"/>
              <a:t>output </a:t>
            </a:r>
            <a:r>
              <a:rPr lang="en-US"/>
              <a:t>that, when </a:t>
            </a:r>
            <a:r>
              <a:rPr lang="en-US" b="1"/>
              <a:t>presented </a:t>
            </a:r>
            <a:r>
              <a:rPr lang="en-US"/>
              <a:t>to the </a:t>
            </a:r>
            <a:r>
              <a:rPr lang="en-US" b="1"/>
              <a:t>discriminator</a:t>
            </a:r>
            <a:r>
              <a:rPr lang="en-US"/>
              <a:t>, is </a:t>
            </a:r>
            <a:r>
              <a:rPr lang="en-US" b="1"/>
              <a:t>classified </a:t>
            </a:r>
            <a:r>
              <a:rPr lang="en-US"/>
              <a:t>as </a:t>
            </a:r>
            <a:r>
              <a:rPr lang="en-US" b="1"/>
              <a:t>'real'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98830" y="449008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09385" y="4049395"/>
            <a:ext cx="3070225" cy="129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400300" y="4050030"/>
            <a:ext cx="3070225" cy="129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618470" y="4513580"/>
            <a:ext cx="853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“real”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539240" y="4698365"/>
            <a:ext cx="861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470525" y="4697730"/>
            <a:ext cx="103886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9579610" y="4697730"/>
            <a:ext cx="10388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Discriminator Training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98830" y="438848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430145" y="4434840"/>
            <a:ext cx="1996440" cy="1155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996950" y="158432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real image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996950" y="198310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real image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96950" y="238188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real image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98830" y="480441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98830" y="522033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8" name="Straight Arrow Connector 17"/>
          <p:cNvCxnSpPr>
            <a:stCxn id="16" idx="3"/>
            <a:endCxn id="6" idx="1"/>
          </p:cNvCxnSpPr>
          <p:nvPr/>
        </p:nvCxnSpPr>
        <p:spPr>
          <a:xfrm>
            <a:off x="1539240" y="5012690"/>
            <a:ext cx="8909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52590" y="1906905"/>
            <a:ext cx="1996440" cy="1189355"/>
            <a:chOff x="10619" y="2527"/>
            <a:chExt cx="3144" cy="1873"/>
          </a:xfrm>
        </p:grpSpPr>
        <p:sp>
          <p:nvSpPr>
            <p:cNvPr id="12" name="Rectangles 11"/>
            <p:cNvSpPr/>
            <p:nvPr/>
          </p:nvSpPr>
          <p:spPr>
            <a:xfrm>
              <a:off x="10619" y="2527"/>
              <a:ext cx="3144" cy="1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Discriminator</a:t>
              </a:r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0619" y="2527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10619" y="3409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251" y="3464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3251" y="2527"/>
              <a:ext cx="512" cy="9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>
            <a:stCxn id="14" idx="3"/>
            <a:endCxn id="19" idx="1"/>
          </p:cNvCxnSpPr>
          <p:nvPr/>
        </p:nvCxnSpPr>
        <p:spPr>
          <a:xfrm>
            <a:off x="2639695" y="2182495"/>
            <a:ext cx="4112895" cy="222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</p:cNvCxnSpPr>
          <p:nvPr/>
        </p:nvCxnSpPr>
        <p:spPr>
          <a:xfrm flipV="1">
            <a:off x="8749030" y="2200275"/>
            <a:ext cx="685165" cy="4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453245" y="2018665"/>
            <a:ext cx="61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real</a:t>
            </a:r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4426585" y="2764790"/>
            <a:ext cx="2326005" cy="2247900"/>
          </a:xfrm>
          <a:prstGeom prst="bentConnector3">
            <a:avLst>
              <a:gd name="adj1" fmla="val 5001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>
            <a:off x="8749030" y="2799715"/>
            <a:ext cx="6661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453245" y="2615565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fake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5883275" y="5800725"/>
            <a:ext cx="5280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We do NOT train the generator.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Compute gradients only for the discrminator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 flipV="1">
            <a:off x="4547870" y="5486400"/>
            <a:ext cx="1335405" cy="63690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786370" y="3899535"/>
            <a:ext cx="3749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The discriminator takes one image as input (a batch) and output one label (a batch).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NOT pairs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7843520" y="3190875"/>
            <a:ext cx="1818005" cy="70866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Generator Training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98830" y="438848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430145" y="4434840"/>
            <a:ext cx="1996440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98830" y="480441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98830" y="522033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8" name="Straight Arrow Connector 17"/>
          <p:cNvCxnSpPr>
            <a:stCxn id="16" idx="3"/>
            <a:endCxn id="6" idx="1"/>
          </p:cNvCxnSpPr>
          <p:nvPr/>
        </p:nvCxnSpPr>
        <p:spPr>
          <a:xfrm>
            <a:off x="1539240" y="5012690"/>
            <a:ext cx="8909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6752590" y="1906905"/>
            <a:ext cx="1996440" cy="1155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cxnSp>
        <p:nvCxnSpPr>
          <p:cNvPr id="32" name="Straight Arrow Connector 31"/>
          <p:cNvCxnSpPr>
            <a:stCxn id="12" idx="3"/>
          </p:cNvCxnSpPr>
          <p:nvPr/>
        </p:nvCxnSpPr>
        <p:spPr>
          <a:xfrm flipV="1">
            <a:off x="8749030" y="2476500"/>
            <a:ext cx="694690" cy="82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443720" y="2300605"/>
            <a:ext cx="61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real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Elbow Connector 2"/>
          <p:cNvCxnSpPr>
            <a:stCxn id="6" idx="3"/>
            <a:endCxn id="12" idx="1"/>
          </p:cNvCxnSpPr>
          <p:nvPr/>
        </p:nvCxnSpPr>
        <p:spPr>
          <a:xfrm flipV="1">
            <a:off x="4426585" y="2484755"/>
            <a:ext cx="2326005" cy="2527935"/>
          </a:xfrm>
          <a:prstGeom prst="bentConnector3">
            <a:avLst>
              <a:gd name="adj1" fmla="val 5001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65813" y="5589905"/>
            <a:ext cx="4970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  <a:sym typeface="+mn-ea"/>
              </a:rPr>
              <a:t>We do NOT train the discriminator.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  <a:sym typeface="+mn-ea"/>
              </a:rPr>
              <a:t>Compute gradients only for the generator</a:t>
            </a:r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7786370" y="3248025"/>
            <a:ext cx="564515" cy="234188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GAN Training: Discriminator CG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00025" y="176149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00025" y="216027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200025" y="255905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482215" y="1858645"/>
            <a:ext cx="207454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cxnSp>
        <p:nvCxnSpPr>
          <p:cNvPr id="7" name="Straight Arrow Connector 6"/>
          <p:cNvCxnSpPr>
            <a:stCxn id="14" idx="3"/>
            <a:endCxn id="5" idx="1"/>
          </p:cNvCxnSpPr>
          <p:nvPr/>
        </p:nvCxnSpPr>
        <p:spPr>
          <a:xfrm>
            <a:off x="1842770" y="2359660"/>
            <a:ext cx="639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5274945" y="174625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P(real | i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274945" y="214503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P(real | i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274945" y="254381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P(real | i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 flipV="1">
            <a:off x="4556760" y="2344420"/>
            <a:ext cx="718185" cy="152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7635875" y="1960880"/>
            <a:ext cx="1461770" cy="766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Logistic</a:t>
            </a:r>
            <a:endParaRPr lang="en-US"/>
          </a:p>
          <a:p>
            <a:pPr algn="ctr"/>
            <a:r>
              <a:rPr lang="en-US"/>
              <a:t>Regression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710420" y="2159635"/>
            <a:ext cx="1172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real_loss</a:t>
            </a:r>
            <a:endParaRPr lang="en-US"/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6917690" y="2344420"/>
            <a:ext cx="7181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 flipV="1">
            <a:off x="9097645" y="2343785"/>
            <a:ext cx="61277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236220" y="499110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236220" y="540702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236220" y="582295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475105" y="5036820"/>
            <a:ext cx="1996440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3970020" y="5113655"/>
            <a:ext cx="207454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6675120" y="502666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P(fake | g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6675120" y="542544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P(fake | g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2" name="Rectangles 51"/>
          <p:cNvSpPr/>
          <p:nvPr/>
        </p:nvSpPr>
        <p:spPr>
          <a:xfrm>
            <a:off x="6675120" y="5824220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P(fake | g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9036050" y="5251450"/>
            <a:ext cx="1461770" cy="766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Logistic</a:t>
            </a:r>
            <a:endParaRPr lang="en-US"/>
          </a:p>
          <a:p>
            <a:pPr algn="ctr"/>
            <a:r>
              <a:rPr lang="en-US"/>
              <a:t>Regression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0906125" y="5450205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fake_loss</a:t>
            </a:r>
            <a:endParaRPr lang="en-US"/>
          </a:p>
        </p:txBody>
      </p:sp>
      <p:cxnSp>
        <p:nvCxnSpPr>
          <p:cNvPr id="55" name="Straight Arrow Connector 54"/>
          <p:cNvCxnSpPr>
            <a:stCxn id="51" idx="3"/>
            <a:endCxn id="53" idx="1"/>
          </p:cNvCxnSpPr>
          <p:nvPr/>
        </p:nvCxnSpPr>
        <p:spPr>
          <a:xfrm>
            <a:off x="8317865" y="5624830"/>
            <a:ext cx="718185" cy="1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4" idx="1"/>
          </p:cNvCxnSpPr>
          <p:nvPr/>
        </p:nvCxnSpPr>
        <p:spPr>
          <a:xfrm flipV="1">
            <a:off x="10497820" y="5634355"/>
            <a:ext cx="40830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3"/>
            <a:endCxn id="38" idx="1"/>
          </p:cNvCxnSpPr>
          <p:nvPr/>
        </p:nvCxnSpPr>
        <p:spPr>
          <a:xfrm flipV="1">
            <a:off x="976630" y="5614670"/>
            <a:ext cx="49847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3"/>
            <a:endCxn id="42" idx="1"/>
          </p:cNvCxnSpPr>
          <p:nvPr/>
        </p:nvCxnSpPr>
        <p:spPr>
          <a:xfrm>
            <a:off x="3471545" y="5614670"/>
            <a:ext cx="49847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3"/>
            <a:endCxn id="51" idx="1"/>
          </p:cNvCxnSpPr>
          <p:nvPr/>
        </p:nvCxnSpPr>
        <p:spPr>
          <a:xfrm>
            <a:off x="6044565" y="5614670"/>
            <a:ext cx="630555" cy="1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944100" y="3536950"/>
            <a:ext cx="705485" cy="705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61" name="Straight Arrow Connector 60"/>
          <p:cNvCxnSpPr>
            <a:stCxn id="21" idx="2"/>
            <a:endCxn id="60" idx="0"/>
          </p:cNvCxnSpPr>
          <p:nvPr/>
        </p:nvCxnSpPr>
        <p:spPr>
          <a:xfrm>
            <a:off x="10296525" y="2527935"/>
            <a:ext cx="635" cy="10090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4" idx="0"/>
            <a:endCxn id="60" idx="4"/>
          </p:cNvCxnSpPr>
          <p:nvPr/>
        </p:nvCxnSpPr>
        <p:spPr>
          <a:xfrm rot="16200000" flipV="1">
            <a:off x="10303510" y="4236085"/>
            <a:ext cx="1207770" cy="1221105"/>
          </a:xfrm>
          <a:prstGeom prst="bentConnector3">
            <a:avLst>
              <a:gd name="adj1" fmla="val 5002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11205845" y="371157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65" name="Straight Arrow Connector 64"/>
          <p:cNvCxnSpPr>
            <a:stCxn id="60" idx="6"/>
            <a:endCxn id="64" idx="1"/>
          </p:cNvCxnSpPr>
          <p:nvPr/>
        </p:nvCxnSpPr>
        <p:spPr>
          <a:xfrm>
            <a:off x="10649585" y="3890010"/>
            <a:ext cx="556260" cy="5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s 66"/>
          <p:cNvSpPr/>
          <p:nvPr/>
        </p:nvSpPr>
        <p:spPr>
          <a:xfrm>
            <a:off x="3218815" y="3591560"/>
            <a:ext cx="2657475" cy="796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 Optimizer</a:t>
            </a:r>
            <a:endParaRPr lang="en-US"/>
          </a:p>
        </p:txBody>
      </p:sp>
      <p:cxnSp>
        <p:nvCxnSpPr>
          <p:cNvPr id="68" name="Elbow Connector 67"/>
          <p:cNvCxnSpPr>
            <a:stCxn id="67" idx="0"/>
            <a:endCxn id="5" idx="2"/>
          </p:cNvCxnSpPr>
          <p:nvPr/>
        </p:nvCxnSpPr>
        <p:spPr>
          <a:xfrm rot="16200000" flipV="1">
            <a:off x="3668078" y="2711768"/>
            <a:ext cx="731520" cy="1028065"/>
          </a:xfrm>
          <a:prstGeom prst="bentConnector3">
            <a:avLst>
              <a:gd name="adj1" fmla="val 50043"/>
            </a:avLst>
          </a:prstGeom>
          <a:ln w="28575" cmpd="sng">
            <a:solidFill>
              <a:srgbClr val="FF8D4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7" idx="2"/>
            <a:endCxn id="42" idx="0"/>
          </p:cNvCxnSpPr>
          <p:nvPr/>
        </p:nvCxnSpPr>
        <p:spPr>
          <a:xfrm rot="5400000" flipV="1">
            <a:off x="4414838" y="4520883"/>
            <a:ext cx="725805" cy="45974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8D4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 Training: Generator CG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420370" y="249745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420370" y="2913380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420370" y="3329305"/>
            <a:ext cx="740410" cy="415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659255" y="2543175"/>
            <a:ext cx="1996440" cy="115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4154170" y="2620010"/>
            <a:ext cx="207454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Discriminator</a:t>
            </a:r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6859270" y="253301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P(real | g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6859270" y="293179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P(real | g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2" name="Rectangles 51"/>
          <p:cNvSpPr/>
          <p:nvPr/>
        </p:nvSpPr>
        <p:spPr>
          <a:xfrm>
            <a:off x="6859270" y="3330575"/>
            <a:ext cx="164274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P(real | g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r>
              <a:rPr lang="en-US"/>
              <a:t>)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9220200" y="2757805"/>
            <a:ext cx="1461770" cy="766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Logistic</a:t>
            </a:r>
            <a:endParaRPr lang="en-US"/>
          </a:p>
          <a:p>
            <a:pPr algn="ctr"/>
            <a:r>
              <a:rPr lang="en-US"/>
              <a:t>Regression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1019790" y="294703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55" name="Straight Arrow Connector 54"/>
          <p:cNvCxnSpPr>
            <a:stCxn id="51" idx="3"/>
            <a:endCxn id="53" idx="1"/>
          </p:cNvCxnSpPr>
          <p:nvPr/>
        </p:nvCxnSpPr>
        <p:spPr>
          <a:xfrm>
            <a:off x="8502015" y="3131185"/>
            <a:ext cx="718185" cy="1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</p:cNvCxnSpPr>
          <p:nvPr/>
        </p:nvCxnSpPr>
        <p:spPr>
          <a:xfrm flipV="1">
            <a:off x="10681970" y="3140710"/>
            <a:ext cx="40830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3"/>
            <a:endCxn id="38" idx="1"/>
          </p:cNvCxnSpPr>
          <p:nvPr/>
        </p:nvCxnSpPr>
        <p:spPr>
          <a:xfrm flipV="1">
            <a:off x="1160780" y="3121025"/>
            <a:ext cx="49847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3"/>
            <a:endCxn id="42" idx="1"/>
          </p:cNvCxnSpPr>
          <p:nvPr/>
        </p:nvCxnSpPr>
        <p:spPr>
          <a:xfrm>
            <a:off x="3655695" y="3121025"/>
            <a:ext cx="49847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3"/>
            <a:endCxn id="51" idx="1"/>
          </p:cNvCxnSpPr>
          <p:nvPr/>
        </p:nvCxnSpPr>
        <p:spPr>
          <a:xfrm>
            <a:off x="6228715" y="3121025"/>
            <a:ext cx="630555" cy="10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327900" y="598805"/>
            <a:ext cx="395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the discriminator should classify the generated image as REAL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7469505" y="1243965"/>
            <a:ext cx="1835785" cy="139763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s 66"/>
          <p:cNvSpPr/>
          <p:nvPr/>
        </p:nvSpPr>
        <p:spPr>
          <a:xfrm>
            <a:off x="2860675" y="5053330"/>
            <a:ext cx="2657475" cy="796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Generator</a:t>
            </a:r>
            <a:endParaRPr lang="en-US"/>
          </a:p>
          <a:p>
            <a:pPr algn="ctr"/>
            <a:r>
              <a:rPr lang="en-US"/>
              <a:t>Optimizer</a:t>
            </a:r>
            <a:endParaRPr lang="en-US"/>
          </a:p>
        </p:txBody>
      </p:sp>
      <p:cxnSp>
        <p:nvCxnSpPr>
          <p:cNvPr id="9" name="Elbow Connector 8"/>
          <p:cNvCxnSpPr>
            <a:stCxn id="67" idx="0"/>
            <a:endCxn id="38" idx="2"/>
          </p:cNvCxnSpPr>
          <p:nvPr/>
        </p:nvCxnSpPr>
        <p:spPr>
          <a:xfrm rot="16200000" flipV="1">
            <a:off x="2745740" y="3609975"/>
            <a:ext cx="1355090" cy="1532255"/>
          </a:xfrm>
          <a:prstGeom prst="bentConnector3">
            <a:avLst>
              <a:gd name="adj1" fmla="val 50023"/>
            </a:avLst>
          </a:prstGeom>
          <a:ln w="25400" cmpd="sng">
            <a:solidFill>
              <a:srgbClr val="FF8D4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GANs: </a:t>
            </a:r>
            <a:r>
              <a:rPr lang="en-US">
                <a:sym typeface="+mn-ea"/>
              </a:rPr>
              <a:t>Discriminator t</a:t>
            </a:r>
            <a:r>
              <a:rPr lang="en-US">
                <a:sym typeface="+mn-ea"/>
              </a:rPr>
              <a:t>raining in practice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To </a:t>
            </a:r>
            <a:r>
              <a:rPr lang="en-US" b="1"/>
              <a:t>train </a:t>
            </a:r>
            <a:r>
              <a:rPr lang="en-US"/>
              <a:t>a </a:t>
            </a:r>
            <a:r>
              <a:rPr lang="en-US" b="1"/>
              <a:t>GAN </a:t>
            </a:r>
            <a:r>
              <a:rPr lang="en-US"/>
              <a:t>network we use </a:t>
            </a:r>
            <a:r>
              <a:rPr lang="en-US" b="1"/>
              <a:t>two optimizer</a:t>
            </a:r>
            <a:r>
              <a:rPr lang="en-US"/>
              <a:t>: </a:t>
            </a:r>
            <a:r>
              <a:rPr lang="en-US" b="1"/>
              <a:t>one </a:t>
            </a:r>
            <a:r>
              <a:rPr lang="en-US"/>
              <a:t>for </a:t>
            </a:r>
            <a:r>
              <a:rPr lang="en-US" b="1"/>
              <a:t>each network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train the </a:t>
            </a:r>
            <a:r>
              <a:rPr lang="en-US" b="1"/>
              <a:t>discriminator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randomly </a:t>
            </a:r>
            <a:r>
              <a:rPr lang="en-US" b="1"/>
              <a:t>sample </a:t>
            </a:r>
            <a:r>
              <a:rPr lang="en-US"/>
              <a:t>some </a:t>
            </a:r>
            <a:r>
              <a:rPr lang="en-US" b="1"/>
              <a:t>real data </a:t>
            </a:r>
            <a:r>
              <a:rPr lang="en-US"/>
              <a:t>from the </a:t>
            </a:r>
            <a:r>
              <a:rPr lang="en-US" b="1"/>
              <a:t>dataset</a:t>
            </a:r>
            <a:endParaRPr lang="en-US"/>
          </a:p>
          <a:p>
            <a:pPr lvl="1"/>
            <a:r>
              <a:rPr lang="en-US" b="1"/>
              <a:t>generate</a:t>
            </a:r>
            <a:r>
              <a:rPr lang="en-US"/>
              <a:t> some </a:t>
            </a:r>
            <a:r>
              <a:rPr lang="en-US" b="1"/>
              <a:t>fake data </a:t>
            </a:r>
            <a:r>
              <a:rPr lang="en-US"/>
              <a:t>using the </a:t>
            </a:r>
            <a:r>
              <a:rPr lang="en-US" b="1"/>
              <a:t>generator</a:t>
            </a:r>
            <a:endParaRPr lang="en-US"/>
          </a:p>
          <a:p>
            <a:pPr lvl="1"/>
            <a:r>
              <a:rPr lang="en-US" b="1"/>
              <a:t>feed </a:t>
            </a:r>
            <a:r>
              <a:rPr lang="en-US"/>
              <a:t>the </a:t>
            </a:r>
            <a:r>
              <a:rPr lang="en-US" b="1"/>
              <a:t>discriminator </a:t>
            </a:r>
            <a:r>
              <a:rPr lang="en-US"/>
              <a:t>with the </a:t>
            </a:r>
            <a:r>
              <a:rPr lang="en-US" b="1"/>
              <a:t>real </a:t>
            </a:r>
            <a:r>
              <a:rPr lang="en-US"/>
              <a:t>data and </a:t>
            </a:r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error </a:t>
            </a:r>
            <a:r>
              <a:rPr lang="en-US"/>
              <a:t>of the </a:t>
            </a:r>
            <a:r>
              <a:rPr lang="en-US" b="1"/>
              <a:t>predicted </a:t>
            </a:r>
            <a:r>
              <a:rPr lang="en-US"/>
              <a:t>label w.r.t. </a:t>
            </a:r>
            <a:r>
              <a:rPr lang="en-US" b="1"/>
              <a:t>1</a:t>
            </a:r>
            <a:r>
              <a:rPr lang="en-US"/>
              <a:t> (1 is the real label)</a:t>
            </a:r>
            <a:endParaRPr lang="en-US"/>
          </a:p>
          <a:p>
            <a:pPr lvl="1"/>
            <a:r>
              <a:rPr lang="en-US" b="1"/>
              <a:t>feed </a:t>
            </a:r>
            <a:r>
              <a:rPr lang="en-US"/>
              <a:t>the </a:t>
            </a:r>
            <a:r>
              <a:rPr lang="en-US" b="1"/>
              <a:t>discriminator </a:t>
            </a:r>
            <a:r>
              <a:rPr lang="en-US"/>
              <a:t>with the </a:t>
            </a:r>
            <a:r>
              <a:rPr lang="en-US" b="1"/>
              <a:t>fake </a:t>
            </a:r>
            <a:r>
              <a:rPr lang="en-US"/>
              <a:t>data and </a:t>
            </a:r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error </a:t>
            </a:r>
            <a:r>
              <a:rPr lang="en-US"/>
              <a:t>of the </a:t>
            </a:r>
            <a:r>
              <a:rPr lang="en-US" b="1"/>
              <a:t>predicted </a:t>
            </a:r>
            <a:r>
              <a:rPr lang="en-US"/>
              <a:t>labels w.r.t. </a:t>
            </a:r>
            <a:r>
              <a:rPr lang="en-US" b="1"/>
              <a:t>0</a:t>
            </a:r>
            <a:r>
              <a:rPr lang="en-US"/>
              <a:t> (0 is the fake label)</a:t>
            </a:r>
            <a:endParaRPr lang="en-US"/>
          </a:p>
          <a:p>
            <a:pPr lvl="1"/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total error </a:t>
            </a:r>
            <a:r>
              <a:rPr lang="en-US"/>
              <a:t>as the </a:t>
            </a:r>
            <a:r>
              <a:rPr lang="en-US" b="1"/>
              <a:t>mean </a:t>
            </a:r>
            <a:r>
              <a:rPr lang="en-US"/>
              <a:t>of the two </a:t>
            </a:r>
            <a:r>
              <a:rPr lang="en-US" b="1"/>
              <a:t>errors</a:t>
            </a:r>
            <a:endParaRPr lang="en-US"/>
          </a:p>
          <a:p>
            <a:pPr lvl="1"/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gradients </a:t>
            </a:r>
            <a:r>
              <a:rPr lang="en-US"/>
              <a:t>of the </a:t>
            </a:r>
            <a:r>
              <a:rPr lang="en-US" b="1"/>
              <a:t>error </a:t>
            </a:r>
            <a:r>
              <a:rPr lang="en-US"/>
              <a:t>w.r.t. the </a:t>
            </a:r>
            <a:r>
              <a:rPr lang="en-US" b="1"/>
              <a:t>discriminator weights</a:t>
            </a:r>
            <a:endParaRPr lang="en-US"/>
          </a:p>
          <a:p>
            <a:pPr lvl="1"/>
            <a:r>
              <a:rPr lang="en-US" b="1"/>
              <a:t>update </a:t>
            </a:r>
            <a:r>
              <a:rPr lang="en-US"/>
              <a:t>the </a:t>
            </a:r>
            <a:r>
              <a:rPr lang="en-US" b="1"/>
              <a:t>discriminator weights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4945</Words>
  <Application>WPS Presentation</Application>
  <PresentationFormat>宽屏</PresentationFormat>
  <Paragraphs>348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AurulentSansMono Nerd Font</vt:lpstr>
      <vt:lpstr>Office Theme</vt:lpstr>
      <vt:lpstr>GAN</vt:lpstr>
      <vt:lpstr>Generative Adversarial Networks (GANs)</vt:lpstr>
      <vt:lpstr>GANs: Discriminator</vt:lpstr>
      <vt:lpstr>GANs: Generator</vt:lpstr>
      <vt:lpstr>GANs: Discriminator Training</vt:lpstr>
      <vt:lpstr>GANs: Generator Training</vt:lpstr>
      <vt:lpstr>GAN Training: Discriminator CG</vt:lpstr>
      <vt:lpstr>GAN Training: Generator CG</vt:lpstr>
      <vt:lpstr>GANs: Discriminator training in practice</vt:lpstr>
      <vt:lpstr>GANs: Generator training in practice</vt:lpstr>
      <vt:lpstr>GANs: PyTorch (initialization)</vt:lpstr>
      <vt:lpstr>GANs: PyTorch (training loop)</vt:lpstr>
      <vt:lpstr>GANs: PyTorch (discriminator training)</vt:lpstr>
      <vt:lpstr>GANs: PyTorch (generator training)</vt:lpstr>
      <vt:lpstr>Auxiliary Classifier GAN</vt:lpstr>
      <vt:lpstr>ACGANs: Generator Training</vt:lpstr>
      <vt:lpstr>ACGANs: Discriminator Training (generated images)</vt:lpstr>
      <vt:lpstr>ACGANs: Discriminator Training (real images)</vt:lpstr>
      <vt:lpstr>GAN training ticks</vt:lpstr>
      <vt:lpstr>GAN training ticks: in PyTorch (Initialization)</vt:lpstr>
      <vt:lpstr>GAN training ticks: in PyTorch (Conv block)</vt:lpstr>
      <vt:lpstr>GAN training ticks: in PyTorch (Generator example)</vt:lpstr>
      <vt:lpstr>Exercise 1 (doable)</vt:lpstr>
      <vt:lpstr>Exercise 2 (very hard)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183</cp:revision>
  <dcterms:created xsi:type="dcterms:W3CDTF">2023-11-21T21:23:41Z</dcterms:created>
  <dcterms:modified xsi:type="dcterms:W3CDTF">2023-11-21T21:23:41Z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