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6" r:id="rId20"/>
    <p:sldId id="278" r:id="rId21"/>
    <p:sldId id="280" r:id="rId22"/>
    <p:sldId id="282" r:id="rId23"/>
    <p:sldId id="285" r:id="rId24"/>
    <p:sldId id="277" r:id="rId25"/>
    <p:sldId id="28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3"/>
        <p:guide pos="39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Autoencoders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782445"/>
            <a:ext cx="9229725" cy="3495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2858" y="5748655"/>
            <a:ext cx="672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works fine. * and sum() are differentiable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97580" y="2795270"/>
            <a:ext cx="217805" cy="185420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79775" y="3054985"/>
            <a:ext cx="636905" cy="215265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045" y="1584325"/>
            <a:ext cx="8423275" cy="3040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08880"/>
            <a:ext cx="11772900" cy="1571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162800" y="6423025"/>
            <a:ext cx="2442845" cy="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62330" y="206565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mean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62330" y="353695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std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708400" y="2679700"/>
            <a:ext cx="1809115" cy="1266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Normal</a:t>
            </a:r>
            <a:endParaRPr lang="en-US"/>
          </a:p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02050" y="267970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702050" y="331089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28" idx="3"/>
            <a:endCxn id="5" idx="1"/>
          </p:cNvCxnSpPr>
          <p:nvPr/>
        </p:nvCxnSpPr>
        <p:spPr>
          <a:xfrm>
            <a:off x="2037080" y="2531110"/>
            <a:ext cx="1664970" cy="46609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3"/>
            <a:endCxn id="12" idx="1"/>
          </p:cNvCxnSpPr>
          <p:nvPr/>
        </p:nvCxnSpPr>
        <p:spPr>
          <a:xfrm flipV="1">
            <a:off x="2037080" y="3628390"/>
            <a:ext cx="1664970" cy="37401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6988175" y="2687320"/>
            <a:ext cx="1582420" cy="12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Stuff</a:t>
            </a:r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 flipV="1">
            <a:off x="5517515" y="3306445"/>
            <a:ext cx="1470660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942830" y="312864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8570595" y="3306445"/>
            <a:ext cx="1372235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485265" y="5114925"/>
            <a:ext cx="92214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want to </a:t>
            </a:r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gradients </a:t>
            </a:r>
            <a:r>
              <a:rPr lang="en-US"/>
              <a:t>of our </a:t>
            </a:r>
            <a:r>
              <a:rPr lang="en-US" b="1"/>
              <a:t>loss w.r.t.</a:t>
            </a:r>
            <a:r>
              <a:rPr lang="en-US"/>
              <a:t> the </a:t>
            </a:r>
            <a:r>
              <a:rPr lang="en-US" b="1"/>
              <a:t>mean </a:t>
            </a:r>
            <a:r>
              <a:rPr lang="en-US"/>
              <a:t>and the </a:t>
            </a:r>
            <a:r>
              <a:rPr lang="en-US" b="1"/>
              <a:t>std</a:t>
            </a:r>
            <a:r>
              <a:rPr lang="en-US"/>
              <a:t>.</a:t>
            </a:r>
            <a:endParaRPr lang="en-US"/>
          </a:p>
          <a:p>
            <a:r>
              <a:rPr lang="en-US"/>
              <a:t>But the </a:t>
            </a:r>
            <a:r>
              <a:rPr lang="en-US" b="1"/>
              <a:t>Normal Random Sample</a:t>
            </a:r>
            <a:r>
              <a:rPr lang="en-US"/>
              <a:t> is a</a:t>
            </a:r>
            <a:r>
              <a:rPr lang="en-US" b="1"/>
              <a:t> non differentiable</a:t>
            </a:r>
            <a:r>
              <a:rPr lang="en-US"/>
              <a:t> operation.</a:t>
            </a:r>
            <a:endParaRPr lang="en-US"/>
          </a:p>
          <a:p>
            <a:endParaRPr lang="en-US"/>
          </a:p>
          <a:p>
            <a:r>
              <a:rPr lang="en-US"/>
              <a:t>Is there a way out?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356235" y="1694815"/>
                <a:ext cx="11478895" cy="394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Yes. There is a way to do that.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can be transformed into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with: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>
                    <a:sym typeface="+mn-ea"/>
                  </a:rPr>
                  <a:t>In the same way a random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 can be transformed into a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 with:</a:t>
                </a:r>
                <a:endParaRPr lang="en-US">
                  <a:sym typeface="+mn-ea"/>
                </a:endParaRPr>
              </a:p>
              <a:p>
                <a:endParaRPr lang="en-US">
                  <a:sym typeface="+mn-ea"/>
                </a:endParaRPr>
              </a:p>
              <a:p>
                <a:endParaRPr lang="en-US"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</m:oMath>
                  </m:oMathPara>
                </a14:m>
                <a:endParaRPr lang="en-US">
                  <a:sym typeface="+mn-ea"/>
                </a:endParaRP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And both multiplication and addition are differentiable operations!</a:t>
                </a:r>
                <a:endParaRPr lang="en-US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" y="1694815"/>
                <a:ext cx="11478895" cy="39452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954405" y="349694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std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954405" y="192214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s 9"/>
              <p:cNvSpPr/>
              <p:nvPr/>
            </p:nvSpPr>
            <p:spPr>
              <a:xfrm>
                <a:off x="2771775" y="5143500"/>
                <a:ext cx="2452370" cy="15005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Normal</a:t>
                </a:r>
                <a:endParaRPr lang="en-US"/>
              </a:p>
              <a:p>
                <a:pPr algn="ctr"/>
                <a:r>
                  <a:rPr lang="en-US"/>
                  <a:t>Random</a:t>
                </a:r>
                <a:endParaRPr lang="en-US"/>
              </a:p>
              <a:p>
                <a:pPr algn="ctr"/>
                <a:r>
                  <a:rPr lang="en-US"/>
                  <a:t>Sample from</a:t>
                </a:r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𝑁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Rectangle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5143500"/>
                <a:ext cx="2452370" cy="1500505"/>
              </a:xfrm>
              <a:prstGeom prst="rect">
                <a:avLst/>
              </a:prstGeom>
              <a:blipFill rotWithShape="1">
                <a:blip r:embed="rId1"/>
                <a:stretch>
                  <a:fillRect l="-259" t="-423" r="-259" b="-423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s 4"/>
          <p:cNvSpPr/>
          <p:nvPr/>
        </p:nvSpPr>
        <p:spPr>
          <a:xfrm>
            <a:off x="3702050" y="267970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702050" y="331089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08495" y="2551430"/>
            <a:ext cx="1582420" cy="12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Stuff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799955" y="298640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8590915" y="3170555"/>
            <a:ext cx="1209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70935" y="363982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49875" y="2842895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8" name="Elbow Connector 7"/>
          <p:cNvCxnSpPr>
            <a:stCxn id="3" idx="3"/>
            <a:endCxn id="7" idx="0"/>
          </p:cNvCxnSpPr>
          <p:nvPr/>
        </p:nvCxnSpPr>
        <p:spPr>
          <a:xfrm>
            <a:off x="2129155" y="2387600"/>
            <a:ext cx="3547745" cy="4552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8" idx="3"/>
            <a:endCxn id="6" idx="2"/>
          </p:cNvCxnSpPr>
          <p:nvPr/>
        </p:nvCxnSpPr>
        <p:spPr>
          <a:xfrm>
            <a:off x="2129155" y="3962400"/>
            <a:ext cx="1541780" cy="4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0"/>
            <a:endCxn id="6" idx="4"/>
          </p:cNvCxnSpPr>
          <p:nvPr/>
        </p:nvCxnSpPr>
        <p:spPr>
          <a:xfrm flipV="1">
            <a:off x="3997960" y="4293870"/>
            <a:ext cx="0" cy="8496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6"/>
            <a:endCxn id="7" idx="4"/>
          </p:cNvCxnSpPr>
          <p:nvPr/>
        </p:nvCxnSpPr>
        <p:spPr>
          <a:xfrm flipV="1">
            <a:off x="4324985" y="3496945"/>
            <a:ext cx="1351915" cy="469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1"/>
          </p:cNvCxnSpPr>
          <p:nvPr/>
        </p:nvCxnSpPr>
        <p:spPr>
          <a:xfrm>
            <a:off x="6003925" y="3169920"/>
            <a:ext cx="100457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716520" y="5339715"/>
            <a:ext cx="323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is called the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reparameterization trick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Variational Autoencoder (VAE): </a:t>
            </a:r>
            <a:r>
              <a:rPr lang="en-US">
                <a:sym typeface="+mn-ea"/>
              </a:rPr>
              <a:t>Putting all together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236980" y="1514475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10800000">
            <a:off x="843915" y="309689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534150" y="4064635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190355" y="146494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10560050" y="209296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1303000" y="190881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17930" y="4314825"/>
            <a:ext cx="554355" cy="11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72285" y="4314825"/>
            <a:ext cx="554355" cy="11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80485" y="507492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6" name="Elbow Connector 15"/>
          <p:cNvCxnSpPr>
            <a:stCxn id="8" idx="2"/>
            <a:endCxn id="15" idx="2"/>
          </p:cNvCxnSpPr>
          <p:nvPr/>
        </p:nvCxnSpPr>
        <p:spPr>
          <a:xfrm rot="5400000" flipV="1">
            <a:off x="2203450" y="3724910"/>
            <a:ext cx="969010" cy="238506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2369820" y="4379595"/>
                <a:ext cx="29140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20" y="4379595"/>
                <a:ext cx="291401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330825" y="442087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9" name="Elbow Connector 18"/>
          <p:cNvCxnSpPr>
            <a:stCxn id="9" idx="2"/>
            <a:endCxn id="18" idx="2"/>
          </p:cNvCxnSpPr>
          <p:nvPr/>
        </p:nvCxnSpPr>
        <p:spPr>
          <a:xfrm rot="5400000" flipV="1">
            <a:off x="3532505" y="2949575"/>
            <a:ext cx="314960" cy="328104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6"/>
            <a:endCxn id="18" idx="4"/>
          </p:cNvCxnSpPr>
          <p:nvPr/>
        </p:nvCxnSpPr>
        <p:spPr>
          <a:xfrm flipV="1">
            <a:off x="4534535" y="5074920"/>
            <a:ext cx="1123315" cy="32702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 flipH="1">
                <a:off x="1495425" y="5401945"/>
                <a:ext cx="22891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95425" y="5401945"/>
                <a:ext cx="228917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s 24"/>
              <p:cNvSpPr/>
              <p:nvPr/>
            </p:nvSpPr>
            <p:spPr>
              <a:xfrm>
                <a:off x="2981325" y="6240780"/>
                <a:ext cx="2452370" cy="43624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Sample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Rectangle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6240780"/>
                <a:ext cx="2452370" cy="436245"/>
              </a:xfrm>
              <a:prstGeom prst="rect">
                <a:avLst/>
              </a:prstGeom>
              <a:blipFill rotWithShape="1">
                <a:blip r:embed="rId3"/>
                <a:stretch>
                  <a:fillRect l="-259" t="-1456" r="-259" b="-1456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5" idx="0"/>
            <a:endCxn id="15" idx="4"/>
          </p:cNvCxnSpPr>
          <p:nvPr/>
        </p:nvCxnSpPr>
        <p:spPr>
          <a:xfrm flipV="1">
            <a:off x="4207510" y="5728970"/>
            <a:ext cx="0" cy="511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4" idx="0"/>
          </p:cNvCxnSpPr>
          <p:nvPr/>
        </p:nvCxnSpPr>
        <p:spPr>
          <a:xfrm>
            <a:off x="5984875" y="4747895"/>
            <a:ext cx="8070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0" idx="2"/>
          </p:cNvCxnSpPr>
          <p:nvPr/>
        </p:nvCxnSpPr>
        <p:spPr>
          <a:xfrm flipV="1">
            <a:off x="8158480" y="2720975"/>
            <a:ext cx="1717040" cy="202692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1"/>
          </p:cNvCxnSpPr>
          <p:nvPr/>
        </p:nvCxnSpPr>
        <p:spPr>
          <a:xfrm>
            <a:off x="2369820" y="2037715"/>
            <a:ext cx="6820535" cy="552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2" idx="2"/>
          </p:cNvCxnSpPr>
          <p:nvPr/>
        </p:nvCxnSpPr>
        <p:spPr>
          <a:xfrm flipH="1">
            <a:off x="1784985" y="2560955"/>
            <a:ext cx="18415" cy="5359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Distributions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82750"/>
            <a:ext cx="10515600" cy="12623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distributions </a:t>
            </a:r>
            <a:r>
              <a:rPr lang="en-US"/>
              <a:t>package contains </a:t>
            </a:r>
            <a:r>
              <a:rPr lang="en-US" b="1"/>
              <a:t>parameterizable </a:t>
            </a:r>
            <a:r>
              <a:rPr lang="en-US"/>
              <a:t>probability </a:t>
            </a:r>
            <a:r>
              <a:rPr lang="en-US" b="1"/>
              <a:t>distributions </a:t>
            </a:r>
            <a:r>
              <a:rPr lang="en-US"/>
              <a:t>and </a:t>
            </a:r>
            <a:r>
              <a:rPr lang="en-US" b="1"/>
              <a:t>sampling functions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This </a:t>
            </a:r>
            <a:r>
              <a:rPr lang="en-US" b="1"/>
              <a:t>allows </a:t>
            </a:r>
            <a:r>
              <a:rPr lang="en-US"/>
              <a:t>the construction of </a:t>
            </a:r>
            <a:r>
              <a:rPr lang="en-US" b="1"/>
              <a:t>stochastic computation graphs</a:t>
            </a:r>
            <a:r>
              <a:rPr lang="en-US"/>
              <a:t> and stochastic gradient estimators for optimization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3305175"/>
            <a:ext cx="3286125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5" y="3305175"/>
            <a:ext cx="2352675" cy="3257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1500" y="3919220"/>
            <a:ext cx="536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Every </a:t>
            </a:r>
            <a:r>
              <a:rPr lang="en-US" b="1"/>
              <a:t>distribution</a:t>
            </a:r>
            <a:r>
              <a:rPr lang="en-US"/>
              <a:t> has the </a:t>
            </a:r>
            <a:r>
              <a:rPr lang="en-US" b="1"/>
              <a:t>sample()</a:t>
            </a:r>
            <a:r>
              <a:rPr lang="en-US"/>
              <a:t> function to compute a new sample. </a:t>
            </a:r>
            <a:r>
              <a:rPr lang="en-US" b="1"/>
              <a:t>Reparameterizable </a:t>
            </a:r>
            <a:r>
              <a:rPr lang="en-US"/>
              <a:t>distributions, on the other hand, possess a special </a:t>
            </a:r>
            <a:r>
              <a:rPr lang="en-US" b="1"/>
              <a:t>function </a:t>
            </a:r>
            <a:r>
              <a:rPr lang="en-US"/>
              <a:t>called </a:t>
            </a:r>
            <a:r>
              <a:rPr lang="en-US" b="1"/>
              <a:t>rsample()</a:t>
            </a:r>
            <a:r>
              <a:rPr lang="en-US"/>
              <a:t> that employs the </a:t>
            </a:r>
            <a:r>
              <a:rPr lang="en-US" b="1"/>
              <a:t>reparametrization trick</a:t>
            </a:r>
            <a:r>
              <a:rPr lang="en-US"/>
              <a:t> to compute a new sample.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Variational Autoencoder (VAE): In PyTorch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256665"/>
            <a:ext cx="6990715" cy="5353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413635"/>
            <a:ext cx="416814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VAE Training Regularization: KL-divergence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1323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ym typeface="+mn-ea"/>
              </a:rPr>
              <a:t>K</a:t>
            </a:r>
            <a:r>
              <a:rPr lang="en-US" b="1">
                <a:sym typeface="+mn-ea"/>
              </a:rPr>
              <a:t>ullback-Leibler</a:t>
            </a:r>
            <a:r>
              <a:rPr lang="en-US">
                <a:sym typeface="+mn-ea"/>
              </a:rPr>
              <a:t> divergence (</a:t>
            </a:r>
            <a:r>
              <a:rPr lang="en-US" b="1"/>
              <a:t>KL</a:t>
            </a:r>
            <a:r>
              <a:rPr lang="en-US"/>
              <a:t>-divergence), is a </a:t>
            </a:r>
            <a:r>
              <a:rPr lang="en-US" b="1"/>
              <a:t>measure </a:t>
            </a:r>
            <a:r>
              <a:rPr lang="en-US"/>
              <a:t>of how </a:t>
            </a:r>
            <a:r>
              <a:rPr lang="en-US" b="1"/>
              <a:t>one </a:t>
            </a:r>
            <a:r>
              <a:rPr lang="en-US"/>
              <a:t>probability </a:t>
            </a:r>
            <a:r>
              <a:rPr lang="en-US" b="1"/>
              <a:t>distribution diverges </a:t>
            </a:r>
            <a:r>
              <a:rPr lang="en-US"/>
              <a:t>from a </a:t>
            </a:r>
            <a:r>
              <a:rPr lang="en-US" b="1"/>
              <a:t>second</a:t>
            </a:r>
            <a:r>
              <a:rPr lang="en-US"/>
              <a:t>, expected probability </a:t>
            </a:r>
            <a:r>
              <a:rPr lang="en-US" b="1"/>
              <a:t>distribution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quantifies </a:t>
            </a:r>
            <a:r>
              <a:rPr lang="en-US"/>
              <a:t>the </a:t>
            </a:r>
            <a:r>
              <a:rPr lang="en-US" b="1"/>
              <a:t>difference between two </a:t>
            </a:r>
            <a:r>
              <a:rPr lang="en-US"/>
              <a:t>probability </a:t>
            </a:r>
            <a:r>
              <a:rPr lang="en-US" b="1"/>
              <a:t>distributions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35965" y="4803140"/>
            <a:ext cx="10515600" cy="1897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In a </a:t>
            </a:r>
            <a:r>
              <a:rPr lang="en-US" b="1"/>
              <a:t>Variational Autoencoder</a:t>
            </a:r>
            <a:r>
              <a:rPr lang="en-US"/>
              <a:t> (VAE), the addition of the </a:t>
            </a:r>
            <a:r>
              <a:rPr lang="en-US" b="1"/>
              <a:t>KL-divergence</a:t>
            </a:r>
            <a:r>
              <a:rPr lang="en-US"/>
              <a:t> term </a:t>
            </a:r>
            <a:r>
              <a:rPr lang="en-US" b="1"/>
              <a:t>serves </a:t>
            </a:r>
            <a:r>
              <a:rPr lang="en-US"/>
              <a:t>as a </a:t>
            </a:r>
            <a:r>
              <a:rPr lang="en-US" b="1"/>
              <a:t>regularization </a:t>
            </a:r>
            <a:r>
              <a:rPr lang="en-US"/>
              <a:t>mechanism during training.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context </a:t>
            </a:r>
            <a:r>
              <a:rPr lang="en-US" b="1"/>
              <a:t>KL-divergence</a:t>
            </a:r>
            <a:r>
              <a:rPr lang="en-US"/>
              <a:t> is </a:t>
            </a:r>
            <a:r>
              <a:rPr lang="en-US" b="1"/>
              <a:t>used </a:t>
            </a:r>
            <a:r>
              <a:rPr lang="en-US"/>
              <a:t>to </a:t>
            </a:r>
            <a:r>
              <a:rPr lang="en-US" b="1"/>
              <a:t>encourage</a:t>
            </a:r>
            <a:r>
              <a:rPr lang="en-US"/>
              <a:t> the learned </a:t>
            </a:r>
            <a:r>
              <a:rPr lang="en-US" b="1"/>
              <a:t>latent distribution </a:t>
            </a:r>
            <a:r>
              <a:rPr lang="en-US"/>
              <a:t>to </a:t>
            </a:r>
            <a:r>
              <a:rPr lang="en-US" b="1"/>
              <a:t>approximate </a:t>
            </a:r>
            <a:r>
              <a:rPr lang="en-US"/>
              <a:t>a </a:t>
            </a:r>
            <a:r>
              <a:rPr lang="en-US" b="1"/>
              <a:t>uncorrelated</a:t>
            </a:r>
            <a:r>
              <a:rPr lang="en-US"/>
              <a:t> </a:t>
            </a:r>
            <a:r>
              <a:rPr lang="en-US" b="1"/>
              <a:t>multivariate distribution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110" y="3467735"/>
            <a:ext cx="4843780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VAE Training Regularization: KL-divergence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8460" y="1910715"/>
            <a:ext cx="6544310" cy="1878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6885" y="5081905"/>
            <a:ext cx="34715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We want our learned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representation to be like this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12975" y="3835400"/>
            <a:ext cx="639445" cy="124650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05" y="1886585"/>
            <a:ext cx="6549390" cy="3055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65" y="5170805"/>
            <a:ext cx="8128635" cy="15049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20255" y="5918200"/>
            <a:ext cx="3822065" cy="673100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Autoencoder (AE)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071370"/>
          </a:xfrm>
        </p:spPr>
        <p:txBody>
          <a:bodyPr/>
          <a:p>
            <a:pPr marL="0" indent="0">
              <a:buNone/>
            </a:pPr>
            <a:r>
              <a:rPr lang="en-US"/>
              <a:t>An </a:t>
            </a:r>
            <a:r>
              <a:rPr lang="en-US" b="1"/>
              <a:t>autoencoder is</a:t>
            </a:r>
            <a:r>
              <a:rPr lang="en-US"/>
              <a:t> a type of artificial </a:t>
            </a:r>
            <a:r>
              <a:rPr lang="en-US" b="1"/>
              <a:t>neural network</a:t>
            </a:r>
            <a:r>
              <a:rPr lang="en-US"/>
              <a:t> designed for </a:t>
            </a:r>
            <a:r>
              <a:rPr lang="en-US" b="1"/>
              <a:t>unsupervised learning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It consists of </a:t>
            </a:r>
            <a:r>
              <a:rPr lang="en-US" b="1"/>
              <a:t>two</a:t>
            </a:r>
            <a:r>
              <a:rPr lang="en-US"/>
              <a:t> main</a:t>
            </a:r>
            <a:r>
              <a:rPr lang="en-US" b="1"/>
              <a:t> components</a:t>
            </a:r>
            <a:r>
              <a:rPr lang="en-US"/>
              <a:t>: an </a:t>
            </a:r>
            <a:r>
              <a:rPr lang="en-US" b="1"/>
              <a:t>encoder </a:t>
            </a:r>
            <a:r>
              <a:rPr lang="en-US"/>
              <a:t>and a </a:t>
            </a:r>
            <a:r>
              <a:rPr lang="en-US" b="1"/>
              <a:t>decoder</a:t>
            </a:r>
            <a:r>
              <a:rPr lang="en-US"/>
              <a:t>. The primary </a:t>
            </a:r>
            <a:r>
              <a:rPr lang="en-US" b="1"/>
              <a:t>goal </a:t>
            </a:r>
            <a:r>
              <a:rPr lang="en-US"/>
              <a:t>of an </a:t>
            </a:r>
            <a:r>
              <a:rPr lang="en-US" b="1"/>
              <a:t>autoencoder </a:t>
            </a:r>
            <a:r>
              <a:rPr lang="en-US"/>
              <a:t>is to </a:t>
            </a:r>
            <a:r>
              <a:rPr lang="en-US" b="1"/>
              <a:t>learn </a:t>
            </a:r>
            <a:r>
              <a:rPr lang="en-US"/>
              <a:t>a </a:t>
            </a:r>
            <a:r>
              <a:rPr lang="en-US" b="1"/>
              <a:t>compact representation </a:t>
            </a:r>
            <a:r>
              <a:rPr lang="en-US"/>
              <a:t>of input data, typically for the purpose of </a:t>
            </a:r>
            <a:r>
              <a:rPr lang="en-US" b="1"/>
              <a:t>data compression</a:t>
            </a:r>
            <a:r>
              <a:rPr lang="en-US"/>
              <a:t>, </a:t>
            </a:r>
            <a:r>
              <a:rPr lang="en-US" b="1"/>
              <a:t>feature learning</a:t>
            </a:r>
            <a:r>
              <a:rPr lang="en-US"/>
              <a:t>, or </a:t>
            </a:r>
            <a:r>
              <a:rPr lang="en-US" b="1"/>
              <a:t>denoising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22960" y="45535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3488055" y="436054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16200000">
            <a:off x="6523990" y="436054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889490" y="45535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 flipV="1">
            <a:off x="2251710" y="5181600"/>
            <a:ext cx="156591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6" idx="0"/>
          </p:cNvCxnSpPr>
          <p:nvPr/>
        </p:nvCxnSpPr>
        <p:spPr>
          <a:xfrm>
            <a:off x="5459730" y="5181600"/>
            <a:ext cx="13938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1"/>
          </p:cNvCxnSpPr>
          <p:nvPr/>
        </p:nvCxnSpPr>
        <p:spPr>
          <a:xfrm>
            <a:off x="8495665" y="5181600"/>
            <a:ext cx="139382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VAE Training Regularization: KL-divergence in PyTorch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833245"/>
            <a:ext cx="9990455" cy="430911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74850" y="4292600"/>
            <a:ext cx="8750300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2200" y="4851400"/>
            <a:ext cx="590550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65600" y="4851400"/>
            <a:ext cx="590550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FaceSwap Architecture: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638175"/>
          </a:xfrm>
        </p:spPr>
        <p:txBody>
          <a:bodyPr/>
          <a:p>
            <a:pPr marL="0" indent="0">
              <a:buNone/>
            </a:pPr>
            <a:r>
              <a:rPr lang="en-US" b="1"/>
              <a:t>FaceSwap </a:t>
            </a:r>
            <a:r>
              <a:rPr lang="en-US"/>
              <a:t>is based on </a:t>
            </a:r>
            <a:r>
              <a:rPr lang="en-US" b="1"/>
              <a:t>two Autoencoders </a:t>
            </a:r>
            <a:r>
              <a:rPr lang="en-US"/>
              <a:t>(usually denoising)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337945" y="299402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3487420" y="3016250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5769610" y="3011170"/>
            <a:ext cx="1658620" cy="12230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A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766695" y="362267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0"/>
          </p:cNvCxnSpPr>
          <p:nvPr/>
        </p:nvCxnSpPr>
        <p:spPr>
          <a:xfrm>
            <a:off x="4983480" y="362267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7210425" y="362267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8204200" y="299466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337945" y="522541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3487420" y="5247640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10" name="Trapezoid 9"/>
          <p:cNvSpPr/>
          <p:nvPr/>
        </p:nvSpPr>
        <p:spPr>
          <a:xfrm rot="16200000">
            <a:off x="5769610" y="5242560"/>
            <a:ext cx="1658620" cy="122301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766695" y="585406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0" idx="0"/>
          </p:cNvCxnSpPr>
          <p:nvPr/>
        </p:nvCxnSpPr>
        <p:spPr>
          <a:xfrm>
            <a:off x="4983480" y="585406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7210425" y="585406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8204200" y="522605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FaceSwap Architecture: Inference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317625" y="233045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3467100" y="2352675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6071235" y="4639310"/>
            <a:ext cx="1658620" cy="122301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746375" y="2959100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7512050" y="525081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1317625" y="456184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3467100" y="4584065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10" name="Trapezoid 9"/>
          <p:cNvSpPr/>
          <p:nvPr/>
        </p:nvSpPr>
        <p:spPr>
          <a:xfrm rot="16200000">
            <a:off x="6071235" y="2346960"/>
            <a:ext cx="1658620" cy="12230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A</a:t>
            </a:r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746375" y="5190490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7512050" y="295846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10" idx="0"/>
          </p:cNvCxnSpPr>
          <p:nvPr/>
        </p:nvCxnSpPr>
        <p:spPr>
          <a:xfrm flipV="1">
            <a:off x="4963160" y="2958465"/>
            <a:ext cx="1325880" cy="223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9" idx="0"/>
          </p:cNvCxnSpPr>
          <p:nvPr/>
        </p:nvCxnSpPr>
        <p:spPr>
          <a:xfrm>
            <a:off x="4963160" y="2959100"/>
            <a:ext cx="1325880" cy="2291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8505825" y="23310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  <a:p>
            <a:pPr algn="ctr"/>
            <a:r>
              <a:rPr lang="en-US"/>
              <a:t>(exp B)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8515985" y="462216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  <a:p>
            <a:pPr algn="ctr"/>
            <a:r>
              <a:rPr lang="en-US"/>
              <a:t>(exp A)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37055"/>
          </a:xfrm>
        </p:spPr>
        <p:txBody>
          <a:bodyPr>
            <a:normAutofit/>
          </a:bodyPr>
          <a:p>
            <a:r>
              <a:rPr lang="en-US" b="1"/>
              <a:t>Train </a:t>
            </a:r>
            <a:r>
              <a:rPr lang="en-US"/>
              <a:t>a simple </a:t>
            </a:r>
            <a:r>
              <a:rPr lang="en-US" b="1"/>
              <a:t>Autoencoder </a:t>
            </a:r>
            <a:r>
              <a:rPr lang="en-US"/>
              <a:t>on the </a:t>
            </a:r>
            <a:r>
              <a:rPr lang="en-US" b="1"/>
              <a:t>MNIST</a:t>
            </a:r>
            <a:r>
              <a:rPr lang="en-US"/>
              <a:t> dataset.</a:t>
            </a:r>
            <a:endParaRPr lang="en-US"/>
          </a:p>
          <a:p>
            <a:pPr lvl="1"/>
            <a:r>
              <a:rPr lang="en-US"/>
              <a:t>Use a </a:t>
            </a:r>
            <a:r>
              <a:rPr lang="en-US" b="1"/>
              <a:t>latent </a:t>
            </a:r>
            <a:r>
              <a:rPr lang="en-US"/>
              <a:t>space of </a:t>
            </a:r>
            <a:r>
              <a:rPr lang="en-US" b="1" u="sng"/>
              <a:t>dimension 2</a:t>
            </a:r>
            <a:endParaRPr lang="en-US" b="1" u="sng"/>
          </a:p>
          <a:p>
            <a:r>
              <a:rPr lang="en-US" b="1"/>
              <a:t> Encode </a:t>
            </a:r>
            <a:r>
              <a:rPr lang="en-US"/>
              <a:t>all the digits in the </a:t>
            </a:r>
            <a:r>
              <a:rPr lang="en-US" b="1"/>
              <a:t>test set</a:t>
            </a:r>
            <a:r>
              <a:rPr lang="en-US"/>
              <a:t> and plot a </a:t>
            </a:r>
            <a:r>
              <a:rPr lang="en-US" b="1"/>
              <a:t>scatterplot </a:t>
            </a:r>
            <a:r>
              <a:rPr lang="en-US"/>
              <a:t>of the encoder’s </a:t>
            </a:r>
            <a:r>
              <a:rPr lang="en-US" b="1"/>
              <a:t>latent space</a:t>
            </a:r>
            <a:endParaRPr lang="en-US" b="1"/>
          </a:p>
          <a:p>
            <a:r>
              <a:rPr lang="en-US" b="1"/>
              <a:t>Plot </a:t>
            </a:r>
            <a:r>
              <a:rPr lang="en-US"/>
              <a:t>a map of the </a:t>
            </a:r>
            <a:r>
              <a:rPr lang="en-US" b="1"/>
              <a:t>recostructed digits</a:t>
            </a:r>
            <a:r>
              <a:rPr lang="en-US"/>
              <a:t> from the </a:t>
            </a:r>
            <a:r>
              <a:rPr lang="en-US" b="1"/>
              <a:t>latent space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3770630"/>
            <a:ext cx="3642995" cy="2715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3770630"/>
            <a:ext cx="2668905" cy="26555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37055"/>
          </a:xfrm>
        </p:spPr>
        <p:txBody>
          <a:bodyPr>
            <a:normAutofit/>
          </a:bodyPr>
          <a:p>
            <a:r>
              <a:rPr lang="en-US" b="1"/>
              <a:t>Train </a:t>
            </a:r>
            <a:r>
              <a:rPr lang="en-US"/>
              <a:t>a  </a:t>
            </a:r>
            <a:r>
              <a:rPr lang="en-US" b="1"/>
              <a:t>Variational</a:t>
            </a:r>
            <a:r>
              <a:rPr lang="en-US"/>
              <a:t> </a:t>
            </a:r>
            <a:r>
              <a:rPr lang="en-US" b="1"/>
              <a:t>Autoencoder </a:t>
            </a:r>
            <a:r>
              <a:rPr lang="en-US"/>
              <a:t>on the </a:t>
            </a:r>
            <a:r>
              <a:rPr lang="en-US" b="1"/>
              <a:t>MNIST</a:t>
            </a:r>
            <a:r>
              <a:rPr lang="en-US"/>
              <a:t> dataset.</a:t>
            </a:r>
            <a:endParaRPr lang="en-US"/>
          </a:p>
          <a:p>
            <a:pPr lvl="1"/>
            <a:r>
              <a:rPr lang="en-US"/>
              <a:t>Use a </a:t>
            </a:r>
            <a:r>
              <a:rPr lang="en-US" b="1"/>
              <a:t>latent </a:t>
            </a:r>
            <a:r>
              <a:rPr lang="en-US"/>
              <a:t>space of </a:t>
            </a:r>
            <a:r>
              <a:rPr lang="en-US" b="1" u="sng"/>
              <a:t>dimension 2</a:t>
            </a:r>
            <a:r>
              <a:rPr lang="en-US"/>
              <a:t> (2 mu and 2 std)</a:t>
            </a:r>
            <a:endParaRPr lang="en-US" b="1" u="sng"/>
          </a:p>
          <a:p>
            <a:r>
              <a:rPr lang="en-US" b="1"/>
              <a:t> Encode </a:t>
            </a:r>
            <a:r>
              <a:rPr lang="en-US"/>
              <a:t>all the digits in the </a:t>
            </a:r>
            <a:r>
              <a:rPr lang="en-US" b="1"/>
              <a:t>test set</a:t>
            </a:r>
            <a:r>
              <a:rPr lang="en-US"/>
              <a:t> and plot a </a:t>
            </a:r>
            <a:r>
              <a:rPr lang="en-US" b="1"/>
              <a:t>scatterplot </a:t>
            </a:r>
            <a:r>
              <a:rPr lang="en-US"/>
              <a:t>of the encoder’s </a:t>
            </a:r>
            <a:r>
              <a:rPr lang="en-US" b="1"/>
              <a:t>mu</a:t>
            </a:r>
            <a:endParaRPr lang="en-US" b="1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reconstructed </a:t>
            </a:r>
            <a:r>
              <a:rPr lang="en-US"/>
              <a:t>digits </a:t>
            </a:r>
            <a:r>
              <a:rPr lang="en-US" b="1"/>
              <a:t>random sampling </a:t>
            </a:r>
            <a:r>
              <a:rPr lang="en-US"/>
              <a:t>the </a:t>
            </a:r>
            <a:r>
              <a:rPr lang="en-US" b="1"/>
              <a:t>latent space</a:t>
            </a:r>
            <a:r>
              <a:rPr lang="en-US"/>
              <a:t> 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3903980"/>
            <a:ext cx="3559175" cy="2712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3832225"/>
            <a:ext cx="286893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Autoencoder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195" y="1823720"/>
            <a:ext cx="5265420" cy="15335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encoder</a:t>
            </a:r>
            <a:r>
              <a:rPr lang="en-US"/>
              <a:t> part of the autoencoder </a:t>
            </a:r>
            <a:r>
              <a:rPr lang="en-US" b="1"/>
              <a:t>compresses </a:t>
            </a:r>
            <a:r>
              <a:rPr lang="en-US"/>
              <a:t>the </a:t>
            </a:r>
            <a:r>
              <a:rPr lang="en-US" b="1"/>
              <a:t>input data</a:t>
            </a:r>
            <a:r>
              <a:rPr lang="en-US"/>
              <a:t> into a </a:t>
            </a:r>
            <a:r>
              <a:rPr lang="en-US" b="1"/>
              <a:t>lower-dimensional</a:t>
            </a:r>
            <a:r>
              <a:rPr lang="en-US"/>
              <a:t> representation, often referred to as the "</a:t>
            </a:r>
            <a:r>
              <a:rPr lang="en-US" b="1"/>
              <a:t>latent space</a:t>
            </a:r>
            <a:r>
              <a:rPr lang="en-US"/>
              <a:t>" or "</a:t>
            </a:r>
            <a:r>
              <a:rPr lang="en-US" b="1"/>
              <a:t>encoding</a:t>
            </a:r>
            <a:r>
              <a:rPr lang="en-US"/>
              <a:t>." 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7602220" y="1769110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16200000">
            <a:off x="7602220" y="467677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068195" y="4469130"/>
            <a:ext cx="5265420" cy="205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decoder reconstructs</a:t>
            </a:r>
            <a:r>
              <a:rPr lang="en-US"/>
              <a:t> the original </a:t>
            </a:r>
            <a:r>
              <a:rPr lang="en-US" b="1"/>
              <a:t>input</a:t>
            </a:r>
            <a:r>
              <a:rPr lang="en-US"/>
              <a:t> data </a:t>
            </a:r>
            <a:r>
              <a:rPr lang="en-US" b="1"/>
              <a:t>from</a:t>
            </a:r>
            <a:r>
              <a:rPr lang="en-US"/>
              <a:t> the </a:t>
            </a:r>
            <a:r>
              <a:rPr lang="en-US" b="1"/>
              <a:t>compressed </a:t>
            </a:r>
            <a:r>
              <a:rPr lang="en-US"/>
              <a:t>representation </a:t>
            </a:r>
            <a:r>
              <a:rPr lang="en-US" b="1"/>
              <a:t>produced </a:t>
            </a:r>
            <a:r>
              <a:rPr lang="en-US"/>
              <a:t>by the </a:t>
            </a:r>
            <a:r>
              <a:rPr lang="en-US" b="1"/>
              <a:t>encoder</a:t>
            </a:r>
            <a:r>
              <a:rPr lang="en-US"/>
              <a:t>. The </a:t>
            </a:r>
            <a:r>
              <a:rPr lang="en-US" b="1"/>
              <a:t>reconstructed </a:t>
            </a:r>
            <a:r>
              <a:rPr lang="en-US"/>
              <a:t>output should ideally be a close </a:t>
            </a:r>
            <a:r>
              <a:rPr lang="en-US" b="1"/>
              <a:t>approximation </a:t>
            </a:r>
            <a:r>
              <a:rPr lang="en-US"/>
              <a:t>of the original </a:t>
            </a:r>
            <a:r>
              <a:rPr lang="en-US" b="1"/>
              <a:t>input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Autoencoder Training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47700" y="1825625"/>
            <a:ext cx="10515600" cy="120459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By </a:t>
            </a:r>
            <a:r>
              <a:rPr lang="en-US" b="1">
                <a:sym typeface="+mn-ea"/>
              </a:rPr>
              <a:t>training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autoencoder </a:t>
            </a:r>
            <a:r>
              <a:rPr lang="en-US">
                <a:sym typeface="+mn-ea"/>
              </a:rPr>
              <a:t>on a dataset and </a:t>
            </a:r>
            <a:r>
              <a:rPr lang="en-US" b="1">
                <a:sym typeface="+mn-ea"/>
              </a:rPr>
              <a:t>minimizing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reconstruction error</a:t>
            </a:r>
            <a:r>
              <a:rPr lang="en-US">
                <a:sym typeface="+mn-ea"/>
              </a:rPr>
              <a:t>,  the model </a:t>
            </a:r>
            <a:r>
              <a:rPr lang="en-US" b="1">
                <a:sym typeface="+mn-ea"/>
              </a:rPr>
              <a:t>learns </a:t>
            </a:r>
            <a:r>
              <a:rPr lang="en-US">
                <a:sym typeface="+mn-ea"/>
              </a:rPr>
              <a:t>to </a:t>
            </a:r>
            <a:r>
              <a:rPr lang="en-US" b="1">
                <a:sym typeface="+mn-ea"/>
              </a:rPr>
              <a:t>capture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most salient features</a:t>
            </a:r>
            <a:r>
              <a:rPr lang="en-US">
                <a:sym typeface="+mn-ea"/>
              </a:rPr>
              <a:t> of the data in the latent space</a:t>
            </a:r>
            <a:endParaRPr lang="en-US"/>
          </a:p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78205" y="430720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2981325" y="411416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5627370" y="411416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306955" y="493585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0"/>
          </p:cNvCxnSpPr>
          <p:nvPr/>
        </p:nvCxnSpPr>
        <p:spPr>
          <a:xfrm flipV="1">
            <a:off x="4953000" y="4935220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1"/>
          </p:cNvCxnSpPr>
          <p:nvPr/>
        </p:nvCxnSpPr>
        <p:spPr>
          <a:xfrm>
            <a:off x="7599045" y="4935220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8602980" y="4204335"/>
            <a:ext cx="1573530" cy="146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17" name="Elbow Connector 16"/>
          <p:cNvCxnSpPr>
            <a:stCxn id="7" idx="2"/>
            <a:endCxn id="16" idx="2"/>
          </p:cNvCxnSpPr>
          <p:nvPr/>
        </p:nvCxnSpPr>
        <p:spPr>
          <a:xfrm rot="5400000" flipV="1">
            <a:off x="5440045" y="1715770"/>
            <a:ext cx="102235" cy="7797165"/>
          </a:xfrm>
          <a:prstGeom prst="bentConnector3">
            <a:avLst>
              <a:gd name="adj1" fmla="val 88260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0176510" y="493522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0852150" y="475107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Autoencoder (AE) in PyTorch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139190"/>
            <a:ext cx="5162550" cy="547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90" y="2936875"/>
            <a:ext cx="5473700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Denoising Autoencoder (DAE)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9555"/>
            <a:ext cx="10515600" cy="1480820"/>
          </a:xfrm>
        </p:spPr>
        <p:txBody>
          <a:bodyPr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denoising autoencoder </a:t>
            </a:r>
            <a:r>
              <a:rPr lang="en-US"/>
              <a:t>is a </a:t>
            </a:r>
            <a:r>
              <a:rPr lang="en-US" b="1"/>
              <a:t>variation </a:t>
            </a:r>
            <a:r>
              <a:rPr lang="en-US"/>
              <a:t>of the traditional autoencoder </a:t>
            </a:r>
            <a:r>
              <a:rPr lang="en-US" b="1"/>
              <a:t>designed </a:t>
            </a:r>
            <a:r>
              <a:rPr lang="en-US"/>
              <a:t>to </a:t>
            </a:r>
            <a:r>
              <a:rPr lang="en-US" b="1"/>
              <a:t>handle noisy input </a:t>
            </a:r>
            <a:r>
              <a:rPr lang="en-US"/>
              <a:t>data.</a:t>
            </a:r>
            <a:endParaRPr lang="en-US"/>
          </a:p>
          <a:p>
            <a:pPr marL="0" indent="0">
              <a:buNone/>
            </a:pPr>
            <a:r>
              <a:rPr lang="en-US"/>
              <a:t>The primary </a:t>
            </a:r>
            <a:r>
              <a:rPr lang="en-US" b="1"/>
              <a:t>objective </a:t>
            </a:r>
            <a:r>
              <a:rPr lang="en-US"/>
              <a:t>of a denoising autoencoder is to </a:t>
            </a:r>
            <a:r>
              <a:rPr lang="en-US" b="1"/>
              <a:t>learn </a:t>
            </a:r>
            <a:r>
              <a:rPr lang="en-US"/>
              <a:t>a </a:t>
            </a:r>
            <a:r>
              <a:rPr lang="en-US" b="1"/>
              <a:t>robust representation</a:t>
            </a:r>
            <a:r>
              <a:rPr lang="en-US"/>
              <a:t> of the underlying structure in </a:t>
            </a:r>
            <a:r>
              <a:rPr lang="en-US" b="1"/>
              <a:t>data by removing noise</a:t>
            </a:r>
            <a:endParaRPr lang="en-US" b="1"/>
          </a:p>
        </p:txBody>
      </p:sp>
      <p:sp>
        <p:nvSpPr>
          <p:cNvPr id="11" name="Rectangles 10"/>
          <p:cNvSpPr/>
          <p:nvPr/>
        </p:nvSpPr>
        <p:spPr>
          <a:xfrm>
            <a:off x="784860" y="462153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3855085" y="447611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13" name="Trapezoid 12"/>
          <p:cNvSpPr/>
          <p:nvPr/>
        </p:nvSpPr>
        <p:spPr>
          <a:xfrm rot="16200000">
            <a:off x="6189345" y="446151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13" idx="0"/>
          </p:cNvCxnSpPr>
          <p:nvPr/>
        </p:nvCxnSpPr>
        <p:spPr>
          <a:xfrm>
            <a:off x="5464175" y="5144770"/>
            <a:ext cx="982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7" idx="1"/>
          </p:cNvCxnSpPr>
          <p:nvPr/>
        </p:nvCxnSpPr>
        <p:spPr>
          <a:xfrm>
            <a:off x="7813675" y="514477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8602980" y="451675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18" name="Elbow Connector 17"/>
          <p:cNvCxnSpPr>
            <a:stCxn id="11" idx="2"/>
            <a:endCxn id="17" idx="2"/>
          </p:cNvCxnSpPr>
          <p:nvPr/>
        </p:nvCxnSpPr>
        <p:spPr>
          <a:xfrm rot="5400000" flipV="1">
            <a:off x="5267325" y="1751965"/>
            <a:ext cx="104775" cy="7936865"/>
          </a:xfrm>
          <a:prstGeom prst="bentConnector3">
            <a:avLst>
              <a:gd name="adj1" fmla="val 10006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9972675" y="514477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807700" y="496125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539365" y="310261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Noise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58440" y="4796790"/>
            <a:ext cx="694690" cy="694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23" name="Straight Arrow Connector 22"/>
          <p:cNvCxnSpPr>
            <a:stCxn id="11" idx="3"/>
            <a:endCxn id="22" idx="2"/>
          </p:cNvCxnSpPr>
          <p:nvPr/>
        </p:nvCxnSpPr>
        <p:spPr>
          <a:xfrm flipV="1">
            <a:off x="1917700" y="5144135"/>
            <a:ext cx="8407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>
            <a:off x="3105785" y="4149090"/>
            <a:ext cx="0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12" idx="2"/>
          </p:cNvCxnSpPr>
          <p:nvPr/>
        </p:nvCxnSpPr>
        <p:spPr>
          <a:xfrm>
            <a:off x="3453130" y="5144135"/>
            <a:ext cx="6750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Denoising Autoencoder (DAE) in PyTorch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837690"/>
            <a:ext cx="487680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3595370"/>
            <a:ext cx="63531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76730"/>
          </a:xfrm>
        </p:spPr>
        <p:txBody>
          <a:bodyPr/>
          <a:p>
            <a:pPr marL="0" indent="0">
              <a:buNone/>
            </a:pPr>
            <a:r>
              <a:rPr lang="en-US"/>
              <a:t>VAEs are designed to not only learn a compressed representation of input data but also to generate new data points from that learned representation.</a:t>
            </a:r>
            <a:endParaRPr lang="en-US"/>
          </a:p>
          <a:p>
            <a:pPr marL="0" indent="0">
              <a:buNone/>
            </a:pPr>
            <a:r>
              <a:rPr lang="en-US"/>
              <a:t>Unlike a regular autoencoder that produces a deterministic encoding, VAEs adopt a probabilistic approach. The encoder generates a stochastic compressed representation of the input data.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" y="455041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2434590" y="440499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189345" y="439039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10" idx="1"/>
          </p:cNvCxnSpPr>
          <p:nvPr/>
        </p:nvCxnSpPr>
        <p:spPr>
          <a:xfrm>
            <a:off x="7813675" y="507365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602980" y="444563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 flipV="1">
            <a:off x="5267325" y="1680845"/>
            <a:ext cx="104775" cy="7936865"/>
          </a:xfrm>
          <a:prstGeom prst="bentConnector3">
            <a:avLst>
              <a:gd name="adj1" fmla="val 8836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9972675" y="507365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761980" y="488886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732020" y="460883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12" idx="2"/>
          </p:cNvCxnSpPr>
          <p:nvPr/>
        </p:nvCxnSpPr>
        <p:spPr>
          <a:xfrm flipV="1">
            <a:off x="1917700" y="5073015"/>
            <a:ext cx="7899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28" idx="1"/>
          </p:cNvCxnSpPr>
          <p:nvPr/>
        </p:nvCxnSpPr>
        <p:spPr>
          <a:xfrm>
            <a:off x="4043680" y="5073015"/>
            <a:ext cx="688340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4" idx="0"/>
          </p:cNvCxnSpPr>
          <p:nvPr/>
        </p:nvCxnSpPr>
        <p:spPr>
          <a:xfrm flipV="1">
            <a:off x="5906770" y="5073650"/>
            <a:ext cx="54038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97255" y="178054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2546985" y="163512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301740" y="162052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10" idx="1"/>
          </p:cNvCxnSpPr>
          <p:nvPr/>
        </p:nvCxnSpPr>
        <p:spPr>
          <a:xfrm>
            <a:off x="7926070" y="230378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715375" y="167576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 flipV="1">
            <a:off x="5379720" y="-1089025"/>
            <a:ext cx="104775" cy="7936865"/>
          </a:xfrm>
          <a:prstGeom prst="bentConnector3">
            <a:avLst>
              <a:gd name="adj1" fmla="val 8836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10085070" y="230378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874375" y="211899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844415" y="183896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12" idx="2"/>
          </p:cNvCxnSpPr>
          <p:nvPr/>
        </p:nvCxnSpPr>
        <p:spPr>
          <a:xfrm flipV="1">
            <a:off x="2030095" y="2303145"/>
            <a:ext cx="7899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28" idx="1"/>
          </p:cNvCxnSpPr>
          <p:nvPr/>
        </p:nvCxnSpPr>
        <p:spPr>
          <a:xfrm>
            <a:off x="4156075" y="2303145"/>
            <a:ext cx="688340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4" idx="0"/>
          </p:cNvCxnSpPr>
          <p:nvPr/>
        </p:nvCxnSpPr>
        <p:spPr>
          <a:xfrm flipV="1">
            <a:off x="6019165" y="2303780"/>
            <a:ext cx="54038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67555" y="1588770"/>
            <a:ext cx="1675765" cy="1475740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97255" y="5135245"/>
            <a:ext cx="4425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is not a differentiable operation!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How can i run the backpropagation?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0"/>
          </p:cNvCxnSpPr>
          <p:nvPr/>
        </p:nvCxnSpPr>
        <p:spPr>
          <a:xfrm flipH="1">
            <a:off x="3110230" y="2848610"/>
            <a:ext cx="1702435" cy="228663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WPS Presentation</Application>
  <PresentationFormat>宽屏</PresentationFormat>
  <Paragraphs>278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DejaVu Math TeX Gyre</vt:lpstr>
      <vt:lpstr>Office Theme</vt:lpstr>
      <vt:lpstr>Autoencoders</vt:lpstr>
      <vt:lpstr>Simple Autoencoder (AE)</vt:lpstr>
      <vt:lpstr>Autoencoder Training</vt:lpstr>
      <vt:lpstr>Autoencoder Training</vt:lpstr>
      <vt:lpstr>Simple Autoencoder (AE) in PyTorch</vt:lpstr>
      <vt:lpstr>Denoising Autoencoder (DAE)</vt:lpstr>
      <vt:lpstr>Denoising Autoencoder (DAE) in PyTorch</vt:lpstr>
      <vt:lpstr>Variational Autoencoder (VAE)</vt:lpstr>
      <vt:lpstr>Variational Autoencoder (VAE)</vt:lpstr>
      <vt:lpstr>Variational Autoencoder (VAE): Random Sample</vt:lpstr>
      <vt:lpstr>Variational Autoencoder (VAE): Random Sample</vt:lpstr>
      <vt:lpstr>Variational Autoencoder (VAE): Random Sample CG</vt:lpstr>
      <vt:lpstr>Variational Autoencoder (VAE): Random Sample CG</vt:lpstr>
      <vt:lpstr>Variational Autoencoder (VAE): Random Sample CG</vt:lpstr>
      <vt:lpstr>Variational Autoencoder (VAE): Putting all together</vt:lpstr>
      <vt:lpstr>PyTorch: Distributions</vt:lpstr>
      <vt:lpstr>Variational Autoencoder (VAE): In PyTorch</vt:lpstr>
      <vt:lpstr>VAE Training Regularization: KL-divergence</vt:lpstr>
      <vt:lpstr>VAE Training Regularization: KL-divergence</vt:lpstr>
      <vt:lpstr>VAE Training Regularization: KL-divergence in PyTorch</vt:lpstr>
      <vt:lpstr>FaceSwap Architecture: Training</vt:lpstr>
      <vt:lpstr>FaceSwap Architecture: Inference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88</cp:revision>
  <dcterms:created xsi:type="dcterms:W3CDTF">2023-11-07T20:31:42Z</dcterms:created>
  <dcterms:modified xsi:type="dcterms:W3CDTF">2023-11-07T20:31:42Z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